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sldIdLst>
    <p:sldId id="256" r:id="rId2"/>
    <p:sldId id="257" r:id="rId3"/>
    <p:sldId id="277" r:id="rId4"/>
    <p:sldId id="258" r:id="rId5"/>
    <p:sldId id="270" r:id="rId6"/>
    <p:sldId id="271" r:id="rId7"/>
    <p:sldId id="272" r:id="rId8"/>
    <p:sldId id="273" r:id="rId9"/>
    <p:sldId id="274" r:id="rId10"/>
    <p:sldId id="275" r:id="rId11"/>
    <p:sldId id="278" r:id="rId12"/>
    <p:sldId id="268" r:id="rId13"/>
    <p:sldId id="276"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5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957482A-381B-484B-B8BE-A1E51156CE8B}" type="datetimeFigureOut">
              <a:rPr lang="en-US" smtClean="0"/>
              <a:pPr/>
              <a:t>9/2/2019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D1C5D9-11E4-4293-B44D-42BF85250093}"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F0E8F33-506B-49A5-AFB2-932614207032}" type="datetimeFigureOut">
              <a:rPr lang="en-US" smtClean="0"/>
              <a:pPr/>
              <a:t>9/2/2019</a:t>
            </a:fld>
            <a:endParaRPr lang="en-US"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898A717-2CEE-4427-BF36-4C46A60A7E9C}"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F0E8F33-506B-49A5-AFB2-932614207032}" type="datetimeFigureOut">
              <a:rPr lang="en-US" smtClean="0"/>
              <a:pPr/>
              <a:t>9/2/2019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898A717-2CEE-4427-BF36-4C46A60A7E9C}" type="slidenum">
              <a:rPr lang="en-US" smtClean="0"/>
              <a:pPr/>
              <a:t>‹#›</a:t>
            </a:fld>
            <a:endParaRPr lang="en-US"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CF0E8F33-506B-49A5-AFB2-932614207032}" type="datetimeFigureOut">
              <a:rPr lang="en-US" smtClean="0"/>
              <a:pPr/>
              <a:t>9/2/2019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898A717-2CEE-4427-BF36-4C46A60A7E9C}" type="slidenum">
              <a:rPr lang="en-US" smtClean="0"/>
              <a:pPr/>
              <a:t>‹#›</a:t>
            </a:fld>
            <a:endParaRPr lang="en-US"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F0E8F33-506B-49A5-AFB2-932614207032}" type="datetimeFigureOut">
              <a:rPr lang="en-US" smtClean="0"/>
              <a:pPr/>
              <a:t>9/2/2019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898A717-2CEE-4427-BF36-4C46A60A7E9C}" type="slidenum">
              <a:rPr lang="en-US" smtClean="0"/>
              <a:pPr/>
              <a:t>‹#›</a:t>
            </a:fld>
            <a:endParaRPr lang="en-US"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CF0E8F33-506B-49A5-AFB2-932614207032}" type="datetimeFigureOut">
              <a:rPr lang="en-US" smtClean="0"/>
              <a:pPr/>
              <a:t>9/2/2019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898A717-2CEE-4427-BF36-4C46A60A7E9C}"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F0E8F33-506B-49A5-AFB2-932614207032}" type="datetimeFigureOut">
              <a:rPr lang="en-US" smtClean="0"/>
              <a:pPr/>
              <a:t>9/2/2019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898A717-2CEE-4427-BF36-4C46A60A7E9C}" type="slidenum">
              <a:rPr lang="en-US" smtClean="0"/>
              <a:pPr/>
              <a:t>‹#›</a:t>
            </a:fld>
            <a:endParaRPr lang="en-US"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0E8F33-506B-49A5-AFB2-932614207032}" type="datetimeFigureOut">
              <a:rPr lang="en-US" smtClean="0"/>
              <a:pPr/>
              <a:t>9/2/2019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898A717-2CEE-4427-BF36-4C46A60A7E9C}"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CF0E8F33-506B-49A5-AFB2-932614207032}" type="datetimeFigureOut">
              <a:rPr lang="en-US" smtClean="0"/>
              <a:pPr/>
              <a:t>9/2/2019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898A717-2CEE-4427-BF36-4C46A60A7E9C}"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a:t>Click icon to add picture</a:t>
            </a:r>
          </a:p>
        </p:txBody>
      </p:sp>
      <p:sp>
        <p:nvSpPr>
          <p:cNvPr id="5" name="Date Placeholder 4"/>
          <p:cNvSpPr>
            <a:spLocks noGrp="1"/>
          </p:cNvSpPr>
          <p:nvPr>
            <p:ph type="dt" sz="half" idx="10"/>
          </p:nvPr>
        </p:nvSpPr>
        <p:spPr/>
        <p:txBody>
          <a:bodyPr/>
          <a:lstStyle>
            <a:lvl1pPr>
              <a:defRPr>
                <a:solidFill>
                  <a:schemeClr val="tx1"/>
                </a:solidFill>
              </a:defRPr>
            </a:lvl1pPr>
            <a:extLst/>
          </a:lstStyle>
          <a:p>
            <a:fld id="{CF0E8F33-506B-49A5-AFB2-932614207032}" type="datetimeFigureOut">
              <a:rPr lang="en-US" smtClean="0"/>
              <a:pPr/>
              <a:t>9/2/2019</a:t>
            </a:fld>
            <a:endParaRPr lang="en-US"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898A717-2CEE-4427-BF36-4C46A60A7E9C}" type="slidenum">
              <a:rPr lang="en-US" smtClean="0"/>
              <a:pPr/>
              <a:t>‹#›</a:t>
            </a:fld>
            <a:endParaRPr lang="en-US"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F0E8F33-506B-49A5-AFB2-932614207032}" type="datetimeFigureOut">
              <a:rPr lang="en-US" smtClean="0"/>
              <a:pPr/>
              <a:t>9/2/2019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898A717-2CEE-4427-BF36-4C46A60A7E9C}"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F0E8F33-506B-49A5-AFB2-932614207032}" type="datetimeFigureOut">
              <a:rPr lang="en-US" smtClean="0"/>
              <a:pPr/>
              <a:t>9/2/2019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898A717-2CEE-4427-BF36-4C46A60A7E9C}"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F0E8F33-506B-49A5-AFB2-932614207032}" type="datetimeFigureOut">
              <a:rPr lang="en-US" smtClean="0"/>
              <a:pPr/>
              <a:t>9/2/2019</a:t>
            </a:fld>
            <a:endParaRPr lang="en-US"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898A717-2CEE-4427-BF36-4C46A60A7E9C}"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 y="228600"/>
            <a:ext cx="8763000" cy="4876800"/>
          </a:xfrm>
        </p:spPr>
        <p:txBody>
          <a:bodyPr>
            <a:normAutofit/>
          </a:bodyPr>
          <a:lstStyle/>
          <a:p>
            <a:pPr algn="ctr"/>
            <a:endParaRPr lang="en-US" sz="2800" b="1" dirty="0">
              <a:solidFill>
                <a:schemeClr val="tx1"/>
              </a:solidFill>
              <a:latin typeface="Agency FB" panose="020B0503020202020204" pitchFamily="34" charset="0"/>
            </a:endParaRPr>
          </a:p>
          <a:p>
            <a:pPr algn="ctr"/>
            <a:r>
              <a:rPr lang="en-US" sz="2800" b="1" dirty="0">
                <a:solidFill>
                  <a:schemeClr val="tx1"/>
                </a:solidFill>
                <a:latin typeface="Agency FB" panose="020B0503020202020204" pitchFamily="34" charset="0"/>
              </a:rPr>
              <a:t>Name</a:t>
            </a:r>
            <a:r>
              <a:rPr lang="en-US" sz="2800" b="1" dirty="0">
                <a:latin typeface="Agency FB" panose="020B0503020202020204" pitchFamily="34" charset="0"/>
              </a:rPr>
              <a:t>: </a:t>
            </a:r>
            <a:r>
              <a:rPr lang="en-US" sz="2800" b="1" dirty="0">
                <a:solidFill>
                  <a:schemeClr val="accent3">
                    <a:lumMod val="50000"/>
                  </a:schemeClr>
                </a:solidFill>
                <a:latin typeface="Agency FB" panose="020B0503020202020204" pitchFamily="34" charset="0"/>
              </a:rPr>
              <a:t>Nareshkumar Patel</a:t>
            </a:r>
          </a:p>
          <a:p>
            <a:pPr algn="ctr"/>
            <a:endParaRPr lang="en-US" sz="2800" b="1" dirty="0">
              <a:solidFill>
                <a:schemeClr val="tx1"/>
              </a:solidFill>
              <a:latin typeface="Agency FB" panose="020B0503020202020204" pitchFamily="34" charset="0"/>
            </a:endParaRPr>
          </a:p>
          <a:p>
            <a:pPr algn="ctr"/>
            <a:r>
              <a:rPr lang="en-US" sz="2800" b="1" dirty="0">
                <a:solidFill>
                  <a:schemeClr val="tx1"/>
                </a:solidFill>
                <a:latin typeface="Agency FB" panose="020B0503020202020204" pitchFamily="34" charset="0"/>
              </a:rPr>
              <a:t>Student number</a:t>
            </a:r>
            <a:r>
              <a:rPr lang="en-US" sz="2800" b="1" dirty="0">
                <a:latin typeface="Agency FB" panose="020B0503020202020204" pitchFamily="34" charset="0"/>
              </a:rPr>
              <a:t>: </a:t>
            </a:r>
            <a:r>
              <a:rPr lang="en-US" sz="2800" b="1" dirty="0">
                <a:solidFill>
                  <a:schemeClr val="accent3">
                    <a:lumMod val="50000"/>
                  </a:schemeClr>
                </a:solidFill>
                <a:latin typeface="Agency FB" panose="020B0503020202020204" pitchFamily="34" charset="0"/>
              </a:rPr>
              <a:t>1713063</a:t>
            </a:r>
          </a:p>
          <a:p>
            <a:pPr algn="ctr"/>
            <a:endParaRPr lang="en-US" sz="2800" b="1" dirty="0">
              <a:solidFill>
                <a:schemeClr val="accent6">
                  <a:lumMod val="60000"/>
                  <a:lumOff val="40000"/>
                </a:schemeClr>
              </a:solidFill>
              <a:latin typeface="Agency FB" panose="020B0503020202020204" pitchFamily="34" charset="0"/>
            </a:endParaRPr>
          </a:p>
          <a:p>
            <a:pPr algn="ctr"/>
            <a:r>
              <a:rPr lang="en-US" sz="2800" b="1" dirty="0">
                <a:solidFill>
                  <a:schemeClr val="tx1"/>
                </a:solidFill>
                <a:latin typeface="Agency FB" panose="020B0503020202020204" pitchFamily="34" charset="0"/>
              </a:rPr>
              <a:t>Subject</a:t>
            </a:r>
            <a:r>
              <a:rPr lang="en-US" sz="2800" b="1" dirty="0">
                <a:latin typeface="Agency FB" panose="020B0503020202020204" pitchFamily="34" charset="0"/>
              </a:rPr>
              <a:t>: </a:t>
            </a:r>
            <a:r>
              <a:rPr lang="en-US" sz="2800" b="1" dirty="0">
                <a:solidFill>
                  <a:schemeClr val="accent3">
                    <a:lumMod val="50000"/>
                  </a:schemeClr>
                </a:solidFill>
                <a:latin typeface="Agency FB" panose="020B0503020202020204" pitchFamily="34" charset="0"/>
              </a:rPr>
              <a:t>Entrepreneurship (LCMB7004)</a:t>
            </a:r>
          </a:p>
          <a:p>
            <a:pPr algn="ctr"/>
            <a:r>
              <a:rPr lang="en-US" sz="2800" b="1" dirty="0">
                <a:solidFill>
                  <a:schemeClr val="accent3">
                    <a:lumMod val="50000"/>
                  </a:schemeClr>
                </a:solidFill>
                <a:latin typeface="Agency FB" panose="020B0503020202020204" pitchFamily="34" charset="0"/>
              </a:rPr>
              <a:t>( BUSINESS PLAN )</a:t>
            </a:r>
          </a:p>
          <a:p>
            <a:pPr algn="ctr"/>
            <a:endParaRPr lang="en-US" sz="2800" b="1" dirty="0">
              <a:solidFill>
                <a:schemeClr val="accent6">
                  <a:lumMod val="60000"/>
                  <a:lumOff val="40000"/>
                </a:schemeClr>
              </a:solidFill>
              <a:latin typeface="Agency FB" panose="020B0503020202020204" pitchFamily="34" charset="0"/>
            </a:endParaRPr>
          </a:p>
          <a:p>
            <a:pPr algn="ctr"/>
            <a:r>
              <a:rPr lang="en-US" sz="2800" b="1" dirty="0">
                <a:solidFill>
                  <a:schemeClr val="tx1"/>
                </a:solidFill>
                <a:latin typeface="Agency FB" panose="020B0503020202020204" pitchFamily="34" charset="0"/>
              </a:rPr>
              <a:t>Lecturer name</a:t>
            </a:r>
            <a:r>
              <a:rPr lang="en-US" sz="2800" b="1" dirty="0">
                <a:latin typeface="Agency FB" panose="020B0503020202020204" pitchFamily="34" charset="0"/>
              </a:rPr>
              <a:t>:</a:t>
            </a:r>
            <a:r>
              <a:rPr lang="en-US" sz="2800" b="1" dirty="0">
                <a:solidFill>
                  <a:schemeClr val="accent6">
                    <a:lumMod val="60000"/>
                    <a:lumOff val="40000"/>
                  </a:schemeClr>
                </a:solidFill>
                <a:latin typeface="Agency FB" panose="020B0503020202020204" pitchFamily="34" charset="0"/>
              </a:rPr>
              <a:t> </a:t>
            </a:r>
            <a:r>
              <a:rPr lang="en-US" sz="2800" b="1" dirty="0">
                <a:solidFill>
                  <a:schemeClr val="accent3">
                    <a:lumMod val="50000"/>
                  </a:schemeClr>
                </a:solidFill>
                <a:latin typeface="Agency FB" panose="020B0503020202020204" pitchFamily="34" charset="0"/>
              </a:rPr>
              <a:t>Mr. Zook</a:t>
            </a:r>
          </a:p>
          <a:p>
            <a:pPr algn="l"/>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8600"/>
            <a:ext cx="8229600" cy="5778691"/>
          </a:xfrm>
        </p:spPr>
        <p:txBody>
          <a:bodyPr>
            <a:normAutofit lnSpcReduction="10000"/>
          </a:bodyPr>
          <a:lstStyle/>
          <a:p>
            <a:pPr lvl="0"/>
            <a:r>
              <a:rPr lang="en-GB" sz="2200" b="1" u="sng" dirty="0">
                <a:solidFill>
                  <a:schemeClr val="accent2">
                    <a:lumMod val="75000"/>
                  </a:schemeClr>
                </a:solidFill>
                <a:latin typeface="Times New Roman" panose="02020603050405020304" pitchFamily="18" charset="0"/>
                <a:cs typeface="Times New Roman" panose="02020603050405020304" pitchFamily="18" charset="0"/>
              </a:rPr>
              <a:t>SUMMARY OF THE BUSINESS</a:t>
            </a:r>
          </a:p>
          <a:p>
            <a:pPr lvl="0"/>
            <a:endParaRPr lang="en-GB" b="1" dirty="0">
              <a:latin typeface="Times New Roman" panose="02020603050405020304" pitchFamily="18" charset="0"/>
              <a:cs typeface="Times New Roman" panose="02020603050405020304" pitchFamily="18" charset="0"/>
            </a:endParaRPr>
          </a:p>
          <a:p>
            <a:pPr marL="109728" indent="0" algn="just">
              <a:buNone/>
            </a:pPr>
            <a:r>
              <a:rPr lang="en-GB" sz="1900" dirty="0">
                <a:latin typeface="Times New Roman" panose="02020603050405020304" pitchFamily="18" charset="0"/>
                <a:cs typeface="Times New Roman" panose="02020603050405020304" pitchFamily="18" charset="0"/>
              </a:rPr>
              <a:t>Entrepreneur is an individual who creates a new business, bearing most of the risks and try to accomplish the business aims &amp; objectives in a high appropriate manner. The entrepreneur is commonly seen as an innovator as a source of new ideas, goods, services and business procedures. Present report will be focussing on the importance of new start-ups businesses in which one of them one start-up is “E Che Pizza”. This start-up of a new business which will be fulfilling the needs of England people and make them happy through offering the best quality pizzas.</a:t>
            </a:r>
          </a:p>
          <a:p>
            <a:pPr algn="just">
              <a:buNone/>
            </a:pPr>
            <a:endParaRPr lang="en-IN" sz="2400" b="1" u="sng" dirty="0">
              <a:solidFill>
                <a:schemeClr val="accent2">
                  <a:lumMod val="60000"/>
                  <a:lumOff val="40000"/>
                </a:schemeClr>
              </a:solidFill>
              <a:latin typeface="Times New Roman" panose="02020603050405020304" pitchFamily="18" charset="0"/>
              <a:cs typeface="Times New Roman" panose="02020603050405020304" pitchFamily="18" charset="0"/>
            </a:endParaRPr>
          </a:p>
          <a:p>
            <a:pPr marL="393192" lvl="1" indent="0">
              <a:buNone/>
            </a:pPr>
            <a:r>
              <a:rPr lang="en-GB" sz="2400" b="1" u="sng" dirty="0">
                <a:solidFill>
                  <a:schemeClr val="accent2">
                    <a:lumMod val="60000"/>
                    <a:lumOff val="40000"/>
                  </a:schemeClr>
                </a:solidFill>
                <a:latin typeface="Times New Roman" panose="02020603050405020304" pitchFamily="18" charset="0"/>
                <a:cs typeface="Times New Roman" panose="02020603050405020304" pitchFamily="18" charset="0"/>
              </a:rPr>
              <a:t>Objectives:</a:t>
            </a:r>
          </a:p>
          <a:p>
            <a:pPr marL="393192" lvl="1" indent="0">
              <a:buNone/>
            </a:pPr>
            <a:endParaRPr lang="en-GB" sz="2400" b="1" u="sng" dirty="0">
              <a:solidFill>
                <a:schemeClr val="accent2">
                  <a:lumMod val="60000"/>
                  <a:lumOff val="40000"/>
                </a:schemeClr>
              </a:solidFill>
              <a:latin typeface="Times New Roman" panose="02020603050405020304" pitchFamily="18" charset="0"/>
              <a:cs typeface="Times New Roman" panose="02020603050405020304" pitchFamily="18" charset="0"/>
            </a:endParaRPr>
          </a:p>
          <a:p>
            <a:pPr lvl="0"/>
            <a:r>
              <a:rPr lang="en-GB" sz="2200" dirty="0">
                <a:latin typeface="Times New Roman" panose="02020603050405020304" pitchFamily="18" charset="0"/>
                <a:cs typeface="Times New Roman" panose="02020603050405020304" pitchFamily="18" charset="0"/>
              </a:rPr>
              <a:t>“E Che Pizza” main aim is to provide the quality food &amp; meals to their customers. </a:t>
            </a:r>
          </a:p>
          <a:p>
            <a:pPr lvl="0"/>
            <a:r>
              <a:rPr lang="en-GB" sz="2200" dirty="0">
                <a:latin typeface="Times New Roman" panose="02020603050405020304" pitchFamily="18" charset="0"/>
                <a:cs typeface="Times New Roman" panose="02020603050405020304" pitchFamily="18" charset="0"/>
              </a:rPr>
              <a:t>“E Che Pizza” objectives are to earn 10% profit of cost in 6 months.</a:t>
            </a:r>
          </a:p>
          <a:p>
            <a:r>
              <a:rPr lang="en-GB" sz="2200" dirty="0">
                <a:latin typeface="Times New Roman" panose="02020603050405020304" pitchFamily="18" charset="0"/>
                <a:cs typeface="Times New Roman" panose="02020603050405020304" pitchFamily="18" charset="0"/>
              </a:rPr>
              <a:t>Another objective of the new start-up is to accomplish the customer needs </a:t>
            </a:r>
            <a:endParaRPr lang="en-US" sz="2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C00F637D-CEA6-4B7C-B5BD-CD494B410E9B}"/>
              </a:ext>
            </a:extLst>
          </p:cNvPr>
          <p:cNvSpPr>
            <a:spLocks noGrp="1" noChangeArrowheads="1"/>
          </p:cNvSpPr>
          <p:nvPr>
            <p:ph type="title"/>
          </p:nvPr>
        </p:nvSpPr>
        <p:spPr bwMode="auto">
          <a:xfrm>
            <a:off x="1" y="-14645"/>
            <a:ext cx="8839199" cy="84128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274551" tIns="71415" rIns="91440" bIns="0" numCol="1" anchor="ctr" anchorCtr="0" compatLnSpc="1">
            <a:prstTxWarp prst="textNoShape">
              <a:avLst/>
            </a:prstTxWarp>
            <a:spAutoFit/>
          </a:bodyPr>
          <a:lstStyle/>
          <a:p>
            <a:pPr lvl="0"/>
            <a:r>
              <a:rPr kumimoji="0" lang="en-GB" altLang="en-US" sz="1800" b="1" i="0" u="sng" strike="noStrike" cap="none" normalizeH="0" baseline="0" dirty="0">
                <a:ln>
                  <a:noFill/>
                </a:ln>
                <a:solidFill>
                  <a:schemeClr val="accent2">
                    <a:lumMod val="75000"/>
                  </a:schemeClr>
                </a:solidFill>
                <a:effectLst/>
                <a:latin typeface="Times New Roman" panose="02020603050405020304" pitchFamily="18" charset="0"/>
                <a:cs typeface="Times New Roman" panose="02020603050405020304" pitchFamily="18" charset="0"/>
              </a:rPr>
              <a:t>1) Financial requirements:</a:t>
            </a:r>
            <a:br>
              <a:rPr kumimoji="0" lang="en-GB" altLang="en-US" sz="1800" b="1" i="0" u="sng" strike="noStrike" cap="none" normalizeH="0" baseline="0" dirty="0">
                <a:ln>
                  <a:noFill/>
                </a:ln>
                <a:solidFill>
                  <a:srgbClr val="833C0B"/>
                </a:solidFill>
                <a:effectLst/>
                <a:latin typeface="Times New Roman" panose="02020603050405020304" pitchFamily="18" charset="0"/>
                <a:cs typeface="Times New Roman" panose="02020603050405020304" pitchFamily="18" charset="0"/>
              </a:rPr>
            </a:br>
            <a:r>
              <a:rPr kumimoji="0" lang="en-GB" altLang="en-US" sz="18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order to open the new start-up “E Che Pizza” in Salisbury they need some funds and financial requirements in order to full fill the business requirements.</a:t>
            </a: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60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1.1) Raising the funds:</a:t>
            </a:r>
            <a:b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b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Friends &amp; personal Borrowing:</a:t>
            </a:r>
            <a:b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altLang="en-US" sz="16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 raise funds for the new business is quite challenging for the owner. In order to arrange funds for “E Che Pizza” can take money from its family members or either from their friends to start the new business.</a:t>
            </a:r>
            <a:b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Angel Investors:  </a:t>
            </a:r>
            <a:b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altLang="en-US" sz="16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Angel investors are the another most effective source to arrange the funds. “E Che Pizza” will be taking around £ 82000 from Angel Investors and then return from its yearly profit basis source. </a:t>
            </a:r>
            <a:b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Financial Institutions: </a:t>
            </a:r>
            <a:br>
              <a:rPr lang="en-GB" alt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altLang="en-US" sz="16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Most common and highly used source to raise funds that are banks who provide funds as much client wants on the behalf some security or assets.</a:t>
            </a:r>
            <a:br>
              <a:rPr lang="en-GB" sz="1600" dirty="0">
                <a:solidFill>
                  <a:schemeClr val="tx1"/>
                </a:solidFill>
                <a:effectLst/>
                <a:latin typeface="Times New Roman" panose="02020603050405020304" pitchFamily="18" charset="0"/>
                <a:cs typeface="Times New Roman" panose="02020603050405020304" pitchFamily="18" charset="0"/>
              </a:rPr>
            </a:br>
            <a:br>
              <a:rPr kumimoji="0" lang="en-GB" altLang="en-US" sz="16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8" name="Table 7">
            <a:extLst>
              <a:ext uri="{FF2B5EF4-FFF2-40B4-BE49-F238E27FC236}">
                <a16:creationId xmlns:a16="http://schemas.microsoft.com/office/drawing/2014/main" id="{E2719260-BAB5-4DD1-8FB3-2D5B8E3BBEDE}"/>
              </a:ext>
            </a:extLst>
          </p:cNvPr>
          <p:cNvGraphicFramePr>
            <a:graphicFrameLocks noGrp="1"/>
          </p:cNvGraphicFramePr>
          <p:nvPr>
            <p:extLst>
              <p:ext uri="{D42A27DB-BD31-4B8C-83A1-F6EECF244321}">
                <p14:modId xmlns:p14="http://schemas.microsoft.com/office/powerpoint/2010/main" val="2608340196"/>
              </p:ext>
            </p:extLst>
          </p:nvPr>
        </p:nvGraphicFramePr>
        <p:xfrm>
          <a:off x="1295400" y="1219200"/>
          <a:ext cx="6400800" cy="1699260"/>
        </p:xfrm>
        <a:graphic>
          <a:graphicData uri="http://schemas.openxmlformats.org/drawingml/2006/table">
            <a:tbl>
              <a:tblPr>
                <a:tableStyleId>{69C7853C-536D-4A76-A0AE-DD22124D55A5}</a:tableStyleId>
              </a:tblPr>
              <a:tblGrid>
                <a:gridCol w="3199716">
                  <a:extLst>
                    <a:ext uri="{9D8B030D-6E8A-4147-A177-3AD203B41FA5}">
                      <a16:colId xmlns:a16="http://schemas.microsoft.com/office/drawing/2014/main" val="3534057482"/>
                    </a:ext>
                  </a:extLst>
                </a:gridCol>
                <a:gridCol w="3201084">
                  <a:extLst>
                    <a:ext uri="{9D8B030D-6E8A-4147-A177-3AD203B41FA5}">
                      <a16:colId xmlns:a16="http://schemas.microsoft.com/office/drawing/2014/main" val="4002515299"/>
                    </a:ext>
                  </a:extLst>
                </a:gridCol>
              </a:tblGrid>
              <a:tr h="224790">
                <a:tc>
                  <a:txBody>
                    <a:bodyPr/>
                    <a:lstStyle/>
                    <a:p>
                      <a:pPr algn="ctr">
                        <a:lnSpc>
                          <a:spcPct val="100000"/>
                        </a:lnSpc>
                        <a:spcAft>
                          <a:spcPts val="0"/>
                        </a:spcAft>
                      </a:pPr>
                      <a:r>
                        <a:rPr lang="en-GB" sz="1400" b="1" dirty="0">
                          <a:effectLst/>
                        </a:rPr>
                        <a:t>Expenses</a:t>
                      </a:r>
                      <a:endPar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tc>
                  <a:txBody>
                    <a:bodyPr/>
                    <a:lstStyle/>
                    <a:p>
                      <a:pPr algn="ctr">
                        <a:lnSpc>
                          <a:spcPct val="100000"/>
                        </a:lnSpc>
                        <a:spcAft>
                          <a:spcPts val="0"/>
                        </a:spcAft>
                      </a:pPr>
                      <a:r>
                        <a:rPr lang="en-GB" sz="1400" b="1" dirty="0">
                          <a:effectLst/>
                        </a:rPr>
                        <a:t>Cost £</a:t>
                      </a:r>
                      <a:endPar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extLst>
                  <a:ext uri="{0D108BD9-81ED-4DB2-BD59-A6C34878D82A}">
                    <a16:rowId xmlns:a16="http://schemas.microsoft.com/office/drawing/2014/main" val="2679845658"/>
                  </a:ext>
                </a:extLst>
              </a:tr>
              <a:tr h="203200">
                <a:tc>
                  <a:txBody>
                    <a:bodyPr/>
                    <a:lstStyle/>
                    <a:p>
                      <a:pPr algn="ctr">
                        <a:lnSpc>
                          <a:spcPct val="100000"/>
                        </a:lnSpc>
                        <a:spcAft>
                          <a:spcPts val="0"/>
                        </a:spcAft>
                      </a:pPr>
                      <a:r>
                        <a:rPr lang="en-GB" sz="1400" dirty="0">
                          <a:effectLst/>
                        </a:rPr>
                        <a:t>Machinery and Equipment</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tc>
                  <a:txBody>
                    <a:bodyPr/>
                    <a:lstStyle/>
                    <a:p>
                      <a:pPr algn="ctr">
                        <a:lnSpc>
                          <a:spcPct val="100000"/>
                        </a:lnSpc>
                        <a:spcAft>
                          <a:spcPts val="0"/>
                        </a:spcAft>
                      </a:pPr>
                      <a:r>
                        <a:rPr lang="en-GB" sz="1400" dirty="0">
                          <a:effectLst/>
                        </a:rPr>
                        <a:t>£ 10,000</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extLst>
                  <a:ext uri="{0D108BD9-81ED-4DB2-BD59-A6C34878D82A}">
                    <a16:rowId xmlns:a16="http://schemas.microsoft.com/office/drawing/2014/main" val="151721271"/>
                  </a:ext>
                </a:extLst>
              </a:tr>
              <a:tr h="203200">
                <a:tc>
                  <a:txBody>
                    <a:bodyPr/>
                    <a:lstStyle/>
                    <a:p>
                      <a:pPr algn="ctr">
                        <a:lnSpc>
                          <a:spcPct val="100000"/>
                        </a:lnSpc>
                        <a:spcAft>
                          <a:spcPts val="0"/>
                        </a:spcAft>
                      </a:pPr>
                      <a:r>
                        <a:rPr lang="en-GB" sz="1400" dirty="0">
                          <a:effectLst/>
                        </a:rPr>
                        <a:t>Delivery Vehicles </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tc>
                  <a:txBody>
                    <a:bodyPr/>
                    <a:lstStyle/>
                    <a:p>
                      <a:pPr algn="ctr">
                        <a:lnSpc>
                          <a:spcPct val="100000"/>
                        </a:lnSpc>
                        <a:spcAft>
                          <a:spcPts val="0"/>
                        </a:spcAft>
                      </a:pPr>
                      <a:r>
                        <a:rPr lang="en-GB" sz="1400">
                          <a:effectLst/>
                        </a:rPr>
                        <a:t>£ 8000</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extLst>
                  <a:ext uri="{0D108BD9-81ED-4DB2-BD59-A6C34878D82A}">
                    <a16:rowId xmlns:a16="http://schemas.microsoft.com/office/drawing/2014/main" val="2828037899"/>
                  </a:ext>
                </a:extLst>
              </a:tr>
              <a:tr h="203200">
                <a:tc>
                  <a:txBody>
                    <a:bodyPr/>
                    <a:lstStyle/>
                    <a:p>
                      <a:pPr algn="ctr">
                        <a:lnSpc>
                          <a:spcPct val="100000"/>
                        </a:lnSpc>
                        <a:spcAft>
                          <a:spcPts val="0"/>
                        </a:spcAft>
                      </a:pPr>
                      <a:r>
                        <a:rPr lang="en-GB" sz="1400" dirty="0">
                          <a:effectLst/>
                        </a:rPr>
                        <a:t>Rent </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tc>
                  <a:txBody>
                    <a:bodyPr/>
                    <a:lstStyle/>
                    <a:p>
                      <a:pPr algn="ctr">
                        <a:lnSpc>
                          <a:spcPct val="100000"/>
                        </a:lnSpc>
                        <a:spcAft>
                          <a:spcPts val="0"/>
                        </a:spcAft>
                      </a:pPr>
                      <a:r>
                        <a:rPr lang="en-GB" sz="1400" dirty="0">
                          <a:effectLst/>
                        </a:rPr>
                        <a:t>£ 5000</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extLst>
                  <a:ext uri="{0D108BD9-81ED-4DB2-BD59-A6C34878D82A}">
                    <a16:rowId xmlns:a16="http://schemas.microsoft.com/office/drawing/2014/main" val="133558681"/>
                  </a:ext>
                </a:extLst>
              </a:tr>
              <a:tr h="203200">
                <a:tc>
                  <a:txBody>
                    <a:bodyPr/>
                    <a:lstStyle/>
                    <a:p>
                      <a:pPr algn="ctr">
                        <a:lnSpc>
                          <a:spcPct val="100000"/>
                        </a:lnSpc>
                        <a:spcAft>
                          <a:spcPts val="0"/>
                        </a:spcAft>
                      </a:pPr>
                      <a:r>
                        <a:rPr lang="en-GB" sz="1400" dirty="0">
                          <a:effectLst/>
                        </a:rPr>
                        <a:t>Promotion expenses </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tc>
                  <a:txBody>
                    <a:bodyPr/>
                    <a:lstStyle/>
                    <a:p>
                      <a:pPr algn="ctr">
                        <a:lnSpc>
                          <a:spcPct val="100000"/>
                        </a:lnSpc>
                        <a:spcAft>
                          <a:spcPts val="0"/>
                        </a:spcAft>
                      </a:pPr>
                      <a:r>
                        <a:rPr lang="en-GB" sz="1400" dirty="0">
                          <a:effectLst/>
                        </a:rPr>
                        <a:t>£ 1500</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extLst>
                  <a:ext uri="{0D108BD9-81ED-4DB2-BD59-A6C34878D82A}">
                    <a16:rowId xmlns:a16="http://schemas.microsoft.com/office/drawing/2014/main" val="1488905694"/>
                  </a:ext>
                </a:extLst>
              </a:tr>
              <a:tr h="203200">
                <a:tc>
                  <a:txBody>
                    <a:bodyPr/>
                    <a:lstStyle/>
                    <a:p>
                      <a:pPr algn="ctr">
                        <a:lnSpc>
                          <a:spcPct val="100000"/>
                        </a:lnSpc>
                        <a:spcAft>
                          <a:spcPts val="0"/>
                        </a:spcAft>
                      </a:pPr>
                      <a:r>
                        <a:rPr lang="en-GB" sz="1400" dirty="0">
                          <a:effectLst/>
                        </a:rPr>
                        <a:t>Total </a:t>
                      </a:r>
                      <a:endPar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tc>
                  <a:txBody>
                    <a:bodyPr/>
                    <a:lstStyle/>
                    <a:p>
                      <a:pPr algn="ctr">
                        <a:lnSpc>
                          <a:spcPct val="100000"/>
                        </a:lnSpc>
                        <a:spcAft>
                          <a:spcPts val="0"/>
                        </a:spcAft>
                      </a:pPr>
                      <a:r>
                        <a:rPr lang="en-GB" sz="1400" dirty="0">
                          <a:effectLst/>
                        </a:rPr>
                        <a:t>£ 24, 500</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extLst>
                  <a:ext uri="{0D108BD9-81ED-4DB2-BD59-A6C34878D82A}">
                    <a16:rowId xmlns:a16="http://schemas.microsoft.com/office/drawing/2014/main" val="2201200558"/>
                  </a:ext>
                </a:extLst>
              </a:tr>
            </a:tbl>
          </a:graphicData>
        </a:graphic>
      </p:graphicFrame>
    </p:spTree>
    <p:extLst>
      <p:ext uri="{BB962C8B-B14F-4D97-AF65-F5344CB8AC3E}">
        <p14:creationId xmlns:p14="http://schemas.microsoft.com/office/powerpoint/2010/main" val="3499085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
            <a:ext cx="8229600" cy="5791200"/>
          </a:xfrm>
        </p:spPr>
        <p:txBody>
          <a:bodyPr>
            <a:normAutofit fontScale="55000" lnSpcReduction="20000"/>
          </a:bodyPr>
          <a:lstStyle/>
          <a:p>
            <a:pPr marL="109728" lvl="0" indent="0">
              <a:buNone/>
            </a:pPr>
            <a:r>
              <a:rPr lang="en-GB" sz="2900" b="1" u="sng" dirty="0">
                <a:solidFill>
                  <a:schemeClr val="accent2">
                    <a:lumMod val="75000"/>
                  </a:schemeClr>
                </a:solidFill>
                <a:latin typeface="Times New Roman" panose="02020603050405020304" pitchFamily="18" charset="0"/>
                <a:cs typeface="Times New Roman" panose="02020603050405020304" pitchFamily="18" charset="0"/>
              </a:rPr>
              <a:t>4) LOCATIONS OF THE BUSINESS:</a:t>
            </a:r>
            <a:r>
              <a:rPr lang="en-GB" sz="2900" dirty="0">
                <a:solidFill>
                  <a:schemeClr val="accent2">
                    <a:lumMod val="75000"/>
                  </a:schemeClr>
                </a:solidFill>
                <a:latin typeface="Times New Roman" panose="02020603050405020304" pitchFamily="18" charset="0"/>
                <a:cs typeface="Times New Roman" panose="02020603050405020304" pitchFamily="18" charset="0"/>
              </a:rPr>
              <a:t> </a:t>
            </a:r>
          </a:p>
          <a:p>
            <a:pPr marL="109728" lvl="0" indent="0">
              <a:buNone/>
            </a:pPr>
            <a:endParaRPr lang="en-GB" sz="2900" dirty="0">
              <a:latin typeface="Times New Roman" panose="02020603050405020304" pitchFamily="18" charset="0"/>
              <a:cs typeface="Times New Roman" panose="02020603050405020304" pitchFamily="18" charset="0"/>
            </a:endParaRPr>
          </a:p>
          <a:p>
            <a:pPr marL="109728" lvl="0" indent="0">
              <a:buNone/>
            </a:pPr>
            <a:r>
              <a:rPr lang="en-GB" sz="2900" dirty="0">
                <a:solidFill>
                  <a:schemeClr val="accent2">
                    <a:lumMod val="60000"/>
                    <a:lumOff val="40000"/>
                  </a:schemeClr>
                </a:solidFill>
                <a:latin typeface="Times New Roman" panose="02020603050405020304" pitchFamily="18" charset="0"/>
                <a:cs typeface="Times New Roman" panose="02020603050405020304" pitchFamily="18" charset="0"/>
              </a:rPr>
              <a:t>Location</a:t>
            </a:r>
            <a:r>
              <a:rPr lang="en-GB" sz="2900" dirty="0">
                <a:latin typeface="Times New Roman" panose="02020603050405020304" pitchFamily="18" charset="0"/>
                <a:cs typeface="Times New Roman" panose="02020603050405020304" pitchFamily="18" charset="0"/>
              </a:rPr>
              <a:t> – Salisbury ( Wiltshire England)</a:t>
            </a:r>
          </a:p>
          <a:p>
            <a:pPr marL="109728" indent="0">
              <a:buNone/>
            </a:pPr>
            <a:r>
              <a:rPr lang="en-GB" sz="2900" dirty="0">
                <a:solidFill>
                  <a:schemeClr val="accent2">
                    <a:lumMod val="60000"/>
                    <a:lumOff val="40000"/>
                  </a:schemeClr>
                </a:solidFill>
                <a:latin typeface="Times New Roman" panose="02020603050405020304" pitchFamily="18" charset="0"/>
                <a:cs typeface="Times New Roman" panose="02020603050405020304" pitchFamily="18" charset="0"/>
              </a:rPr>
              <a:t>Population</a:t>
            </a:r>
            <a:r>
              <a:rPr lang="en-GB" sz="2900" dirty="0">
                <a:latin typeface="Times New Roman" panose="02020603050405020304" pitchFamily="18" charset="0"/>
                <a:cs typeface="Times New Roman" panose="02020603050405020304" pitchFamily="18" charset="0"/>
              </a:rPr>
              <a:t> - 40302</a:t>
            </a:r>
            <a:r>
              <a:rPr lang="en-GB" sz="2900" baseline="30000" dirty="0">
                <a:latin typeface="Times New Roman" panose="02020603050405020304" pitchFamily="18" charset="0"/>
                <a:cs typeface="Times New Roman" panose="02020603050405020304" pitchFamily="18" charset="0"/>
              </a:rPr>
              <a:t>(Chambers and Humble, 2017).</a:t>
            </a:r>
          </a:p>
          <a:p>
            <a:pPr marL="109728" indent="0">
              <a:buNone/>
            </a:pPr>
            <a:r>
              <a:rPr lang="en-GB" sz="2900" dirty="0">
                <a:latin typeface="Times New Roman" panose="02020603050405020304" pitchFamily="18" charset="0"/>
                <a:cs typeface="Times New Roman" panose="02020603050405020304" pitchFamily="18" charset="0"/>
              </a:rPr>
              <a:t>	</a:t>
            </a:r>
          </a:p>
          <a:p>
            <a:pPr marL="109728" lvl="0" indent="0">
              <a:buNone/>
            </a:pPr>
            <a:r>
              <a:rPr lang="en-GB" sz="2900" b="1" u="sng" dirty="0">
                <a:solidFill>
                  <a:schemeClr val="accent2">
                    <a:lumMod val="75000"/>
                  </a:schemeClr>
                </a:solidFill>
                <a:latin typeface="Times New Roman" panose="02020603050405020304" pitchFamily="18" charset="0"/>
                <a:cs typeface="Times New Roman" panose="02020603050405020304" pitchFamily="18" charset="0"/>
              </a:rPr>
              <a:t>5) PRODUCTS OF THE BUSINESS</a:t>
            </a:r>
            <a:endParaRPr lang="en-GB" sz="2900" b="1" dirty="0">
              <a:solidFill>
                <a:schemeClr val="accent2">
                  <a:lumMod val="75000"/>
                </a:schemeClr>
              </a:solidFill>
              <a:latin typeface="Times New Roman" panose="02020603050405020304" pitchFamily="18" charset="0"/>
              <a:cs typeface="Times New Roman" panose="02020603050405020304" pitchFamily="18" charset="0"/>
            </a:endParaRPr>
          </a:p>
          <a:p>
            <a:pPr marL="109728" indent="0" algn="just">
              <a:buNone/>
            </a:pPr>
            <a:r>
              <a:rPr lang="en-GB" sz="2900" dirty="0">
                <a:latin typeface="Times New Roman" panose="02020603050405020304" pitchFamily="18" charset="0"/>
                <a:cs typeface="Times New Roman" panose="02020603050405020304" pitchFamily="18" charset="0"/>
              </a:rPr>
              <a:t>	Product or services are the main components of each businesses. These are the main source of income of the business which must be attracted and satisfactory. In terms of food &amp; beverages customer never compromise with the quality. In order to fulfil their needs and wants “E Che Pizza” must focus on the quality or variety of Pizzas they will provides. Some of the variety pizza “E Che Pizza” will providing as given below:</a:t>
            </a:r>
          </a:p>
          <a:p>
            <a:pPr marL="109728" indent="0" algn="just">
              <a:buNone/>
            </a:pPr>
            <a:endParaRPr lang="en-GB" sz="2900" dirty="0">
              <a:latin typeface="Times New Roman" panose="02020603050405020304" pitchFamily="18" charset="0"/>
              <a:cs typeface="Times New Roman" panose="02020603050405020304" pitchFamily="18" charset="0"/>
            </a:endParaRPr>
          </a:p>
          <a:p>
            <a:pPr marL="109728" lvl="0" indent="0" algn="just">
              <a:buNone/>
            </a:pPr>
            <a:r>
              <a:rPr lang="en-GB" sz="2900" dirty="0">
                <a:latin typeface="Times New Roman" panose="02020603050405020304" pitchFamily="18" charset="0"/>
                <a:cs typeface="Times New Roman" panose="02020603050405020304" pitchFamily="18" charset="0"/>
              </a:rPr>
              <a:t>- Italian pizza with ancient recipe</a:t>
            </a:r>
          </a:p>
          <a:p>
            <a:pPr marL="109728" lvl="0" indent="0" algn="just">
              <a:buNone/>
            </a:pPr>
            <a:r>
              <a:rPr lang="en-GB" sz="2900" dirty="0">
                <a:latin typeface="Times New Roman" panose="02020603050405020304" pitchFamily="18" charset="0"/>
                <a:cs typeface="Times New Roman" panose="02020603050405020304" pitchFamily="18" charset="0"/>
              </a:rPr>
              <a:t>-Greek Pizza</a:t>
            </a:r>
          </a:p>
          <a:p>
            <a:pPr marL="109728" lvl="0" indent="0" algn="just">
              <a:buNone/>
            </a:pPr>
            <a:r>
              <a:rPr lang="en-GB" sz="2900" dirty="0">
                <a:latin typeface="Times New Roman" panose="02020603050405020304" pitchFamily="18" charset="0"/>
                <a:cs typeface="Times New Roman" panose="02020603050405020304" pitchFamily="18" charset="0"/>
              </a:rPr>
              <a:t>-New York style Pizza</a:t>
            </a:r>
          </a:p>
          <a:p>
            <a:pPr marL="109728" lvl="0" indent="0" algn="just">
              <a:buNone/>
            </a:pPr>
            <a:r>
              <a:rPr lang="en-GB" sz="2900" dirty="0">
                <a:latin typeface="Times New Roman" panose="02020603050405020304" pitchFamily="18" charset="0"/>
                <a:cs typeface="Times New Roman" panose="02020603050405020304" pitchFamily="18" charset="0"/>
              </a:rPr>
              <a:t>-Indian Pizzas </a:t>
            </a:r>
          </a:p>
          <a:p>
            <a:pPr marL="109728" indent="0" algn="just">
              <a:buNone/>
            </a:pPr>
            <a:r>
              <a:rPr lang="en-GB" sz="2900" dirty="0">
                <a:latin typeface="Times New Roman" panose="02020603050405020304" pitchFamily="18" charset="0"/>
                <a:cs typeface="Times New Roman" panose="02020603050405020304" pitchFamily="18" charset="0"/>
              </a:rPr>
              <a:t>	</a:t>
            </a:r>
          </a:p>
          <a:p>
            <a:pPr marL="109728" indent="0" algn="just">
              <a:buNone/>
            </a:pPr>
            <a:r>
              <a:rPr lang="en-GB" sz="2900" b="1" dirty="0">
                <a:solidFill>
                  <a:schemeClr val="accent2">
                    <a:lumMod val="60000"/>
                    <a:lumOff val="40000"/>
                  </a:schemeClr>
                </a:solidFill>
                <a:latin typeface="Times New Roman" panose="02020603050405020304" pitchFamily="18" charset="0"/>
                <a:cs typeface="Times New Roman" panose="02020603050405020304" pitchFamily="18" charset="0"/>
              </a:rPr>
              <a:t>USP</a:t>
            </a:r>
            <a:endParaRPr lang="en-GB" sz="2900" dirty="0">
              <a:solidFill>
                <a:schemeClr val="accent2">
                  <a:lumMod val="60000"/>
                  <a:lumOff val="40000"/>
                </a:schemeClr>
              </a:solidFill>
              <a:latin typeface="Times New Roman" panose="02020603050405020304" pitchFamily="18" charset="0"/>
              <a:cs typeface="Times New Roman" panose="02020603050405020304" pitchFamily="18" charset="0"/>
            </a:endParaRPr>
          </a:p>
          <a:p>
            <a:pPr marL="109728" indent="0" algn="just">
              <a:buNone/>
            </a:pPr>
            <a:r>
              <a:rPr lang="en-GB" sz="2900" dirty="0">
                <a:latin typeface="Times New Roman" panose="02020603050405020304" pitchFamily="18" charset="0"/>
                <a:cs typeface="Times New Roman" panose="02020603050405020304" pitchFamily="18" charset="0"/>
              </a:rPr>
              <a:t>	In order to gain the customer attention in the market “E Che Pizza” will be offer “E Che Pizza” special Chef Pizza </a:t>
            </a:r>
            <a:r>
              <a:rPr lang="en-GB" sz="2900" b="1" dirty="0">
                <a:latin typeface="Times New Roman" panose="02020603050405020304" pitchFamily="18" charset="0"/>
                <a:cs typeface="Times New Roman" panose="02020603050405020304" pitchFamily="18" charset="0"/>
              </a:rPr>
              <a:t>(Detroit Garlic Figures Pizza, Neapolitan grilled pizza)  </a:t>
            </a:r>
            <a:r>
              <a:rPr lang="en-GB" sz="2900" dirty="0">
                <a:latin typeface="Times New Roman" panose="02020603050405020304" pitchFamily="18" charset="0"/>
                <a:cs typeface="Times New Roman" panose="02020603050405020304" pitchFamily="18" charset="0"/>
              </a:rPr>
              <a:t>for its customer. This “E Che Pizza” special chef pizza is the USP of the shop which helps them to gain higher profit and popularity. </a:t>
            </a:r>
          </a:p>
          <a:p>
            <a:pPr algn="just">
              <a:buNone/>
            </a:pPr>
            <a:endParaRPr lang="en-IN" dirty="0">
              <a:latin typeface="Times New Roman" panose="02020603050405020304" pitchFamily="18" charset="0"/>
              <a:cs typeface="Times New Roman" panose="02020603050405020304" pitchFamily="18" charset="0"/>
            </a:endParaRPr>
          </a:p>
          <a:p>
            <a:pPr>
              <a:buNone/>
            </a:pP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8600"/>
            <a:ext cx="8229600" cy="5778691"/>
          </a:xfrm>
        </p:spPr>
        <p:txBody>
          <a:bodyPr>
            <a:normAutofit fontScale="62500" lnSpcReduction="20000"/>
          </a:bodyPr>
          <a:lstStyle/>
          <a:p>
            <a:pPr lvl="0"/>
            <a:r>
              <a:rPr lang="en-GB" sz="2800" b="1" u="sng" dirty="0">
                <a:solidFill>
                  <a:schemeClr val="accent2">
                    <a:lumMod val="75000"/>
                  </a:schemeClr>
                </a:solidFill>
                <a:latin typeface="Times New Roman" panose="02020603050405020304" pitchFamily="18" charset="0"/>
                <a:cs typeface="Times New Roman" panose="02020603050405020304" pitchFamily="18" charset="0"/>
              </a:rPr>
              <a:t>6) SEGMENTING THE CUSTOMERS</a:t>
            </a:r>
            <a:endParaRPr lang="en-GB" sz="2400" b="1" u="sng" dirty="0">
              <a:solidFill>
                <a:schemeClr val="accent2">
                  <a:lumMod val="75000"/>
                </a:schemeClr>
              </a:solidFill>
              <a:latin typeface="Times New Roman" panose="02020603050405020304" pitchFamily="18" charset="0"/>
              <a:cs typeface="Times New Roman" panose="02020603050405020304" pitchFamily="18" charset="0"/>
            </a:endParaRPr>
          </a:p>
          <a:p>
            <a:pPr marL="109728" lvl="0" indent="0" algn="just">
              <a:buNone/>
            </a:pPr>
            <a:r>
              <a:rPr lang="en-GB" sz="2800" dirty="0">
                <a:latin typeface="Times New Roman" panose="02020603050405020304" pitchFamily="18" charset="0"/>
                <a:cs typeface="Times New Roman" panose="02020603050405020304" pitchFamily="18" charset="0"/>
              </a:rPr>
              <a:t>Food &amp; Beverages are always attracting people if the product is very tasty and delicious in taste. Customer looking for good quality and taste. Segmentation is based on the set criteria on that basis company decides to target their potential customers.</a:t>
            </a:r>
            <a:r>
              <a:rPr lang="en-GB" sz="2800" baseline="30000" dirty="0">
                <a:latin typeface="Times New Roman" panose="02020603050405020304" pitchFamily="18" charset="0"/>
                <a:cs typeface="Times New Roman" panose="02020603050405020304" pitchFamily="18" charset="0"/>
              </a:rPr>
              <a:t>(Chambers and Humble, 2017). </a:t>
            </a:r>
          </a:p>
          <a:p>
            <a:pPr marL="109728" lvl="0" indent="0" algn="just">
              <a:buNone/>
            </a:pPr>
            <a:endParaRPr lang="en-GB" sz="2800" baseline="30000" dirty="0">
              <a:latin typeface="Times New Roman" panose="02020603050405020304" pitchFamily="18" charset="0"/>
              <a:cs typeface="Times New Roman" panose="02020603050405020304" pitchFamily="18" charset="0"/>
            </a:endParaRPr>
          </a:p>
          <a:p>
            <a:pPr marL="109728" lvl="0" indent="0" algn="just">
              <a:buNone/>
            </a:pPr>
            <a:r>
              <a:rPr lang="en-GB" sz="2800" b="1" u="sng" dirty="0">
                <a:solidFill>
                  <a:schemeClr val="accent2">
                    <a:lumMod val="60000"/>
                    <a:lumOff val="40000"/>
                  </a:schemeClr>
                </a:solidFill>
                <a:latin typeface="Times New Roman" panose="02020603050405020304" pitchFamily="18" charset="0"/>
                <a:cs typeface="Times New Roman" panose="02020603050405020304" pitchFamily="18" charset="0"/>
              </a:rPr>
              <a:t>Market Segmentation</a:t>
            </a:r>
            <a:endParaRPr lang="en-GB" sz="2400" dirty="0">
              <a:solidFill>
                <a:schemeClr val="accent2">
                  <a:lumMod val="60000"/>
                  <a:lumOff val="40000"/>
                </a:schemeClr>
              </a:solidFill>
              <a:latin typeface="Times New Roman" panose="02020603050405020304" pitchFamily="18" charset="0"/>
              <a:cs typeface="Times New Roman" panose="02020603050405020304" pitchFamily="18" charset="0"/>
            </a:endParaRPr>
          </a:p>
          <a:p>
            <a:pPr marL="109728" indent="0" algn="just">
              <a:buNone/>
            </a:pPr>
            <a:r>
              <a:rPr lang="en-GB" sz="2800" dirty="0">
                <a:latin typeface="Times New Roman" panose="02020603050405020304" pitchFamily="18" charset="0"/>
                <a:cs typeface="Times New Roman" panose="02020603050405020304" pitchFamily="18" charset="0"/>
              </a:rPr>
              <a:t> Market segmentation of “E Che Pizza” is based on different criteria given below:</a:t>
            </a:r>
          </a:p>
          <a:p>
            <a:pPr marL="109728" indent="0" algn="just">
              <a:buNone/>
            </a:pPr>
            <a:r>
              <a:rPr lang="en-GB" sz="2800" b="1" dirty="0">
                <a:latin typeface="Times New Roman" panose="02020603050405020304" pitchFamily="18" charset="0"/>
                <a:cs typeface="Times New Roman" panose="02020603050405020304" pitchFamily="18" charset="0"/>
              </a:rPr>
              <a:t> </a:t>
            </a:r>
            <a:endParaRPr lang="en-GB" sz="2800" dirty="0">
              <a:latin typeface="Times New Roman" panose="02020603050405020304" pitchFamily="18" charset="0"/>
              <a:cs typeface="Times New Roman" panose="02020603050405020304" pitchFamily="18" charset="0"/>
            </a:endParaRPr>
          </a:p>
          <a:p>
            <a:pPr marL="393192" lvl="1" indent="0" algn="just">
              <a:buNone/>
            </a:pPr>
            <a:r>
              <a:rPr lang="en-GB" sz="2400" b="1" dirty="0">
                <a:solidFill>
                  <a:schemeClr val="bg2">
                    <a:lumMod val="50000"/>
                  </a:schemeClr>
                </a:solidFill>
                <a:latin typeface="Times New Roman" panose="02020603050405020304" pitchFamily="18" charset="0"/>
                <a:cs typeface="Times New Roman" panose="02020603050405020304" pitchFamily="18" charset="0"/>
              </a:rPr>
              <a:t>1) Geographic Segmentation:</a:t>
            </a:r>
          </a:p>
          <a:p>
            <a:pPr marL="393192" lvl="1" indent="0" algn="just">
              <a:buNone/>
            </a:pPr>
            <a:r>
              <a:rPr lang="en-GB" sz="2400" dirty="0">
                <a:latin typeface="Times New Roman" panose="02020603050405020304" pitchFamily="18" charset="0"/>
                <a:cs typeface="Times New Roman" panose="02020603050405020304" pitchFamily="18" charset="0"/>
              </a:rPr>
              <a:t> </a:t>
            </a:r>
          </a:p>
          <a:p>
            <a:pPr marL="393192" lvl="1" indent="0" algn="just">
              <a:buNone/>
            </a:pPr>
            <a:r>
              <a:rPr lang="en-GB" sz="2400" b="1" dirty="0">
                <a:solidFill>
                  <a:schemeClr val="bg2">
                    <a:lumMod val="50000"/>
                  </a:schemeClr>
                </a:solidFill>
                <a:latin typeface="Times New Roman" panose="02020603050405020304" pitchFamily="18" charset="0"/>
                <a:cs typeface="Times New Roman" panose="02020603050405020304" pitchFamily="18" charset="0"/>
              </a:rPr>
              <a:t>2) Demographic Segmentation: </a:t>
            </a:r>
          </a:p>
          <a:p>
            <a:pPr lvl="1" algn="just"/>
            <a:endParaRPr lang="en-GB" sz="2400" b="1" dirty="0">
              <a:latin typeface="Times New Roman" panose="02020603050405020304" pitchFamily="18" charset="0"/>
              <a:cs typeface="Times New Roman" panose="02020603050405020304" pitchFamily="18" charset="0"/>
            </a:endParaRPr>
          </a:p>
          <a:p>
            <a:pPr marL="393192" lvl="1" indent="0" algn="just">
              <a:buNone/>
            </a:pPr>
            <a:r>
              <a:rPr lang="en-GB" sz="2400" b="1" dirty="0">
                <a:solidFill>
                  <a:schemeClr val="bg2">
                    <a:lumMod val="50000"/>
                  </a:schemeClr>
                </a:solidFill>
                <a:latin typeface="Times New Roman" panose="02020603050405020304" pitchFamily="18" charset="0"/>
                <a:cs typeface="Times New Roman" panose="02020603050405020304" pitchFamily="18" charset="0"/>
              </a:rPr>
              <a:t>3) Psycho graphic Segmentation:</a:t>
            </a:r>
            <a:endParaRPr lang="en-GB" sz="2400" dirty="0">
              <a:solidFill>
                <a:schemeClr val="bg2">
                  <a:lumMod val="50000"/>
                </a:schemeClr>
              </a:solidFill>
              <a:latin typeface="Times New Roman" panose="02020603050405020304" pitchFamily="18" charset="0"/>
              <a:cs typeface="Times New Roman" panose="02020603050405020304" pitchFamily="18" charset="0"/>
            </a:endParaRPr>
          </a:p>
          <a:p>
            <a:pPr lvl="1" algn="just"/>
            <a:endParaRPr lang="en-GB" sz="2400" b="1" dirty="0">
              <a:latin typeface="Times New Roman" panose="02020603050405020304" pitchFamily="18" charset="0"/>
              <a:cs typeface="Times New Roman" panose="02020603050405020304" pitchFamily="18" charset="0"/>
            </a:endParaRPr>
          </a:p>
          <a:p>
            <a:pPr marL="393192" lvl="1" indent="0" algn="just">
              <a:buNone/>
            </a:pPr>
            <a:r>
              <a:rPr lang="en-GB" sz="2400" b="1" dirty="0">
                <a:solidFill>
                  <a:schemeClr val="bg2">
                    <a:lumMod val="50000"/>
                  </a:schemeClr>
                </a:solidFill>
                <a:latin typeface="Times New Roman" panose="02020603050405020304" pitchFamily="18" charset="0"/>
                <a:cs typeface="Times New Roman" panose="02020603050405020304" pitchFamily="18" charset="0"/>
              </a:rPr>
              <a:t>4) Behavioural</a:t>
            </a:r>
            <a:r>
              <a:rPr lang="en-GB" sz="2400" b="1"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Behavioural reflect the segmentation which depend on the class of the people weather they want to expend the high money on eating or not. “E Che Pizza” focus on both lower- and upper-class attitude people. </a:t>
            </a:r>
          </a:p>
          <a:p>
            <a:pPr lvl="1" algn="just"/>
            <a:endParaRPr lang="en-GB" sz="2400" b="1" dirty="0">
              <a:solidFill>
                <a:schemeClr val="bg2">
                  <a:lumMod val="50000"/>
                </a:schemeClr>
              </a:solidFill>
              <a:latin typeface="Times New Roman" panose="02020603050405020304" pitchFamily="18" charset="0"/>
              <a:cs typeface="Times New Roman" panose="02020603050405020304" pitchFamily="18" charset="0"/>
            </a:endParaRPr>
          </a:p>
          <a:p>
            <a:pPr marL="393192" lvl="1" indent="0" algn="just">
              <a:buNone/>
            </a:pPr>
            <a:r>
              <a:rPr lang="en-GB" sz="2400" b="1" dirty="0">
                <a:solidFill>
                  <a:schemeClr val="bg2">
                    <a:lumMod val="50000"/>
                  </a:schemeClr>
                </a:solidFill>
                <a:latin typeface="Times New Roman" panose="02020603050405020304" pitchFamily="18" charset="0"/>
                <a:cs typeface="Times New Roman" panose="02020603050405020304" pitchFamily="18" charset="0"/>
              </a:rPr>
              <a:t>5) Ge-Demographical:</a:t>
            </a:r>
            <a:r>
              <a:rPr lang="en-GB" sz="2400" dirty="0">
                <a:solidFill>
                  <a:schemeClr val="bg2">
                    <a:lumMod val="50000"/>
                  </a:schemeClr>
                </a:solidFill>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This segmentation criteria have been based on two simple principles first the people who live in the same neighbourhood which are more likely to have similar characteristics. Besides, Neighbourhood can be categorised in interns of the characteristics of the population which they contain. “E Che Pizza” focusing on the first criteria people group who having a similar characteristic. </a:t>
            </a:r>
          </a:p>
          <a:p>
            <a:pPr algn="just"/>
            <a:endParaRPr lang="en-US"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US" sz="2400" dirty="0">
                <a:latin typeface="Times New Roman" panose="02020603050405020304" pitchFamily="18" charset="0"/>
                <a:cs typeface="Times New Roman" panose="02020603050405020304" pitchFamily="18" charset="0"/>
              </a:rPr>
              <a:t>To make E Che Pizza a successful venture, We have made following strategies </a:t>
            </a:r>
            <a:r>
              <a:rPr lang="en-US" sz="2400" baseline="30000" dirty="0">
                <a:latin typeface="Times New Roman" panose="02020603050405020304" pitchFamily="18" charset="0"/>
                <a:cs typeface="Times New Roman" panose="02020603050405020304" pitchFamily="18" charset="0"/>
              </a:rPr>
              <a:t>(1,2)</a:t>
            </a:r>
          </a:p>
          <a:p>
            <a:pPr marL="624078" indent="-514350">
              <a:buAutoNum type="alphaLcPeriod"/>
            </a:pPr>
            <a:r>
              <a:rPr lang="en-US" sz="2400" dirty="0">
                <a:solidFill>
                  <a:schemeClr val="accent2">
                    <a:lumMod val="60000"/>
                    <a:lumOff val="40000"/>
                  </a:schemeClr>
                </a:solidFill>
                <a:latin typeface="Times New Roman" panose="02020603050405020304" pitchFamily="18" charset="0"/>
                <a:cs typeface="Times New Roman" panose="02020603050405020304" pitchFamily="18" charset="0"/>
              </a:rPr>
              <a:t>Sale Strategies</a:t>
            </a:r>
          </a:p>
          <a:p>
            <a:pPr marL="624078" indent="-514350">
              <a:buAutoNum type="alphaLcPeriod"/>
            </a:pPr>
            <a:r>
              <a:rPr lang="en-US" sz="2400" dirty="0">
                <a:solidFill>
                  <a:schemeClr val="accent2">
                    <a:lumMod val="60000"/>
                    <a:lumOff val="40000"/>
                  </a:schemeClr>
                </a:solidFill>
                <a:latin typeface="Times New Roman" panose="02020603050405020304" pitchFamily="18" charset="0"/>
                <a:cs typeface="Times New Roman" panose="02020603050405020304" pitchFamily="18" charset="0"/>
              </a:rPr>
              <a:t>Marketing Strategies</a:t>
            </a:r>
          </a:p>
          <a:p>
            <a:pPr marL="624078" indent="-514350">
              <a:buAutoNum type="alphaLcPeriod"/>
            </a:pPr>
            <a:r>
              <a:rPr lang="en-US" sz="2400" dirty="0">
                <a:solidFill>
                  <a:schemeClr val="accent2">
                    <a:lumMod val="60000"/>
                    <a:lumOff val="40000"/>
                  </a:schemeClr>
                </a:solidFill>
                <a:latin typeface="Times New Roman" panose="02020603050405020304" pitchFamily="18" charset="0"/>
                <a:cs typeface="Times New Roman" panose="02020603050405020304" pitchFamily="18" charset="0"/>
              </a:rPr>
              <a:t>Competitive Strategies</a:t>
            </a:r>
          </a:p>
          <a:p>
            <a:pPr>
              <a:buNone/>
            </a:pPr>
            <a:endParaRPr lang="en-US"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US" sz="3600" dirty="0">
                <a:solidFill>
                  <a:schemeClr val="accent2">
                    <a:lumMod val="75000"/>
                  </a:schemeClr>
                </a:solidFill>
                <a:latin typeface="Times New Roman" panose="02020603050405020304" pitchFamily="18" charset="0"/>
                <a:cs typeface="Times New Roman" panose="02020603050405020304" pitchFamily="18" charset="0"/>
              </a:rPr>
              <a:t>BUSINESS MODEL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76200"/>
            <a:ext cx="8610600" cy="6019799"/>
          </a:xfrm>
        </p:spPr>
        <p:txBody>
          <a:bodyPr>
            <a:normAutofit fontScale="70000" lnSpcReduction="20000"/>
          </a:bodyPr>
          <a:lstStyle/>
          <a:p>
            <a:pPr>
              <a:buNone/>
            </a:pPr>
            <a:r>
              <a:rPr lang="en-US" sz="3600" b="1" u="sng" dirty="0">
                <a:solidFill>
                  <a:schemeClr val="accent2">
                    <a:lumMod val="75000"/>
                  </a:schemeClr>
                </a:solidFill>
                <a:latin typeface="Times New Roman" panose="02020603050405020304" pitchFamily="18" charset="0"/>
                <a:cs typeface="Times New Roman" panose="02020603050405020304" pitchFamily="18" charset="0"/>
              </a:rPr>
              <a:t>Sales Strategies</a:t>
            </a:r>
            <a:endParaRPr lang="en-IN" sz="3600" b="1" u="sng" dirty="0">
              <a:solidFill>
                <a:schemeClr val="accent2">
                  <a:lumMod val="75000"/>
                </a:schemeClr>
              </a:solidFill>
              <a:latin typeface="Times New Roman" panose="02020603050405020304" pitchFamily="18" charset="0"/>
              <a:cs typeface="Times New Roman" panose="02020603050405020304" pitchFamily="18" charset="0"/>
            </a:endParaRPr>
          </a:p>
          <a:p>
            <a:pPr marL="109728" indent="0" algn="just">
              <a:buNone/>
            </a:pPr>
            <a:r>
              <a:rPr lang="en-GB" dirty="0">
                <a:latin typeface="Times New Roman" panose="02020603050405020304" pitchFamily="18" charset="0"/>
                <a:cs typeface="Times New Roman" panose="02020603050405020304" pitchFamily="18" charset="0"/>
              </a:rPr>
              <a:t>Sales strategies are the kind of plan through company can promote their product or brand in across the city or around the place </a:t>
            </a:r>
            <a:r>
              <a:rPr lang="en-GB" baseline="30000" dirty="0">
                <a:latin typeface="Times New Roman" panose="02020603050405020304" pitchFamily="18" charset="0"/>
                <a:cs typeface="Times New Roman" panose="02020603050405020304" pitchFamily="18" charset="0"/>
              </a:rPr>
              <a:t>(Dale, 2019). </a:t>
            </a:r>
            <a:endParaRPr lang="en-IN" sz="2400" baseline="30000" dirty="0">
              <a:latin typeface="Times New Roman" panose="02020603050405020304" pitchFamily="18" charset="0"/>
              <a:cs typeface="Times New Roman" panose="02020603050405020304" pitchFamily="18" charset="0"/>
            </a:endParaRPr>
          </a:p>
          <a:p>
            <a:pPr algn="just">
              <a:buFontTx/>
              <a:buChar char="-"/>
            </a:pPr>
            <a:r>
              <a:rPr lang="en-IN" sz="2400" dirty="0">
                <a:solidFill>
                  <a:schemeClr val="accent3">
                    <a:lumMod val="75000"/>
                  </a:schemeClr>
                </a:solidFill>
                <a:latin typeface="Times New Roman" panose="02020603050405020304" pitchFamily="18" charset="0"/>
                <a:cs typeface="Times New Roman" panose="02020603050405020304" pitchFamily="18" charset="0"/>
              </a:rPr>
              <a:t>What are basic sales strategies will be:</a:t>
            </a:r>
          </a:p>
          <a:p>
            <a:pPr marL="109728" indent="0" algn="just">
              <a:buNone/>
            </a:pPr>
            <a:endParaRPr lang="en-IN" sz="2400" dirty="0">
              <a:solidFill>
                <a:schemeClr val="accent3">
                  <a:lumMod val="75000"/>
                </a:schemeClr>
              </a:solidFill>
              <a:latin typeface="Times New Roman" panose="02020603050405020304" pitchFamily="18" charset="0"/>
              <a:cs typeface="Times New Roman" panose="02020603050405020304" pitchFamily="18" charset="0"/>
            </a:endParaRPr>
          </a:p>
          <a:p>
            <a:pPr algn="just"/>
            <a:r>
              <a:rPr lang="en-GB" sz="2800" b="1" dirty="0">
                <a:solidFill>
                  <a:schemeClr val="accent2">
                    <a:lumMod val="60000"/>
                    <a:lumOff val="40000"/>
                  </a:schemeClr>
                </a:solidFill>
                <a:latin typeface="Times New Roman" panose="02020603050405020304" pitchFamily="18" charset="0"/>
                <a:cs typeface="Times New Roman" panose="02020603050405020304" pitchFamily="18" charset="0"/>
              </a:rPr>
              <a:t>Identifying the market </a:t>
            </a:r>
            <a:endParaRPr lang="en-GB" sz="2400" b="1" dirty="0">
              <a:solidFill>
                <a:schemeClr val="accent2">
                  <a:lumMod val="60000"/>
                  <a:lumOff val="40000"/>
                </a:schemeClr>
              </a:solidFill>
              <a:latin typeface="Times New Roman" panose="02020603050405020304" pitchFamily="18" charset="0"/>
              <a:cs typeface="Times New Roman" panose="02020603050405020304" pitchFamily="18" charset="0"/>
            </a:endParaRPr>
          </a:p>
          <a:p>
            <a:pPr marL="109728" indent="0" algn="just">
              <a:buNone/>
            </a:pPr>
            <a:r>
              <a:rPr lang="en-GB" sz="2800" dirty="0">
                <a:latin typeface="Times New Roman" panose="02020603050405020304" pitchFamily="18" charset="0"/>
                <a:cs typeface="Times New Roman" panose="02020603050405020304" pitchFamily="18" charset="0"/>
              </a:rPr>
              <a:t>Identifying the market need is the foremost activity of the company. “E Che Pizza” need to determine the needs and wants of the market as per the customer point of view. Like “E Che Pizza” will making pizzas so according to that they must be know the latest style and demand of pizzas style how many types of pizzas are available in the market and </a:t>
            </a:r>
            <a:r>
              <a:rPr lang="en-GB" sz="2800" b="1" dirty="0">
                <a:latin typeface="Times New Roman" panose="02020603050405020304" pitchFamily="18" charset="0"/>
                <a:cs typeface="Times New Roman" panose="02020603050405020304" pitchFamily="18" charset="0"/>
              </a:rPr>
              <a:t>specially analyse the customer choice in Salisbury.</a:t>
            </a:r>
          </a:p>
          <a:p>
            <a:pPr algn="just"/>
            <a:r>
              <a:rPr lang="en-GB" sz="2800" b="1" dirty="0">
                <a:solidFill>
                  <a:schemeClr val="accent2">
                    <a:lumMod val="60000"/>
                    <a:lumOff val="40000"/>
                  </a:schemeClr>
                </a:solidFill>
                <a:latin typeface="Times New Roman" panose="02020603050405020304" pitchFamily="18" charset="0"/>
                <a:cs typeface="Times New Roman" panose="02020603050405020304" pitchFamily="18" charset="0"/>
              </a:rPr>
              <a:t>Knowing Competition </a:t>
            </a:r>
            <a:endParaRPr lang="en-GB" sz="2400" b="1" dirty="0">
              <a:solidFill>
                <a:schemeClr val="accent2">
                  <a:lumMod val="60000"/>
                  <a:lumOff val="40000"/>
                </a:schemeClr>
              </a:solidFill>
              <a:latin typeface="Times New Roman" panose="02020603050405020304" pitchFamily="18" charset="0"/>
              <a:cs typeface="Times New Roman" panose="02020603050405020304" pitchFamily="18" charset="0"/>
            </a:endParaRPr>
          </a:p>
          <a:p>
            <a:pPr marL="109728" indent="0" algn="just">
              <a:buNone/>
            </a:pPr>
            <a:r>
              <a:rPr lang="en-GB" sz="2800" dirty="0">
                <a:latin typeface="Times New Roman" panose="02020603050405020304" pitchFamily="18" charset="0"/>
                <a:cs typeface="Times New Roman" panose="02020603050405020304" pitchFamily="18" charset="0"/>
              </a:rPr>
              <a:t>Sales strategies has always based with the level of competition. “E Che Pizza” concept of sales must be different from other brands </a:t>
            </a:r>
            <a:r>
              <a:rPr lang="en-GB" sz="2800" baseline="30000" dirty="0">
                <a:latin typeface="Times New Roman" panose="02020603050405020304" pitchFamily="18" charset="0"/>
                <a:cs typeface="Times New Roman" panose="02020603050405020304" pitchFamily="18" charset="0"/>
              </a:rPr>
              <a:t>(de Souza, 2016). </a:t>
            </a:r>
            <a:r>
              <a:rPr lang="en-GB" sz="2800" dirty="0">
                <a:latin typeface="Times New Roman" panose="02020603050405020304" pitchFamily="18" charset="0"/>
                <a:cs typeface="Times New Roman" panose="02020603050405020304" pitchFamily="18" charset="0"/>
              </a:rPr>
              <a:t>This strategy can helpful to leverage the company sales and profit opportunity in future. </a:t>
            </a:r>
          </a:p>
          <a:p>
            <a:pPr algn="just"/>
            <a:r>
              <a:rPr lang="en-GB" sz="2800" b="1" dirty="0">
                <a:solidFill>
                  <a:schemeClr val="accent2">
                    <a:lumMod val="60000"/>
                    <a:lumOff val="40000"/>
                  </a:schemeClr>
                </a:solidFill>
                <a:latin typeface="Times New Roman" panose="02020603050405020304" pitchFamily="18" charset="0"/>
                <a:cs typeface="Times New Roman" panose="02020603050405020304" pitchFamily="18" charset="0"/>
              </a:rPr>
              <a:t>Stay connected with technology</a:t>
            </a:r>
            <a:endParaRPr lang="en-GB" sz="2400" b="1" dirty="0">
              <a:solidFill>
                <a:schemeClr val="accent2">
                  <a:lumMod val="60000"/>
                  <a:lumOff val="40000"/>
                </a:schemeClr>
              </a:solidFill>
              <a:latin typeface="Times New Roman" panose="02020603050405020304" pitchFamily="18" charset="0"/>
              <a:cs typeface="Times New Roman" panose="02020603050405020304" pitchFamily="18" charset="0"/>
            </a:endParaRPr>
          </a:p>
          <a:p>
            <a:pPr marL="109728" indent="0" algn="just">
              <a:buNone/>
            </a:pPr>
            <a:r>
              <a:rPr lang="en-GB" sz="2800" dirty="0">
                <a:latin typeface="Times New Roman" panose="02020603050405020304" pitchFamily="18" charset="0"/>
                <a:cs typeface="Times New Roman" panose="02020603050405020304" pitchFamily="18" charset="0"/>
              </a:rPr>
              <a:t>The most modernization way to promote the sales awareness. This process or way of preparing the sales techniques is the best way to get success. </a:t>
            </a:r>
            <a:r>
              <a:rPr lang="en-GB" sz="2800" b="1" dirty="0">
                <a:latin typeface="Times New Roman" panose="02020603050405020304" pitchFamily="18" charset="0"/>
                <a:cs typeface="Times New Roman" panose="02020603050405020304" pitchFamily="18" charset="0"/>
              </a:rPr>
              <a:t>For example:</a:t>
            </a:r>
            <a:r>
              <a:rPr lang="en-GB" sz="2800" dirty="0">
                <a:latin typeface="Times New Roman" panose="02020603050405020304" pitchFamily="18" charset="0"/>
                <a:cs typeface="Times New Roman" panose="02020603050405020304" pitchFamily="18" charset="0"/>
              </a:rPr>
              <a:t> In order to promote sales or product awareness “E Che Pizza” should also invite people on social media or giving some offers or discount on online delivery </a:t>
            </a:r>
            <a:r>
              <a:rPr lang="en-GB" sz="2800" baseline="30000" dirty="0">
                <a:latin typeface="Times New Roman" panose="02020603050405020304" pitchFamily="18" charset="0"/>
                <a:cs typeface="Times New Roman" panose="02020603050405020304" pitchFamily="18" charset="0"/>
              </a:rPr>
              <a:t>(</a:t>
            </a:r>
            <a:r>
              <a:rPr lang="en-GB" sz="2800" baseline="30000" dirty="0" err="1">
                <a:latin typeface="Times New Roman" panose="02020603050405020304" pitchFamily="18" charset="0"/>
                <a:cs typeface="Times New Roman" panose="02020603050405020304" pitchFamily="18" charset="0"/>
              </a:rPr>
              <a:t>Ouma</a:t>
            </a:r>
            <a:r>
              <a:rPr lang="en-GB" sz="2800" baseline="30000" dirty="0">
                <a:latin typeface="Times New Roman" panose="02020603050405020304" pitchFamily="18" charset="0"/>
                <a:cs typeface="Times New Roman" panose="02020603050405020304" pitchFamily="18" charset="0"/>
              </a:rPr>
              <a:t> and </a:t>
            </a:r>
            <a:r>
              <a:rPr lang="en-GB" sz="2800" baseline="30000" dirty="0" err="1">
                <a:latin typeface="Times New Roman" panose="02020603050405020304" pitchFamily="18" charset="0"/>
                <a:cs typeface="Times New Roman" panose="02020603050405020304" pitchFamily="18" charset="0"/>
              </a:rPr>
              <a:t>Oloko</a:t>
            </a:r>
            <a:r>
              <a:rPr lang="en-GB" sz="2800" baseline="30000" dirty="0">
                <a:latin typeface="Times New Roman" panose="02020603050405020304" pitchFamily="18" charset="0"/>
                <a:cs typeface="Times New Roman" panose="02020603050405020304" pitchFamily="18" charset="0"/>
              </a:rPr>
              <a:t>, 2017).</a:t>
            </a:r>
            <a:endParaRPr lang="en-GB" sz="2000" b="1" u="sng" baseline="30000" dirty="0">
              <a:latin typeface="Times New Roman" panose="02020603050405020304" pitchFamily="18" charset="0"/>
              <a:cs typeface="Times New Roman" panose="02020603050405020304" pitchFamily="18" charset="0"/>
            </a:endParaRPr>
          </a:p>
          <a:p>
            <a:pPr marL="109728" lvl="0" indent="0" algn="just">
              <a:buNone/>
            </a:pP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8600"/>
            <a:ext cx="8229600" cy="5778691"/>
          </a:xfrm>
        </p:spPr>
        <p:txBody>
          <a:bodyPr>
            <a:normAutofit lnSpcReduction="10000"/>
          </a:bodyPr>
          <a:lstStyle/>
          <a:p>
            <a:pPr>
              <a:buNone/>
            </a:pPr>
            <a:r>
              <a:rPr lang="en-IN" sz="3600" b="1" u="sng" dirty="0">
                <a:solidFill>
                  <a:schemeClr val="accent2">
                    <a:lumMod val="50000"/>
                  </a:schemeClr>
                </a:solidFill>
                <a:latin typeface="Times New Roman" panose="02020603050405020304" pitchFamily="18" charset="0"/>
                <a:cs typeface="Times New Roman" panose="02020603050405020304" pitchFamily="18" charset="0"/>
              </a:rPr>
              <a:t>Marketing strategies</a:t>
            </a:r>
          </a:p>
          <a:p>
            <a:pPr algn="just">
              <a:buNone/>
            </a:pPr>
            <a:r>
              <a:rPr lang="en-IN" sz="2400" dirty="0">
                <a:latin typeface="Times New Roman" panose="02020603050405020304" pitchFamily="18" charset="0"/>
                <a:cs typeface="Times New Roman" panose="02020603050405020304" pitchFamily="18" charset="0"/>
              </a:rPr>
              <a:t>For doing quality business, we need quality marketing.</a:t>
            </a:r>
            <a:r>
              <a:rPr lang="en-GB" sz="2400" dirty="0">
                <a:latin typeface="Times New Roman" panose="02020603050405020304" pitchFamily="18" charset="0"/>
                <a:cs typeface="Times New Roman" panose="02020603050405020304" pitchFamily="18" charset="0"/>
              </a:rPr>
              <a:t> In order to market the product through advertisement is the best way to promote the brand. There are many options through company attract their potential buyers </a:t>
            </a:r>
            <a:r>
              <a:rPr lang="en-IN" sz="2400" dirty="0">
                <a:latin typeface="Times New Roman" panose="02020603050405020304" pitchFamily="18" charset="0"/>
                <a:cs typeface="Times New Roman" panose="02020603050405020304" pitchFamily="18" charset="0"/>
              </a:rPr>
              <a:t> And the quality marketing of the business can be done by using following measures:</a:t>
            </a:r>
          </a:p>
          <a:p>
            <a:pPr algn="just">
              <a:buNone/>
            </a:pP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 Family / Friends / Relatives </a:t>
            </a:r>
          </a:p>
          <a:p>
            <a:pPr algn="just"/>
            <a:endParaRPr lang="en-US" sz="2400" dirty="0">
              <a:latin typeface="Times New Roman" panose="02020603050405020304" pitchFamily="18" charset="0"/>
              <a:cs typeface="Times New Roman" panose="02020603050405020304" pitchFamily="18" charset="0"/>
            </a:endParaRPr>
          </a:p>
          <a:p>
            <a:pPr lvl="0" algn="just"/>
            <a:r>
              <a:rPr lang="en-IN" sz="2400" dirty="0">
                <a:latin typeface="Times New Roman" panose="02020603050405020304" pitchFamily="18" charset="0"/>
                <a:cs typeface="Times New Roman" panose="02020603050405020304" pitchFamily="18" charset="0"/>
              </a:rPr>
              <a:t>Advertisement through newspapers, Business articles</a:t>
            </a:r>
          </a:p>
          <a:p>
            <a:pPr marL="109728" lvl="0" indent="0" algn="just">
              <a:buNone/>
            </a:pPr>
            <a:endParaRPr lang="en-IN" sz="2400" dirty="0">
              <a:latin typeface="Times New Roman" panose="02020603050405020304" pitchFamily="18" charset="0"/>
              <a:cs typeface="Times New Roman" panose="02020603050405020304" pitchFamily="18" charset="0"/>
            </a:endParaRPr>
          </a:p>
          <a:p>
            <a:pPr lvl="0" algn="just"/>
            <a:r>
              <a:rPr lang="en-IN" sz="2400" dirty="0">
                <a:latin typeface="Times New Roman" panose="02020603050405020304" pitchFamily="18" charset="0"/>
                <a:cs typeface="Times New Roman" panose="02020603050405020304" pitchFamily="18" charset="0"/>
              </a:rPr>
              <a:t>Advertisement on TV, Radio</a:t>
            </a:r>
            <a:endParaRPr lang="en-US" sz="2400" dirty="0">
              <a:latin typeface="Times New Roman" panose="02020603050405020304" pitchFamily="18" charset="0"/>
              <a:cs typeface="Times New Roman" panose="02020603050405020304" pitchFamily="18" charset="0"/>
            </a:endParaRPr>
          </a:p>
          <a:p>
            <a:pPr marL="109728" indent="0" algn="just">
              <a:buNone/>
            </a:pP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Social media (Facebook, Instagram, Twitter)</a:t>
            </a:r>
          </a:p>
          <a:p>
            <a:pPr marL="109728" lvl="0" indent="0" algn="just">
              <a:buNone/>
            </a:pP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609600"/>
            <a:ext cx="8229600" cy="5638800"/>
          </a:xfrm>
        </p:spPr>
        <p:txBody>
          <a:bodyPr>
            <a:normAutofit fontScale="62500" lnSpcReduction="20000"/>
          </a:bodyPr>
          <a:lstStyle/>
          <a:p>
            <a:pPr marL="393192" lvl="1" indent="0">
              <a:buNone/>
            </a:pPr>
            <a:endParaRPr lang="en-GB" sz="2000" b="1" u="sng" dirty="0"/>
          </a:p>
          <a:p>
            <a:pPr marL="109728" indent="0">
              <a:buNone/>
            </a:pPr>
            <a:r>
              <a:rPr lang="en-GB" sz="2800" dirty="0">
                <a:latin typeface="Times New Roman" panose="02020603050405020304" pitchFamily="18" charset="0"/>
                <a:cs typeface="Times New Roman" panose="02020603050405020304" pitchFamily="18" charset="0"/>
              </a:rPr>
              <a:t>Competitive Strategies are relatable to the business which explores the business into different forms. In other terms, it defined as a strong plan for the business in order to gain the competitive advantage over competitors. Some of the strategies are given below by supporting the model of Porters Generic:</a:t>
            </a:r>
          </a:p>
          <a:p>
            <a:pPr marL="109728" indent="0">
              <a:buNone/>
            </a:pPr>
            <a:r>
              <a:rPr lang="en-GB" sz="2800" b="1" dirty="0">
                <a:latin typeface="Times New Roman" panose="02020603050405020304" pitchFamily="18" charset="0"/>
                <a:cs typeface="Times New Roman" panose="02020603050405020304" pitchFamily="18" charset="0"/>
              </a:rPr>
              <a:t> </a:t>
            </a:r>
            <a:endParaRPr lang="en-GB" sz="2800" dirty="0">
              <a:solidFill>
                <a:schemeClr val="accent2">
                  <a:lumMod val="60000"/>
                  <a:lumOff val="40000"/>
                </a:schemeClr>
              </a:solidFill>
              <a:latin typeface="Times New Roman" panose="02020603050405020304" pitchFamily="18" charset="0"/>
              <a:cs typeface="Times New Roman" panose="02020603050405020304" pitchFamily="18" charset="0"/>
            </a:endParaRPr>
          </a:p>
          <a:p>
            <a:pPr marL="109728" indent="0">
              <a:buNone/>
            </a:pPr>
            <a:r>
              <a:rPr lang="en-GB" sz="2800" dirty="0">
                <a:solidFill>
                  <a:schemeClr val="accent2">
                    <a:lumMod val="60000"/>
                    <a:lumOff val="40000"/>
                  </a:schemeClr>
                </a:solidFill>
                <a:latin typeface="Times New Roman" panose="02020603050405020304" pitchFamily="18" charset="0"/>
                <a:cs typeface="Times New Roman" panose="02020603050405020304" pitchFamily="18" charset="0"/>
              </a:rPr>
              <a:t>Porter's Generic Strategies: -</a:t>
            </a:r>
            <a:endParaRPr lang="en-GB" sz="2400" dirty="0">
              <a:solidFill>
                <a:schemeClr val="accent2">
                  <a:lumMod val="60000"/>
                  <a:lumOff val="40000"/>
                </a:schemeClr>
              </a:solidFill>
              <a:latin typeface="Times New Roman" panose="02020603050405020304" pitchFamily="18" charset="0"/>
              <a:cs typeface="Times New Roman" panose="02020603050405020304" pitchFamily="18" charset="0"/>
            </a:endParaRPr>
          </a:p>
          <a:p>
            <a:pPr marL="109728" indent="0">
              <a:buNone/>
            </a:pPr>
            <a:r>
              <a:rPr lang="en-GB" sz="2800" dirty="0">
                <a:latin typeface="Times New Roman" panose="02020603050405020304" pitchFamily="18" charset="0"/>
                <a:cs typeface="Times New Roman" panose="02020603050405020304" pitchFamily="18" charset="0"/>
              </a:rPr>
              <a:t> </a:t>
            </a:r>
            <a:endParaRPr lang="en-GB" sz="2400" dirty="0">
              <a:latin typeface="Times New Roman" panose="02020603050405020304" pitchFamily="18" charset="0"/>
              <a:cs typeface="Times New Roman" panose="02020603050405020304" pitchFamily="18" charset="0"/>
            </a:endParaRPr>
          </a:p>
          <a:p>
            <a:pPr lvl="0"/>
            <a:r>
              <a:rPr lang="en-GB" sz="2800" b="1" dirty="0">
                <a:solidFill>
                  <a:schemeClr val="bg2">
                    <a:lumMod val="50000"/>
                  </a:schemeClr>
                </a:solidFill>
                <a:latin typeface="Times New Roman" panose="02020603050405020304" pitchFamily="18" charset="0"/>
                <a:cs typeface="Times New Roman" panose="02020603050405020304" pitchFamily="18" charset="0"/>
              </a:rPr>
              <a:t>Cost Leadership: </a:t>
            </a:r>
            <a:r>
              <a:rPr lang="en-GB" sz="2800" dirty="0">
                <a:latin typeface="Times New Roman" panose="02020603050405020304" pitchFamily="18" charset="0"/>
                <a:cs typeface="Times New Roman" panose="02020603050405020304" pitchFamily="18" charset="0"/>
              </a:rPr>
              <a:t>“E Che Pizza” can gain competitive advantage by applying the lowest cost in the sector and producing the large scale which enables the firm to attain the economies of scale. It contains some factors which is necessary for “E Che Pizza” to achieve such as good bargaining power, high capacity to utilise the resources. </a:t>
            </a:r>
          </a:p>
          <a:p>
            <a:pPr lvl="0"/>
            <a:r>
              <a:rPr lang="en-GB" sz="2800" b="1" dirty="0">
                <a:solidFill>
                  <a:schemeClr val="bg2">
                    <a:lumMod val="50000"/>
                  </a:schemeClr>
                </a:solidFill>
                <a:latin typeface="Times New Roman" panose="02020603050405020304" pitchFamily="18" charset="0"/>
                <a:cs typeface="Times New Roman" panose="02020603050405020304" pitchFamily="18" charset="0"/>
              </a:rPr>
              <a:t>Differentiation Leadership: </a:t>
            </a:r>
            <a:r>
              <a:rPr lang="en-GB" sz="2800" dirty="0">
                <a:solidFill>
                  <a:schemeClr val="bg2">
                    <a:lumMod val="50000"/>
                  </a:schemeClr>
                </a:solidFill>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Differentiation leadership strategy is a unique way to gain competitive advantage by producing the new concept or idea which never happened before in the market </a:t>
            </a:r>
            <a:r>
              <a:rPr lang="en-GB" sz="2800" baseline="30000" dirty="0">
                <a:latin typeface="Times New Roman" panose="02020603050405020304" pitchFamily="18" charset="0"/>
                <a:cs typeface="Times New Roman" panose="02020603050405020304" pitchFamily="18" charset="0"/>
              </a:rPr>
              <a:t>(Kim, Lu, and Yu, 2016). </a:t>
            </a:r>
          </a:p>
          <a:p>
            <a:pPr lvl="0"/>
            <a:r>
              <a:rPr lang="en-GB" sz="2800" b="1" dirty="0">
                <a:solidFill>
                  <a:schemeClr val="bg2">
                    <a:lumMod val="50000"/>
                  </a:schemeClr>
                </a:solidFill>
                <a:latin typeface="Times New Roman" panose="02020603050405020304" pitchFamily="18" charset="0"/>
                <a:cs typeface="Times New Roman" panose="02020603050405020304" pitchFamily="18" charset="0"/>
              </a:rPr>
              <a:t>Cost Focus: </a:t>
            </a:r>
            <a:r>
              <a:rPr lang="en-GB" sz="2800" dirty="0">
                <a:latin typeface="Times New Roman" panose="02020603050405020304" pitchFamily="18" charset="0"/>
                <a:cs typeface="Times New Roman" panose="02020603050405020304" pitchFamily="18" charset="0"/>
              </a:rPr>
              <a:t>This strategy rely business on cost factor and recommend the business to focus on only specific market on low price. This strategy can helpful for “E Che Pizza” to gain the popularity in Salisbury. </a:t>
            </a:r>
          </a:p>
          <a:p>
            <a:pPr lvl="0"/>
            <a:r>
              <a:rPr lang="en-GB" sz="2800" b="1" dirty="0">
                <a:solidFill>
                  <a:schemeClr val="bg2">
                    <a:lumMod val="50000"/>
                  </a:schemeClr>
                </a:solidFill>
                <a:latin typeface="Times New Roman" panose="02020603050405020304" pitchFamily="18" charset="0"/>
                <a:cs typeface="Times New Roman" panose="02020603050405020304" pitchFamily="18" charset="0"/>
              </a:rPr>
              <a:t>Differentiation Focus:</a:t>
            </a:r>
            <a:r>
              <a:rPr lang="en-GB" sz="2800" dirty="0">
                <a:solidFill>
                  <a:schemeClr val="bg2">
                    <a:lumMod val="50000"/>
                  </a:schemeClr>
                </a:solidFill>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Differentiation focus aim is to focus on innovation that totally remove the competition level of rivalry firms. This strategy can helpful for the company to satisfying the all needs and wants of the pizza’s lovers </a:t>
            </a:r>
            <a:r>
              <a:rPr lang="en-GB" sz="2800" baseline="30000" dirty="0">
                <a:latin typeface="Times New Roman" panose="02020603050405020304" pitchFamily="18" charset="0"/>
                <a:cs typeface="Times New Roman" panose="02020603050405020304" pitchFamily="18" charset="0"/>
              </a:rPr>
              <a:t>(</a:t>
            </a:r>
            <a:r>
              <a:rPr lang="en-GB" sz="2800" baseline="30000" dirty="0" err="1">
                <a:latin typeface="Times New Roman" panose="02020603050405020304" pitchFamily="18" charset="0"/>
                <a:cs typeface="Times New Roman" panose="02020603050405020304" pitchFamily="18" charset="0"/>
              </a:rPr>
              <a:t>Omsa</a:t>
            </a:r>
            <a:r>
              <a:rPr lang="en-GB" sz="2800" baseline="30000" dirty="0">
                <a:latin typeface="Times New Roman" panose="02020603050405020304" pitchFamily="18" charset="0"/>
                <a:cs typeface="Times New Roman" panose="02020603050405020304" pitchFamily="18" charset="0"/>
              </a:rPr>
              <a:t>, Abdullah and Jamali, 2017)</a:t>
            </a:r>
            <a:r>
              <a:rPr lang="en-GB" sz="2800" dirty="0">
                <a:latin typeface="Times New Roman" panose="02020603050405020304" pitchFamily="18" charset="0"/>
                <a:cs typeface="Times New Roman" panose="02020603050405020304" pitchFamily="18" charset="0"/>
              </a:rPr>
              <a:t>.</a:t>
            </a:r>
          </a:p>
          <a:p>
            <a:pPr>
              <a:buNone/>
            </a:pPr>
            <a:endParaRPr lang="en-US"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0"/>
            <a:ext cx="8229600" cy="838200"/>
          </a:xfrm>
        </p:spPr>
        <p:txBody>
          <a:bodyPr>
            <a:normAutofit/>
          </a:bodyPr>
          <a:lstStyle/>
          <a:p>
            <a:r>
              <a:rPr lang="en-IN" sz="3600" dirty="0">
                <a:solidFill>
                  <a:schemeClr val="accent2">
                    <a:lumMod val="75000"/>
                  </a:schemeClr>
                </a:solidFill>
                <a:latin typeface="Times New Roman" panose="02020603050405020304" pitchFamily="18" charset="0"/>
                <a:cs typeface="Times New Roman" panose="02020603050405020304" pitchFamily="18" charset="0"/>
              </a:rPr>
              <a:t>Competitive strategies</a:t>
            </a:r>
            <a:endParaRPr lang="en-US" sz="3600" dirty="0">
              <a:solidFill>
                <a:schemeClr val="accent2">
                  <a:lumMod val="7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
            <a:ext cx="8229600" cy="6553199"/>
          </a:xfrm>
        </p:spPr>
        <p:txBody>
          <a:bodyPr>
            <a:normAutofit/>
          </a:bodyPr>
          <a:lstStyle/>
          <a:p>
            <a:pPr algn="just"/>
            <a:endParaRPr lang="en-IN" sz="2000" dirty="0">
              <a:solidFill>
                <a:schemeClr val="accent2">
                  <a:lumMod val="75000"/>
                </a:schemeClr>
              </a:solidFill>
              <a:latin typeface="Times New Roman" panose="02020603050405020304" pitchFamily="18" charset="0"/>
              <a:cs typeface="Times New Roman" panose="02020603050405020304" pitchFamily="18" charset="0"/>
            </a:endParaRPr>
          </a:p>
          <a:p>
            <a:pPr marL="109728" indent="0" algn="just">
              <a:buNone/>
            </a:pPr>
            <a:r>
              <a:rPr lang="en-US" sz="3600" b="1" u="sng" dirty="0">
                <a:solidFill>
                  <a:schemeClr val="accent2">
                    <a:lumMod val="50000"/>
                  </a:schemeClr>
                </a:solidFill>
                <a:latin typeface="Times New Roman" panose="02020603050405020304" pitchFamily="18" charset="0"/>
                <a:cs typeface="Times New Roman" panose="02020603050405020304" pitchFamily="18" charset="0"/>
              </a:rPr>
              <a:t>Expected Profits</a:t>
            </a:r>
            <a:endParaRPr lang="en-US" sz="3600" b="1" baseline="30000" dirty="0">
              <a:solidFill>
                <a:schemeClr val="accent2">
                  <a:lumMod val="50000"/>
                </a:schemeClr>
              </a:solidFill>
              <a:latin typeface="Times New Roman" panose="02020603050405020304" pitchFamily="18" charset="0"/>
              <a:cs typeface="Times New Roman" panose="02020603050405020304" pitchFamily="18" charset="0"/>
            </a:endParaRPr>
          </a:p>
          <a:p>
            <a:pPr marL="109728" indent="0" algn="just">
              <a:buNone/>
            </a:pPr>
            <a:endParaRPr lang="en-US" sz="3600" b="1" baseline="30000" dirty="0">
              <a:solidFill>
                <a:schemeClr val="accent6">
                  <a:lumMod val="60000"/>
                  <a:lumOff val="40000"/>
                </a:schemeClr>
              </a:solidFill>
              <a:latin typeface="Times New Roman" panose="02020603050405020304" pitchFamily="18" charset="0"/>
              <a:cs typeface="Times New Roman" panose="02020603050405020304" pitchFamily="18" charset="0"/>
            </a:endParaRPr>
          </a:p>
          <a:p>
            <a:pPr marL="109728" indent="0" algn="just">
              <a:buNone/>
            </a:pPr>
            <a:r>
              <a:rPr lang="en-IN" sz="2400" dirty="0">
                <a:latin typeface="Times New Roman" panose="02020603050405020304" pitchFamily="18" charset="0"/>
                <a:cs typeface="Times New Roman" panose="02020603050405020304" pitchFamily="18" charset="0"/>
              </a:rPr>
              <a:t>So as per the estimated sales revenue and costs of the business, we can generate the profits for the business as following:</a:t>
            </a:r>
          </a:p>
          <a:p>
            <a:pPr>
              <a:buNone/>
            </a:pPr>
            <a:endParaRPr lang="en-US" sz="2400" dirty="0">
              <a:latin typeface="Times New Roman" panose="02020603050405020304" pitchFamily="18" charset="0"/>
              <a:cs typeface="Times New Roman" panose="02020603050405020304" pitchFamily="18" charset="0"/>
            </a:endParaRPr>
          </a:p>
          <a:p>
            <a:pPr>
              <a:buNone/>
            </a:pPr>
            <a:r>
              <a:rPr lang="en-US" sz="2400" dirty="0">
                <a:latin typeface="Times New Roman" panose="02020603050405020304" pitchFamily="18" charset="0"/>
                <a:cs typeface="Times New Roman" panose="02020603050405020304" pitchFamily="18" charset="0"/>
              </a:rPr>
              <a:t>Initial expenses (94000£)</a:t>
            </a:r>
          </a:p>
          <a:p>
            <a:pPr>
              <a:buNone/>
            </a:pPr>
            <a:endParaRPr lang="en-US" sz="2400" dirty="0">
              <a:latin typeface="Times New Roman" panose="02020603050405020304" pitchFamily="18" charset="0"/>
              <a:cs typeface="Times New Roman" panose="02020603050405020304" pitchFamily="18" charset="0"/>
            </a:endParaRPr>
          </a:p>
          <a:p>
            <a:r>
              <a:rPr lang="en-IN" sz="2600" dirty="0">
                <a:latin typeface="Times New Roman" panose="02020603050405020304" pitchFamily="18" charset="0"/>
                <a:cs typeface="Times New Roman" panose="02020603050405020304" pitchFamily="18" charset="0"/>
              </a:rPr>
              <a:t>Profit</a:t>
            </a:r>
            <a:r>
              <a:rPr lang="en-IN" sz="2600" baseline="30000" dirty="0">
                <a:latin typeface="Times New Roman" panose="02020603050405020304" pitchFamily="18" charset="0"/>
                <a:cs typeface="Times New Roman" panose="02020603050405020304" pitchFamily="18" charset="0"/>
              </a:rPr>
              <a:t> </a:t>
            </a:r>
            <a:r>
              <a:rPr lang="en-IN" sz="2600" dirty="0">
                <a:latin typeface="Times New Roman" panose="02020603050405020304" pitchFamily="18" charset="0"/>
                <a:cs typeface="Times New Roman" panose="02020603050405020304" pitchFamily="18" charset="0"/>
              </a:rPr>
              <a:t>= Sales – Costs = £95000 - £94000 = £1000</a:t>
            </a:r>
          </a:p>
          <a:p>
            <a:pPr marL="109728" indent="0">
              <a:buNone/>
            </a:pPr>
            <a:endParaRPr lang="en-IN" sz="2400" dirty="0">
              <a:latin typeface="Times New Roman" panose="02020603050405020304" pitchFamily="18" charset="0"/>
              <a:cs typeface="Times New Roman" panose="02020603050405020304" pitchFamily="18" charset="0"/>
            </a:endParaRPr>
          </a:p>
          <a:p>
            <a:pPr marL="109728" indent="0" algn="r">
              <a:buNone/>
            </a:pPr>
            <a:endParaRPr lang="en-US" sz="2400" b="1" dirty="0">
              <a:solidFill>
                <a:srgbClr val="FF0000"/>
              </a:solidFill>
              <a:latin typeface="Times New Roman" panose="02020603050405020304" pitchFamily="18" charset="0"/>
              <a:cs typeface="Times New Roman" panose="02020603050405020304" pitchFamily="18" charset="0"/>
            </a:endParaRPr>
          </a:p>
          <a:p>
            <a:pPr marL="109728" indent="0">
              <a:buNone/>
            </a:pP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413FE1F-4C09-4508-BE59-F91226D0A054}"/>
              </a:ext>
            </a:extLst>
          </p:cNvPr>
          <p:cNvSpPr>
            <a:spLocks noGrp="1"/>
          </p:cNvSpPr>
          <p:nvPr>
            <p:ph idx="1"/>
          </p:nvPr>
        </p:nvSpPr>
        <p:spPr>
          <a:xfrm>
            <a:off x="228600" y="-152400"/>
            <a:ext cx="8458200" cy="6324600"/>
          </a:xfrm>
        </p:spPr>
        <p:txBody>
          <a:bodyPr>
            <a:normAutofit fontScale="92500" lnSpcReduction="10000"/>
          </a:bodyPr>
          <a:lstStyle/>
          <a:p>
            <a:pPr marL="109728" indent="0">
              <a:buNone/>
            </a:pPr>
            <a:endParaRPr lang="en-GB" sz="1900" dirty="0"/>
          </a:p>
          <a:p>
            <a:pPr algn="just"/>
            <a:r>
              <a:rPr lang="en-GB" sz="1900" b="1" u="sng" dirty="0">
                <a:solidFill>
                  <a:schemeClr val="accent2">
                    <a:lumMod val="75000"/>
                  </a:schemeClr>
                </a:solidFill>
                <a:latin typeface="Times New Roman" panose="02020603050405020304" pitchFamily="18" charset="0"/>
                <a:cs typeface="Times New Roman" panose="02020603050405020304" pitchFamily="18" charset="0"/>
              </a:rPr>
              <a:t>Break-even point: </a:t>
            </a:r>
            <a:r>
              <a:rPr lang="en-GB" sz="1900" dirty="0">
                <a:latin typeface="Times New Roman" panose="02020603050405020304" pitchFamily="18" charset="0"/>
                <a:cs typeface="Times New Roman" panose="02020603050405020304" pitchFamily="18" charset="0"/>
              </a:rPr>
              <a:t>It is defining as the point at which the gains is equal to the losses. It is very imperious for any business due to its proffer the idea about making the pricing strategy of products and help to find out the point where the business starting profits. So, it will take about eleven and half month to cover up the total expenses.</a:t>
            </a:r>
          </a:p>
          <a:p>
            <a:pPr marL="109728" indent="0" algn="just">
              <a:buNone/>
            </a:pPr>
            <a:endParaRPr lang="en-GB" sz="1900" dirty="0">
              <a:latin typeface="Times New Roman" panose="02020603050405020304" pitchFamily="18" charset="0"/>
              <a:cs typeface="Times New Roman" panose="02020603050405020304" pitchFamily="18" charset="0"/>
            </a:endParaRPr>
          </a:p>
          <a:p>
            <a:pPr marL="109728" indent="0">
              <a:buNone/>
            </a:pPr>
            <a:endParaRPr lang="en-GB" sz="1900" dirty="0">
              <a:latin typeface="Times New Roman" panose="02020603050405020304" pitchFamily="18" charset="0"/>
              <a:cs typeface="Times New Roman" panose="02020603050405020304" pitchFamily="18" charset="0"/>
            </a:endParaRPr>
          </a:p>
          <a:p>
            <a:pPr marL="109728" indent="0">
              <a:buNone/>
            </a:pPr>
            <a:endParaRPr lang="en-GB" sz="1900" dirty="0">
              <a:latin typeface="Times New Roman" panose="02020603050405020304" pitchFamily="18" charset="0"/>
              <a:cs typeface="Times New Roman" panose="02020603050405020304" pitchFamily="18" charset="0"/>
            </a:endParaRPr>
          </a:p>
          <a:p>
            <a:pPr marL="109728" indent="0">
              <a:buNone/>
            </a:pPr>
            <a:endParaRPr lang="en-GB" sz="1900" dirty="0">
              <a:latin typeface="Times New Roman" panose="02020603050405020304" pitchFamily="18" charset="0"/>
              <a:cs typeface="Times New Roman" panose="02020603050405020304" pitchFamily="18" charset="0"/>
            </a:endParaRPr>
          </a:p>
          <a:p>
            <a:endParaRPr lang="en-GB" sz="1900" dirty="0">
              <a:latin typeface="Times New Roman" panose="02020603050405020304" pitchFamily="18" charset="0"/>
              <a:cs typeface="Times New Roman" panose="02020603050405020304" pitchFamily="18" charset="0"/>
            </a:endParaRPr>
          </a:p>
          <a:p>
            <a:endParaRPr lang="en-GB" sz="1900" dirty="0">
              <a:latin typeface="Times New Roman" panose="02020603050405020304" pitchFamily="18" charset="0"/>
              <a:cs typeface="Times New Roman" panose="02020603050405020304" pitchFamily="18" charset="0"/>
            </a:endParaRPr>
          </a:p>
          <a:p>
            <a:endParaRPr lang="en-GB" sz="1900" dirty="0">
              <a:latin typeface="Times New Roman" panose="02020603050405020304" pitchFamily="18" charset="0"/>
              <a:cs typeface="Times New Roman" panose="02020603050405020304" pitchFamily="18" charset="0"/>
            </a:endParaRPr>
          </a:p>
          <a:p>
            <a:endParaRPr lang="en-GB" sz="1900" dirty="0">
              <a:latin typeface="Times New Roman" panose="02020603050405020304" pitchFamily="18" charset="0"/>
              <a:cs typeface="Times New Roman" panose="02020603050405020304" pitchFamily="18" charset="0"/>
            </a:endParaRPr>
          </a:p>
          <a:p>
            <a:endParaRPr lang="en-GB" sz="1900" dirty="0">
              <a:latin typeface="Times New Roman" panose="02020603050405020304" pitchFamily="18" charset="0"/>
              <a:cs typeface="Times New Roman" panose="02020603050405020304" pitchFamily="18" charset="0"/>
            </a:endParaRPr>
          </a:p>
          <a:p>
            <a:endParaRPr lang="en-GB" sz="1900" dirty="0">
              <a:latin typeface="Times New Roman" panose="02020603050405020304" pitchFamily="18" charset="0"/>
              <a:cs typeface="Times New Roman" panose="02020603050405020304" pitchFamily="18" charset="0"/>
            </a:endParaRPr>
          </a:p>
          <a:p>
            <a:endParaRPr lang="en-GB" sz="1900" dirty="0">
              <a:latin typeface="Times New Roman" panose="02020603050405020304" pitchFamily="18" charset="0"/>
              <a:cs typeface="Times New Roman" panose="02020603050405020304" pitchFamily="18" charset="0"/>
            </a:endParaRPr>
          </a:p>
          <a:p>
            <a:endParaRPr lang="en-GB" sz="1900" dirty="0">
              <a:latin typeface="Times New Roman" panose="02020603050405020304" pitchFamily="18" charset="0"/>
              <a:cs typeface="Times New Roman" panose="02020603050405020304" pitchFamily="18" charset="0"/>
            </a:endParaRPr>
          </a:p>
          <a:p>
            <a:endParaRPr lang="en-GB" sz="1900" dirty="0">
              <a:latin typeface="Times New Roman" panose="02020603050405020304" pitchFamily="18" charset="0"/>
              <a:cs typeface="Times New Roman" panose="02020603050405020304" pitchFamily="18" charset="0"/>
            </a:endParaRPr>
          </a:p>
          <a:p>
            <a:endParaRPr lang="en-GB" sz="1900" dirty="0">
              <a:latin typeface="Times New Roman" panose="02020603050405020304" pitchFamily="18" charset="0"/>
              <a:cs typeface="Times New Roman" panose="02020603050405020304" pitchFamily="18" charset="0"/>
            </a:endParaRPr>
          </a:p>
          <a:p>
            <a:endParaRPr lang="en-GB" sz="1900" dirty="0">
              <a:latin typeface="Times New Roman" panose="02020603050405020304" pitchFamily="18" charset="0"/>
              <a:cs typeface="Times New Roman" panose="02020603050405020304" pitchFamily="18" charset="0"/>
            </a:endParaRPr>
          </a:p>
          <a:p>
            <a:pPr marL="109728" indent="0" algn="r">
              <a:buNone/>
            </a:pPr>
            <a:r>
              <a:rPr lang="en-GB" sz="1700" b="1" u="sng" dirty="0">
                <a:latin typeface="Times New Roman" panose="02020603050405020304" pitchFamily="18" charset="0"/>
                <a:cs typeface="Times New Roman" panose="02020603050405020304" pitchFamily="18" charset="0"/>
              </a:rPr>
              <a:t>(*this calculation is just for understanding actual figure may different from this.)</a:t>
            </a:r>
            <a:endParaRPr lang="en-GB" sz="1700" dirty="0">
              <a:latin typeface="Times New Roman" panose="02020603050405020304" pitchFamily="18" charset="0"/>
              <a:cs typeface="Times New Roman" panose="02020603050405020304" pitchFamily="18" charset="0"/>
            </a:endParaRPr>
          </a:p>
          <a:p>
            <a:endParaRPr lang="en-GB" dirty="0"/>
          </a:p>
        </p:txBody>
      </p:sp>
      <p:graphicFrame>
        <p:nvGraphicFramePr>
          <p:cNvPr id="12" name="Table 11">
            <a:extLst>
              <a:ext uri="{FF2B5EF4-FFF2-40B4-BE49-F238E27FC236}">
                <a16:creationId xmlns:a16="http://schemas.microsoft.com/office/drawing/2014/main" id="{02409169-6E90-428A-83A0-F9028776C46D}"/>
              </a:ext>
            </a:extLst>
          </p:cNvPr>
          <p:cNvGraphicFramePr>
            <a:graphicFrameLocks noGrp="1"/>
          </p:cNvGraphicFramePr>
          <p:nvPr>
            <p:extLst>
              <p:ext uri="{D42A27DB-BD31-4B8C-83A1-F6EECF244321}">
                <p14:modId xmlns:p14="http://schemas.microsoft.com/office/powerpoint/2010/main" val="1167949907"/>
              </p:ext>
            </p:extLst>
          </p:nvPr>
        </p:nvGraphicFramePr>
        <p:xfrm>
          <a:off x="685800" y="1403220"/>
          <a:ext cx="7924800" cy="3930780"/>
        </p:xfrm>
        <a:graphic>
          <a:graphicData uri="http://schemas.openxmlformats.org/drawingml/2006/table">
            <a:tbl>
              <a:tblPr firstRow="1" firstCol="1" bandRow="1">
                <a:tableStyleId>{69C7853C-536D-4A76-A0AE-DD22124D55A5}</a:tableStyleId>
              </a:tblPr>
              <a:tblGrid>
                <a:gridCol w="5484138">
                  <a:extLst>
                    <a:ext uri="{9D8B030D-6E8A-4147-A177-3AD203B41FA5}">
                      <a16:colId xmlns:a16="http://schemas.microsoft.com/office/drawing/2014/main" val="728385151"/>
                    </a:ext>
                  </a:extLst>
                </a:gridCol>
                <a:gridCol w="2440662">
                  <a:extLst>
                    <a:ext uri="{9D8B030D-6E8A-4147-A177-3AD203B41FA5}">
                      <a16:colId xmlns:a16="http://schemas.microsoft.com/office/drawing/2014/main" val="1376022960"/>
                    </a:ext>
                  </a:extLst>
                </a:gridCol>
              </a:tblGrid>
              <a:tr h="263099">
                <a:tc>
                  <a:txBody>
                    <a:bodyPr/>
                    <a:lstStyle/>
                    <a:p>
                      <a:pPr algn="ctr">
                        <a:lnSpc>
                          <a:spcPct val="150000"/>
                        </a:lnSpc>
                        <a:spcAft>
                          <a:spcPts val="0"/>
                        </a:spcAft>
                      </a:pPr>
                      <a:r>
                        <a:rPr lang="en-GB" sz="1400" dirty="0">
                          <a:solidFill>
                            <a:schemeClr val="tx1"/>
                          </a:solidFill>
                          <a:effectLst/>
                          <a:latin typeface="Times New Roman" panose="02020603050405020304" pitchFamily="18" charset="0"/>
                          <a:cs typeface="Times New Roman" panose="02020603050405020304" pitchFamily="18" charset="0"/>
                        </a:rPr>
                        <a:t>FIXED COST</a:t>
                      </a:r>
                      <a:endParaRPr lang="en-GB"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 </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95533845"/>
                  </a:ext>
                </a:extLst>
              </a:tr>
              <a:tr h="1159816">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a:t>
                      </a:r>
                      <a:r>
                        <a:rPr lang="en-GB" sz="1400" b="0" dirty="0">
                          <a:effectLst/>
                          <a:latin typeface="Times New Roman" panose="02020603050405020304" pitchFamily="18" charset="0"/>
                          <a:cs typeface="Times New Roman" panose="02020603050405020304" pitchFamily="18" charset="0"/>
                        </a:rPr>
                        <a:t>Marketing or advertisement</a:t>
                      </a:r>
                    </a:p>
                    <a:p>
                      <a:pPr algn="just">
                        <a:lnSpc>
                          <a:spcPct val="150000"/>
                        </a:lnSpc>
                        <a:spcAft>
                          <a:spcPts val="0"/>
                        </a:spcAft>
                      </a:pPr>
                      <a:r>
                        <a:rPr lang="en-GB" sz="1400" b="0" dirty="0">
                          <a:effectLst/>
                          <a:latin typeface="Times New Roman" panose="02020603050405020304" pitchFamily="18" charset="0"/>
                          <a:cs typeface="Times New Roman" panose="02020603050405020304" pitchFamily="18" charset="0"/>
                        </a:rPr>
                        <a:t>-Machinery (oven, mixer, trays, gas, freezer et etc)</a:t>
                      </a:r>
                    </a:p>
                    <a:p>
                      <a:pPr algn="just">
                        <a:lnSpc>
                          <a:spcPct val="150000"/>
                        </a:lnSpc>
                        <a:spcAft>
                          <a:spcPts val="0"/>
                        </a:spcAft>
                      </a:pPr>
                      <a:r>
                        <a:rPr lang="en-GB" sz="1400" b="0" dirty="0">
                          <a:effectLst/>
                          <a:latin typeface="Times New Roman" panose="02020603050405020304" pitchFamily="18" charset="0"/>
                          <a:cs typeface="Times New Roman" panose="02020603050405020304" pitchFamily="18" charset="0"/>
                        </a:rPr>
                        <a:t>-Others cost (rent, insurance, tax, phone bill and internet)</a:t>
                      </a:r>
                    </a:p>
                    <a:p>
                      <a:pPr algn="r">
                        <a:lnSpc>
                          <a:spcPct val="150000"/>
                        </a:lnSpc>
                        <a:spcAft>
                          <a:spcPts val="0"/>
                        </a:spcAft>
                      </a:pPr>
                      <a:r>
                        <a:rPr lang="en-GB" sz="1400" dirty="0">
                          <a:effectLst/>
                          <a:latin typeface="Times New Roman" panose="02020603050405020304" pitchFamily="18" charset="0"/>
                          <a:cs typeface="Times New Roman" panose="02020603050405020304" pitchFamily="18" charset="0"/>
                        </a:rPr>
                        <a:t>TOTAL</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5000</a:t>
                      </a:r>
                    </a:p>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25000</a:t>
                      </a:r>
                    </a:p>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20000</a:t>
                      </a:r>
                    </a:p>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50000</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2645642"/>
                  </a:ext>
                </a:extLst>
              </a:tr>
              <a:tr h="263099">
                <a:tc>
                  <a:txBody>
                    <a:bodyPr/>
                    <a:lstStyle/>
                    <a:p>
                      <a:pPr algn="ctr">
                        <a:lnSpc>
                          <a:spcPct val="150000"/>
                        </a:lnSpc>
                        <a:spcAft>
                          <a:spcPts val="0"/>
                        </a:spcAft>
                      </a:pPr>
                      <a:r>
                        <a:rPr lang="en-GB" sz="1400" dirty="0">
                          <a:effectLst/>
                          <a:latin typeface="Times New Roman" panose="02020603050405020304" pitchFamily="18" charset="0"/>
                          <a:cs typeface="Times New Roman" panose="02020603050405020304" pitchFamily="18" charset="0"/>
                        </a:rPr>
                        <a:t>VARIABLE COST</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 </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06321101"/>
                  </a:ext>
                </a:extLst>
              </a:tr>
              <a:tr h="1159816">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a:t>
                      </a:r>
                      <a:r>
                        <a:rPr lang="en-GB" sz="1400" b="0" dirty="0">
                          <a:effectLst/>
                          <a:latin typeface="Times New Roman" panose="02020603050405020304" pitchFamily="18" charset="0"/>
                          <a:cs typeface="Times New Roman" panose="02020603050405020304" pitchFamily="18" charset="0"/>
                        </a:rPr>
                        <a:t>Raw material</a:t>
                      </a:r>
                    </a:p>
                    <a:p>
                      <a:pPr algn="just">
                        <a:lnSpc>
                          <a:spcPct val="150000"/>
                        </a:lnSpc>
                        <a:spcAft>
                          <a:spcPts val="0"/>
                        </a:spcAft>
                      </a:pPr>
                      <a:r>
                        <a:rPr lang="en-GB" sz="1400" b="0" dirty="0">
                          <a:effectLst/>
                          <a:latin typeface="Times New Roman" panose="02020603050405020304" pitchFamily="18" charset="0"/>
                          <a:cs typeface="Times New Roman" panose="02020603050405020304" pitchFamily="18" charset="0"/>
                        </a:rPr>
                        <a:t>-Salary</a:t>
                      </a:r>
                    </a:p>
                    <a:p>
                      <a:pPr algn="just">
                        <a:lnSpc>
                          <a:spcPct val="150000"/>
                        </a:lnSpc>
                        <a:spcAft>
                          <a:spcPts val="0"/>
                        </a:spcAft>
                      </a:pPr>
                      <a:r>
                        <a:rPr lang="en-GB" sz="1400" b="0" dirty="0">
                          <a:effectLst/>
                          <a:latin typeface="Times New Roman" panose="02020603050405020304" pitchFamily="18" charset="0"/>
                          <a:cs typeface="Times New Roman" panose="02020603050405020304" pitchFamily="18" charset="0"/>
                        </a:rPr>
                        <a:t>-Machinery maintenance</a:t>
                      </a:r>
                    </a:p>
                    <a:p>
                      <a:pPr algn="r">
                        <a:lnSpc>
                          <a:spcPct val="150000"/>
                        </a:lnSpc>
                        <a:spcAft>
                          <a:spcPts val="0"/>
                        </a:spcAft>
                      </a:pPr>
                      <a:r>
                        <a:rPr lang="en-GB" sz="1400" dirty="0">
                          <a:effectLst/>
                          <a:latin typeface="Times New Roman" panose="02020603050405020304" pitchFamily="18" charset="0"/>
                          <a:cs typeface="Times New Roman" panose="02020603050405020304" pitchFamily="18" charset="0"/>
                        </a:rPr>
                        <a:t>TOTAL</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27000</a:t>
                      </a:r>
                    </a:p>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12000</a:t>
                      </a:r>
                    </a:p>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5000</a:t>
                      </a:r>
                    </a:p>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44000</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18656763"/>
                  </a:ext>
                </a:extLst>
              </a:tr>
              <a:tr h="263099">
                <a:tc>
                  <a:txBody>
                    <a:bodyPr/>
                    <a:lstStyle/>
                    <a:p>
                      <a:pPr algn="r">
                        <a:lnSpc>
                          <a:spcPct val="150000"/>
                        </a:lnSpc>
                        <a:spcAft>
                          <a:spcPts val="0"/>
                        </a:spcAft>
                      </a:pPr>
                      <a:r>
                        <a:rPr lang="en-GB" sz="1400" dirty="0">
                          <a:effectLst/>
                          <a:latin typeface="Times New Roman" panose="02020603050405020304" pitchFamily="18" charset="0"/>
                          <a:cs typeface="Times New Roman" panose="02020603050405020304" pitchFamily="18" charset="0"/>
                        </a:rPr>
                        <a:t>TOTAL SALES</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95000</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51783148"/>
                  </a:ext>
                </a:extLst>
              </a:tr>
              <a:tr h="562005">
                <a:tc>
                  <a:txBody>
                    <a:bodyPr/>
                    <a:lstStyle/>
                    <a:p>
                      <a:pPr algn="just">
                        <a:lnSpc>
                          <a:spcPct val="150000"/>
                        </a:lnSpc>
                        <a:spcAft>
                          <a:spcPts val="0"/>
                        </a:spcAft>
                      </a:pPr>
                      <a:r>
                        <a:rPr lang="en-GB" sz="1400" b="0" dirty="0">
                          <a:effectLst/>
                          <a:latin typeface="Times New Roman" panose="02020603050405020304" pitchFamily="18" charset="0"/>
                          <a:cs typeface="Times New Roman" panose="02020603050405020304" pitchFamily="18" charset="0"/>
                        </a:rPr>
                        <a:t>BREAKDOWN POINT</a:t>
                      </a:r>
                    </a:p>
                    <a:p>
                      <a:pPr algn="just">
                        <a:lnSpc>
                          <a:spcPct val="150000"/>
                        </a:lnSpc>
                        <a:spcAft>
                          <a:spcPts val="0"/>
                        </a:spcAft>
                      </a:pPr>
                      <a:r>
                        <a:rPr lang="en-GB" sz="1400" b="0" dirty="0">
                          <a:effectLst/>
                          <a:latin typeface="Times New Roman" panose="02020603050405020304" pitchFamily="18" charset="0"/>
                          <a:cs typeface="Times New Roman" panose="02020603050405020304" pitchFamily="18" charset="0"/>
                        </a:rPr>
                        <a:t>(FIXED COST / TOTAL SALES – VARIABLE COST</a:t>
                      </a:r>
                      <a:endParaRPr lang="en-GB" sz="14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=50000/ (95000-44000)</a:t>
                      </a:r>
                    </a:p>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 0.98</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16648388"/>
                  </a:ext>
                </a:extLst>
              </a:tr>
            </a:tbl>
          </a:graphicData>
        </a:graphic>
      </p:graphicFrame>
    </p:spTree>
    <p:extLst>
      <p:ext uri="{BB962C8B-B14F-4D97-AF65-F5344CB8AC3E}">
        <p14:creationId xmlns:p14="http://schemas.microsoft.com/office/powerpoint/2010/main" val="205612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8686800" cy="4648200"/>
          </a:xfrm>
        </p:spPr>
        <p:txBody>
          <a:bodyPr>
            <a:normAutofit fontScale="92500"/>
          </a:bodyPr>
          <a:lstStyle/>
          <a:p>
            <a:pPr marL="109728" indent="0" algn="just">
              <a:buNone/>
            </a:pPr>
            <a:endParaRPr lang="en-IN" sz="3600" b="1" u="sng" dirty="0">
              <a:latin typeface="Times New Roman" panose="02020603050405020304" pitchFamily="18" charset="0"/>
              <a:cs typeface="Times New Roman" panose="02020603050405020304" pitchFamily="18" charset="0"/>
            </a:endParaRPr>
          </a:p>
          <a:p>
            <a:pPr marL="109728" indent="0" algn="just">
              <a:buNone/>
            </a:pPr>
            <a:r>
              <a:rPr lang="en-IN" sz="3600" b="1" u="sng" dirty="0">
                <a:solidFill>
                  <a:schemeClr val="accent2">
                    <a:lumMod val="50000"/>
                  </a:schemeClr>
                </a:solidFill>
                <a:latin typeface="Times New Roman" panose="02020603050405020304" pitchFamily="18" charset="0"/>
                <a:cs typeface="Times New Roman" panose="02020603050405020304" pitchFamily="18" charset="0"/>
              </a:rPr>
              <a:t>Conclusion:</a:t>
            </a:r>
          </a:p>
          <a:p>
            <a:pPr marL="109728" indent="0" algn="just">
              <a:buNone/>
            </a:pPr>
            <a:endParaRPr lang="en-IN" sz="3600" b="1" u="sng" dirty="0">
              <a:latin typeface="Times New Roman" panose="02020603050405020304" pitchFamily="18" charset="0"/>
              <a:cs typeface="Times New Roman" panose="02020603050405020304" pitchFamily="18" charset="0"/>
            </a:endParaRPr>
          </a:p>
          <a:p>
            <a:pPr marL="109728" indent="0" algn="just">
              <a:buNone/>
            </a:pPr>
            <a:r>
              <a:rPr lang="en-IN" sz="2400" dirty="0">
                <a:latin typeface="Times New Roman" panose="02020603050405020304" pitchFamily="18" charset="0"/>
                <a:cs typeface="Times New Roman" panose="02020603050405020304" pitchFamily="18" charset="0"/>
              </a:rPr>
              <a:t>This is the one of the best business anybody can have nowadays as per the needs of the customers. The levels of, people have, love for fast food needed to be utilised by the business houses. So, this is one of those opportunities which can be capitalised.</a:t>
            </a:r>
          </a:p>
          <a:p>
            <a:pPr marL="109728" indent="0" algn="just">
              <a:buNone/>
            </a:pPr>
            <a:r>
              <a:rPr lang="en-IN" sz="2400" dirty="0">
                <a:latin typeface="Times New Roman" panose="02020603050405020304" pitchFamily="18" charset="0"/>
                <a:cs typeface="Times New Roman" panose="02020603050405020304" pitchFamily="18" charset="0"/>
              </a:rPr>
              <a:t>The main things needed to be kept in mind is the level of competition available in the market, the costs of the business, the product needed to be of supreme quality to have better sales in the market and last is the business should be at the best and prime location.</a:t>
            </a:r>
            <a:endParaRPr lang="en-GB" sz="2400" dirty="0">
              <a:latin typeface="Times New Roman" panose="02020603050405020304" pitchFamily="18" charset="0"/>
              <a:cs typeface="Times New Roman" panose="02020603050405020304" pitchFamily="18" charset="0"/>
            </a:endParaRPr>
          </a:p>
          <a:p>
            <a:pPr marL="109728" indent="0" algn="just">
              <a:buNone/>
            </a:pPr>
            <a:endParaRPr lang="en-IN"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48AE58E-3059-401F-A577-073BBA7D2541}"/>
              </a:ext>
            </a:extLst>
          </p:cNvPr>
          <p:cNvSpPr>
            <a:spLocks noGrp="1"/>
          </p:cNvSpPr>
          <p:nvPr>
            <p:ph type="subTitle" idx="1"/>
          </p:nvPr>
        </p:nvSpPr>
        <p:spPr>
          <a:xfrm>
            <a:off x="304800" y="76200"/>
            <a:ext cx="8534400" cy="4876800"/>
          </a:xfrm>
        </p:spPr>
        <p:txBody>
          <a:bodyPr>
            <a:normAutofit fontScale="25000" lnSpcReduction="20000"/>
          </a:bodyPr>
          <a:lstStyle/>
          <a:p>
            <a:pPr algn="l"/>
            <a:r>
              <a:rPr lang="en-GB" sz="8000" b="1" u="sng" dirty="0">
                <a:solidFill>
                  <a:schemeClr val="accent2">
                    <a:lumMod val="50000"/>
                  </a:schemeClr>
                </a:solidFill>
                <a:latin typeface="Times New Roman" panose="02020603050405020304" pitchFamily="18" charset="0"/>
                <a:cs typeface="Times New Roman" panose="02020603050405020304" pitchFamily="18" charset="0"/>
              </a:rPr>
              <a:t>REFERENCES:</a:t>
            </a:r>
          </a:p>
          <a:p>
            <a:pPr marL="742950" lvl="0" indent="-742950" algn="l">
              <a:buFont typeface="+mj-lt"/>
              <a:buAutoNum type="arabicPeriod"/>
            </a:pPr>
            <a:r>
              <a:rPr lang="en-GB" sz="5600" dirty="0">
                <a:latin typeface="Times New Roman" panose="02020603050405020304" pitchFamily="18" charset="0"/>
                <a:cs typeface="Times New Roman" panose="02020603050405020304" pitchFamily="18" charset="0"/>
              </a:rPr>
              <a:t>Burns, P. and Dewhurst, J. eds., 2016. </a:t>
            </a:r>
            <a:r>
              <a:rPr lang="en-GB" sz="5600" i="1" dirty="0">
                <a:latin typeface="Times New Roman" panose="02020603050405020304" pitchFamily="18" charset="0"/>
                <a:cs typeface="Times New Roman" panose="02020603050405020304" pitchFamily="18" charset="0"/>
              </a:rPr>
              <a:t>Small business and entrepreneurship</a:t>
            </a:r>
            <a:r>
              <a:rPr lang="en-GB" sz="5600" dirty="0">
                <a:latin typeface="Times New Roman" panose="02020603050405020304" pitchFamily="18" charset="0"/>
                <a:cs typeface="Times New Roman" panose="02020603050405020304" pitchFamily="18" charset="0"/>
              </a:rPr>
              <a:t>. Macmillan International Higher Education.</a:t>
            </a:r>
          </a:p>
          <a:p>
            <a:pPr marL="742950" lvl="0" indent="-742950" algn="l">
              <a:buFont typeface="+mj-lt"/>
              <a:buAutoNum type="arabicPeriod"/>
            </a:pPr>
            <a:r>
              <a:rPr lang="en-GB" sz="5600" dirty="0">
                <a:latin typeface="Times New Roman" panose="02020603050405020304" pitchFamily="18" charset="0"/>
                <a:cs typeface="Times New Roman" panose="02020603050405020304" pitchFamily="18" charset="0"/>
              </a:rPr>
              <a:t>Chambers, I. and Humble, J., 2017. </a:t>
            </a:r>
            <a:r>
              <a:rPr lang="en-GB" sz="5600" i="1" dirty="0">
                <a:latin typeface="Times New Roman" panose="02020603050405020304" pitchFamily="18" charset="0"/>
                <a:cs typeface="Times New Roman" panose="02020603050405020304" pitchFamily="18" charset="0"/>
              </a:rPr>
              <a:t>Developing a Plan for the Planet: A Business Plan for Sustainable Living</a:t>
            </a:r>
            <a:r>
              <a:rPr lang="en-GB" sz="5600" dirty="0">
                <a:latin typeface="Times New Roman" panose="02020603050405020304" pitchFamily="18" charset="0"/>
                <a:cs typeface="Times New Roman" panose="02020603050405020304" pitchFamily="18" charset="0"/>
              </a:rPr>
              <a:t>. Routledge.</a:t>
            </a:r>
          </a:p>
          <a:p>
            <a:pPr marL="742950" lvl="0" indent="-742950" algn="l">
              <a:buFont typeface="+mj-lt"/>
              <a:buAutoNum type="arabicPeriod"/>
            </a:pPr>
            <a:r>
              <a:rPr lang="en-GB" sz="5600" dirty="0">
                <a:latin typeface="Times New Roman" panose="02020603050405020304" pitchFamily="18" charset="0"/>
                <a:cs typeface="Times New Roman" panose="02020603050405020304" pitchFamily="18" charset="0"/>
              </a:rPr>
              <a:t>Chambers, I. and Humble, J., 2017. </a:t>
            </a:r>
            <a:r>
              <a:rPr lang="en-GB" sz="5600" i="1" dirty="0">
                <a:latin typeface="Times New Roman" panose="02020603050405020304" pitchFamily="18" charset="0"/>
                <a:cs typeface="Times New Roman" panose="02020603050405020304" pitchFamily="18" charset="0"/>
              </a:rPr>
              <a:t>Plan for the planet: a business plan for a sustainable world</a:t>
            </a:r>
            <a:r>
              <a:rPr lang="en-GB" sz="5600" dirty="0">
                <a:latin typeface="Times New Roman" panose="02020603050405020304" pitchFamily="18" charset="0"/>
                <a:cs typeface="Times New Roman" panose="02020603050405020304" pitchFamily="18" charset="0"/>
              </a:rPr>
              <a:t>. Routledge.</a:t>
            </a:r>
          </a:p>
          <a:p>
            <a:pPr marL="742950" lvl="0" indent="-742950" algn="l">
              <a:buFont typeface="+mj-lt"/>
              <a:buAutoNum type="arabicPeriod"/>
            </a:pPr>
            <a:r>
              <a:rPr lang="en-GB" sz="5600" dirty="0">
                <a:latin typeface="Times New Roman" panose="02020603050405020304" pitchFamily="18" charset="0"/>
                <a:cs typeface="Times New Roman" panose="02020603050405020304" pitchFamily="18" charset="0"/>
              </a:rPr>
              <a:t>Council, B. C. L., 2018. Explanatory Report on the Estimates for 1871. Revenue.</a:t>
            </a:r>
          </a:p>
          <a:p>
            <a:pPr marL="742950" lvl="0" indent="-742950" algn="l">
              <a:buFont typeface="+mj-lt"/>
              <a:buAutoNum type="arabicPeriod"/>
            </a:pPr>
            <a:r>
              <a:rPr lang="en-GB" sz="5600" dirty="0">
                <a:latin typeface="Times New Roman" panose="02020603050405020304" pitchFamily="18" charset="0"/>
                <a:cs typeface="Times New Roman" panose="02020603050405020304" pitchFamily="18" charset="0"/>
              </a:rPr>
              <a:t>Dale, B., 2019. One Shot Pub: A Business Plan.</a:t>
            </a:r>
          </a:p>
          <a:p>
            <a:pPr marL="742950" lvl="0" indent="-742950" algn="l">
              <a:buFont typeface="+mj-lt"/>
              <a:buAutoNum type="arabicPeriod"/>
            </a:pPr>
            <a:r>
              <a:rPr lang="en-GB" sz="5600" dirty="0">
                <a:latin typeface="Times New Roman" panose="02020603050405020304" pitchFamily="18" charset="0"/>
                <a:cs typeface="Times New Roman" panose="02020603050405020304" pitchFamily="18" charset="0"/>
              </a:rPr>
              <a:t>de Souza, S. R. S., 2016. Capital requirements, liquidity and financial stability: the case of Brazil. </a:t>
            </a:r>
            <a:r>
              <a:rPr lang="en-GB" sz="5600" i="1" dirty="0">
                <a:latin typeface="Times New Roman" panose="02020603050405020304" pitchFamily="18" charset="0"/>
                <a:cs typeface="Times New Roman" panose="02020603050405020304" pitchFamily="18" charset="0"/>
              </a:rPr>
              <a:t>Journal of Financial Stability</a:t>
            </a:r>
            <a:r>
              <a:rPr lang="en-GB" sz="5600" dirty="0">
                <a:latin typeface="Times New Roman" panose="02020603050405020304" pitchFamily="18" charset="0"/>
                <a:cs typeface="Times New Roman" panose="02020603050405020304" pitchFamily="18" charset="0"/>
              </a:rPr>
              <a:t>. 25</a:t>
            </a:r>
            <a:r>
              <a:rPr lang="en-GB" sz="5600" i="1" dirty="0">
                <a:latin typeface="Times New Roman" panose="02020603050405020304" pitchFamily="18" charset="0"/>
                <a:cs typeface="Times New Roman" panose="02020603050405020304" pitchFamily="18" charset="0"/>
              </a:rPr>
              <a:t>.</a:t>
            </a:r>
            <a:r>
              <a:rPr lang="en-GB" sz="5600" dirty="0">
                <a:latin typeface="Times New Roman" panose="02020603050405020304" pitchFamily="18" charset="0"/>
                <a:cs typeface="Times New Roman" panose="02020603050405020304" pitchFamily="18" charset="0"/>
              </a:rPr>
              <a:t> pp.179-192.</a:t>
            </a:r>
          </a:p>
          <a:p>
            <a:pPr marL="742950" lvl="0" indent="-742950" algn="l">
              <a:buFont typeface="+mj-lt"/>
              <a:buAutoNum type="arabicPeriod"/>
            </a:pPr>
            <a:r>
              <a:rPr lang="en-GB" sz="5600" dirty="0">
                <a:latin typeface="Times New Roman" panose="02020603050405020304" pitchFamily="18" charset="0"/>
                <a:cs typeface="Times New Roman" panose="02020603050405020304" pitchFamily="18" charset="0"/>
              </a:rPr>
              <a:t>Jia, J., 2016. Managing the revenue of sales platforms: Insights into service fees. </a:t>
            </a:r>
            <a:r>
              <a:rPr lang="en-GB" sz="5600" i="1" dirty="0">
                <a:latin typeface="Times New Roman" panose="02020603050405020304" pitchFamily="18" charset="0"/>
                <a:cs typeface="Times New Roman" panose="02020603050405020304" pitchFamily="18" charset="0"/>
              </a:rPr>
              <a:t>Production and Operations Management</a:t>
            </a:r>
            <a:r>
              <a:rPr lang="en-GB" sz="5600" dirty="0">
                <a:latin typeface="Times New Roman" panose="02020603050405020304" pitchFamily="18" charset="0"/>
                <a:cs typeface="Times New Roman" panose="02020603050405020304" pitchFamily="18" charset="0"/>
              </a:rPr>
              <a:t>, 25(6), pp.1026-1037.</a:t>
            </a:r>
          </a:p>
          <a:p>
            <a:pPr marL="742950" lvl="0" indent="-742950" algn="l">
              <a:buFont typeface="+mj-lt"/>
              <a:buAutoNum type="arabicPeriod"/>
            </a:pPr>
            <a:r>
              <a:rPr lang="en-GB" sz="5600" dirty="0">
                <a:latin typeface="Times New Roman" panose="02020603050405020304" pitchFamily="18" charset="0"/>
                <a:cs typeface="Times New Roman" panose="02020603050405020304" pitchFamily="18" charset="0"/>
              </a:rPr>
              <a:t>Kim, J. B., Li, L., Lu, L. Y. and Yu, Y., 2016. Financial statement comparability and expected crash risk. </a:t>
            </a:r>
            <a:r>
              <a:rPr lang="en-GB" sz="5600" i="1" dirty="0">
                <a:latin typeface="Times New Roman" panose="02020603050405020304" pitchFamily="18" charset="0"/>
                <a:cs typeface="Times New Roman" panose="02020603050405020304" pitchFamily="18" charset="0"/>
              </a:rPr>
              <a:t>Journal of Accounting and Economics.</a:t>
            </a:r>
            <a:r>
              <a:rPr lang="en-GB" sz="5600" dirty="0">
                <a:latin typeface="Times New Roman" panose="02020603050405020304" pitchFamily="18" charset="0"/>
                <a:cs typeface="Times New Roman" panose="02020603050405020304" pitchFamily="18" charset="0"/>
              </a:rPr>
              <a:t> 61(2-3). pp.294-312.</a:t>
            </a:r>
          </a:p>
          <a:p>
            <a:pPr marL="742950" lvl="0" indent="-742950" algn="l">
              <a:buFont typeface="+mj-lt"/>
              <a:buAutoNum type="arabicPeriod"/>
            </a:pPr>
            <a:r>
              <a:rPr lang="en-GB" sz="5600" dirty="0">
                <a:latin typeface="Times New Roman" panose="02020603050405020304" pitchFamily="18" charset="0"/>
                <a:cs typeface="Times New Roman" panose="02020603050405020304" pitchFamily="18" charset="0"/>
              </a:rPr>
              <a:t>McKenzie, D., 2015. </a:t>
            </a:r>
            <a:r>
              <a:rPr lang="en-GB" sz="5600" i="1" dirty="0">
                <a:latin typeface="Times New Roman" panose="02020603050405020304" pitchFamily="18" charset="0"/>
                <a:cs typeface="Times New Roman" panose="02020603050405020304" pitchFamily="18" charset="0"/>
              </a:rPr>
              <a:t>Identifying and spurring high-growth entrepreneurship: Experimental evidence from a business plan competition</a:t>
            </a:r>
            <a:r>
              <a:rPr lang="en-GB" sz="5600" dirty="0">
                <a:latin typeface="Times New Roman" panose="02020603050405020304" pitchFamily="18" charset="0"/>
                <a:cs typeface="Times New Roman" panose="02020603050405020304" pitchFamily="18" charset="0"/>
              </a:rPr>
              <a:t>. The World Bank.</a:t>
            </a:r>
          </a:p>
          <a:p>
            <a:pPr marL="742950" lvl="0" indent="-742950" algn="l">
              <a:buFont typeface="+mj-lt"/>
              <a:buAutoNum type="arabicPeriod"/>
            </a:pPr>
            <a:r>
              <a:rPr lang="en-GB" sz="5600" dirty="0" err="1">
                <a:latin typeface="Times New Roman" panose="02020603050405020304" pitchFamily="18" charset="0"/>
                <a:cs typeface="Times New Roman" panose="02020603050405020304" pitchFamily="18" charset="0"/>
              </a:rPr>
              <a:t>Omsa</a:t>
            </a:r>
            <a:r>
              <a:rPr lang="en-GB" sz="5600" dirty="0">
                <a:latin typeface="Times New Roman" panose="02020603050405020304" pitchFamily="18" charset="0"/>
                <a:cs typeface="Times New Roman" panose="02020603050405020304" pitchFamily="18" charset="0"/>
              </a:rPr>
              <a:t>, S., Abdullah, I. H. and Jamali, H., 2017. Five Competitive Forces Model and the Implementation of Porter’s Generic Strategies to Gain Firm Performances.</a:t>
            </a:r>
          </a:p>
          <a:p>
            <a:pPr marL="742950" lvl="0" indent="-742950" algn="l">
              <a:buFont typeface="+mj-lt"/>
              <a:buAutoNum type="arabicPeriod"/>
            </a:pPr>
            <a:r>
              <a:rPr lang="en-GB" sz="5600" dirty="0" err="1">
                <a:latin typeface="Times New Roman" panose="02020603050405020304" pitchFamily="18" charset="0"/>
                <a:cs typeface="Times New Roman" panose="02020603050405020304" pitchFamily="18" charset="0"/>
              </a:rPr>
              <a:t>Ouma</a:t>
            </a:r>
            <a:r>
              <a:rPr lang="en-GB" sz="5600" dirty="0">
                <a:latin typeface="Times New Roman" panose="02020603050405020304" pitchFamily="18" charset="0"/>
                <a:cs typeface="Times New Roman" panose="02020603050405020304" pitchFamily="18" charset="0"/>
              </a:rPr>
              <a:t>, G. and </a:t>
            </a:r>
            <a:r>
              <a:rPr lang="en-GB" sz="5600" dirty="0" err="1">
                <a:latin typeface="Times New Roman" panose="02020603050405020304" pitchFamily="18" charset="0"/>
                <a:cs typeface="Times New Roman" panose="02020603050405020304" pitchFamily="18" charset="0"/>
              </a:rPr>
              <a:t>Oloko</a:t>
            </a:r>
            <a:r>
              <a:rPr lang="en-GB" sz="5600" dirty="0">
                <a:latin typeface="Times New Roman" panose="02020603050405020304" pitchFamily="18" charset="0"/>
                <a:cs typeface="Times New Roman" panose="02020603050405020304" pitchFamily="18" charset="0"/>
              </a:rPr>
              <a:t>, M., 2017. The relationship between porter’s generic strategies and competitive advantage a case study of bus companies plying the </a:t>
            </a:r>
            <a:r>
              <a:rPr lang="en-GB" sz="5600" dirty="0" err="1">
                <a:latin typeface="Times New Roman" panose="02020603050405020304" pitchFamily="18" charset="0"/>
                <a:cs typeface="Times New Roman" panose="02020603050405020304" pitchFamily="18" charset="0"/>
              </a:rPr>
              <a:t>kisumu-nairobi</a:t>
            </a:r>
            <a:r>
              <a:rPr lang="en-GB" sz="5600" dirty="0">
                <a:latin typeface="Times New Roman" panose="02020603050405020304" pitchFamily="18" charset="0"/>
                <a:cs typeface="Times New Roman" panose="02020603050405020304" pitchFamily="18" charset="0"/>
              </a:rPr>
              <a:t> route, KENYA.</a:t>
            </a:r>
          </a:p>
          <a:p>
            <a:pPr marL="742950" lvl="0" indent="-742950" algn="l">
              <a:buFont typeface="+mj-lt"/>
              <a:buAutoNum type="arabicPeriod"/>
            </a:pPr>
            <a:r>
              <a:rPr lang="en-GB" sz="5600" dirty="0" err="1">
                <a:latin typeface="Times New Roman" panose="02020603050405020304" pitchFamily="18" charset="0"/>
                <a:cs typeface="Times New Roman" panose="02020603050405020304" pitchFamily="18" charset="0"/>
              </a:rPr>
              <a:t>Salavou</a:t>
            </a:r>
            <a:r>
              <a:rPr lang="en-GB" sz="5600" dirty="0">
                <a:latin typeface="Times New Roman" panose="02020603050405020304" pitchFamily="18" charset="0"/>
                <a:cs typeface="Times New Roman" panose="02020603050405020304" pitchFamily="18" charset="0"/>
              </a:rPr>
              <a:t>, H. E., 2015. Competitive strategies and their shift to the future. </a:t>
            </a:r>
            <a:r>
              <a:rPr lang="en-GB" sz="5600" i="1" dirty="0">
                <a:latin typeface="Times New Roman" panose="02020603050405020304" pitchFamily="18" charset="0"/>
                <a:cs typeface="Times New Roman" panose="02020603050405020304" pitchFamily="18" charset="0"/>
              </a:rPr>
              <a:t>European Business Review.</a:t>
            </a:r>
            <a:r>
              <a:rPr lang="en-GB" sz="5600" dirty="0">
                <a:latin typeface="Times New Roman" panose="02020603050405020304" pitchFamily="18" charset="0"/>
                <a:cs typeface="Times New Roman" panose="02020603050405020304" pitchFamily="18" charset="0"/>
              </a:rPr>
              <a:t> 27(1). pp.80-99.</a:t>
            </a:r>
          </a:p>
        </p:txBody>
      </p:sp>
      <p:sp>
        <p:nvSpPr>
          <p:cNvPr id="4" name="Rectangle 3">
            <a:extLst>
              <a:ext uri="{FF2B5EF4-FFF2-40B4-BE49-F238E27FC236}">
                <a16:creationId xmlns:a16="http://schemas.microsoft.com/office/drawing/2014/main" id="{F41EF0D4-F9CC-4B3E-993E-6196BC4F59CF}"/>
              </a:ext>
            </a:extLst>
          </p:cNvPr>
          <p:cNvSpPr/>
          <p:nvPr/>
        </p:nvSpPr>
        <p:spPr>
          <a:xfrm>
            <a:off x="2739604" y="5553670"/>
            <a:ext cx="3664786" cy="923330"/>
          </a:xfrm>
          <a:prstGeom prst="rect">
            <a:avLst/>
          </a:prstGeom>
          <a:noFill/>
          <a:scene3d>
            <a:camera prst="perspectiveRelaxedModerately"/>
            <a:lightRig rig="threePt" dir="t"/>
          </a:scene3d>
        </p:spPr>
        <p:txBody>
          <a:bodyPr wrap="none" lIns="91440" tIns="45720" rIns="91440" bIns="45720">
            <a:spAutoFit/>
          </a:bodyPr>
          <a:lstStyle/>
          <a:p>
            <a:pPr algn="ctr"/>
            <a:r>
              <a:rPr lang="en-GB" sz="5400" b="0" i="1" cap="none" spc="0" dirty="0">
                <a:ln w="0"/>
                <a:solidFill>
                  <a:schemeClr val="accent3"/>
                </a:solidFill>
                <a:effectLst>
                  <a:reflection blurRad="6350" stA="53000" endA="300" endPos="35500" dir="5400000" sy="-90000" algn="bl" rotWithShape="0"/>
                </a:effectLst>
                <a:latin typeface="Britannic Bold" panose="020B0903060703020204" pitchFamily="34" charset="0"/>
                <a:cs typeface="Times New Roman" panose="02020603050405020304" pitchFamily="18" charset="0"/>
              </a:rPr>
              <a:t>THANK YOU</a:t>
            </a:r>
            <a:endParaRPr lang="en-GB" sz="5400" b="0" cap="none" spc="0" dirty="0">
              <a:ln w="0"/>
              <a:solidFill>
                <a:schemeClr val="accent3"/>
              </a:solidFill>
              <a:effectLst>
                <a:reflection blurRad="6350" stA="53000" endA="300" endPos="35500" dir="5400000" sy="-90000" algn="bl" rotWithShape="0"/>
              </a:effectLst>
              <a:latin typeface="Britannic Bold" panose="020B0903060703020204" pitchFamily="34" charset="0"/>
            </a:endParaRPr>
          </a:p>
        </p:txBody>
      </p:sp>
    </p:spTree>
    <p:extLst>
      <p:ext uri="{BB962C8B-B14F-4D97-AF65-F5344CB8AC3E}">
        <p14:creationId xmlns:p14="http://schemas.microsoft.com/office/powerpoint/2010/main" val="28264917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595</TotalTime>
  <Words>1039</Words>
  <Application>Microsoft Office PowerPoint</Application>
  <PresentationFormat>On-screen Show (4:3)</PresentationFormat>
  <Paragraphs>168</Paragraphs>
  <Slides>13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Agency FB</vt:lpstr>
      <vt:lpstr>Arial</vt:lpstr>
      <vt:lpstr>Britannic Bold</vt:lpstr>
      <vt:lpstr>Calibri</vt:lpstr>
      <vt:lpstr>Lucida Sans Unicode</vt:lpstr>
      <vt:lpstr>Times New Roman</vt:lpstr>
      <vt:lpstr>Verdana</vt:lpstr>
      <vt:lpstr>Wingdings 2</vt:lpstr>
      <vt:lpstr>Wingdings 3</vt:lpstr>
      <vt:lpstr>Concourse</vt:lpstr>
      <vt:lpstr>PowerPoint Presentation</vt:lpstr>
      <vt:lpstr>PowerPoint Presentation</vt:lpstr>
      <vt:lpstr>1) Financial requirements: In order to open the new start-up “E Che Pizza” in Salisbury they need some funds and financial requirements in order to full fill the business requirements.            1.1) Raising the funds:   Friends &amp; personal Borrowing: To raise funds for the new business is quite challenging for the owner. In order to arrange funds for “E Che Pizza” can take money from its family members or either from their friends to start the new business. Angel Investors:   Angel investors are the another most effective source to arrange the funds. “E Che Pizza” will be taking around £ 82000 from Angel Investors and then return from its yearly profit basis source.  Financial Institutions:  Most common and highly used source to raise funds that are banks who provide funds as much client wants on the behalf some security or assets.               </vt:lpstr>
      <vt:lpstr>PowerPoint Presentation</vt:lpstr>
      <vt:lpstr>PowerPoint Presentation</vt:lpstr>
      <vt:lpstr>BUSINESS MODEL</vt:lpstr>
      <vt:lpstr>PowerPoint Presentation</vt:lpstr>
      <vt:lpstr>PowerPoint Presentation</vt:lpstr>
      <vt:lpstr>Competitive strategies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Deepka</dc:creator>
  <cp:lastModifiedBy>Chirag</cp:lastModifiedBy>
  <cp:revision>64</cp:revision>
  <dcterms:created xsi:type="dcterms:W3CDTF">2019-04-16T17:00:00Z</dcterms:created>
  <dcterms:modified xsi:type="dcterms:W3CDTF">2019-09-02T23:52:25Z</dcterms:modified>
</cp:coreProperties>
</file>