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fonts/font1.fntdata" ContentType="application/x-fontdata"/>
  <Override PartName="/ppt/fonts/font2.fntdata" ContentType="application/x-fontdata"/>
  <Override PartName="/ppt/fonts/font3.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3"/>
    <p:sldId id="257" r:id="rId4"/>
    <p:sldId id="258" r:id="rId5"/>
    <p:sldId id="282" r:id="rId6"/>
    <p:sldId id="294" r:id="rId7"/>
    <p:sldId id="295" r:id="rId8"/>
    <p:sldId id="296" r:id="rId9"/>
    <p:sldId id="298" r:id="rId10"/>
    <p:sldId id="261" r:id="rId11"/>
    <p:sldId id="301" r:id="rId12"/>
    <p:sldId id="313" r:id="rId13"/>
    <p:sldId id="302" r:id="rId14"/>
    <p:sldId id="303" r:id="rId16"/>
    <p:sldId id="304" r:id="rId17"/>
    <p:sldId id="305" r:id="rId18"/>
    <p:sldId id="306" r:id="rId19"/>
    <p:sldId id="307" r:id="rId20"/>
    <p:sldId id="308" r:id="rId21"/>
    <p:sldId id="309" r:id="rId22"/>
    <p:sldId id="312" r:id="rId23"/>
    <p:sldId id="270" r:id="rId24"/>
  </p:sldIdLst>
  <p:sldSz cx="12192000" cy="6858000"/>
  <p:notesSz cx="6858000" cy="9144000"/>
  <p:embeddedFontLst>
    <p:embeddedFont>
      <p:font typeface="方正粗黑宋简体" panose="02000000000000000000" pitchFamily="2" charset="-122"/>
      <p:regular r:id="rId29"/>
    </p:embeddedFont>
    <p:embeddedFont>
      <p:font typeface="Bookman Old Style" panose="02050604050505020204" pitchFamily="18" charset="0"/>
      <p:regular r:id="rId30"/>
    </p:embeddedFont>
    <p:embeddedFont>
      <p:font typeface="等线" charset="0"/>
      <p:regular r:id="rId31"/>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c"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AD8E5"/>
    <a:srgbClr val="A5B2C4"/>
    <a:srgbClr val="595959"/>
    <a:srgbClr val="4CAAC8"/>
    <a:srgbClr val="D8E8F8"/>
    <a:srgbClr val="F2B0BD"/>
    <a:srgbClr val="D88C87"/>
    <a:srgbClr val="FED9DD"/>
    <a:srgbClr val="F7ABBC"/>
    <a:srgbClr val="F7ABB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4" autoAdjust="0"/>
    <p:restoredTop sz="94660"/>
  </p:normalViewPr>
  <p:slideViewPr>
    <p:cSldViewPr snapToGrid="0">
      <p:cViewPr varScale="1">
        <p:scale>
          <a:sx n="64" d="100"/>
          <a:sy n="64" d="100"/>
        </p:scale>
        <p:origin x="72"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1" Type="http://schemas.openxmlformats.org/officeDocument/2006/relationships/font" Target="fonts/font3.fntdata"/><Relationship Id="rId30" Type="http://schemas.openxmlformats.org/officeDocument/2006/relationships/font" Target="fonts/font2.fntdata"/><Relationship Id="rId3" Type="http://schemas.openxmlformats.org/officeDocument/2006/relationships/slide" Target="slides/slide1.xml"/><Relationship Id="rId29" Type="http://schemas.openxmlformats.org/officeDocument/2006/relationships/font" Target="fonts/font1.fntdata"/><Relationship Id="rId28" Type="http://schemas.openxmlformats.org/officeDocument/2006/relationships/commentAuthors" Target="commentAuthors.xml"/><Relationship Id="rId27" Type="http://schemas.openxmlformats.org/officeDocument/2006/relationships/tableStyles" Target="tableStyles.xml"/><Relationship Id="rId26" Type="http://schemas.openxmlformats.org/officeDocument/2006/relationships/viewProps" Target="viewProps.xml"/><Relationship Id="rId25" Type="http://schemas.openxmlformats.org/officeDocument/2006/relationships/presProps" Target="presProps.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notesMaster" Target="notesMasters/notesMaster1.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48AD3F-3303-414A-9CB6-6BA090F1CA80}"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9AB01D-4EE3-46BF-AE21-B6624692C04F}"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microsoft.com/office/2007/relationships/hdphoto" Target="../media/image2.wdp"/><Relationship Id="rId12" Type="http://schemas.openxmlformats.org/officeDocument/2006/relationships/image" Target="../media/image1.pn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alphaModFix amt="70000"/>
            <a:extLst>
              <a:ext uri="{BEBA8EAE-BF5A-486C-A8C5-ECC9F3942E4B}">
                <a14:imgProps xmlns:a14="http://schemas.microsoft.com/office/drawing/2010/main">
                  <a14:imgLayer r:embed="rId13">
                    <a14:imgEffect>
                      <a14:colorTemperature colorTemp="47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BE1B5C-0834-47AF-9F01-C5AB23A02628}"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FC930D-6106-4FE5-AA89-9EA23FD9259A}"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hdphoto" Target="../media/image2.wdp"/><Relationship Id="rId1"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hdphoto" Target="../media/image6.wdp"/><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8.jpeg"/></Relationships>
</file>

<file path=ppt/slides/_rels/slide12.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7.xml"/><Relationship Id="rId4" Type="http://schemas.openxmlformats.org/officeDocument/2006/relationships/image" Target="../media/image11.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3.xml.rels><?xml version="1.0" encoding="UTF-8" standalone="yes"?>
<Relationships xmlns="http://schemas.openxmlformats.org/package/2006/relationships"><Relationship Id="rId6" Type="http://schemas.openxmlformats.org/officeDocument/2006/relationships/notesSlide" Target="../notesSlides/notesSlide2.xml"/><Relationship Id="rId5" Type="http://schemas.openxmlformats.org/officeDocument/2006/relationships/slideLayout" Target="../slideLayouts/slideLayout7.xml"/><Relationship Id="rId4" Type="http://schemas.openxmlformats.org/officeDocument/2006/relationships/image" Target="../media/image12.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4.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7.xml"/><Relationship Id="rId4" Type="http://schemas.openxmlformats.org/officeDocument/2006/relationships/image" Target="../media/image13.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5.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7.xml"/><Relationship Id="rId4" Type="http://schemas.openxmlformats.org/officeDocument/2006/relationships/image" Target="../media/image14.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6.xml.rels><?xml version="1.0" encoding="UTF-8" standalone="yes"?>
<Relationships xmlns="http://schemas.openxmlformats.org/package/2006/relationships"><Relationship Id="rId6" Type="http://schemas.openxmlformats.org/officeDocument/2006/relationships/notesSlide" Target="../notesSlides/notesSlide5.xml"/><Relationship Id="rId5" Type="http://schemas.openxmlformats.org/officeDocument/2006/relationships/slideLayout" Target="../slideLayouts/slideLayout7.xml"/><Relationship Id="rId4" Type="http://schemas.openxmlformats.org/officeDocument/2006/relationships/image" Target="../media/image15.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7.xml.rels><?xml version="1.0" encoding="UTF-8" standalone="yes"?>
<Relationships xmlns="http://schemas.openxmlformats.org/package/2006/relationships"><Relationship Id="rId6" Type="http://schemas.openxmlformats.org/officeDocument/2006/relationships/notesSlide" Target="../notesSlides/notesSlide6.xml"/><Relationship Id="rId5" Type="http://schemas.openxmlformats.org/officeDocument/2006/relationships/slideLayout" Target="../slideLayouts/slideLayout7.xml"/><Relationship Id="rId4" Type="http://schemas.openxmlformats.org/officeDocument/2006/relationships/image" Target="../media/image16.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8.xml.rels><?xml version="1.0" encoding="UTF-8" standalone="yes"?>
<Relationships xmlns="http://schemas.openxmlformats.org/package/2006/relationships"><Relationship Id="rId6" Type="http://schemas.openxmlformats.org/officeDocument/2006/relationships/notesSlide" Target="../notesSlides/notesSlide7.xml"/><Relationship Id="rId5" Type="http://schemas.openxmlformats.org/officeDocument/2006/relationships/slideLayout" Target="../slideLayouts/slideLayout7.xml"/><Relationship Id="rId4" Type="http://schemas.openxmlformats.org/officeDocument/2006/relationships/image" Target="../media/image17.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9.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7.xml"/><Relationship Id="rId4" Type="http://schemas.openxmlformats.org/officeDocument/2006/relationships/image" Target="../media/image18.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a:alphaModFix amt="80000"/>
            <a:extLst>
              <a:ext uri="{BEBA8EAE-BF5A-486C-A8C5-ECC9F3942E4B}">
                <a14:imgProps xmlns:a14="http://schemas.microsoft.com/office/drawing/2010/main">
                  <a14:imgLayer r:embed="rId2">
                    <a14:imgEffect>
                      <a14:brightnessContrast bright="2000" contrast="6000"/>
                    </a14:imgEffect>
                    <a14:imgEffect>
                      <a14:colorTemperature colorTemp="4700"/>
                    </a14:imgEffect>
                    <a14:imgEffect>
                      <a14:sharpenSoften amount="1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文本框 1"/>
          <p:cNvSpPr txBox="1"/>
          <p:nvPr/>
        </p:nvSpPr>
        <p:spPr>
          <a:xfrm>
            <a:off x="2758260" y="4293113"/>
            <a:ext cx="9850581" cy="706755"/>
          </a:xfrm>
          <a:prstGeom prst="rect">
            <a:avLst/>
          </a:prstGeom>
          <a:noFill/>
        </p:spPr>
        <p:txBody>
          <a:bodyPr wrap="square" rtlCol="0">
            <a:spAutoFit/>
          </a:bodyPr>
          <a:lstStyle/>
          <a:p>
            <a:pPr lvl="0"/>
            <a:r>
              <a:rPr lang="zh-CN" altLang="en-US" sz="2000" b="1" spc="300" dirty="0">
                <a:solidFill>
                  <a:schemeClr val="accent1">
                    <a:lumMod val="50000"/>
                  </a:schemeClr>
                </a:solidFill>
                <a:latin typeface="Yu Gothic UI Light" panose="020B0300000000000000" pitchFamily="34" charset="-128"/>
                <a:ea typeface="Yu Gothic UI Light" panose="020B0300000000000000" pitchFamily="34" charset="-128"/>
              </a:rPr>
              <a:t>Reporter：</a:t>
            </a:r>
            <a:r>
              <a:rPr lang="en-US" altLang="zh-CN" sz="2000" b="1" spc="300" dirty="0">
                <a:solidFill>
                  <a:schemeClr val="accent1">
                    <a:lumMod val="50000"/>
                  </a:schemeClr>
                </a:solidFill>
                <a:latin typeface="Yu Gothic UI Light" panose="020B0300000000000000" pitchFamily="34" charset="-128"/>
                <a:ea typeface="Yu Gothic UI Light" panose="020B0300000000000000" pitchFamily="34" charset="-128"/>
              </a:rPr>
              <a:t>Jingran Zhang</a:t>
            </a:r>
            <a:endParaRPr lang="zh-CN" altLang="en-US" sz="2000" b="1" spc="300" dirty="0">
              <a:solidFill>
                <a:schemeClr val="accent1">
                  <a:lumMod val="50000"/>
                </a:schemeClr>
              </a:solidFill>
              <a:latin typeface="Yu Gothic UI Light" panose="020B0300000000000000" pitchFamily="34" charset="-128"/>
              <a:ea typeface="Yu Gothic UI Light" panose="020B0300000000000000" pitchFamily="34" charset="-128"/>
            </a:endParaRPr>
          </a:p>
          <a:p>
            <a:pPr lvl="0"/>
            <a:r>
              <a:rPr lang="zh-CN" altLang="en-US" sz="2000" b="1" spc="300" dirty="0">
                <a:solidFill>
                  <a:schemeClr val="accent1">
                    <a:lumMod val="50000"/>
                  </a:schemeClr>
                </a:solidFill>
                <a:latin typeface="Yu Gothic UI Light" panose="020B0300000000000000" pitchFamily="34" charset="-128"/>
                <a:ea typeface="Yu Gothic UI Light" panose="020B0300000000000000" pitchFamily="34" charset="-128"/>
              </a:rPr>
              <a:t>Student number：</a:t>
            </a:r>
            <a:r>
              <a:rPr lang="en-US" altLang="zh-CN" sz="2000" b="1" spc="300" dirty="0">
                <a:solidFill>
                  <a:schemeClr val="accent1">
                    <a:lumMod val="50000"/>
                  </a:schemeClr>
                </a:solidFill>
                <a:latin typeface="Yu Gothic UI Light" panose="020B0300000000000000" pitchFamily="34" charset="-128"/>
                <a:ea typeface="Yu Gothic UI Light" panose="020B0300000000000000" pitchFamily="34" charset="-128"/>
              </a:rPr>
              <a:t>2203391</a:t>
            </a:r>
            <a:endParaRPr lang="en-US" altLang="zh-CN" sz="2000" b="1" spc="300" dirty="0">
              <a:solidFill>
                <a:schemeClr val="accent1">
                  <a:lumMod val="50000"/>
                </a:schemeClr>
              </a:solidFill>
              <a:latin typeface="Yu Gothic UI Light" panose="020B0300000000000000" pitchFamily="34" charset="-128"/>
              <a:ea typeface="Yu Gothic UI Light" panose="020B0300000000000000" pitchFamily="34" charset="-128"/>
            </a:endParaRPr>
          </a:p>
        </p:txBody>
      </p:sp>
      <p:sp>
        <p:nvSpPr>
          <p:cNvPr id="4" name="矩形 3"/>
          <p:cNvSpPr/>
          <p:nvPr/>
        </p:nvSpPr>
        <p:spPr>
          <a:xfrm>
            <a:off x="6003634" y="2967335"/>
            <a:ext cx="184730" cy="923330"/>
          </a:xfrm>
          <a:prstGeom prst="rect">
            <a:avLst/>
          </a:prstGeom>
          <a:noFill/>
        </p:spPr>
        <p:txBody>
          <a:bodyPr wrap="none" lIns="91440" tIns="45720" rIns="91440" bIns="45720">
            <a:spAutoFit/>
          </a:bodyPr>
          <a:lstStyle/>
          <a:p>
            <a:pPr algn="ctr"/>
            <a:endParaRPr lang="zh-CN" altLang="en-US" sz="5400" b="1" cap="none" spc="0" dirty="0">
              <a:ln w="0"/>
              <a:solidFill>
                <a:schemeClr val="bg1"/>
              </a:solidFill>
              <a:effectLst/>
            </a:endParaRPr>
          </a:p>
        </p:txBody>
      </p:sp>
      <p:cxnSp>
        <p:nvCxnSpPr>
          <p:cNvPr id="7" name="直接连接符 6"/>
          <p:cNvCxnSpPr/>
          <p:nvPr/>
        </p:nvCxnSpPr>
        <p:spPr>
          <a:xfrm rot="-120000" flipH="1">
            <a:off x="1955800" y="1369836"/>
            <a:ext cx="50451" cy="1597499"/>
          </a:xfrm>
          <a:prstGeom prst="line">
            <a:avLst/>
          </a:prstGeom>
          <a:ln w="85725">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a:off x="2044700" y="1614170"/>
            <a:ext cx="10147300" cy="829945"/>
          </a:xfrm>
          <a:prstGeom prst="rect">
            <a:avLst/>
          </a:prstGeom>
          <a:noFill/>
        </p:spPr>
        <p:txBody>
          <a:bodyPr wrap="square" rtlCol="0">
            <a:spAutoFit/>
          </a:bodyPr>
          <a:lstStyle/>
          <a:p>
            <a:pPr algn="l"/>
            <a:r>
              <a:rPr lang="zh-CN" altLang="en-US" sz="4800" b="1" dirty="0">
                <a:solidFill>
                  <a:schemeClr val="accent1">
                    <a:lumMod val="50000"/>
                  </a:schemeClr>
                </a:solidFill>
                <a:latin typeface="站酷高端黑" panose="02010600030101010101" pitchFamily="2" charset="-122"/>
                <a:ea typeface="站酷高端黑" panose="02010600030101010101" pitchFamily="2" charset="-122"/>
                <a:cs typeface="阿里巴巴普惠体 Heavy" panose="00020600040101010101" pitchFamily="18" charset="-122"/>
              </a:rPr>
              <a:t>Change &amp; Stability Management</a:t>
            </a:r>
            <a:endParaRPr lang="zh-CN" altLang="en-US" sz="4800" b="1" dirty="0">
              <a:solidFill>
                <a:schemeClr val="accent1">
                  <a:lumMod val="50000"/>
                </a:schemeClr>
              </a:solidFill>
              <a:latin typeface="站酷高端黑" panose="02010600030101010101" pitchFamily="2" charset="-122"/>
              <a:ea typeface="站酷高端黑" panose="02010600030101010101" pitchFamily="2" charset="-122"/>
              <a:cs typeface="阿里巴巴普惠体 Heavy" panose="00020600040101010101" pitchFamily="18" charset="-122"/>
            </a:endParaRPr>
          </a:p>
        </p:txBody>
      </p:sp>
      <p:sp>
        <p:nvSpPr>
          <p:cNvPr id="3" name="文本框 2"/>
          <p:cNvSpPr txBox="1"/>
          <p:nvPr/>
        </p:nvSpPr>
        <p:spPr>
          <a:xfrm>
            <a:off x="6591300" y="2708910"/>
            <a:ext cx="8184515" cy="583565"/>
          </a:xfrm>
          <a:prstGeom prst="rect">
            <a:avLst/>
          </a:prstGeom>
          <a:noFill/>
        </p:spPr>
        <p:txBody>
          <a:bodyPr wrap="square" rtlCol="0">
            <a:spAutoFit/>
          </a:bodyPr>
          <a:p>
            <a:pPr algn="l"/>
            <a:r>
              <a:rPr lang="zh-CN" altLang="en-US" sz="3200" b="1" dirty="0">
                <a:solidFill>
                  <a:schemeClr val="accent1">
                    <a:lumMod val="50000"/>
                  </a:schemeClr>
                </a:solidFill>
                <a:latin typeface="站酷高端黑" panose="02010600030101010101" pitchFamily="2" charset="-122"/>
                <a:ea typeface="站酷高端黑" panose="02010600030101010101" pitchFamily="2" charset="-122"/>
                <a:cs typeface="阿里巴巴普惠体 Heavy" panose="00020600040101010101" pitchFamily="18" charset="-122"/>
              </a:rPr>
              <a:t>Huawei as an example</a:t>
            </a:r>
            <a:endParaRPr lang="zh-CN" altLang="en-US" sz="3200" b="1" dirty="0">
              <a:solidFill>
                <a:schemeClr val="accent1">
                  <a:lumMod val="50000"/>
                </a:schemeClr>
              </a:solidFill>
              <a:latin typeface="站酷高端黑" panose="02010600030101010101" pitchFamily="2" charset="-122"/>
              <a:ea typeface="站酷高端黑" panose="02010600030101010101" pitchFamily="2" charset="-122"/>
              <a:cs typeface="阿里巴巴普惠体 Heavy" panose="00020600040101010101" pitchFamily="18" charset="-122"/>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a:off x="275024" y="294795"/>
            <a:ext cx="11641952" cy="6268064"/>
            <a:chOff x="275024" y="294968"/>
            <a:chExt cx="11641952" cy="6268064"/>
          </a:xfrm>
        </p:grpSpPr>
        <p:sp>
          <p:nvSpPr>
            <p:cNvPr id="14" name="矩形 13"/>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560214" y="539422"/>
              <a:ext cx="11071573" cy="5779157"/>
            </a:xfrm>
            <a:prstGeom prst="rect">
              <a:avLst/>
            </a:prstGeom>
            <a:noFill/>
            <a:ln w="57150" cap="rnd" cmpd="sng">
              <a:solidFill>
                <a:srgbClr val="CAD8E5"/>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文本框 4"/>
          <p:cNvSpPr txBox="1"/>
          <p:nvPr/>
        </p:nvSpPr>
        <p:spPr>
          <a:xfrm>
            <a:off x="4683125" y="735965"/>
            <a:ext cx="2862580" cy="706755"/>
          </a:xfrm>
          <a:prstGeom prst="rect">
            <a:avLst/>
          </a:prstGeom>
          <a:noFill/>
        </p:spPr>
        <p:txBody>
          <a:bodyPr wrap="square" rtlCol="0">
            <a:spAutoFit/>
          </a:bodyPr>
          <a:lstStyle/>
          <a:p>
            <a:pPr algn="ctr"/>
            <a:r>
              <a:rPr lang="en-US" altLang="zh-CN" sz="4000" i="1" spc="600" dirty="0" smtClean="0">
                <a:solidFill>
                  <a:schemeClr val="tx1">
                    <a:lumMod val="65000"/>
                    <a:lumOff val="35000"/>
                  </a:schemeClr>
                </a:solidFill>
                <a:latin typeface="Arial" panose="020B0604020202020204" pitchFamily="34" charset="0"/>
                <a:cs typeface="Arial" panose="020B0604020202020204" pitchFamily="34" charset="0"/>
                <a:sym typeface="+mn-ea"/>
              </a:rPr>
              <a:t>Content</a:t>
            </a:r>
            <a:endParaRPr lang="zh-CN" altLang="en-US" sz="4000" b="1" spc="6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cxnSp>
        <p:nvCxnSpPr>
          <p:cNvPr id="7" name="直接连接符 6"/>
          <p:cNvCxnSpPr/>
          <p:nvPr/>
        </p:nvCxnSpPr>
        <p:spPr>
          <a:xfrm flipV="1">
            <a:off x="4904314" y="1451029"/>
            <a:ext cx="2383372" cy="9561"/>
          </a:xfrm>
          <a:prstGeom prst="line">
            <a:avLst/>
          </a:prstGeom>
          <a:ln w="38100">
            <a:solidFill>
              <a:srgbClr val="CAD8E5"/>
            </a:solidFill>
          </a:ln>
        </p:spPr>
        <p:style>
          <a:lnRef idx="1">
            <a:schemeClr val="accent1"/>
          </a:lnRef>
          <a:fillRef idx="0">
            <a:schemeClr val="accent1"/>
          </a:fillRef>
          <a:effectRef idx="0">
            <a:schemeClr val="accent1"/>
          </a:effectRef>
          <a:fontRef idx="minor">
            <a:schemeClr val="tx1"/>
          </a:fontRef>
        </p:style>
      </p:cxnSp>
      <p:sp>
        <p:nvSpPr>
          <p:cNvPr id="24" name="六边形 23"/>
          <p:cNvSpPr/>
          <p:nvPr/>
        </p:nvSpPr>
        <p:spPr>
          <a:xfrm>
            <a:off x="2060641" y="2179771"/>
            <a:ext cx="1139442" cy="982759"/>
          </a:xfrm>
          <a:prstGeom prst="hexagon">
            <a:avLst>
              <a:gd name="adj" fmla="val 28231"/>
              <a:gd name="vf" fmla="val 115470"/>
            </a:avLst>
          </a:prstGeom>
          <a:solidFill>
            <a:srgbClr val="CAD8E5"/>
          </a:solidFill>
          <a:ln w="57150" cap="rnd" cmpd="sng">
            <a:noFill/>
            <a:prstDash val="sysDot"/>
            <a:miter lim="800000"/>
          </a:ln>
          <a:effectLst>
            <a:outerShdw blurRad="342900" dist="177800" sx="97000" sy="97000" algn="tl" rotWithShape="0">
              <a:schemeClr val="accent5">
                <a:lumMod val="75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000" b="1" dirty="0" smtClean="0"/>
              <a:t>01</a:t>
            </a:r>
            <a:endParaRPr lang="zh-CN" altLang="en-US" sz="4000" b="1" dirty="0"/>
          </a:p>
        </p:txBody>
      </p:sp>
      <p:sp>
        <p:nvSpPr>
          <p:cNvPr id="33" name="六边形 32"/>
          <p:cNvSpPr/>
          <p:nvPr/>
        </p:nvSpPr>
        <p:spPr>
          <a:xfrm>
            <a:off x="2060297" y="4121598"/>
            <a:ext cx="1139442" cy="982759"/>
          </a:xfrm>
          <a:prstGeom prst="hexagon">
            <a:avLst>
              <a:gd name="adj" fmla="val 28231"/>
              <a:gd name="vf" fmla="val 115470"/>
            </a:avLst>
          </a:prstGeom>
          <a:solidFill>
            <a:srgbClr val="CAD8E5"/>
          </a:solidFill>
          <a:ln w="57150" cap="rnd" cmpd="sng">
            <a:noFill/>
            <a:prstDash val="sysDot"/>
            <a:miter lim="800000"/>
          </a:ln>
          <a:effectLst>
            <a:outerShdw blurRad="342900" dist="177800" sx="97000" sy="97000" algn="tl" rotWithShape="0">
              <a:schemeClr val="accent5">
                <a:lumMod val="75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000" b="1" dirty="0" smtClean="0"/>
              <a:t>02</a:t>
            </a:r>
            <a:endParaRPr lang="zh-CN" altLang="en-US" sz="4000" b="1" dirty="0"/>
          </a:p>
        </p:txBody>
      </p:sp>
      <p:sp>
        <p:nvSpPr>
          <p:cNvPr id="15" name="文本框 14"/>
          <p:cNvSpPr txBox="1"/>
          <p:nvPr/>
        </p:nvSpPr>
        <p:spPr>
          <a:xfrm>
            <a:off x="3310890" y="2379980"/>
            <a:ext cx="6694805" cy="645160"/>
          </a:xfrm>
          <a:prstGeom prst="rect">
            <a:avLst/>
          </a:prstGeom>
          <a:noFill/>
        </p:spPr>
        <p:txBody>
          <a:bodyPr wrap="square" rtlCol="0">
            <a:spAutoFit/>
          </a:bodyPr>
          <a:lstStyle/>
          <a:p>
            <a:pPr>
              <a:buClr>
                <a:srgbClr val="DF8A9D"/>
              </a:buClr>
              <a:buSzPct val="200000"/>
            </a:pPr>
            <a:r>
              <a:rPr lang="zh-CN" altLang="en-US" sz="32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zh-CN" altLang="en-US"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change management</a:t>
            </a:r>
            <a:r>
              <a:rPr lang="en-US" altLang="zh-CN"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zh-CN" altLang="en-US"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models</a:t>
            </a:r>
            <a:endParaRPr lang="zh-CN" altLang="en-US"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3" name="文本框 2"/>
          <p:cNvSpPr txBox="1"/>
          <p:nvPr/>
        </p:nvSpPr>
        <p:spPr>
          <a:xfrm>
            <a:off x="3496192" y="4290984"/>
            <a:ext cx="3976914" cy="645160"/>
          </a:xfrm>
          <a:prstGeom prst="rect">
            <a:avLst/>
          </a:prstGeom>
          <a:noFill/>
        </p:spPr>
        <p:txBody>
          <a:bodyPr wrap="square" rtlCol="0">
            <a:spAutoFit/>
          </a:bodyPr>
          <a:p>
            <a:pPr>
              <a:buClr>
                <a:srgbClr val="DF8A9D"/>
              </a:buClr>
              <a:buSzPct val="200000"/>
            </a:pPr>
            <a:r>
              <a:rPr lang="zh-CN" altLang="en-US" sz="28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zh-CN" altLang="en-US" sz="36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case study</a:t>
            </a:r>
            <a:endParaRPr lang="zh-CN" altLang="en-US" sz="36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五边形 17"/>
          <p:cNvSpPr/>
          <p:nvPr/>
        </p:nvSpPr>
        <p:spPr>
          <a:xfrm>
            <a:off x="560215" y="519162"/>
            <a:ext cx="5757461" cy="5779158"/>
          </a:xfrm>
          <a:prstGeom prst="homePlate">
            <a:avLst>
              <a:gd name="adj" fmla="val 25003"/>
            </a:avLst>
          </a:prstGeom>
          <a:solidFill>
            <a:srgbClr val="D8E8F8"/>
          </a:solidFill>
          <a:ln w="257175" cap="rnd" cmpd="dbl">
            <a:solidFill>
              <a:schemeClr val="bg1"/>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6" name="组合 45"/>
          <p:cNvGrpSpPr/>
          <p:nvPr/>
        </p:nvGrpSpPr>
        <p:grpSpPr>
          <a:xfrm>
            <a:off x="4017600" y="2300400"/>
            <a:ext cx="8065770" cy="1958340"/>
            <a:chOff x="3792511" y="1903752"/>
            <a:chExt cx="8065770" cy="1958340"/>
          </a:xfrm>
        </p:grpSpPr>
        <p:sp>
          <p:nvSpPr>
            <p:cNvPr id="6" name="文本框 5"/>
            <p:cNvSpPr txBox="1"/>
            <p:nvPr/>
          </p:nvSpPr>
          <p:spPr>
            <a:xfrm>
              <a:off x="4052226" y="2940072"/>
              <a:ext cx="6885305" cy="922020"/>
            </a:xfrm>
            <a:prstGeom prst="rect">
              <a:avLst/>
            </a:prstGeom>
            <a:noFill/>
            <a:effectLst>
              <a:outerShdw blurRad="76200" dist="63500" algn="l" rotWithShape="0">
                <a:schemeClr val="tx1">
                  <a:lumMod val="65000"/>
                  <a:lumOff val="35000"/>
                  <a:alpha val="40000"/>
                </a:schemeClr>
              </a:outerShdw>
            </a:effectLst>
          </p:spPr>
          <p:txBody>
            <a:bodyPr wrap="square" rtlCol="0">
              <a:spAutoFit/>
            </a:bodyPr>
            <a:lstStyle/>
            <a:p>
              <a:r>
                <a:rPr lang="en-US" altLang="zh-CN" b="1" spc="600" dirty="0" smtClean="0">
                  <a:solidFill>
                    <a:srgbClr val="A5B2C4"/>
                  </a:solidFill>
                  <a:latin typeface="+mn-ea"/>
                </a:rPr>
                <a:t>·Lewin’s Change Management Model</a:t>
              </a:r>
              <a:endParaRPr lang="en-US" altLang="zh-CN" b="1" spc="600" dirty="0" smtClean="0">
                <a:solidFill>
                  <a:srgbClr val="A5B2C4"/>
                </a:solidFill>
                <a:latin typeface="+mn-ea"/>
              </a:endParaRPr>
            </a:p>
            <a:p>
              <a:endParaRPr lang="en-US" altLang="zh-CN" b="1" spc="600" dirty="0" smtClean="0">
                <a:solidFill>
                  <a:srgbClr val="A5B2C4"/>
                </a:solidFill>
                <a:latin typeface="+mn-ea"/>
              </a:endParaRPr>
            </a:p>
            <a:p>
              <a:r>
                <a:rPr lang="en-US" altLang="zh-CN" b="1" spc="600" dirty="0" smtClean="0">
                  <a:solidFill>
                    <a:srgbClr val="A5B2C4"/>
                  </a:solidFill>
                  <a:latin typeface="+mn-ea"/>
                </a:rPr>
                <a:t>·Kotter’s Change Management Model</a:t>
              </a:r>
              <a:endParaRPr lang="en-US" altLang="zh-CN" b="1" spc="600" dirty="0" smtClean="0">
                <a:solidFill>
                  <a:srgbClr val="A5B2C4"/>
                </a:solidFill>
                <a:latin typeface="+mn-ea"/>
              </a:endParaRPr>
            </a:p>
          </p:txBody>
        </p:sp>
        <p:sp>
          <p:nvSpPr>
            <p:cNvPr id="7" name="矩形 6"/>
            <p:cNvSpPr/>
            <p:nvPr/>
          </p:nvSpPr>
          <p:spPr>
            <a:xfrm>
              <a:off x="3792511" y="1903752"/>
              <a:ext cx="8065770" cy="706755"/>
            </a:xfrm>
            <a:prstGeom prst="rect">
              <a:avLst/>
            </a:prstGeom>
            <a:noFill/>
            <a:effectLst>
              <a:outerShdw blurRad="88900" dist="76200" algn="l" rotWithShape="0">
                <a:prstClr val="black">
                  <a:alpha val="40000"/>
                </a:prstClr>
              </a:outerShdw>
            </a:effectLst>
          </p:spPr>
          <p:txBody>
            <a:bodyPr wrap="square" lIns="91440" tIns="45720" rIns="91440" bIns="45720">
              <a:spAutoFit/>
            </a:bodyPr>
            <a:lstStyle/>
            <a:p>
              <a:pPr>
                <a:buClr>
                  <a:srgbClr val="DF8A9D"/>
                </a:buClr>
                <a:buSzPct val="200000"/>
              </a:pPr>
              <a:r>
                <a:rPr lang="zh-CN" altLang="en-US" sz="40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change management</a:t>
              </a:r>
              <a:r>
                <a:rPr lang="en-US" altLang="zh-CN" sz="40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 </a:t>
              </a:r>
              <a:r>
                <a:rPr lang="zh-CN" altLang="en-US" sz="40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models</a:t>
              </a:r>
              <a:endParaRPr lang="zh-CN" altLang="en-US" sz="4000" b="1" spc="600"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grpSp>
        <p:nvGrpSpPr>
          <p:cNvPr id="43" name="组合 42"/>
          <p:cNvGrpSpPr/>
          <p:nvPr/>
        </p:nvGrpSpPr>
        <p:grpSpPr>
          <a:xfrm>
            <a:off x="1318506" y="2169601"/>
            <a:ext cx="3028956" cy="1949173"/>
            <a:chOff x="1098944" y="1621552"/>
            <a:chExt cx="3028956" cy="1949173"/>
          </a:xfrm>
        </p:grpSpPr>
        <p:sp>
          <p:nvSpPr>
            <p:cNvPr id="44" name="六边形 43"/>
            <p:cNvSpPr/>
            <p:nvPr/>
          </p:nvSpPr>
          <p:spPr>
            <a:xfrm>
              <a:off x="1482438" y="1621552"/>
              <a:ext cx="2261968" cy="1949173"/>
            </a:xfrm>
            <a:prstGeom prst="hexagon">
              <a:avLst>
                <a:gd name="adj" fmla="val 28601"/>
                <a:gd name="vf" fmla="val 115470"/>
              </a:avLst>
            </a:prstGeom>
            <a:noFill/>
            <a:ln w="177800" cap="rnd" cmpd="dbl">
              <a:solidFill>
                <a:schemeClr val="bg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5" name="文本框 44"/>
            <p:cNvSpPr txBox="1"/>
            <p:nvPr/>
          </p:nvSpPr>
          <p:spPr>
            <a:xfrm>
              <a:off x="1098944" y="1811308"/>
              <a:ext cx="3028956" cy="1569660"/>
            </a:xfrm>
            <a:prstGeom prst="rect">
              <a:avLst/>
            </a:prstGeom>
            <a:noFill/>
            <a:effectLst>
              <a:outerShdw blurRad="50800" dist="88900" algn="l" rotWithShape="0">
                <a:schemeClr val="bg2">
                  <a:lumMod val="50000"/>
                  <a:alpha val="40000"/>
                </a:schemeClr>
              </a:outerShdw>
            </a:effectLst>
          </p:spPr>
          <p:txBody>
            <a:bodyPr wrap="square" rtlCol="0">
              <a:spAutoFit/>
            </a:bodyPr>
            <a:lstStyle/>
            <a:p>
              <a:pPr algn="ctr"/>
              <a:r>
                <a:rPr lang="en-US" altLang="zh-CN" sz="9600" b="1" dirty="0" smtClean="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01</a:t>
              </a:r>
              <a:endParaRPr lang="zh-CN" altLang="en-US" sz="9600" b="1" dirty="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48" name="组合 47"/>
          <p:cNvGrpSpPr/>
          <p:nvPr/>
        </p:nvGrpSpPr>
        <p:grpSpPr>
          <a:xfrm>
            <a:off x="938296" y="929390"/>
            <a:ext cx="3940531" cy="4916774"/>
            <a:chOff x="938296" y="929390"/>
            <a:chExt cx="3940531" cy="4916774"/>
          </a:xfrm>
        </p:grpSpPr>
        <p:cxnSp>
          <p:nvCxnSpPr>
            <p:cNvPr id="49" name="直接连接符 48"/>
            <p:cNvCxnSpPr/>
            <p:nvPr/>
          </p:nvCxnSpPr>
          <p:spPr>
            <a:xfrm flipH="1">
              <a:off x="938296" y="1302027"/>
              <a:ext cx="756824" cy="935103"/>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flipH="1">
              <a:off x="3552669" y="4594596"/>
              <a:ext cx="711999" cy="1251568"/>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nvCxnSpPr>
          <p:spPr>
            <a:xfrm flipH="1">
              <a:off x="1601898" y="929390"/>
              <a:ext cx="946430" cy="112811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flipH="1">
              <a:off x="4277427" y="4373283"/>
              <a:ext cx="601400" cy="103814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2" name="矩形 11"/>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矩形 29"/>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文本框 18"/>
          <p:cNvSpPr txBox="1"/>
          <p:nvPr/>
        </p:nvSpPr>
        <p:spPr>
          <a:xfrm>
            <a:off x="663575" y="690245"/>
            <a:ext cx="7282180" cy="460375"/>
          </a:xfrm>
          <a:prstGeom prst="rect">
            <a:avLst/>
          </a:prstGeom>
          <a:noFill/>
        </p:spPr>
        <p:txBody>
          <a:bodyPr wrap="square" rtlCol="0">
            <a:spAutoFit/>
          </a:bodyPr>
          <a:lstStyle/>
          <a:p>
            <a:r>
              <a:rPr lang="en-US" altLang="zh-CN"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1.</a:t>
            </a:r>
            <a:r>
              <a:rPr lang="zh-CN" altLang="en-US"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Lewin’s Change Management Model</a:t>
            </a:r>
            <a:endParaRPr lang="zh-CN" altLang="en-US"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5" name="文本框 14"/>
          <p:cNvSpPr txBox="1"/>
          <p:nvPr/>
        </p:nvSpPr>
        <p:spPr>
          <a:xfrm>
            <a:off x="1460500" y="4128135"/>
            <a:ext cx="9828530" cy="1198880"/>
          </a:xfrm>
          <a:prstGeom prst="rect">
            <a:avLst/>
          </a:prstGeom>
          <a:noFill/>
        </p:spPr>
        <p:txBody>
          <a:bodyPr wrap="square" rtlCol="0">
            <a:spAutoFit/>
          </a:bodyPr>
          <a:lstStyle/>
          <a:p>
            <a:pPr>
              <a:lnSpc>
                <a:spcPct val="150000"/>
              </a:lnSpc>
            </a:pPr>
            <a:r>
              <a:rPr lang="en-US" altLang="zh-CN" sz="1600" b="1" spc="300" dirty="0">
                <a:solidFill>
                  <a:schemeClr val="tx1">
                    <a:lumMod val="65000"/>
                    <a:lumOff val="35000"/>
                  </a:schemeClr>
                </a:solidFill>
                <a:latin typeface="Yu Gothic UI Light" panose="020B0300000000000000" pitchFamily="34" charset="-128"/>
                <a:ea typeface="Yu Gothic UI Light" panose="020B0300000000000000" pitchFamily="34" charset="-128"/>
              </a:rPr>
              <a:t>This model uses an ice cube as a metaphor for organization. When you want to change the shape of an ice cube, you have to go through three stages</a:t>
            </a:r>
            <a:r>
              <a:rPr lang="zh-CN" altLang="en-US" sz="1600" b="1" spc="300" dirty="0">
                <a:solidFill>
                  <a:schemeClr val="tx1">
                    <a:lumMod val="65000"/>
                    <a:lumOff val="35000"/>
                  </a:schemeClr>
                </a:solidFill>
                <a:latin typeface="Yu Gothic UI Light" panose="020B0300000000000000" pitchFamily="34" charset="-128"/>
                <a:ea typeface="Yu Gothic UI Light" panose="020B0300000000000000" pitchFamily="34" charset="-128"/>
              </a:rPr>
              <a:t>：</a:t>
            </a:r>
            <a:r>
              <a:rPr lang="en-US" altLang="zh-CN" sz="1600" b="1" spc="300" dirty="0">
                <a:solidFill>
                  <a:schemeClr val="tx1">
                    <a:lumMod val="65000"/>
                    <a:lumOff val="35000"/>
                  </a:schemeClr>
                </a:solidFill>
                <a:latin typeface="Yu Gothic UI Light" panose="020B0300000000000000" pitchFamily="34" charset="-128"/>
                <a:ea typeface="Yu Gothic UI Light" panose="020B0300000000000000" pitchFamily="34" charset="-128"/>
              </a:rPr>
              <a:t> unfreezing,changing, and refreezing.</a:t>
            </a:r>
            <a:r>
              <a:rPr lang="en-US" altLang="zh-CN" sz="1600" b="1" spc="300" dirty="0" smtClean="0">
                <a:solidFill>
                  <a:schemeClr val="tx1">
                    <a:lumMod val="65000"/>
                    <a:lumOff val="35000"/>
                  </a:schemeClr>
                </a:solidFill>
                <a:latin typeface="Yu Gothic UI Light" panose="020B0300000000000000" pitchFamily="34" charset="-128"/>
                <a:ea typeface="Yu Gothic UI Light" panose="020B0300000000000000" pitchFamily="34" charset="-128"/>
              </a:rPr>
              <a:t> </a:t>
            </a:r>
            <a:endParaRPr lang="zh-CN" altLang="en-US" sz="1600" b="1" spc="300" dirty="0">
              <a:solidFill>
                <a:schemeClr val="tx1">
                  <a:lumMod val="65000"/>
                  <a:lumOff val="35000"/>
                </a:schemeClr>
              </a:solidFill>
              <a:latin typeface="Yu Gothic UI Light" panose="020B0300000000000000" pitchFamily="34" charset="-128"/>
              <a:ea typeface="Yu Gothic UI Light" panose="020B0300000000000000" pitchFamily="34" charset="-128"/>
            </a:endParaRPr>
          </a:p>
        </p:txBody>
      </p:sp>
      <p:sp>
        <p:nvSpPr>
          <p:cNvPr id="26" name="矩形 25"/>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4" name="图片 1" descr="IMG_256"/>
          <p:cNvPicPr>
            <a:picLocks noChangeAspect="1"/>
          </p:cNvPicPr>
          <p:nvPr/>
        </p:nvPicPr>
        <p:blipFill>
          <a:blip r:embed="rId1"/>
          <a:srcRect t="32494"/>
          <a:stretch>
            <a:fillRect/>
          </a:stretch>
        </p:blipFill>
        <p:spPr>
          <a:xfrm>
            <a:off x="2483485" y="1840230"/>
            <a:ext cx="7413625" cy="2400935"/>
          </a:xfrm>
          <a:prstGeom prst="rect">
            <a:avLst/>
          </a:prstGeom>
          <a:noFill/>
          <a:ln w="9525">
            <a:noFill/>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矩形 29"/>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六边形 26"/>
          <p:cNvSpPr/>
          <p:nvPr/>
        </p:nvSpPr>
        <p:spPr>
          <a:xfrm>
            <a:off x="803275" y="883089"/>
            <a:ext cx="716495" cy="648048"/>
          </a:xfrm>
          <a:prstGeom prst="hexagon">
            <a:avLst>
              <a:gd name="adj" fmla="val 28231"/>
              <a:gd name="vf" fmla="val 115470"/>
            </a:avLst>
          </a:prstGeom>
          <a:solidFill>
            <a:srgbClr val="CAD8E5"/>
          </a:solidFill>
          <a:ln w="57150" cap="rnd" cmpd="sng">
            <a:noFill/>
            <a:prstDash val="sysDot"/>
            <a:miter lim="800000"/>
          </a:ln>
          <a:effectLst>
            <a:outerShdw blurRad="342900" dist="203200" sx="102000" sy="102000" algn="tl" rotWithShape="0">
              <a:schemeClr val="accent5">
                <a:lumMod val="75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 name="组合 1"/>
          <p:cNvGrpSpPr/>
          <p:nvPr/>
        </p:nvGrpSpPr>
        <p:grpSpPr>
          <a:xfrm>
            <a:off x="607627" y="619852"/>
            <a:ext cx="8258810" cy="34657665"/>
            <a:chOff x="465057" y="1320051"/>
            <a:chExt cx="8258810" cy="32674175"/>
          </a:xfrm>
        </p:grpSpPr>
        <p:sp>
          <p:nvSpPr>
            <p:cNvPr id="20" name="文本框 19"/>
            <p:cNvSpPr txBox="1"/>
            <p:nvPr/>
          </p:nvSpPr>
          <p:spPr>
            <a:xfrm>
              <a:off x="1376917" y="1699002"/>
              <a:ext cx="7346950" cy="32295224"/>
            </a:xfrm>
            <a:prstGeom prst="rect">
              <a:avLst/>
            </a:prstGeom>
            <a:noFill/>
          </p:spPr>
          <p:txBody>
            <a:bodyPr wrap="square" rtlCol="0">
              <a:spAutoFit/>
            </a:bodyPr>
            <a:lstStyle/>
            <a:p>
              <a:pPr algn="l"/>
              <a:endParaRPr lang="zh-CN" altLang="en-US" sz="222000" b="1" i="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13" name="图片 12"/>
            <p:cNvPicPr>
              <a:picLocks noChangeAspect="1"/>
            </p:cNvPicPr>
            <p:nvPr/>
          </p:nvPicPr>
          <p:blipFill>
            <a:blip r:embed="rId1">
              <a:extLst>
                <a:ext uri="{BEBA8EAE-BF5A-486C-A8C5-ECC9F3942E4B}">
                  <a14:imgProps xmlns:a14="http://schemas.microsoft.com/office/drawing/2010/main">
                    <a14:imgLayer r:embed="rId2">
                      <a14:imgEffect>
                        <a14:brightnessContrast bright="100000" contrast="100000"/>
                      </a14:imgEffect>
                      <a14:imgEffect>
                        <a14:sharpenSoften amount="100000"/>
                      </a14:imgEffect>
                    </a14:imgLayer>
                  </a14:imgProps>
                </a:ext>
                <a:ext uri="{28A0092B-C50C-407E-A947-70E740481C1C}">
                  <a14:useLocalDpi xmlns:a14="http://schemas.microsoft.com/office/drawing/2010/main" val="0"/>
                </a:ext>
              </a:extLst>
            </a:blip>
            <a:stretch>
              <a:fillRect/>
            </a:stretch>
          </p:blipFill>
          <p:spPr>
            <a:xfrm>
              <a:off x="465057" y="1320051"/>
              <a:ext cx="1107301" cy="1107302"/>
            </a:xfrm>
            <a:prstGeom prst="rect">
              <a:avLst/>
            </a:prstGeom>
          </p:spPr>
        </p:pic>
      </p:grpSp>
      <p:grpSp>
        <p:nvGrpSpPr>
          <p:cNvPr id="7" name="组合 6"/>
          <p:cNvGrpSpPr/>
          <p:nvPr/>
        </p:nvGrpSpPr>
        <p:grpSpPr>
          <a:xfrm>
            <a:off x="1519308" y="1021803"/>
            <a:ext cx="9608820" cy="1496694"/>
            <a:chOff x="2279048" y="-478418"/>
            <a:chExt cx="9257656" cy="1589840"/>
          </a:xfrm>
        </p:grpSpPr>
        <p:sp>
          <p:nvSpPr>
            <p:cNvPr id="22" name="文本框 21"/>
            <p:cNvSpPr txBox="1"/>
            <p:nvPr/>
          </p:nvSpPr>
          <p:spPr>
            <a:xfrm>
              <a:off x="2279048" y="197449"/>
              <a:ext cx="9257656" cy="913973"/>
            </a:xfrm>
            <a:prstGeom prst="rect">
              <a:avLst/>
            </a:prstGeom>
            <a:noFill/>
          </p:spPr>
          <p:txBody>
            <a:bodyPr wrap="square" rtlCol="0">
              <a:spAutoFit/>
            </a:bodyPr>
            <a:lstStyle/>
            <a:p>
              <a:pPr indent="0" algn="just" fontAlgn="base">
                <a:lnSpc>
                  <a:spcPts val="3000"/>
                </a:lnSpc>
              </a:pPr>
              <a:r>
                <a:rPr lang="en-US" altLang="zh-CN" dirty="0">
                  <a:solidFill>
                    <a:schemeClr val="bg2">
                      <a:lumMod val="50000"/>
                    </a:schemeClr>
                  </a:solidFill>
                  <a:latin typeface="Yu Gothic UI Light" panose="020B0300000000000000" pitchFamily="34" charset="-128"/>
                  <a:ea typeface="Yu Gothic UI Light" panose="020B0300000000000000" pitchFamily="34" charset="-128"/>
                </a:rPr>
                <a:t>The main task of this stage is to identify the driving factors and impediments of change, draw a blueprint for change.</a:t>
              </a:r>
              <a:endParaRPr lang="en-US" altLang="zh-CN" dirty="0">
                <a:solidFill>
                  <a:schemeClr val="bg2">
                    <a:lumMod val="50000"/>
                  </a:schemeClr>
                </a:solidFill>
                <a:latin typeface="Yu Gothic UI Light" panose="020B0300000000000000" pitchFamily="34" charset="-128"/>
                <a:ea typeface="Yu Gothic UI Light" panose="020B0300000000000000" pitchFamily="34" charset="-128"/>
              </a:endParaRPr>
            </a:p>
          </p:txBody>
        </p:sp>
        <p:sp>
          <p:nvSpPr>
            <p:cNvPr id="23" name="文本框 22"/>
            <p:cNvSpPr txBox="1"/>
            <p:nvPr/>
          </p:nvSpPr>
          <p:spPr>
            <a:xfrm>
              <a:off x="2279048" y="-478418"/>
              <a:ext cx="9056376" cy="522078"/>
            </a:xfrm>
            <a:prstGeom prst="rect">
              <a:avLst/>
            </a:prstGeom>
            <a:noFill/>
          </p:spPr>
          <p:txBody>
            <a:bodyPr wrap="square" rtlCol="0">
              <a:spAutoFit/>
            </a:bodyPr>
            <a:lstStyle/>
            <a:p>
              <a:pPr lvl="0" algn="l"/>
              <a:r>
                <a:rPr lang="zh-CN" altLang="en-US"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1.</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unfreezing——Create momentum for change</a:t>
              </a:r>
              <a:endPar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6" name="矩形 25"/>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1519308" y="2645498"/>
            <a:ext cx="9399905" cy="491490"/>
          </a:xfrm>
          <a:prstGeom prst="rect">
            <a:avLst/>
          </a:prstGeom>
          <a:noFill/>
        </p:spPr>
        <p:txBody>
          <a:bodyPr wrap="square" rtlCol="0">
            <a:spAutoFit/>
          </a:bodyPr>
          <a:p>
            <a:pPr lvl="0" algn="l"/>
            <a:r>
              <a:rPr lang="en-US" altLang="zh-CN"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2</a:t>
            </a:r>
            <a:r>
              <a:rPr lang="zh-CN" altLang="en-US"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changing</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——Implement change</a:t>
            </a:r>
            <a:endPar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6" name="文本框 5"/>
          <p:cNvSpPr txBox="1"/>
          <p:nvPr/>
        </p:nvSpPr>
        <p:spPr>
          <a:xfrm>
            <a:off x="1714888" y="3229062"/>
            <a:ext cx="9608820" cy="860425"/>
          </a:xfrm>
          <a:prstGeom prst="rect">
            <a:avLst/>
          </a:prstGeom>
          <a:noFill/>
        </p:spPr>
        <p:txBody>
          <a:bodyPr wrap="square" rtlCol="0">
            <a:spAutoFit/>
          </a:bodyPr>
          <a:p>
            <a:pPr indent="0" algn="just" fontAlgn="base">
              <a:lnSpc>
                <a:spcPts val="3000"/>
              </a:lnSpc>
            </a:pPr>
            <a:r>
              <a:rPr lang="en-US" altLang="zh-CN" dirty="0">
                <a:solidFill>
                  <a:schemeClr val="bg2">
                    <a:lumMod val="50000"/>
                  </a:schemeClr>
                </a:solidFill>
                <a:latin typeface="Yu Gothic UI Light" panose="020B0300000000000000" pitchFamily="34" charset="-128"/>
                <a:ea typeface="Yu Gothic UI Light" panose="020B0300000000000000" pitchFamily="34" charset="-128"/>
              </a:rPr>
              <a:t>enterprises need to adopt specific reform measures according to the proposed reform plan.</a:t>
            </a:r>
            <a:endParaRPr lang="en-US" altLang="zh-CN" dirty="0">
              <a:solidFill>
                <a:schemeClr val="bg2">
                  <a:lumMod val="50000"/>
                </a:schemeClr>
              </a:solidFill>
              <a:latin typeface="Yu Gothic UI Light" panose="020B0300000000000000" pitchFamily="34" charset="-128"/>
              <a:ea typeface="Yu Gothic UI Light" panose="020B0300000000000000" pitchFamily="34" charset="-128"/>
            </a:endParaRPr>
          </a:p>
        </p:txBody>
      </p:sp>
      <p:sp>
        <p:nvSpPr>
          <p:cNvPr id="9" name="文本框 8"/>
          <p:cNvSpPr txBox="1"/>
          <p:nvPr/>
        </p:nvSpPr>
        <p:spPr>
          <a:xfrm>
            <a:off x="1519308" y="4297133"/>
            <a:ext cx="9399905" cy="491490"/>
          </a:xfrm>
          <a:prstGeom prst="rect">
            <a:avLst/>
          </a:prstGeom>
          <a:noFill/>
        </p:spPr>
        <p:txBody>
          <a:bodyPr wrap="square" rtlCol="0">
            <a:spAutoFit/>
          </a:bodyPr>
          <a:p>
            <a:pPr lvl="0" algn="l"/>
            <a:r>
              <a:rPr lang="en-US" altLang="zh-CN"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3</a:t>
            </a:r>
            <a:r>
              <a:rPr lang="zh-CN" altLang="en-US"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refreezing</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——Stable change </a:t>
            </a:r>
            <a:endPar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0" name="文本框 9"/>
          <p:cNvSpPr txBox="1"/>
          <p:nvPr/>
        </p:nvSpPr>
        <p:spPr>
          <a:xfrm>
            <a:off x="1728223" y="4800052"/>
            <a:ext cx="9608820" cy="860425"/>
          </a:xfrm>
          <a:prstGeom prst="rect">
            <a:avLst/>
          </a:prstGeom>
          <a:noFill/>
        </p:spPr>
        <p:txBody>
          <a:bodyPr wrap="square" rtlCol="0">
            <a:spAutoFit/>
          </a:bodyPr>
          <a:p>
            <a:pPr indent="0" algn="just" fontAlgn="base">
              <a:lnSpc>
                <a:spcPts val="3000"/>
              </a:lnSpc>
            </a:pPr>
            <a:r>
              <a:rPr lang="en-US" altLang="zh-CN" dirty="0">
                <a:solidFill>
                  <a:schemeClr val="bg2">
                    <a:lumMod val="50000"/>
                  </a:schemeClr>
                </a:solidFill>
                <a:latin typeface="Yu Gothic UI Light" panose="020B0300000000000000" pitchFamily="34" charset="-128"/>
                <a:ea typeface="Yu Gothic UI Light" panose="020B0300000000000000" pitchFamily="34" charset="-128"/>
              </a:rPr>
              <a:t>Enterprises should take effective measures to consolidate the achievements of reform.</a:t>
            </a:r>
            <a:endParaRPr lang="en-US" altLang="zh-CN" dirty="0">
              <a:solidFill>
                <a:schemeClr val="bg2">
                  <a:lumMod val="50000"/>
                </a:schemeClr>
              </a:solidFill>
              <a:latin typeface="Yu Gothic UI Light" panose="020B0300000000000000" pitchFamily="34" charset="-128"/>
              <a:ea typeface="Yu Gothic UI Light" panose="020B0300000000000000" pitchFamily="34" charset="-128"/>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1572751" y="1492554"/>
            <a:ext cx="9566342" cy="1876425"/>
            <a:chOff x="1561139" y="1768631"/>
            <a:chExt cx="9921043" cy="2106685"/>
          </a:xfrm>
        </p:grpSpPr>
        <p:grpSp>
          <p:nvGrpSpPr>
            <p:cNvPr id="20" name="组合 19"/>
            <p:cNvGrpSpPr/>
            <p:nvPr/>
          </p:nvGrpSpPr>
          <p:grpSpPr>
            <a:xfrm>
              <a:off x="1561139" y="1918245"/>
              <a:ext cx="9921043" cy="698374"/>
              <a:chOff x="1561139" y="1918245"/>
              <a:chExt cx="9921043" cy="698374"/>
            </a:xfrm>
          </p:grpSpPr>
          <p:sp>
            <p:nvSpPr>
              <p:cNvPr id="12" name="圆角矩形 11"/>
              <p:cNvSpPr/>
              <p:nvPr/>
            </p:nvSpPr>
            <p:spPr>
              <a:xfrm>
                <a:off x="1561139" y="2048877"/>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1</a:t>
                </a:r>
                <a:endParaRPr lang="en-US" altLang="zh-CN" b="1" dirty="0" smtClean="0">
                  <a:solidFill>
                    <a:schemeClr val="bg2">
                      <a:lumMod val="50000"/>
                    </a:schemeClr>
                  </a:solidFill>
                </a:endParaRPr>
              </a:p>
            </p:txBody>
          </p:sp>
          <p:sp>
            <p:nvSpPr>
              <p:cNvPr id="16" name="文本框 1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3" name="文本框 22"/>
            <p:cNvSpPr txBox="1"/>
            <p:nvPr/>
          </p:nvSpPr>
          <p:spPr>
            <a:xfrm>
              <a:off x="3894362" y="1768631"/>
              <a:ext cx="7384918" cy="2106685"/>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Establishing a Sense of Urgency</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Establishing a sense of urgency is the most important part of the eight-step process of change, such as creating a sense of crisis and passing on pressure.</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396240"/>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1" name="矩形 20"/>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1572751" y="3190690"/>
            <a:ext cx="9566342" cy="1437640"/>
            <a:chOff x="1561139" y="1699479"/>
            <a:chExt cx="9921043" cy="1614056"/>
          </a:xfrm>
        </p:grpSpPr>
        <p:grpSp>
          <p:nvGrpSpPr>
            <p:cNvPr id="22" name="组合 21"/>
            <p:cNvGrpSpPr/>
            <p:nvPr/>
          </p:nvGrpSpPr>
          <p:grpSpPr>
            <a:xfrm>
              <a:off x="1561139" y="1918245"/>
              <a:ext cx="9921043" cy="646331"/>
              <a:chOff x="1561139" y="1918245"/>
              <a:chExt cx="9921043" cy="646331"/>
            </a:xfrm>
          </p:grpSpPr>
          <p:sp>
            <p:nvSpPr>
              <p:cNvPr id="30" name="圆角矩形 29"/>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2</a:t>
                </a:r>
                <a:endParaRPr lang="en-US" altLang="zh-CN" b="1" dirty="0" smtClean="0">
                  <a:solidFill>
                    <a:schemeClr val="bg2">
                      <a:lumMod val="50000"/>
                    </a:schemeClr>
                  </a:solidFill>
                </a:endParaRPr>
              </a:p>
            </p:txBody>
          </p:sp>
          <p:sp>
            <p:nvSpPr>
              <p:cNvPr id="31" name="文本框 30"/>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9" name="文本框 28"/>
            <p:cNvSpPr txBox="1"/>
            <p:nvPr/>
          </p:nvSpPr>
          <p:spPr>
            <a:xfrm>
              <a:off x="3894183" y="1699479"/>
              <a:ext cx="6658994" cy="1614056"/>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Forming a Powerful Guiding Coalition</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25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Change is a long and hard work, and a strong enough leadership team is needed to better lead the change forward through team decisions.</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32" name="组合 31"/>
          <p:cNvGrpSpPr/>
          <p:nvPr/>
        </p:nvGrpSpPr>
        <p:grpSpPr>
          <a:xfrm>
            <a:off x="1572751" y="4776429"/>
            <a:ext cx="9566342" cy="1360805"/>
            <a:chOff x="1561139" y="1729419"/>
            <a:chExt cx="9921043" cy="1527792"/>
          </a:xfrm>
        </p:grpSpPr>
        <p:grpSp>
          <p:nvGrpSpPr>
            <p:cNvPr id="33" name="组合 32"/>
            <p:cNvGrpSpPr/>
            <p:nvPr/>
          </p:nvGrpSpPr>
          <p:grpSpPr>
            <a:xfrm>
              <a:off x="1561139" y="1918245"/>
              <a:ext cx="9921043" cy="646331"/>
              <a:chOff x="1561139" y="1918245"/>
              <a:chExt cx="9921043" cy="646331"/>
            </a:xfrm>
          </p:grpSpPr>
          <p:sp>
            <p:nvSpPr>
              <p:cNvPr id="35" name="圆角矩形 34"/>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3</a:t>
                </a:r>
                <a:endParaRPr lang="en-US" altLang="zh-CN" b="1" dirty="0" smtClean="0">
                  <a:solidFill>
                    <a:schemeClr val="bg2">
                      <a:lumMod val="50000"/>
                    </a:schemeClr>
                  </a:solidFill>
                </a:endParaRPr>
              </a:p>
            </p:txBody>
          </p:sp>
          <p:sp>
            <p:nvSpPr>
              <p:cNvPr id="36" name="文本框 3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34" name="文本框 33"/>
            <p:cNvSpPr txBox="1"/>
            <p:nvPr/>
          </p:nvSpPr>
          <p:spPr>
            <a:xfrm>
              <a:off x="3894183" y="1729419"/>
              <a:ext cx="6658994" cy="1527792"/>
            </a:xfrm>
            <a:prstGeom prst="rect">
              <a:avLst/>
            </a:prstGeom>
            <a:noFill/>
          </p:spPr>
          <p:txBody>
            <a:bodyPr wrap="square" rtlCol="0">
              <a:spAutoFit/>
            </a:bodyPr>
            <a:lstStyle/>
            <a:p>
              <a:pPr indent="0" fontAlgn="auto"/>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Creating a Vision</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25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Change is not about one person or a small group of people. Large changes often involve a large number of stakeholders. In order for everyone to follow, we must have a vision strategy.</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 name="文本框 1"/>
          <p:cNvSpPr txBox="1"/>
          <p:nvPr/>
        </p:nvSpPr>
        <p:spPr>
          <a:xfrm>
            <a:off x="731520" y="760730"/>
            <a:ext cx="7912735" cy="521970"/>
          </a:xfrm>
          <a:prstGeom prst="rect">
            <a:avLst/>
          </a:prstGeom>
          <a:noFill/>
        </p:spPr>
        <p:txBody>
          <a:bodyPr wrap="none" rtlCol="0" anchor="t">
            <a:spAutoFit/>
          </a:bodyPr>
          <a:p>
            <a:r>
              <a:rPr lang="en-US" altLang="zh-CN"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Kotter’s Change Management Model</a:t>
            </a:r>
            <a:endPar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2"/>
                                        </p:tgtEl>
                                        <p:attrNameLst>
                                          <p:attrName>style.visibility</p:attrName>
                                        </p:attrNameLst>
                                      </p:cBhvr>
                                      <p:to>
                                        <p:strVal val="visible"/>
                                      </p:to>
                                    </p:set>
                                    <p:anim calcmode="lin" valueType="num">
                                      <p:cBhvr additive="base">
                                        <p:cTn id="19" dur="500" fill="hold"/>
                                        <p:tgtEl>
                                          <p:spTgt spid="32"/>
                                        </p:tgtEl>
                                        <p:attrNameLst>
                                          <p:attrName>ppt_x</p:attrName>
                                        </p:attrNameLst>
                                      </p:cBhvr>
                                      <p:tavLst>
                                        <p:tav tm="0">
                                          <p:val>
                                            <p:strVal val="0-#ppt_w/2"/>
                                          </p:val>
                                        </p:tav>
                                        <p:tav tm="100000">
                                          <p:val>
                                            <p:strVal val="#ppt_x"/>
                                          </p:val>
                                        </p:tav>
                                      </p:tavLst>
                                    </p:anim>
                                    <p:anim calcmode="lin" valueType="num">
                                      <p:cBhvr additive="base">
                                        <p:cTn id="20" dur="500" fill="hold"/>
                                        <p:tgtEl>
                                          <p:spTgt spid="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1572751" y="1492554"/>
            <a:ext cx="9566342" cy="1245235"/>
            <a:chOff x="1561139" y="1768631"/>
            <a:chExt cx="9921043" cy="1398040"/>
          </a:xfrm>
        </p:grpSpPr>
        <p:grpSp>
          <p:nvGrpSpPr>
            <p:cNvPr id="20" name="组合 19"/>
            <p:cNvGrpSpPr/>
            <p:nvPr/>
          </p:nvGrpSpPr>
          <p:grpSpPr>
            <a:xfrm>
              <a:off x="1561139" y="1918245"/>
              <a:ext cx="9921043" cy="698374"/>
              <a:chOff x="1561139" y="1918245"/>
              <a:chExt cx="9921043" cy="698374"/>
            </a:xfrm>
          </p:grpSpPr>
          <p:sp>
            <p:nvSpPr>
              <p:cNvPr id="12" name="圆角矩形 11"/>
              <p:cNvSpPr/>
              <p:nvPr/>
            </p:nvSpPr>
            <p:spPr>
              <a:xfrm>
                <a:off x="1561139" y="2048877"/>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4</a:t>
                </a:r>
                <a:endParaRPr lang="en-US" altLang="zh-CN" b="1" dirty="0" smtClean="0">
                  <a:solidFill>
                    <a:schemeClr val="bg2">
                      <a:lumMod val="50000"/>
                    </a:schemeClr>
                  </a:solidFill>
                </a:endParaRPr>
              </a:p>
            </p:txBody>
          </p:sp>
          <p:sp>
            <p:nvSpPr>
              <p:cNvPr id="16" name="文本框 1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3" name="文本框 22"/>
            <p:cNvSpPr txBox="1"/>
            <p:nvPr/>
          </p:nvSpPr>
          <p:spPr>
            <a:xfrm>
              <a:off x="3894362" y="1768631"/>
              <a:ext cx="7384918" cy="1398040"/>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Communicating the Vision</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Once the vision is confirmed, communicate the new vision and strategy to everyone in the organization. Make all employees work for it.</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1" name="矩形 20"/>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1572751" y="3190690"/>
            <a:ext cx="9566342" cy="1245235"/>
            <a:chOff x="1561139" y="1699479"/>
            <a:chExt cx="9921043" cy="1398041"/>
          </a:xfrm>
        </p:grpSpPr>
        <p:grpSp>
          <p:nvGrpSpPr>
            <p:cNvPr id="22" name="组合 21"/>
            <p:cNvGrpSpPr/>
            <p:nvPr/>
          </p:nvGrpSpPr>
          <p:grpSpPr>
            <a:xfrm>
              <a:off x="1561139" y="1918245"/>
              <a:ext cx="9921043" cy="646331"/>
              <a:chOff x="1561139" y="1918245"/>
              <a:chExt cx="9921043" cy="646331"/>
            </a:xfrm>
          </p:grpSpPr>
          <p:sp>
            <p:nvSpPr>
              <p:cNvPr id="30" name="圆角矩形 29"/>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5</a:t>
                </a:r>
                <a:endParaRPr lang="en-US" altLang="zh-CN" b="1" dirty="0" smtClean="0">
                  <a:solidFill>
                    <a:schemeClr val="bg2">
                      <a:lumMod val="50000"/>
                    </a:schemeClr>
                  </a:solidFill>
                </a:endParaRPr>
              </a:p>
            </p:txBody>
          </p:sp>
          <p:sp>
            <p:nvSpPr>
              <p:cNvPr id="31" name="文本框 30"/>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9" name="文本框 28"/>
            <p:cNvSpPr txBox="1"/>
            <p:nvPr/>
          </p:nvSpPr>
          <p:spPr>
            <a:xfrm>
              <a:off x="3894183" y="1699479"/>
              <a:ext cx="6658994" cy="1398041"/>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Empowering Others to Act on the Vision</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Management should remove barriers to change and provide the resources and authority to facilitate changea</a:t>
              </a:r>
              <a:r>
                <a:rPr lang="en-US" altLang="zh-CN"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a:t>
              </a:r>
              <a:endParaRPr lang="en-US" altLang="zh-CN"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32" name="组合 31"/>
          <p:cNvGrpSpPr/>
          <p:nvPr/>
        </p:nvGrpSpPr>
        <p:grpSpPr>
          <a:xfrm>
            <a:off x="1572751" y="4776429"/>
            <a:ext cx="9566342" cy="1040130"/>
            <a:chOff x="1561139" y="1729419"/>
            <a:chExt cx="9921043" cy="1167766"/>
          </a:xfrm>
        </p:grpSpPr>
        <p:grpSp>
          <p:nvGrpSpPr>
            <p:cNvPr id="33" name="组合 32"/>
            <p:cNvGrpSpPr/>
            <p:nvPr/>
          </p:nvGrpSpPr>
          <p:grpSpPr>
            <a:xfrm>
              <a:off x="1561139" y="1918245"/>
              <a:ext cx="9921043" cy="646331"/>
              <a:chOff x="1561139" y="1918245"/>
              <a:chExt cx="9921043" cy="646331"/>
            </a:xfrm>
          </p:grpSpPr>
          <p:sp>
            <p:nvSpPr>
              <p:cNvPr id="35" name="圆角矩形 34"/>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6</a:t>
                </a:r>
                <a:endParaRPr lang="en-US" altLang="zh-CN" b="1" dirty="0" smtClean="0">
                  <a:solidFill>
                    <a:schemeClr val="bg2">
                      <a:lumMod val="50000"/>
                    </a:schemeClr>
                  </a:solidFill>
                </a:endParaRPr>
              </a:p>
            </p:txBody>
          </p:sp>
          <p:sp>
            <p:nvSpPr>
              <p:cNvPr id="36" name="文本框 3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34" name="文本框 33"/>
            <p:cNvSpPr txBox="1"/>
            <p:nvPr/>
          </p:nvSpPr>
          <p:spPr>
            <a:xfrm>
              <a:off x="3894183" y="1729419"/>
              <a:ext cx="6658994" cy="1167766"/>
            </a:xfrm>
            <a:prstGeom prst="rect">
              <a:avLst/>
            </a:prstGeom>
            <a:noFill/>
          </p:spPr>
          <p:txBody>
            <a:bodyPr wrap="square" rtlCol="0">
              <a:spAutoFit/>
            </a:bodyPr>
            <a:lstStyle/>
            <a:p>
              <a:pPr indent="0" fontAlgn="auto"/>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Planning for and Creating Short Term Wins</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25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Winning quickly is an important strategy to prove that the new approach works and to advance future improvement plans.</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 name="文本框 1"/>
          <p:cNvSpPr txBox="1"/>
          <p:nvPr/>
        </p:nvSpPr>
        <p:spPr>
          <a:xfrm>
            <a:off x="731520" y="760730"/>
            <a:ext cx="7912735" cy="521970"/>
          </a:xfrm>
          <a:prstGeom prst="rect">
            <a:avLst/>
          </a:prstGeom>
          <a:noFill/>
        </p:spPr>
        <p:txBody>
          <a:bodyPr wrap="none" rtlCol="0" anchor="t">
            <a:spAutoFit/>
          </a:bodyPr>
          <a:p>
            <a:r>
              <a:rPr lang="en-US" altLang="zh-CN"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Kotter’s Change Management Model</a:t>
            </a:r>
            <a:endPar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2"/>
                                        </p:tgtEl>
                                        <p:attrNameLst>
                                          <p:attrName>style.visibility</p:attrName>
                                        </p:attrNameLst>
                                      </p:cBhvr>
                                      <p:to>
                                        <p:strVal val="visible"/>
                                      </p:to>
                                    </p:set>
                                    <p:anim calcmode="lin" valueType="num">
                                      <p:cBhvr additive="base">
                                        <p:cTn id="19" dur="500" fill="hold"/>
                                        <p:tgtEl>
                                          <p:spTgt spid="32"/>
                                        </p:tgtEl>
                                        <p:attrNameLst>
                                          <p:attrName>ppt_x</p:attrName>
                                        </p:attrNameLst>
                                      </p:cBhvr>
                                      <p:tavLst>
                                        <p:tav tm="0">
                                          <p:val>
                                            <p:strVal val="0-#ppt_w/2"/>
                                          </p:val>
                                        </p:tav>
                                        <p:tav tm="100000">
                                          <p:val>
                                            <p:strVal val="#ppt_x"/>
                                          </p:val>
                                        </p:tav>
                                      </p:tavLst>
                                    </p:anim>
                                    <p:anim calcmode="lin" valueType="num">
                                      <p:cBhvr additive="base">
                                        <p:cTn id="20" dur="500" fill="hold"/>
                                        <p:tgtEl>
                                          <p:spTgt spid="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1572751" y="1492554"/>
            <a:ext cx="10059035" cy="1491615"/>
            <a:chOff x="1561139" y="1768631"/>
            <a:chExt cx="10432004" cy="1674654"/>
          </a:xfrm>
        </p:grpSpPr>
        <p:grpSp>
          <p:nvGrpSpPr>
            <p:cNvPr id="20" name="组合 19"/>
            <p:cNvGrpSpPr/>
            <p:nvPr/>
          </p:nvGrpSpPr>
          <p:grpSpPr>
            <a:xfrm>
              <a:off x="1561139" y="1918245"/>
              <a:ext cx="9921043" cy="698374"/>
              <a:chOff x="1561139" y="1918245"/>
              <a:chExt cx="9921043" cy="698374"/>
            </a:xfrm>
          </p:grpSpPr>
          <p:sp>
            <p:nvSpPr>
              <p:cNvPr id="12" name="圆角矩形 11"/>
              <p:cNvSpPr/>
              <p:nvPr/>
            </p:nvSpPr>
            <p:spPr>
              <a:xfrm>
                <a:off x="1561139" y="2048877"/>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7</a:t>
                </a:r>
                <a:endParaRPr lang="en-US" altLang="zh-CN" b="1" dirty="0" smtClean="0">
                  <a:solidFill>
                    <a:schemeClr val="bg2">
                      <a:lumMod val="50000"/>
                    </a:schemeClr>
                  </a:solidFill>
                </a:endParaRPr>
              </a:p>
            </p:txBody>
          </p:sp>
          <p:sp>
            <p:nvSpPr>
              <p:cNvPr id="16" name="文本框 1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3" name="文本框 22"/>
            <p:cNvSpPr txBox="1"/>
            <p:nvPr/>
          </p:nvSpPr>
          <p:spPr>
            <a:xfrm>
              <a:off x="3894362" y="1768631"/>
              <a:ext cx="8098781" cy="1674654"/>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Consolidating improvements and producing still more change</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Establishing a sense of urgency is the most important part of the eight-step process of change, such as creating a sense of crisis and passing on pressure.</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396240"/>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1" name="矩形 20"/>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1572751" y="3190690"/>
            <a:ext cx="9566342" cy="2399665"/>
            <a:chOff x="1561139" y="1699479"/>
            <a:chExt cx="9921043" cy="2694133"/>
          </a:xfrm>
        </p:grpSpPr>
        <p:grpSp>
          <p:nvGrpSpPr>
            <p:cNvPr id="22" name="组合 21"/>
            <p:cNvGrpSpPr/>
            <p:nvPr/>
          </p:nvGrpSpPr>
          <p:grpSpPr>
            <a:xfrm>
              <a:off x="1561139" y="1918245"/>
              <a:ext cx="9921043" cy="646331"/>
              <a:chOff x="1561139" y="1918245"/>
              <a:chExt cx="9921043" cy="646331"/>
            </a:xfrm>
          </p:grpSpPr>
          <p:sp>
            <p:nvSpPr>
              <p:cNvPr id="30" name="圆角矩形 29"/>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8</a:t>
                </a:r>
                <a:endParaRPr lang="en-US" altLang="zh-CN" b="1" dirty="0" smtClean="0">
                  <a:solidFill>
                    <a:schemeClr val="bg2">
                      <a:lumMod val="50000"/>
                    </a:schemeClr>
                  </a:solidFill>
                </a:endParaRPr>
              </a:p>
            </p:txBody>
          </p:sp>
          <p:sp>
            <p:nvSpPr>
              <p:cNvPr id="31" name="文本框 30"/>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9" name="文本框 28"/>
            <p:cNvSpPr txBox="1"/>
            <p:nvPr/>
          </p:nvSpPr>
          <p:spPr>
            <a:xfrm>
              <a:off x="3894183" y="1699479"/>
              <a:ext cx="6658994" cy="2694133"/>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Institutionalizing New Approaches</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After a short-term victory, celebration is an essential ritual, but it is also necessary to pay attention to the depletion of urgency caused by short-term gains, and to watch out for changes being supported, dismembered, or reversed. Consolidate change and move on.</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 name="文本框 1"/>
          <p:cNvSpPr txBox="1"/>
          <p:nvPr/>
        </p:nvSpPr>
        <p:spPr>
          <a:xfrm>
            <a:off x="731520" y="760730"/>
            <a:ext cx="7912735" cy="521970"/>
          </a:xfrm>
          <a:prstGeom prst="rect">
            <a:avLst/>
          </a:prstGeom>
          <a:noFill/>
        </p:spPr>
        <p:txBody>
          <a:bodyPr wrap="none" rtlCol="0" anchor="t">
            <a:spAutoFit/>
          </a:bodyPr>
          <a:p>
            <a:r>
              <a:rPr lang="en-US" altLang="zh-CN"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Kotter’s Change Management Model</a:t>
            </a:r>
            <a:endPar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五边形 15"/>
          <p:cNvSpPr/>
          <p:nvPr/>
        </p:nvSpPr>
        <p:spPr>
          <a:xfrm>
            <a:off x="560215" y="519162"/>
            <a:ext cx="5757461" cy="5779158"/>
          </a:xfrm>
          <a:prstGeom prst="homePlate">
            <a:avLst>
              <a:gd name="adj" fmla="val 25003"/>
            </a:avLst>
          </a:prstGeom>
          <a:solidFill>
            <a:srgbClr val="D8E8F8"/>
          </a:solidFill>
          <a:ln w="257175" cap="rnd" cmpd="dbl">
            <a:solidFill>
              <a:schemeClr val="bg1"/>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4017600" y="2340000"/>
            <a:ext cx="6791932" cy="1973406"/>
            <a:chOff x="3744407" y="1947686"/>
            <a:chExt cx="6791932" cy="1973406"/>
          </a:xfrm>
        </p:grpSpPr>
        <p:sp>
          <p:nvSpPr>
            <p:cNvPr id="19" name="文本框 18"/>
            <p:cNvSpPr txBox="1"/>
            <p:nvPr/>
          </p:nvSpPr>
          <p:spPr>
            <a:xfrm>
              <a:off x="3994124" y="2967957"/>
              <a:ext cx="6542215" cy="953135"/>
            </a:xfrm>
            <a:prstGeom prst="rect">
              <a:avLst/>
            </a:prstGeom>
            <a:noFill/>
            <a:effectLst>
              <a:outerShdw blurRad="76200" dist="63500" algn="l" rotWithShape="0">
                <a:schemeClr val="tx1">
                  <a:lumMod val="65000"/>
                  <a:lumOff val="35000"/>
                  <a:alpha val="40000"/>
                </a:schemeClr>
              </a:outerShdw>
            </a:effectLst>
          </p:spPr>
          <p:txBody>
            <a:bodyPr wrap="square" rtlCol="0">
              <a:spAutoFit/>
            </a:bodyPr>
            <a:lstStyle/>
            <a:p>
              <a:pPr algn="just"/>
              <a:r>
                <a:rPr lang="zh-CN" altLang="en-US" sz="2800" b="1" spc="600" dirty="0">
                  <a:solidFill>
                    <a:srgbClr val="A5B2C4"/>
                  </a:solidFill>
                  <a:latin typeface="+mn-ea"/>
                </a:rPr>
                <a:t>Take Huawei's change management as an example</a:t>
              </a:r>
              <a:endParaRPr lang="zh-CN" altLang="en-US" sz="2800" b="1" spc="600" dirty="0">
                <a:solidFill>
                  <a:srgbClr val="A5B2C4"/>
                </a:solidFill>
                <a:latin typeface="+mn-ea"/>
              </a:endParaRPr>
            </a:p>
          </p:txBody>
        </p:sp>
        <p:sp>
          <p:nvSpPr>
            <p:cNvPr id="31" name="矩形 30"/>
            <p:cNvSpPr/>
            <p:nvPr/>
          </p:nvSpPr>
          <p:spPr>
            <a:xfrm>
              <a:off x="3744407" y="1947686"/>
              <a:ext cx="5716918" cy="1014730"/>
            </a:xfrm>
            <a:prstGeom prst="rect">
              <a:avLst/>
            </a:prstGeom>
            <a:noFill/>
            <a:effectLst>
              <a:outerShdw blurRad="88900" dist="76200" algn="l" rotWithShape="0">
                <a:prstClr val="black">
                  <a:alpha val="40000"/>
                </a:prstClr>
              </a:outerShdw>
            </a:effectLst>
          </p:spPr>
          <p:txBody>
            <a:bodyPr wrap="square" lIns="91440" tIns="45720" rIns="91440" bIns="45720">
              <a:spAutoFit/>
            </a:bodyPr>
            <a:lstStyle/>
            <a:p>
              <a:pPr>
                <a:buClr>
                  <a:srgbClr val="DF8A9D"/>
                </a:buClr>
                <a:buSzPct val="200000"/>
              </a:pPr>
              <a:r>
                <a:rPr lang="zh-CN" altLang="en-US" sz="60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case study</a:t>
              </a:r>
              <a:endParaRPr lang="zh-CN" altLang="en-US" sz="6000" b="1" spc="600" dirty="0" smtClean="0">
                <a:solidFill>
                  <a:schemeClr val="tx1">
                    <a:lumMod val="65000"/>
                    <a:lumOff val="3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32" name="组合 31"/>
          <p:cNvGrpSpPr/>
          <p:nvPr/>
        </p:nvGrpSpPr>
        <p:grpSpPr>
          <a:xfrm>
            <a:off x="1318506" y="2169601"/>
            <a:ext cx="3028956" cy="1949173"/>
            <a:chOff x="1098944" y="1621552"/>
            <a:chExt cx="3028956" cy="1949173"/>
          </a:xfrm>
        </p:grpSpPr>
        <p:sp>
          <p:nvSpPr>
            <p:cNvPr id="33" name="六边形 32"/>
            <p:cNvSpPr/>
            <p:nvPr/>
          </p:nvSpPr>
          <p:spPr>
            <a:xfrm>
              <a:off x="1482438" y="1621552"/>
              <a:ext cx="2261968" cy="1949173"/>
            </a:xfrm>
            <a:prstGeom prst="hexagon">
              <a:avLst>
                <a:gd name="adj" fmla="val 28601"/>
                <a:gd name="vf" fmla="val 115470"/>
              </a:avLst>
            </a:prstGeom>
            <a:noFill/>
            <a:ln w="177800" cap="rnd" cmpd="dbl">
              <a:solidFill>
                <a:schemeClr val="bg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4" name="文本框 33"/>
            <p:cNvSpPr txBox="1"/>
            <p:nvPr/>
          </p:nvSpPr>
          <p:spPr>
            <a:xfrm>
              <a:off x="1098944" y="1811308"/>
              <a:ext cx="3028956" cy="1569660"/>
            </a:xfrm>
            <a:prstGeom prst="rect">
              <a:avLst/>
            </a:prstGeom>
            <a:noFill/>
            <a:effectLst>
              <a:outerShdw blurRad="50800" dist="88900" algn="l" rotWithShape="0">
                <a:schemeClr val="bg2">
                  <a:lumMod val="50000"/>
                  <a:alpha val="40000"/>
                </a:schemeClr>
              </a:outerShdw>
            </a:effectLst>
          </p:spPr>
          <p:txBody>
            <a:bodyPr wrap="square" rtlCol="0">
              <a:spAutoFit/>
            </a:bodyPr>
            <a:lstStyle/>
            <a:p>
              <a:pPr algn="ctr"/>
              <a:r>
                <a:rPr lang="en-US" altLang="zh-CN" sz="9600" b="1" dirty="0" smtClean="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02</a:t>
              </a:r>
              <a:endParaRPr lang="zh-CN" altLang="en-US" sz="9600" b="1" dirty="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57" name="组合 56"/>
          <p:cNvGrpSpPr/>
          <p:nvPr/>
        </p:nvGrpSpPr>
        <p:grpSpPr>
          <a:xfrm>
            <a:off x="938296" y="929390"/>
            <a:ext cx="3940531" cy="4916774"/>
            <a:chOff x="938296" y="929390"/>
            <a:chExt cx="3940531" cy="4916774"/>
          </a:xfrm>
        </p:grpSpPr>
        <p:cxnSp>
          <p:nvCxnSpPr>
            <p:cNvPr id="35" name="直接连接符 34"/>
            <p:cNvCxnSpPr/>
            <p:nvPr/>
          </p:nvCxnSpPr>
          <p:spPr>
            <a:xfrm flipH="1">
              <a:off x="938296" y="1302027"/>
              <a:ext cx="756824" cy="935103"/>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flipH="1">
              <a:off x="3552669" y="4594596"/>
              <a:ext cx="711999" cy="1251568"/>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flipH="1">
              <a:off x="1601898" y="929390"/>
              <a:ext cx="946430" cy="112811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直接连接符 53"/>
            <p:cNvCxnSpPr/>
            <p:nvPr/>
          </p:nvCxnSpPr>
          <p:spPr>
            <a:xfrm flipH="1">
              <a:off x="4277427" y="4373283"/>
              <a:ext cx="601400" cy="103814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0" name="矩形 19"/>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708025" y="975995"/>
            <a:ext cx="10029825" cy="706755"/>
          </a:xfrm>
          <a:prstGeom prst="rect">
            <a:avLst/>
          </a:prstGeom>
          <a:noFill/>
        </p:spPr>
        <p:txBody>
          <a:bodyPr wrap="square" rtlCol="0">
            <a:spAutoFit/>
          </a:bodyPr>
          <a:lstStyle/>
          <a:p>
            <a:pPr algn="ctr"/>
            <a:r>
              <a:rPr sz="40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Huawei</a:t>
            </a:r>
            <a:endParaRPr sz="40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descr="WechatIMG1564"/>
          <p:cNvPicPr>
            <a:picLocks noChangeAspect="1"/>
          </p:cNvPicPr>
          <p:nvPr/>
        </p:nvPicPr>
        <p:blipFill>
          <a:blip r:embed="rId1"/>
          <a:srcRect l="2604" t="7347" r="-2604" b="-7719"/>
          <a:stretch>
            <a:fillRect/>
          </a:stretch>
        </p:blipFill>
        <p:spPr>
          <a:xfrm>
            <a:off x="7626985" y="1715770"/>
            <a:ext cx="3852545" cy="3426460"/>
          </a:xfrm>
          <a:prstGeom prst="rect">
            <a:avLst/>
          </a:prstGeom>
        </p:spPr>
      </p:pic>
      <p:grpSp>
        <p:nvGrpSpPr>
          <p:cNvPr id="34" name="组合 33"/>
          <p:cNvGrpSpPr/>
          <p:nvPr/>
        </p:nvGrpSpPr>
        <p:grpSpPr>
          <a:xfrm>
            <a:off x="708025" y="2373630"/>
            <a:ext cx="6918960" cy="2462767"/>
            <a:chOff x="461399" y="1509646"/>
            <a:chExt cx="7165485" cy="2250440"/>
          </a:xfrm>
        </p:grpSpPr>
        <p:sp>
          <p:nvSpPr>
            <p:cNvPr id="29" name="矩形 20"/>
            <p:cNvSpPr/>
            <p:nvPr/>
          </p:nvSpPr>
          <p:spPr>
            <a:xfrm>
              <a:off x="461399" y="1509646"/>
              <a:ext cx="7165485" cy="2250440"/>
            </a:xfrm>
            <a:custGeom>
              <a:avLst/>
              <a:gdLst>
                <a:gd name="connsiteX0" fmla="*/ 0 w 4071842"/>
                <a:gd name="connsiteY0" fmla="*/ 0 h 2175164"/>
                <a:gd name="connsiteX1" fmla="*/ 4071842 w 4071842"/>
                <a:gd name="connsiteY1" fmla="*/ 0 h 2175164"/>
                <a:gd name="connsiteX2" fmla="*/ 4071842 w 4071842"/>
                <a:gd name="connsiteY2" fmla="*/ 2175164 h 2175164"/>
                <a:gd name="connsiteX3" fmla="*/ 0 w 4071842"/>
                <a:gd name="connsiteY3" fmla="*/ 2175164 h 2175164"/>
                <a:gd name="connsiteX4" fmla="*/ 0 w 4071842"/>
                <a:gd name="connsiteY4" fmla="*/ 0 h 2175164"/>
                <a:gd name="connsiteX0-1" fmla="*/ 0 w 4071842"/>
                <a:gd name="connsiteY0-2" fmla="*/ 0 h 2175164"/>
                <a:gd name="connsiteX1-3" fmla="*/ 4071842 w 4071842"/>
                <a:gd name="connsiteY1-4" fmla="*/ 0 h 2175164"/>
                <a:gd name="connsiteX2-5" fmla="*/ 4071842 w 4071842"/>
                <a:gd name="connsiteY2-6" fmla="*/ 1156551 h 2175164"/>
                <a:gd name="connsiteX3-7" fmla="*/ 4071842 w 4071842"/>
                <a:gd name="connsiteY3-8" fmla="*/ 2175164 h 2175164"/>
                <a:gd name="connsiteX4-9" fmla="*/ 0 w 4071842"/>
                <a:gd name="connsiteY4-10" fmla="*/ 2175164 h 2175164"/>
                <a:gd name="connsiteX5" fmla="*/ 0 w 4071842"/>
                <a:gd name="connsiteY5" fmla="*/ 0 h 2175164"/>
                <a:gd name="connsiteX0-11" fmla="*/ 0 w 6239855"/>
                <a:gd name="connsiteY0-12" fmla="*/ 0 h 2175164"/>
                <a:gd name="connsiteX1-13" fmla="*/ 4071842 w 6239855"/>
                <a:gd name="connsiteY1-14" fmla="*/ 0 h 2175164"/>
                <a:gd name="connsiteX2-15" fmla="*/ 6239855 w 6239855"/>
                <a:gd name="connsiteY2-16" fmla="*/ 1127054 h 2175164"/>
                <a:gd name="connsiteX3-17" fmla="*/ 4071842 w 6239855"/>
                <a:gd name="connsiteY3-18" fmla="*/ 2175164 h 2175164"/>
                <a:gd name="connsiteX4-19" fmla="*/ 0 w 6239855"/>
                <a:gd name="connsiteY4-20" fmla="*/ 2175164 h 2175164"/>
                <a:gd name="connsiteX5-21" fmla="*/ 0 w 6239855"/>
                <a:gd name="connsiteY5-22" fmla="*/ 0 h 2175164"/>
                <a:gd name="connsiteX0-23" fmla="*/ 0 w 5546680"/>
                <a:gd name="connsiteY0-24" fmla="*/ 0 h 2175164"/>
                <a:gd name="connsiteX1-25" fmla="*/ 4071842 w 5546680"/>
                <a:gd name="connsiteY1-26" fmla="*/ 0 h 2175164"/>
                <a:gd name="connsiteX2-27" fmla="*/ 5546680 w 5546680"/>
                <a:gd name="connsiteY2-28" fmla="*/ 1097558 h 2175164"/>
                <a:gd name="connsiteX3-29" fmla="*/ 4071842 w 5546680"/>
                <a:gd name="connsiteY3-30" fmla="*/ 2175164 h 2175164"/>
                <a:gd name="connsiteX4-31" fmla="*/ 0 w 5546680"/>
                <a:gd name="connsiteY4-32" fmla="*/ 2175164 h 2175164"/>
                <a:gd name="connsiteX5-33" fmla="*/ 0 w 5546680"/>
                <a:gd name="connsiteY5-34" fmla="*/ 0 h 2175164"/>
                <a:gd name="connsiteX0-35" fmla="*/ 0 w 5782655"/>
                <a:gd name="connsiteY0-36" fmla="*/ 0 h 2175164"/>
                <a:gd name="connsiteX1-37" fmla="*/ 4071842 w 5782655"/>
                <a:gd name="connsiteY1-38" fmla="*/ 0 h 2175164"/>
                <a:gd name="connsiteX2-39" fmla="*/ 5782655 w 5782655"/>
                <a:gd name="connsiteY2-40" fmla="*/ 1009068 h 2175164"/>
                <a:gd name="connsiteX3-41" fmla="*/ 4071842 w 5782655"/>
                <a:gd name="connsiteY3-42" fmla="*/ 2175164 h 2175164"/>
                <a:gd name="connsiteX4-43" fmla="*/ 0 w 5782655"/>
                <a:gd name="connsiteY4-44" fmla="*/ 2175164 h 2175164"/>
                <a:gd name="connsiteX5-45" fmla="*/ 0 w 5782655"/>
                <a:gd name="connsiteY5-46" fmla="*/ 0 h 2175164"/>
                <a:gd name="connsiteX0-47" fmla="*/ 0 w 5479461"/>
                <a:gd name="connsiteY0-48" fmla="*/ 0 h 2175164"/>
                <a:gd name="connsiteX1-49" fmla="*/ 4071842 w 5479461"/>
                <a:gd name="connsiteY1-50" fmla="*/ 0 h 2175164"/>
                <a:gd name="connsiteX2-51" fmla="*/ 5479461 w 5479461"/>
                <a:gd name="connsiteY2-52" fmla="*/ 1023816 h 2175164"/>
                <a:gd name="connsiteX3-53" fmla="*/ 4071842 w 5479461"/>
                <a:gd name="connsiteY3-54" fmla="*/ 2175164 h 2175164"/>
                <a:gd name="connsiteX4-55" fmla="*/ 0 w 5479461"/>
                <a:gd name="connsiteY4-56" fmla="*/ 2175164 h 2175164"/>
                <a:gd name="connsiteX5-57" fmla="*/ 0 w 5479461"/>
                <a:gd name="connsiteY5-58" fmla="*/ 0 h 2175164"/>
                <a:gd name="connsiteX0-59" fmla="*/ 0 w 4071842"/>
                <a:gd name="connsiteY0-60" fmla="*/ 0 h 2175164"/>
                <a:gd name="connsiteX1-61" fmla="*/ 4071842 w 4071842"/>
                <a:gd name="connsiteY1-62" fmla="*/ 0 h 2175164"/>
                <a:gd name="connsiteX2-63" fmla="*/ 4071842 w 4071842"/>
                <a:gd name="connsiteY2-64" fmla="*/ 2175164 h 2175164"/>
                <a:gd name="connsiteX3-65" fmla="*/ 0 w 4071842"/>
                <a:gd name="connsiteY3-66" fmla="*/ 2175164 h 2175164"/>
                <a:gd name="connsiteX4-67" fmla="*/ 0 w 4071842"/>
                <a:gd name="connsiteY4-68" fmla="*/ 0 h 2175164"/>
                <a:gd name="connsiteX0-69" fmla="*/ 0 w 4075187"/>
                <a:gd name="connsiteY0-70" fmla="*/ 0 h 2175164"/>
                <a:gd name="connsiteX1-71" fmla="*/ 4071842 w 4075187"/>
                <a:gd name="connsiteY1-72" fmla="*/ 0 h 2175164"/>
                <a:gd name="connsiteX2-73" fmla="*/ 4075187 w 4075187"/>
                <a:gd name="connsiteY2-74" fmla="*/ 1113160 h 2175164"/>
                <a:gd name="connsiteX3-75" fmla="*/ 4071842 w 4075187"/>
                <a:gd name="connsiteY3-76" fmla="*/ 2175164 h 2175164"/>
                <a:gd name="connsiteX4-77" fmla="*/ 0 w 4075187"/>
                <a:gd name="connsiteY4-78" fmla="*/ 2175164 h 2175164"/>
                <a:gd name="connsiteX5-79" fmla="*/ 0 w 4075187"/>
                <a:gd name="connsiteY5-80" fmla="*/ 0 h 2175164"/>
                <a:gd name="connsiteX0-81" fmla="*/ 0 w 4821096"/>
                <a:gd name="connsiteY0-82" fmla="*/ 0 h 2175164"/>
                <a:gd name="connsiteX1-83" fmla="*/ 4071842 w 4821096"/>
                <a:gd name="connsiteY1-84" fmla="*/ 0 h 2175164"/>
                <a:gd name="connsiteX2-85" fmla="*/ 4821096 w 4821096"/>
                <a:gd name="connsiteY2-86" fmla="*/ 994955 h 2175164"/>
                <a:gd name="connsiteX3-87" fmla="*/ 4071842 w 4821096"/>
                <a:gd name="connsiteY3-88" fmla="*/ 2175164 h 2175164"/>
                <a:gd name="connsiteX4-89" fmla="*/ 0 w 4821096"/>
                <a:gd name="connsiteY4-90" fmla="*/ 2175164 h 2175164"/>
                <a:gd name="connsiteX5-91" fmla="*/ 0 w 4821096"/>
                <a:gd name="connsiteY5-92" fmla="*/ 0 h 2175164"/>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21" y="connsiteY5-22"/>
                </a:cxn>
              </a:cxnLst>
              <a:rect l="l" t="t" r="r" b="b"/>
              <a:pathLst>
                <a:path w="4821096" h="2175164">
                  <a:moveTo>
                    <a:pt x="0" y="0"/>
                  </a:moveTo>
                  <a:lnTo>
                    <a:pt x="4071842" y="0"/>
                  </a:lnTo>
                  <a:lnTo>
                    <a:pt x="4821096" y="994955"/>
                  </a:lnTo>
                  <a:lnTo>
                    <a:pt x="4071842" y="2175164"/>
                  </a:lnTo>
                  <a:lnTo>
                    <a:pt x="0" y="2175164"/>
                  </a:lnTo>
                  <a:lnTo>
                    <a:pt x="0" y="0"/>
                  </a:lnTo>
                  <a:close/>
                </a:path>
              </a:pathLst>
            </a:custGeom>
            <a:noFill/>
            <a:ln w="28575">
              <a:solidFill>
                <a:srgbClr val="A5B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文本框 31"/>
            <p:cNvSpPr txBox="1"/>
            <p:nvPr/>
          </p:nvSpPr>
          <p:spPr>
            <a:xfrm>
              <a:off x="496911" y="1520441"/>
              <a:ext cx="6829439" cy="2192779"/>
            </a:xfrm>
            <a:prstGeom prst="rect">
              <a:avLst/>
            </a:prstGeom>
            <a:noFill/>
            <a:ln>
              <a:noFill/>
            </a:ln>
          </p:spPr>
          <p:txBody>
            <a:bodyPr wrap="square" rtlCol="0">
              <a:spAutoFit/>
            </a:bodyPr>
            <a:lstStyle/>
            <a:p>
              <a:pPr algn="l">
                <a:lnSpc>
                  <a:spcPct val="150000"/>
                </a:lnSpc>
                <a:buClrTx/>
                <a:buSzTx/>
                <a:buFontTx/>
              </a:pPr>
              <a:r>
                <a:rPr lang="en-US" altLang="zh-CN" sz="2000" dirty="0">
                  <a:solidFill>
                    <a:prstClr val="black">
                      <a:lumMod val="65000"/>
                      <a:lumOff val="35000"/>
                    </a:prstClr>
                  </a:solidFill>
                  <a:latin typeface="Yu Gothic UI Light" panose="020B0300000000000000" pitchFamily="34" charset="-128"/>
                  <a:ea typeface="Yu Gothic UI Light" panose="020B0300000000000000" pitchFamily="34" charset="-128"/>
                </a:rPr>
                <a:t>Huawei is the world's leading provider of information and communication infrastructure and intelligent terminals.</a:t>
              </a:r>
              <a:r>
                <a:rPr lang="en-US" altLang="zh-CN" sz="2000" dirty="0">
                  <a:solidFill>
                    <a:prstClr val="black">
                      <a:lumMod val="65000"/>
                      <a:lumOff val="35000"/>
                    </a:prstClr>
                  </a:solidFill>
                  <a:latin typeface="Yu Gothic UI Light" panose="020B0300000000000000" pitchFamily="34" charset="-128"/>
                  <a:ea typeface="Yu Gothic UI Light" panose="020B0300000000000000" pitchFamily="34" charset="-128"/>
                  <a:sym typeface="+mn-ea"/>
                </a:rPr>
                <a:t>Relying on changes, Huawei constantly makes new breakthroughs in the competition.</a:t>
              </a:r>
              <a:endParaRPr lang="en-US" altLang="zh-CN" sz="2000" dirty="0">
                <a:solidFill>
                  <a:prstClr val="black">
                    <a:lumMod val="65000"/>
                    <a:lumOff val="35000"/>
                  </a:prstClr>
                </a:solidFill>
                <a:latin typeface="Yu Gothic UI Light" panose="020B0300000000000000" pitchFamily="34" charset="-128"/>
                <a:ea typeface="Yu Gothic UI Light" panose="020B0300000000000000" pitchFamily="34" charset="-128"/>
                <a:sym typeface="+mn-ea"/>
              </a:endParaRPr>
            </a:p>
          </p:txBody>
        </p:sp>
      </p:grpSp>
      <p:sp>
        <p:nvSpPr>
          <p:cNvPr id="19" name="矩形 18"/>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fill="hold"/>
                                        <p:tgtEl>
                                          <p:spTgt spid="34"/>
                                        </p:tgtEl>
                                        <p:attrNameLst>
                                          <p:attrName>ppt_x</p:attrName>
                                        </p:attrNameLst>
                                      </p:cBhvr>
                                      <p:tavLst>
                                        <p:tav tm="0">
                                          <p:val>
                                            <p:strVal val="0-#ppt_w/2"/>
                                          </p:val>
                                        </p:tav>
                                        <p:tav tm="100000">
                                          <p:val>
                                            <p:strVal val="#ppt_x"/>
                                          </p:val>
                                        </p:tav>
                                      </p:tavLst>
                                    </p:anim>
                                    <p:anim calcmode="lin" valueType="num">
                                      <p:cBhvr additive="base">
                                        <p:cTn id="8" dur="500" fill="hold"/>
                                        <p:tgtEl>
                                          <p:spTgt spid="3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矩形 22"/>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10"/>
          <p:cNvSpPr/>
          <p:nvPr/>
        </p:nvSpPr>
        <p:spPr>
          <a:xfrm>
            <a:off x="712393" y="661649"/>
            <a:ext cx="3637934" cy="3311755"/>
          </a:xfrm>
          <a:custGeom>
            <a:avLst/>
            <a:gdLst>
              <a:gd name="connsiteX0" fmla="*/ 3376092 w 5271840"/>
              <a:gd name="connsiteY0" fmla="*/ 2220707 h 4899861"/>
              <a:gd name="connsiteX1" fmla="*/ 4892681 w 5271840"/>
              <a:gd name="connsiteY1" fmla="*/ 2220707 h 4899861"/>
              <a:gd name="connsiteX2" fmla="*/ 5271839 w 5271840"/>
              <a:gd name="connsiteY2" fmla="*/ 2599865 h 4899861"/>
              <a:gd name="connsiteX3" fmla="*/ 5271839 w 5271840"/>
              <a:gd name="connsiteY3" fmla="*/ 4520703 h 4899861"/>
              <a:gd name="connsiteX4" fmla="*/ 4892681 w 5271840"/>
              <a:gd name="connsiteY4" fmla="*/ 4899861 h 4899861"/>
              <a:gd name="connsiteX5" fmla="*/ 3376092 w 5271840"/>
              <a:gd name="connsiteY5" fmla="*/ 4899861 h 4899861"/>
              <a:gd name="connsiteX6" fmla="*/ 2996934 w 5271840"/>
              <a:gd name="connsiteY6" fmla="*/ 4520703 h 4899861"/>
              <a:gd name="connsiteX7" fmla="*/ 2996934 w 5271840"/>
              <a:gd name="connsiteY7" fmla="*/ 2599865 h 4899861"/>
              <a:gd name="connsiteX8" fmla="*/ 3376092 w 5271840"/>
              <a:gd name="connsiteY8" fmla="*/ 2220707 h 4899861"/>
              <a:gd name="connsiteX9" fmla="*/ 1406845 w 5271840"/>
              <a:gd name="connsiteY9" fmla="*/ 2220707 h 4899861"/>
              <a:gd name="connsiteX10" fmla="*/ 2580424 w 5271840"/>
              <a:gd name="connsiteY10" fmla="*/ 2220707 h 4899861"/>
              <a:gd name="connsiteX11" fmla="*/ 2873828 w 5271840"/>
              <a:gd name="connsiteY11" fmla="*/ 2514111 h 4899861"/>
              <a:gd name="connsiteX12" fmla="*/ 2873828 w 5271840"/>
              <a:gd name="connsiteY12" fmla="*/ 3692760 h 4899861"/>
              <a:gd name="connsiteX13" fmla="*/ 2580424 w 5271840"/>
              <a:gd name="connsiteY13" fmla="*/ 3986164 h 4899861"/>
              <a:gd name="connsiteX14" fmla="*/ 1406845 w 5271840"/>
              <a:gd name="connsiteY14" fmla="*/ 3986164 h 4899861"/>
              <a:gd name="connsiteX15" fmla="*/ 1113441 w 5271840"/>
              <a:gd name="connsiteY15" fmla="*/ 3692760 h 4899861"/>
              <a:gd name="connsiteX16" fmla="*/ 1113441 w 5271840"/>
              <a:gd name="connsiteY16" fmla="*/ 2514111 h 4899861"/>
              <a:gd name="connsiteX17" fmla="*/ 1406845 w 5271840"/>
              <a:gd name="connsiteY17" fmla="*/ 2220707 h 4899861"/>
              <a:gd name="connsiteX18" fmla="*/ 3351415 w 5271840"/>
              <a:gd name="connsiteY18" fmla="*/ 0 h 4899861"/>
              <a:gd name="connsiteX19" fmla="*/ 4917360 w 5271840"/>
              <a:gd name="connsiteY19" fmla="*/ 0 h 4899861"/>
              <a:gd name="connsiteX20" fmla="*/ 5271840 w 5271840"/>
              <a:gd name="connsiteY20" fmla="*/ 354480 h 4899861"/>
              <a:gd name="connsiteX21" fmla="*/ 5271840 w 5271840"/>
              <a:gd name="connsiteY21" fmla="*/ 1772358 h 4899861"/>
              <a:gd name="connsiteX22" fmla="*/ 4917360 w 5271840"/>
              <a:gd name="connsiteY22" fmla="*/ 2126838 h 4899861"/>
              <a:gd name="connsiteX23" fmla="*/ 3351415 w 5271840"/>
              <a:gd name="connsiteY23" fmla="*/ 2126838 h 4899861"/>
              <a:gd name="connsiteX24" fmla="*/ 2996935 w 5271840"/>
              <a:gd name="connsiteY24" fmla="*/ 1772358 h 4899861"/>
              <a:gd name="connsiteX25" fmla="*/ 2996935 w 5271840"/>
              <a:gd name="connsiteY25" fmla="*/ 354480 h 4899861"/>
              <a:gd name="connsiteX26" fmla="*/ 3351415 w 5271840"/>
              <a:gd name="connsiteY26" fmla="*/ 0 h 4899861"/>
              <a:gd name="connsiteX27" fmla="*/ 354480 w 5271840"/>
              <a:gd name="connsiteY27" fmla="*/ 0 h 4899861"/>
              <a:gd name="connsiteX28" fmla="*/ 2519348 w 5271840"/>
              <a:gd name="connsiteY28" fmla="*/ 0 h 4899861"/>
              <a:gd name="connsiteX29" fmla="*/ 2873828 w 5271840"/>
              <a:gd name="connsiteY29" fmla="*/ 354480 h 4899861"/>
              <a:gd name="connsiteX30" fmla="*/ 2873828 w 5271840"/>
              <a:gd name="connsiteY30" fmla="*/ 1772358 h 4899861"/>
              <a:gd name="connsiteX31" fmla="*/ 2519348 w 5271840"/>
              <a:gd name="connsiteY31" fmla="*/ 2126838 h 4899861"/>
              <a:gd name="connsiteX32" fmla="*/ 354480 w 5271840"/>
              <a:gd name="connsiteY32" fmla="*/ 2126838 h 4899861"/>
              <a:gd name="connsiteX33" fmla="*/ 0 w 5271840"/>
              <a:gd name="connsiteY33" fmla="*/ 1772358 h 4899861"/>
              <a:gd name="connsiteX34" fmla="*/ 0 w 5271840"/>
              <a:gd name="connsiteY34" fmla="*/ 354480 h 4899861"/>
              <a:gd name="connsiteX35" fmla="*/ 354480 w 5271840"/>
              <a:gd name="connsiteY35" fmla="*/ 0 h 4899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271840" h="4899861">
                <a:moveTo>
                  <a:pt x="3376092" y="2220707"/>
                </a:moveTo>
                <a:lnTo>
                  <a:pt x="4892681" y="2220707"/>
                </a:lnTo>
                <a:cubicBezTo>
                  <a:pt x="5102084" y="2220707"/>
                  <a:pt x="5271839" y="2390462"/>
                  <a:pt x="5271839" y="2599865"/>
                </a:cubicBezTo>
                <a:lnTo>
                  <a:pt x="5271839" y="4520703"/>
                </a:lnTo>
                <a:cubicBezTo>
                  <a:pt x="5271839" y="4730106"/>
                  <a:pt x="5102084" y="4899861"/>
                  <a:pt x="4892681" y="4899861"/>
                </a:cubicBezTo>
                <a:lnTo>
                  <a:pt x="3376092" y="4899861"/>
                </a:lnTo>
                <a:cubicBezTo>
                  <a:pt x="3166689" y="4899861"/>
                  <a:pt x="2996934" y="4730106"/>
                  <a:pt x="2996934" y="4520703"/>
                </a:cubicBezTo>
                <a:lnTo>
                  <a:pt x="2996934" y="2599865"/>
                </a:lnTo>
                <a:cubicBezTo>
                  <a:pt x="2996934" y="2390462"/>
                  <a:pt x="3166689" y="2220707"/>
                  <a:pt x="3376092" y="2220707"/>
                </a:cubicBezTo>
                <a:close/>
                <a:moveTo>
                  <a:pt x="1406845" y="2220707"/>
                </a:moveTo>
                <a:lnTo>
                  <a:pt x="2580424" y="2220707"/>
                </a:lnTo>
                <a:cubicBezTo>
                  <a:pt x="2742467" y="2220707"/>
                  <a:pt x="2873828" y="2352068"/>
                  <a:pt x="2873828" y="2514111"/>
                </a:cubicBezTo>
                <a:lnTo>
                  <a:pt x="2873828" y="3692760"/>
                </a:lnTo>
                <a:cubicBezTo>
                  <a:pt x="2873828" y="3854803"/>
                  <a:pt x="2742467" y="3986164"/>
                  <a:pt x="2580424" y="3986164"/>
                </a:cubicBezTo>
                <a:lnTo>
                  <a:pt x="1406845" y="3986164"/>
                </a:lnTo>
                <a:cubicBezTo>
                  <a:pt x="1244802" y="3986164"/>
                  <a:pt x="1113441" y="3854803"/>
                  <a:pt x="1113441" y="3692760"/>
                </a:cubicBezTo>
                <a:lnTo>
                  <a:pt x="1113441" y="2514111"/>
                </a:lnTo>
                <a:cubicBezTo>
                  <a:pt x="1113441" y="2352068"/>
                  <a:pt x="1244802" y="2220707"/>
                  <a:pt x="1406845" y="2220707"/>
                </a:cubicBezTo>
                <a:close/>
                <a:moveTo>
                  <a:pt x="3351415" y="0"/>
                </a:moveTo>
                <a:lnTo>
                  <a:pt x="4917360" y="0"/>
                </a:lnTo>
                <a:cubicBezTo>
                  <a:pt x="5113134" y="0"/>
                  <a:pt x="5271840" y="158706"/>
                  <a:pt x="5271840" y="354480"/>
                </a:cubicBezTo>
                <a:lnTo>
                  <a:pt x="5271840" y="1772358"/>
                </a:lnTo>
                <a:cubicBezTo>
                  <a:pt x="5271840" y="1968132"/>
                  <a:pt x="5113134" y="2126838"/>
                  <a:pt x="4917360" y="2126838"/>
                </a:cubicBezTo>
                <a:lnTo>
                  <a:pt x="3351415" y="2126838"/>
                </a:lnTo>
                <a:cubicBezTo>
                  <a:pt x="3155641" y="2126838"/>
                  <a:pt x="2996935" y="1968132"/>
                  <a:pt x="2996935" y="1772358"/>
                </a:cubicBezTo>
                <a:lnTo>
                  <a:pt x="2996935" y="354480"/>
                </a:lnTo>
                <a:cubicBezTo>
                  <a:pt x="2996935" y="158706"/>
                  <a:pt x="3155641" y="0"/>
                  <a:pt x="3351415" y="0"/>
                </a:cubicBezTo>
                <a:close/>
                <a:moveTo>
                  <a:pt x="354480" y="0"/>
                </a:moveTo>
                <a:lnTo>
                  <a:pt x="2519348" y="0"/>
                </a:lnTo>
                <a:cubicBezTo>
                  <a:pt x="2715122" y="0"/>
                  <a:pt x="2873828" y="158706"/>
                  <a:pt x="2873828" y="354480"/>
                </a:cubicBezTo>
                <a:lnTo>
                  <a:pt x="2873828" y="1772358"/>
                </a:lnTo>
                <a:cubicBezTo>
                  <a:pt x="2873828" y="1968132"/>
                  <a:pt x="2715122" y="2126838"/>
                  <a:pt x="2519348" y="2126838"/>
                </a:cubicBezTo>
                <a:lnTo>
                  <a:pt x="354480" y="2126838"/>
                </a:lnTo>
                <a:cubicBezTo>
                  <a:pt x="158706" y="2126838"/>
                  <a:pt x="0" y="1968132"/>
                  <a:pt x="0" y="1772358"/>
                </a:cubicBezTo>
                <a:lnTo>
                  <a:pt x="0" y="354480"/>
                </a:lnTo>
                <a:cubicBezTo>
                  <a:pt x="0" y="158706"/>
                  <a:pt x="158706" y="0"/>
                  <a:pt x="354480" y="0"/>
                </a:cubicBezTo>
                <a:close/>
              </a:path>
            </a:pathLst>
          </a:custGeom>
          <a:blipFill dpi="0" rotWithShape="1">
            <a:blip r:embed="rId1">
              <a:alphaModFix amt="65000"/>
              <a:extLst>
                <a:ext uri="{28A0092B-C50C-407E-A947-70E740481C1C}">
                  <a14:useLocalDpi xmlns:a14="http://schemas.microsoft.com/office/drawing/2010/main" val="0"/>
                </a:ext>
              </a:extLst>
            </a:blip>
            <a:srcRect/>
            <a:stretch>
              <a:fillRect/>
            </a:stretch>
          </a:blipFill>
          <a:ln>
            <a:noFill/>
          </a:ln>
          <a:effectLst>
            <a:outerShdw blurRad="50800" dist="38100" dir="2700000" sx="103000" sy="103000" algn="tl" rotWithShape="0">
              <a:schemeClr val="bg2">
                <a:lumMod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zh-CN" altLang="en-US"/>
          </a:p>
        </p:txBody>
      </p:sp>
      <p:sp>
        <p:nvSpPr>
          <p:cNvPr id="9" name="任意多边形 8"/>
          <p:cNvSpPr/>
          <p:nvPr/>
        </p:nvSpPr>
        <p:spPr>
          <a:xfrm>
            <a:off x="741719" y="661649"/>
            <a:ext cx="3608608" cy="3311755"/>
          </a:xfrm>
          <a:custGeom>
            <a:avLst/>
            <a:gdLst>
              <a:gd name="connsiteX0" fmla="*/ 3360384 w 5298242"/>
              <a:gd name="connsiteY0" fmla="*/ 2235339 h 4920483"/>
              <a:gd name="connsiteX1" fmla="*/ 4910661 w 5298242"/>
              <a:gd name="connsiteY1" fmla="*/ 2235339 h 4920483"/>
              <a:gd name="connsiteX2" fmla="*/ 5298242 w 5298242"/>
              <a:gd name="connsiteY2" fmla="*/ 2622920 h 4920483"/>
              <a:gd name="connsiteX3" fmla="*/ 5298242 w 5298242"/>
              <a:gd name="connsiteY3" fmla="*/ 4532902 h 4920483"/>
              <a:gd name="connsiteX4" fmla="*/ 4910661 w 5298242"/>
              <a:gd name="connsiteY4" fmla="*/ 4920483 h 4920483"/>
              <a:gd name="connsiteX5" fmla="*/ 3360384 w 5298242"/>
              <a:gd name="connsiteY5" fmla="*/ 4920483 h 4920483"/>
              <a:gd name="connsiteX6" fmla="*/ 2972803 w 5298242"/>
              <a:gd name="connsiteY6" fmla="*/ 4532902 h 4920483"/>
              <a:gd name="connsiteX7" fmla="*/ 2972803 w 5298242"/>
              <a:gd name="connsiteY7" fmla="*/ 2622920 h 4920483"/>
              <a:gd name="connsiteX8" fmla="*/ 3360384 w 5298242"/>
              <a:gd name="connsiteY8" fmla="*/ 2235339 h 4920483"/>
              <a:gd name="connsiteX9" fmla="*/ 1393173 w 5298242"/>
              <a:gd name="connsiteY9" fmla="*/ 2235338 h 4920483"/>
              <a:gd name="connsiteX10" fmla="*/ 2563979 w 5298242"/>
              <a:gd name="connsiteY10" fmla="*/ 2235338 h 4920483"/>
              <a:gd name="connsiteX11" fmla="*/ 2856690 w 5298242"/>
              <a:gd name="connsiteY11" fmla="*/ 2528049 h 4920483"/>
              <a:gd name="connsiteX12" fmla="*/ 2856690 w 5298242"/>
              <a:gd name="connsiteY12" fmla="*/ 3742398 h 4920483"/>
              <a:gd name="connsiteX13" fmla="*/ 2563979 w 5298242"/>
              <a:gd name="connsiteY13" fmla="*/ 4035109 h 4920483"/>
              <a:gd name="connsiteX14" fmla="*/ 1393173 w 5298242"/>
              <a:gd name="connsiteY14" fmla="*/ 4035109 h 4920483"/>
              <a:gd name="connsiteX15" fmla="*/ 1100462 w 5298242"/>
              <a:gd name="connsiteY15" fmla="*/ 3742398 h 4920483"/>
              <a:gd name="connsiteX16" fmla="*/ 1100462 w 5298242"/>
              <a:gd name="connsiteY16" fmla="*/ 2528049 h 4920483"/>
              <a:gd name="connsiteX17" fmla="*/ 1393173 w 5298242"/>
              <a:gd name="connsiteY17" fmla="*/ 2235338 h 4920483"/>
              <a:gd name="connsiteX18" fmla="*/ 366600 w 5298242"/>
              <a:gd name="connsiteY18" fmla="*/ 0 h 4920483"/>
              <a:gd name="connsiteX19" fmla="*/ 4931642 w 5298242"/>
              <a:gd name="connsiteY19" fmla="*/ 0 h 4920483"/>
              <a:gd name="connsiteX20" fmla="*/ 5298242 w 5298242"/>
              <a:gd name="connsiteY20" fmla="*/ 366600 h 4920483"/>
              <a:gd name="connsiteX21" fmla="*/ 5298242 w 5298242"/>
              <a:gd name="connsiteY21" fmla="*/ 1832959 h 4920483"/>
              <a:gd name="connsiteX22" fmla="*/ 4931642 w 5298242"/>
              <a:gd name="connsiteY22" fmla="*/ 2199559 h 4920483"/>
              <a:gd name="connsiteX23" fmla="*/ 366600 w 5298242"/>
              <a:gd name="connsiteY23" fmla="*/ 2199559 h 4920483"/>
              <a:gd name="connsiteX24" fmla="*/ 0 w 5298242"/>
              <a:gd name="connsiteY24" fmla="*/ 1832959 h 4920483"/>
              <a:gd name="connsiteX25" fmla="*/ 0 w 5298242"/>
              <a:gd name="connsiteY25" fmla="*/ 366600 h 4920483"/>
              <a:gd name="connsiteX26" fmla="*/ 366600 w 5298242"/>
              <a:gd name="connsiteY26" fmla="*/ 0 h 4920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298242" h="4920483">
                <a:moveTo>
                  <a:pt x="3360384" y="2235339"/>
                </a:moveTo>
                <a:lnTo>
                  <a:pt x="4910661" y="2235339"/>
                </a:lnTo>
                <a:cubicBezTo>
                  <a:pt x="5124716" y="2235339"/>
                  <a:pt x="5298242" y="2408865"/>
                  <a:pt x="5298242" y="2622920"/>
                </a:cubicBezTo>
                <a:lnTo>
                  <a:pt x="5298242" y="4532902"/>
                </a:lnTo>
                <a:cubicBezTo>
                  <a:pt x="5298242" y="4746957"/>
                  <a:pt x="5124716" y="4920483"/>
                  <a:pt x="4910661" y="4920483"/>
                </a:cubicBezTo>
                <a:lnTo>
                  <a:pt x="3360384" y="4920483"/>
                </a:lnTo>
                <a:cubicBezTo>
                  <a:pt x="3146329" y="4920483"/>
                  <a:pt x="2972803" y="4746957"/>
                  <a:pt x="2972803" y="4532902"/>
                </a:cubicBezTo>
                <a:lnTo>
                  <a:pt x="2972803" y="2622920"/>
                </a:lnTo>
                <a:cubicBezTo>
                  <a:pt x="2972803" y="2408865"/>
                  <a:pt x="3146329" y="2235339"/>
                  <a:pt x="3360384" y="2235339"/>
                </a:cubicBezTo>
                <a:close/>
                <a:moveTo>
                  <a:pt x="1393173" y="2235338"/>
                </a:moveTo>
                <a:lnTo>
                  <a:pt x="2563979" y="2235338"/>
                </a:lnTo>
                <a:cubicBezTo>
                  <a:pt x="2725639" y="2235338"/>
                  <a:pt x="2856690" y="2366389"/>
                  <a:pt x="2856690" y="2528049"/>
                </a:cubicBezTo>
                <a:lnTo>
                  <a:pt x="2856690" y="3742398"/>
                </a:lnTo>
                <a:cubicBezTo>
                  <a:pt x="2856690" y="3904058"/>
                  <a:pt x="2725639" y="4035109"/>
                  <a:pt x="2563979" y="4035109"/>
                </a:cubicBezTo>
                <a:lnTo>
                  <a:pt x="1393173" y="4035109"/>
                </a:lnTo>
                <a:cubicBezTo>
                  <a:pt x="1231513" y="4035109"/>
                  <a:pt x="1100462" y="3904058"/>
                  <a:pt x="1100462" y="3742398"/>
                </a:cubicBezTo>
                <a:lnTo>
                  <a:pt x="1100462" y="2528049"/>
                </a:lnTo>
                <a:cubicBezTo>
                  <a:pt x="1100462" y="2366389"/>
                  <a:pt x="1231513" y="2235338"/>
                  <a:pt x="1393173" y="2235338"/>
                </a:cubicBezTo>
                <a:close/>
                <a:moveTo>
                  <a:pt x="366600" y="0"/>
                </a:moveTo>
                <a:lnTo>
                  <a:pt x="4931642" y="0"/>
                </a:lnTo>
                <a:cubicBezTo>
                  <a:pt x="5134110" y="0"/>
                  <a:pt x="5298242" y="164132"/>
                  <a:pt x="5298242" y="366600"/>
                </a:cubicBezTo>
                <a:lnTo>
                  <a:pt x="5298242" y="1832959"/>
                </a:lnTo>
                <a:cubicBezTo>
                  <a:pt x="5298242" y="2035427"/>
                  <a:pt x="5134110" y="2199559"/>
                  <a:pt x="4931642" y="2199559"/>
                </a:cubicBezTo>
                <a:lnTo>
                  <a:pt x="366600" y="2199559"/>
                </a:lnTo>
                <a:cubicBezTo>
                  <a:pt x="164132" y="2199559"/>
                  <a:pt x="0" y="2035427"/>
                  <a:pt x="0" y="1832959"/>
                </a:cubicBezTo>
                <a:lnTo>
                  <a:pt x="0" y="366600"/>
                </a:lnTo>
                <a:cubicBezTo>
                  <a:pt x="0" y="164132"/>
                  <a:pt x="164132" y="0"/>
                  <a:pt x="366600" y="0"/>
                </a:cubicBezTo>
                <a:close/>
              </a:path>
            </a:pathLst>
          </a:custGeom>
          <a:solidFill>
            <a:srgbClr val="0070C0">
              <a:alpha val="5000"/>
            </a:srgbClr>
          </a:solidFill>
          <a:ln>
            <a:noFill/>
          </a:ln>
          <a:effectLst>
            <a:outerShdw blurRad="50800" dist="50800" dir="5400000" algn="ctr" rotWithShape="0">
              <a:schemeClr val="bg1">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p>
        </p:txBody>
      </p:sp>
      <p:sp>
        <p:nvSpPr>
          <p:cNvPr id="14" name="文本框 13"/>
          <p:cNvSpPr txBox="1"/>
          <p:nvPr/>
        </p:nvSpPr>
        <p:spPr>
          <a:xfrm>
            <a:off x="665356" y="4257802"/>
            <a:ext cx="4560539" cy="953135"/>
          </a:xfrm>
          <a:prstGeom prst="rect">
            <a:avLst/>
          </a:prstGeom>
          <a:noFill/>
        </p:spPr>
        <p:txBody>
          <a:bodyPr wrap="square" rtlCol="0">
            <a:spAutoFit/>
          </a:bodyPr>
          <a:lstStyle/>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Lewin’s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
        <p:nvSpPr>
          <p:cNvPr id="27" name="文本框 26"/>
          <p:cNvSpPr txBox="1"/>
          <p:nvPr/>
        </p:nvSpPr>
        <p:spPr>
          <a:xfrm>
            <a:off x="5226131" y="1003556"/>
            <a:ext cx="5635834" cy="1383665"/>
          </a:xfrm>
          <a:prstGeom prst="rect">
            <a:avLst/>
          </a:prstGeom>
          <a:noFill/>
        </p:spPr>
        <p:txBody>
          <a:bodyPr wrap="square" rtlCol="0">
            <a:spAutoFit/>
          </a:bodyPr>
          <a:lstStyle/>
          <a:p>
            <a:pPr lvl="0" indent="457200">
              <a:lnSpc>
                <a:spcPct val="150000"/>
              </a:lnSpc>
            </a:pPr>
            <a:r>
              <a:rPr lang="zh-CN" altLang="en-US" sz="1400" dirty="0">
                <a:latin typeface="阿里巴巴普惠体" panose="00020600040101010101" pitchFamily="18" charset="-122"/>
                <a:ea typeface="阿里巴巴普惠体" panose="00020600040101010101" pitchFamily="18" charset="-122"/>
                <a:cs typeface="阿里巴巴普惠体" panose="00020600040101010101" pitchFamily="18" charset="-122"/>
              </a:rPr>
              <a:t>What Huawei advocates in the reform is to promote the implementation of the reform step by step, following the principle of "first fossilization, then optimization, then solidification", which is an innovative application of Lewin's three-stage theory.</a:t>
            </a:r>
            <a:endParaRPr lang="zh-CN" altLang="en-US" sz="14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25" name="矩形 24"/>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文本框 17"/>
          <p:cNvSpPr txBox="1"/>
          <p:nvPr/>
        </p:nvSpPr>
        <p:spPr>
          <a:xfrm>
            <a:off x="5226130" y="2387230"/>
            <a:ext cx="5635835" cy="3969385"/>
          </a:xfrm>
          <a:prstGeom prst="rect">
            <a:avLst/>
          </a:prstGeom>
          <a:noFill/>
        </p:spPr>
        <p:txBody>
          <a:bodyPr wrap="square" rtlCol="0">
            <a:spAutoFit/>
          </a:bodyPr>
          <a:lstStyle/>
          <a:p>
            <a:pPr lvl="0" indent="457200">
              <a:lnSpc>
                <a:spcPct val="150000"/>
              </a:lnSpc>
            </a:pPr>
            <a:r>
              <a:rPr lang="en-US" altLang="zh-CN" sz="14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"Rigidity first" means to put aside stereotypes, absorb reform suggestions, and listen to and follow experts' opinions with a serious, modest attitude and an open mind. </a:t>
            </a:r>
            <a:endParaRPr lang="en-US" altLang="zh-CN" sz="14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457200">
              <a:lnSpc>
                <a:spcPct val="150000"/>
              </a:lnSpc>
            </a:pPr>
            <a:r>
              <a:rPr lang="en-US" altLang="zh-CN" sz="14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"Post-optimization" refers to the need for enterprises to gradually "optimize" organizational practices according to the actual situation and rebuild the organizational system by absorbing external knowledge. </a:t>
            </a:r>
            <a:endParaRPr lang="en-US" altLang="zh-CN" sz="14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457200">
              <a:lnSpc>
                <a:spcPct val="150000"/>
              </a:lnSpc>
            </a:pPr>
            <a:r>
              <a:rPr lang="en-US" altLang="zh-CN" sz="14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Huawei implements "reconsolidation and continuous promotion of management reform", which means that after "rigidity" and "optimization", the achievements of reform are solidified by the system and become the practice after the phased reform results guide.</a:t>
            </a:r>
            <a:endParaRPr lang="en-US" altLang="zh-CN" sz="14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par>
                                <p:cTn id="8" presetID="2" presetClass="entr" presetSubtype="4" fill="hold" grpId="0" nodeType="withEffect">
                                  <p:stCondLst>
                                    <p:cond delay="0"/>
                                  </p:stCondLst>
                                  <p:childTnLst>
                                    <p:set>
                                      <p:cBhvr>
                                        <p:cTn id="9" dur="1" fill="hold">
                                          <p:stCondLst>
                                            <p:cond delay="0"/>
                                          </p:stCondLst>
                                        </p:cTn>
                                        <p:tgtEl>
                                          <p:spTgt spid="27"/>
                                        </p:tgtEl>
                                        <p:attrNameLst>
                                          <p:attrName>style.visibility</p:attrName>
                                        </p:attrNameLst>
                                      </p:cBhvr>
                                      <p:to>
                                        <p:strVal val="visible"/>
                                      </p:to>
                                    </p:set>
                                    <p:anim calcmode="lin" valueType="num">
                                      <p:cBhvr additive="base">
                                        <p:cTn id="10" dur="500" fill="hold"/>
                                        <p:tgtEl>
                                          <p:spTgt spid="27"/>
                                        </p:tgtEl>
                                        <p:attrNameLst>
                                          <p:attrName>ppt_x</p:attrName>
                                        </p:attrNameLst>
                                      </p:cBhvr>
                                      <p:tavLst>
                                        <p:tav tm="0">
                                          <p:val>
                                            <p:strVal val="#ppt_x"/>
                                          </p:val>
                                        </p:tav>
                                        <p:tav tm="100000">
                                          <p:val>
                                            <p:strVal val="#ppt_x"/>
                                          </p:val>
                                        </p:tav>
                                      </p:tavLst>
                                    </p:anim>
                                    <p:anim calcmode="lin" valueType="num">
                                      <p:cBhvr additive="base">
                                        <p:cTn id="11"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18"/>
                                        </p:tgtEl>
                                        <p:attrNameLst>
                                          <p:attrName>style.visibility</p:attrName>
                                        </p:attrNameLst>
                                      </p:cBhvr>
                                      <p:to>
                                        <p:strVal val="visible"/>
                                      </p:to>
                                    </p:set>
                                    <p:anim calcmode="lin" valueType="num">
                                      <p:cBhvr additive="base">
                                        <p:cTn id="16" dur="500" fill="hold"/>
                                        <p:tgtEl>
                                          <p:spTgt spid="18"/>
                                        </p:tgtEl>
                                        <p:attrNameLst>
                                          <p:attrName>ppt_x</p:attrName>
                                        </p:attrNameLst>
                                      </p:cBhvr>
                                      <p:tavLst>
                                        <p:tav tm="0">
                                          <p:val>
                                            <p:strVal val="#ppt_x"/>
                                          </p:val>
                                        </p:tav>
                                        <p:tav tm="100000">
                                          <p:val>
                                            <p:strVal val="#ppt_x"/>
                                          </p:val>
                                        </p:tav>
                                      </p:tavLst>
                                    </p:anim>
                                    <p:anim calcmode="lin" valueType="num">
                                      <p:cBhvr additive="base">
                                        <p:cTn id="17"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7" grpId="0"/>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457950"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1.</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Establishing a Sense of Urgency</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076190" y="1962785"/>
            <a:ext cx="5800090" cy="2584450"/>
          </a:xfrm>
          <a:prstGeom prst="rect">
            <a:avLst/>
          </a:prstGeom>
          <a:noFill/>
        </p:spPr>
        <p:txBody>
          <a:bodyPr wrap="square" rtlCol="0">
            <a:spAutoFit/>
          </a:bodyPr>
          <a:lstStyle/>
          <a:p>
            <a:pPr lvl="0" indent="0" algn="just" fontAlgn="auto">
              <a:lnSpc>
                <a:spcPct val="150000"/>
              </a:lnSpc>
            </a:pPr>
            <a:r>
              <a:rPr lang="zh-CN" altLang="en-US"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From the perspective of industry environment, competitors continue to emerge, the competition is increasingly fierce;In terms of the international environment, with the rise of trade protectionism and increasing trade frictions, Huawei has deeply realized the urgency of change.</a:t>
            </a:r>
            <a:endParaRPr lang="zh-CN" altLang="en-US"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4" name="图片 3"/>
          <p:cNvPicPr>
            <a:picLocks noChangeAspect="1"/>
          </p:cNvPicPr>
          <p:nvPr/>
        </p:nvPicPr>
        <p:blipFill>
          <a:blip r:embed="rId4"/>
          <a:srcRect l="21852" t="-6638" r="41244" b="14826"/>
          <a:stretch>
            <a:fillRect/>
          </a:stretch>
        </p:blipFill>
        <p:spPr>
          <a:xfrm rot="20820000">
            <a:off x="965835" y="2548890"/>
            <a:ext cx="2143125" cy="2383790"/>
          </a:xfrm>
          <a:prstGeom prst="rect">
            <a:avLst/>
          </a:prstGeom>
        </p:spPr>
      </p:pic>
      <p:sp>
        <p:nvSpPr>
          <p:cNvPr id="14" name="文本框 13"/>
          <p:cNvSpPr txBox="1"/>
          <p:nvPr/>
        </p:nvSpPr>
        <p:spPr>
          <a:xfrm>
            <a:off x="725046" y="5254752"/>
            <a:ext cx="4560539" cy="953135"/>
          </a:xfrm>
          <a:prstGeom prst="rect">
            <a:avLst/>
          </a:prstGeom>
          <a:noFill/>
        </p:spPr>
        <p:txBody>
          <a:bodyPr wrap="square" rtlCol="0">
            <a:spAutoFit/>
          </a:bodyPr>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Forming a Powerful Guiding Coalition</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962785"/>
            <a:ext cx="5481955" cy="3322955"/>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Apart from Ren Zhengfei, Huawei's boss, other senior leaders also have a deep understanding of change and fully support it.</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After the start-up period, to avoid the risk of a single leadership decision, the change is collectively led by the senior management team.</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rcRect b="5226"/>
          <a:stretch>
            <a:fillRect/>
          </a:stretch>
        </p:blipFill>
        <p:spPr>
          <a:xfrm rot="20880000">
            <a:off x="1078865" y="2753995"/>
            <a:ext cx="2048510" cy="2178685"/>
          </a:xfrm>
          <a:prstGeom prst="rect">
            <a:avLst/>
          </a:prstGeom>
        </p:spPr>
      </p:pic>
      <p:sp>
        <p:nvSpPr>
          <p:cNvPr id="14" name="文本框 13"/>
          <p:cNvSpPr txBox="1"/>
          <p:nvPr/>
        </p:nvSpPr>
        <p:spPr>
          <a:xfrm>
            <a:off x="725046" y="5254752"/>
            <a:ext cx="4560539" cy="953135"/>
          </a:xfrm>
          <a:prstGeom prst="rect">
            <a:avLst/>
          </a:prstGeom>
          <a:noFill/>
        </p:spPr>
        <p:txBody>
          <a:bodyPr wrap="square" rtlCol="0">
            <a:spAutoFit/>
          </a:bodyPr>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Creating a Vision</a:t>
            </a:r>
            <a:endPar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57495" y="1679575"/>
            <a:ext cx="5481955" cy="2861310"/>
          </a:xfrm>
          <a:prstGeom prst="rect">
            <a:avLst/>
          </a:prstGeom>
          <a:noFill/>
        </p:spPr>
        <p:txBody>
          <a:bodyPr wrap="square" rtlCol="0">
            <a:spAutoFit/>
          </a:bodyPr>
          <a:lstStyle/>
          <a:p>
            <a:pPr lvl="0" indent="0" algn="just" fontAlgn="auto">
              <a:lnSpc>
                <a:spcPct val="150000"/>
              </a:lnSpc>
            </a:pPr>
            <a:r>
              <a:rPr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Huawei's reform has a grand, clear, achievable and unique vision. Take Huawei IFS reform as an example. Its vision is to build an international financial management system and promote the sustainable and profitable growth of the company.</a:t>
            </a:r>
            <a:endParaRPr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pic>
        <p:nvPicPr>
          <p:cNvPr id="3" name="图片 2"/>
          <p:cNvPicPr>
            <a:picLocks noChangeAspect="1"/>
          </p:cNvPicPr>
          <p:nvPr/>
        </p:nvPicPr>
        <p:blipFill>
          <a:blip r:embed="rId4"/>
          <a:srcRect l="60041"/>
          <a:stretch>
            <a:fillRect/>
          </a:stretch>
        </p:blipFill>
        <p:spPr>
          <a:xfrm rot="20880000">
            <a:off x="1082040" y="2752725"/>
            <a:ext cx="2044065" cy="2243455"/>
          </a:xfrm>
          <a:prstGeom prst="rect">
            <a:avLst/>
          </a:prstGeom>
        </p:spPr>
      </p:pic>
      <p:sp>
        <p:nvSpPr>
          <p:cNvPr id="14" name="文本框 13"/>
          <p:cNvSpPr txBox="1"/>
          <p:nvPr/>
        </p:nvSpPr>
        <p:spPr>
          <a:xfrm>
            <a:off x="725046" y="5254752"/>
            <a:ext cx="4560539" cy="953135"/>
          </a:xfrm>
          <a:prstGeom prst="rect">
            <a:avLst/>
          </a:prstGeom>
          <a:noFill/>
        </p:spPr>
        <p:txBody>
          <a:bodyPr wrap="square" rtlCol="0">
            <a:spAutoFit/>
          </a:bodyPr>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4.</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Communicating the Vision</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962785"/>
            <a:ext cx="5481955" cy="3784600"/>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In the process of reform, Huawei attaches great importance to using various channels and forms to publicize the reform projects.</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For example, in the process of IPD reform, not only the cadres and employees involved in IPD should understand IPD. Other departments are also required to learn IPDs and to publish their findings publicly.</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20000">
            <a:off x="1003935" y="2781300"/>
            <a:ext cx="2115820" cy="2137410"/>
          </a:xfrm>
          <a:prstGeom prst="rect">
            <a:avLst/>
          </a:prstGeom>
        </p:spPr>
      </p:pic>
      <p:sp>
        <p:nvSpPr>
          <p:cNvPr id="14" name="文本框 13"/>
          <p:cNvSpPr txBox="1"/>
          <p:nvPr/>
        </p:nvSpPr>
        <p:spPr>
          <a:xfrm>
            <a:off x="725046" y="5254752"/>
            <a:ext cx="4560539" cy="953135"/>
          </a:xfrm>
          <a:prstGeom prst="rect">
            <a:avLst/>
          </a:prstGeom>
          <a:noFill/>
        </p:spPr>
        <p:txBody>
          <a:bodyPr wrap="square" rtlCol="0">
            <a:spAutoFit/>
          </a:bodyPr>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725741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5.</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Empowering Others to Act on the Vision</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834515"/>
            <a:ext cx="5481955" cy="2861310"/>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It is not enough to advocate affirmations; It must also remove barriers to change. For example, Ren Zhengfei proposed that for the few who are slow to change their minds, they will be replaced without changing their minds.</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20000">
            <a:off x="1120140" y="2762250"/>
            <a:ext cx="1997075" cy="2145665"/>
          </a:xfrm>
          <a:prstGeom prst="rect">
            <a:avLst/>
          </a:prstGeom>
        </p:spPr>
      </p:pic>
      <p:sp>
        <p:nvSpPr>
          <p:cNvPr id="14" name="文本框 13"/>
          <p:cNvSpPr txBox="1"/>
          <p:nvPr/>
        </p:nvSpPr>
        <p:spPr>
          <a:xfrm>
            <a:off x="725046" y="5254752"/>
            <a:ext cx="4560539" cy="953135"/>
          </a:xfrm>
          <a:prstGeom prst="rect">
            <a:avLst/>
          </a:prstGeom>
          <a:noFill/>
        </p:spPr>
        <p:txBody>
          <a:bodyPr wrap="square" rtlCol="0">
            <a:spAutoFit/>
          </a:bodyPr>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7640955" cy="475615"/>
          </a:xfrm>
          <a:prstGeom prst="rect">
            <a:avLst/>
          </a:prstGeom>
          <a:noFill/>
        </p:spPr>
        <p:txBody>
          <a:bodyPr wrap="square" rtlCol="0">
            <a:spAutoFit/>
          </a:bodyPr>
          <a:lstStyle/>
          <a:p>
            <a:pPr indent="0" fontAlgn="auto">
              <a:lnSpc>
                <a:spcPts val="3000"/>
              </a:lnSpc>
            </a:pP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6.</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Planning for and Creating Short Term Wins</a:t>
            </a:r>
            <a:endPar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962785"/>
            <a:ext cx="5481955" cy="3322955"/>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The reform of Huawei is mainly driven by pain points. Starting from problems, Huawei quickly finds solutions and effectively solves problems. Pushing the team to pursue short-term results not only maintains a sense of urgency, but also further refines the change vision. </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20000">
            <a:off x="1091565" y="2762250"/>
            <a:ext cx="2040255" cy="2157095"/>
          </a:xfrm>
          <a:prstGeom prst="rect">
            <a:avLst/>
          </a:prstGeom>
        </p:spPr>
      </p:pic>
      <p:sp>
        <p:nvSpPr>
          <p:cNvPr id="14" name="文本框 13"/>
          <p:cNvSpPr txBox="1"/>
          <p:nvPr/>
        </p:nvSpPr>
        <p:spPr>
          <a:xfrm>
            <a:off x="725046" y="5254752"/>
            <a:ext cx="4560539" cy="953135"/>
          </a:xfrm>
          <a:prstGeom prst="rect">
            <a:avLst/>
          </a:prstGeom>
          <a:noFill/>
        </p:spPr>
        <p:txBody>
          <a:bodyPr wrap="square" rtlCol="0">
            <a:spAutoFit/>
          </a:bodyPr>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7640955" cy="860425"/>
          </a:xfrm>
          <a:prstGeom prst="rect">
            <a:avLst/>
          </a:prstGeom>
          <a:noFill/>
        </p:spPr>
        <p:txBody>
          <a:bodyPr wrap="square" rtlCol="0">
            <a:spAutoFit/>
          </a:bodyPr>
          <a:lstStyle/>
          <a:p>
            <a:pPr indent="0" algn="ctr"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7.</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Consolidating improvements and producing still more change</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962785"/>
            <a:ext cx="5481955" cy="3322955"/>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Since the launch of IPD reform, Huawei's changes have never stopped. From the use of Internet technology to improve the efficiency of internal operations to the later for digital enterprises. Huawei employees may have a common feeling, is constantly "toss".</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80000">
            <a:off x="1020445" y="2760345"/>
            <a:ext cx="2110105" cy="2162175"/>
          </a:xfrm>
          <a:prstGeom prst="rect">
            <a:avLst/>
          </a:prstGeom>
        </p:spPr>
      </p:pic>
      <p:sp>
        <p:nvSpPr>
          <p:cNvPr id="14" name="文本框 13"/>
          <p:cNvSpPr txBox="1"/>
          <p:nvPr/>
        </p:nvSpPr>
        <p:spPr>
          <a:xfrm>
            <a:off x="725046" y="5254752"/>
            <a:ext cx="4560539" cy="953135"/>
          </a:xfrm>
          <a:prstGeom prst="rect">
            <a:avLst/>
          </a:prstGeom>
          <a:noFill/>
        </p:spPr>
        <p:txBody>
          <a:bodyPr wrap="square" rtlCol="0">
            <a:spAutoFit/>
          </a:bodyPr>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8.</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Institutionalizing New Approaches</a:t>
            </a:r>
            <a:endPar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814830"/>
            <a:ext cx="5481955" cy="4246245"/>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It is Huawei's  pursuit to institutionalize and rationalize change. First, Huawei's leadership at all levels has maintained a healthy tradition of self-criticism. Self-criticism is actually self-change. Secondly, Huawei's internal publication "Management Optimization Report" is the exposure platform for various internal management problems.</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80000">
            <a:off x="1041400" y="2760980"/>
            <a:ext cx="2080895" cy="2165350"/>
          </a:xfrm>
          <a:prstGeom prst="rect">
            <a:avLst/>
          </a:prstGeom>
        </p:spPr>
      </p:pic>
      <p:sp>
        <p:nvSpPr>
          <p:cNvPr id="14" name="文本框 13"/>
          <p:cNvSpPr txBox="1"/>
          <p:nvPr/>
        </p:nvSpPr>
        <p:spPr>
          <a:xfrm>
            <a:off x="725046" y="5254752"/>
            <a:ext cx="4560539" cy="953135"/>
          </a:xfrm>
          <a:prstGeom prst="rect">
            <a:avLst/>
          </a:prstGeom>
          <a:noFill/>
        </p:spPr>
        <p:txBody>
          <a:bodyPr wrap="square" rtlCol="0">
            <a:spAutoFit/>
          </a:bodyPr>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275659"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p:nvSpPr>
        <p:spPr>
          <a:xfrm>
            <a:off x="-970915" y="650875"/>
            <a:ext cx="6830060" cy="829945"/>
          </a:xfrm>
          <a:prstGeom prst="rect">
            <a:avLst/>
          </a:prstGeom>
          <a:noFill/>
          <a:effectLst>
            <a:outerShdw blurRad="50800" dist="76200" algn="l" rotWithShape="0">
              <a:schemeClr val="tx1">
                <a:lumMod val="50000"/>
                <a:lumOff val="50000"/>
                <a:alpha val="40000"/>
              </a:schemeClr>
            </a:outerShdw>
          </a:effectLst>
        </p:spPr>
        <p:txBody>
          <a:bodyPr wrap="square" lIns="91440" tIns="45720" rIns="91440" bIns="45720">
            <a:spAutoFit/>
          </a:bodyPr>
          <a:lstStyle/>
          <a:p>
            <a:pPr algn="ctr"/>
            <a:r>
              <a:rPr lang="zh-CN" altLang="en-US" sz="4800" b="1" cap="none" spc="600" dirty="0" smtClean="0">
                <a:ln w="0"/>
                <a:effectLst>
                  <a:outerShdw blurRad="38100" dist="25400" dir="5400000" algn="ctr" rotWithShape="0">
                    <a:srgbClr val="6E747A">
                      <a:alpha val="43000"/>
                    </a:srgbClr>
                  </a:outerShdw>
                </a:effectLst>
                <a:latin typeface="阿里巴巴普惠体" panose="00020600040101010101" pitchFamily="18" charset="-122"/>
                <a:ea typeface="阿里巴巴普惠体" panose="00020600040101010101" pitchFamily="18" charset="-122"/>
                <a:cs typeface="阿里巴巴普惠体" panose="00020600040101010101" pitchFamily="18" charset="-122"/>
              </a:rPr>
              <a:t>Reference</a:t>
            </a:r>
            <a:endParaRPr lang="zh-CN" altLang="en-US" sz="4800" b="1" cap="none" spc="600" dirty="0" smtClean="0">
              <a:ln w="0"/>
              <a:effectLst>
                <a:outerShdw blurRad="38100" dist="25400" dir="5400000" algn="ctr" rotWithShape="0">
                  <a:srgbClr val="6E747A">
                    <a:alpha val="43000"/>
                  </a:srgbClr>
                </a:outerShdw>
              </a:effectLst>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7" name="矩形 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814070" y="1480820"/>
            <a:ext cx="10817860" cy="4523105"/>
          </a:xfrm>
          <a:prstGeom prst="rect">
            <a:avLst/>
          </a:prstGeom>
          <a:noFill/>
        </p:spPr>
        <p:txBody>
          <a:bodyPr wrap="square" rtlCol="0">
            <a:spAutoFit/>
          </a:bodyPr>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Ackroyd, S. and Crowdy, P. (1990). Can culture be managed? Working with "raw" </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material: the case of the English slaughtermen. Personnel Review, 19(5), pp.3-13.</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Cameron, E. &amp; Green, M., 2012. Making Sense of Change Management: A Complete Guide to the Models, Tools and Techniques of Organisational Change. 3 ed. Philadelphia : Kogan Page.</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Forbes (2021). The Silent Battle between Ali Cloud, Huawei Cloud and Tencent Cloud.  Available at: https://view.inews.qq.com/a/20211124A04RA700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23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Huawei Ltd (2022) About Huawei. Available at: https://www.huawei.com/cn/corporate-information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24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Huawei Ltd (2022) Annual Report 2021. Available at: https://www.huawei.com/cn/annual-report/2021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25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Hodges, J. &amp; Roger , G., 2015. Sustaining Change in Organizations. 1 ed. London: Sage Publications Ltd.</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Hundred Management (2021). The 17 Consulting Firms behind Huawei’s success!  Available at: https://baijiahao.baidu.com/s?id=1690123441149742407&amp;wfr=spider&amp;for=pc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25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Lewin, K., 1947. Frontiers in Group Dynamics. Human Relations, 1 6, pp. 5-41.</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Lewin, K., 1951. Field theory in social science. New York: Harper and Row.</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Nadler, D. A., Shaw, R. B. &amp; Walton, A. E., 1995. Discontinuous Change: Leading Organizational Transformation. San Francisco: Jossey Bass Publishers</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275659"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文本框 3"/>
          <p:cNvSpPr txBox="1"/>
          <p:nvPr/>
        </p:nvSpPr>
        <p:spPr>
          <a:xfrm>
            <a:off x="0" y="3257956"/>
            <a:ext cx="12192000" cy="706755"/>
          </a:xfrm>
          <a:prstGeom prst="rect">
            <a:avLst/>
          </a:prstGeom>
          <a:noFill/>
          <a:effectLst>
            <a:outerShdw blurRad="50800" dist="50800" algn="l" rotWithShape="0">
              <a:prstClr val="black">
                <a:alpha val="40000"/>
              </a:prstClr>
            </a:outerShdw>
          </a:effectLst>
        </p:spPr>
        <p:txBody>
          <a:bodyPr wrap="square" rtlCol="0">
            <a:spAutoFit/>
          </a:bodyPr>
          <a:lstStyle/>
          <a:p>
            <a:pPr algn="ctr"/>
            <a:r>
              <a:rPr lang="en-US" altLang="zh-CN" sz="40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THANK YOU FOR </a:t>
            </a:r>
            <a:r>
              <a:rPr lang="en-US" altLang="zh-CN" sz="4000" b="1" i="1" spc="300" dirty="0" smtClean="0">
                <a:solidFill>
                  <a:schemeClr val="tx1">
                    <a:lumMod val="65000"/>
                    <a:lumOff val="3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YOUR LISTENING</a:t>
            </a:r>
            <a:endParaRPr lang="en-US" altLang="zh-CN" sz="4000" b="1" i="1" spc="300" dirty="0" smtClean="0">
              <a:solidFill>
                <a:schemeClr val="tx1">
                  <a:lumMod val="65000"/>
                  <a:lumOff val="3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7" name="矩形 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alpha val="93000"/>
          </a:schemeClr>
        </a:solidFill>
        <a:ln w="57150" cap="rnd" cmpd="sng">
          <a:solidFill>
            <a:schemeClr val="bg1">
              <a:alpha val="58000"/>
            </a:schemeClr>
          </a:solidFill>
          <a:prstDash val="sysDot"/>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7845</Words>
  <Application>WPS 文字</Application>
  <PresentationFormat>宽屏</PresentationFormat>
  <Paragraphs>190</Paragraphs>
  <Slides>21</Slides>
  <Notes>0</Notes>
  <HiddenSlides>0</HiddenSlides>
  <MMClips>0</MMClips>
  <ScaleCrop>false</ScaleCrop>
  <HeadingPairs>
    <vt:vector size="6" baseType="variant">
      <vt:variant>
        <vt:lpstr>已用的字体</vt:lpstr>
      </vt:variant>
      <vt:variant>
        <vt:i4>22</vt:i4>
      </vt:variant>
      <vt:variant>
        <vt:lpstr>主题</vt:lpstr>
      </vt:variant>
      <vt:variant>
        <vt:i4>1</vt:i4>
      </vt:variant>
      <vt:variant>
        <vt:lpstr>幻灯片标题</vt:lpstr>
      </vt:variant>
      <vt:variant>
        <vt:i4>21</vt:i4>
      </vt:variant>
    </vt:vector>
  </HeadingPairs>
  <TitlesOfParts>
    <vt:vector size="44" baseType="lpstr">
      <vt:lpstr>Arial</vt:lpstr>
      <vt:lpstr>宋体</vt:lpstr>
      <vt:lpstr>Wingdings</vt:lpstr>
      <vt:lpstr>Yu Gothic UI Light</vt:lpstr>
      <vt:lpstr>冬青黑体简体中文</vt:lpstr>
      <vt:lpstr>站酷高端黑</vt:lpstr>
      <vt:lpstr>阿里巴巴普惠体 Heavy</vt:lpstr>
      <vt:lpstr>阿里巴巴普惠体</vt:lpstr>
      <vt:lpstr>苹方-简</vt:lpstr>
      <vt:lpstr>方正粗黑宋简体</vt:lpstr>
      <vt:lpstr>Bookman Old Style</vt:lpstr>
      <vt:lpstr>等线</vt:lpstr>
      <vt:lpstr>汉仪中黑KW</vt:lpstr>
      <vt:lpstr>微软雅黑</vt:lpstr>
      <vt:lpstr>汉仪旗黑</vt:lpstr>
      <vt:lpstr>宋体</vt:lpstr>
      <vt:lpstr>Arial Unicode MS</vt:lpstr>
      <vt:lpstr>汉仪书宋二KW</vt:lpstr>
      <vt:lpstr>等线 Light</vt:lpstr>
      <vt:lpstr>汉仪中等线KW</vt:lpstr>
      <vt:lpstr>Calibri</vt:lpstr>
      <vt:lpstr>Helvetica Neue</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Windows 用户</dc:creator>
  <cp:lastModifiedBy>WPS_1634387776</cp:lastModifiedBy>
  <cp:revision>361</cp:revision>
  <dcterms:created xsi:type="dcterms:W3CDTF">2023-02-27T05:40:10Z</dcterms:created>
  <dcterms:modified xsi:type="dcterms:W3CDTF">2023-02-27T05:40:10Z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2052-4.6.1.7467</vt:lpwstr>
  </property>
  <property fmtid="{D5CDD505-2E9C-101B-9397-08002B2CF9AE}" pid="3" name="KSOTemplateUUID">
    <vt:lpwstr>v1.0_mb_MAMRcATBbzqSXODQERVrvw==</vt:lpwstr>
  </property>
  <property fmtid="{D5CDD505-2E9C-101B-9397-08002B2CF9AE}" pid="4" name="ICV">
    <vt:lpwstr>3C01338516B77B670617FB63CED566C3</vt:lpwstr>
  </property>
</Properties>
</file>