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1"/>
  </p:notesMasterIdLst>
  <p:sldIdLst>
    <p:sldId id="256" r:id="rId5"/>
    <p:sldId id="257" r:id="rId6"/>
    <p:sldId id="258" r:id="rId7"/>
    <p:sldId id="259" r:id="rId8"/>
    <p:sldId id="260" r:id="rId9"/>
    <p:sldId id="261"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2" d="100"/>
          <a:sy n="102" d="100"/>
        </p:scale>
        <p:origin x="1848"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ta-Ioana Pirvu (2508930)" userId="8230c953-f021-43ae-9f95-821c929e9d44" providerId="ADAL" clId="{F9BD2AC1-CBF1-491E-A95A-D31305BAB9F0}"/>
    <pc:docChg chg="delSld">
      <pc:chgData name="Marita-Ioana Pirvu (2508930)" userId="8230c953-f021-43ae-9f95-821c929e9d44" providerId="ADAL" clId="{F9BD2AC1-CBF1-491E-A95A-D31305BAB9F0}" dt="2026-03-15T23:18:22.839" v="0" actId="2696"/>
      <pc:docMkLst>
        <pc:docMk/>
      </pc:docMkLst>
      <pc:sldChg chg="del">
        <pc:chgData name="Marita-Ioana Pirvu (2508930)" userId="8230c953-f021-43ae-9f95-821c929e9d44" providerId="ADAL" clId="{F9BD2AC1-CBF1-491E-A95A-D31305BAB9F0}" dt="2026-03-15T23:18:22.839" v="0" actId="2696"/>
        <pc:sldMkLst>
          <pc:docMk/>
          <pc:sldMk cId="3892704402" sldId="26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226AD0A-A57A-4627-B7FC-9D770C1B99C1}" type="datetimeFigureOut">
              <a:rPr lang="en-GB" smtClean="0"/>
              <a:t>15/03/2026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B58D706-2605-42DF-8BB5-3699DCD7EE52}" type="slidenum">
              <a:rPr lang="en-GB" smtClean="0"/>
              <a:t>‹#›</a:t>
            </a:fld>
            <a:endParaRPr lang="en-GB"/>
          </a:p>
        </p:txBody>
      </p:sp>
    </p:spTree>
    <p:extLst>
      <p:ext uri="{BB962C8B-B14F-4D97-AF65-F5344CB8AC3E}">
        <p14:creationId xmlns:p14="http://schemas.microsoft.com/office/powerpoint/2010/main" val="37188382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“Good morning/afternoon. Today we will present an analysis of communication barriers at Flight Foods Ltd., a company producing airline ready meals. We will examine how these barriers affect workplace performance and food safety, discuss relevant communication theories, and propose strategies to improve organisational communication.”</a:t>
            </a:r>
            <a:endParaRPr lang="en-GB" dirty="0"/>
          </a:p>
        </p:txBody>
      </p:sp>
      <p:sp>
        <p:nvSpPr>
          <p:cNvPr id="4" name="Slide Number Placeholder 3"/>
          <p:cNvSpPr>
            <a:spLocks noGrp="1"/>
          </p:cNvSpPr>
          <p:nvPr>
            <p:ph type="sldNum" sz="quarter" idx="10"/>
          </p:nvPr>
        </p:nvSpPr>
        <p:spPr/>
        <p:txBody>
          <a:bodyPr/>
          <a:lstStyle/>
          <a:p>
            <a:fld id="{3B58D706-2605-42DF-8BB5-3699DCD7EE52}" type="slidenum">
              <a:rPr lang="en-GB" smtClean="0"/>
              <a:t>1</a:t>
            </a:fld>
            <a:endParaRPr lang="en-GB"/>
          </a:p>
        </p:txBody>
      </p:sp>
    </p:spTree>
    <p:extLst>
      <p:ext uri="{BB962C8B-B14F-4D97-AF65-F5344CB8AC3E}">
        <p14:creationId xmlns:p14="http://schemas.microsoft.com/office/powerpoint/2010/main" val="2272395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“This presentation covers communication in business, a summary of the Flight Foods case study, key communication barriers, theories explaining these barriers, strategies to overcome them, and a conclusion with recommendations.”</a:t>
            </a:r>
            <a:endParaRPr lang="en-GB" dirty="0"/>
          </a:p>
        </p:txBody>
      </p:sp>
      <p:sp>
        <p:nvSpPr>
          <p:cNvPr id="4" name="Slide Number Placeholder 3"/>
          <p:cNvSpPr>
            <a:spLocks noGrp="1"/>
          </p:cNvSpPr>
          <p:nvPr>
            <p:ph type="sldNum" sz="quarter" idx="10"/>
          </p:nvPr>
        </p:nvSpPr>
        <p:spPr/>
        <p:txBody>
          <a:bodyPr/>
          <a:lstStyle/>
          <a:p>
            <a:fld id="{3B58D706-2605-42DF-8BB5-3699DCD7EE52}" type="slidenum">
              <a:rPr lang="en-GB" smtClean="0"/>
              <a:t>2</a:t>
            </a:fld>
            <a:endParaRPr lang="en-GB"/>
          </a:p>
        </p:txBody>
      </p:sp>
    </p:spTree>
    <p:extLst>
      <p:ext uri="{BB962C8B-B14F-4D97-AF65-F5344CB8AC3E}">
        <p14:creationId xmlns:p14="http://schemas.microsoft.com/office/powerpoint/2010/main" val="2726625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“Communication is the exchange of information, instructions, and ideas within an organisation. Effective communication ensures employees understand their roles and procedures. Poor communication can lead to errors, misunderstandings, and lower productivity. The Flight Foods case illustrates how communication problems can affect operational efficiency and food quality.”</a:t>
            </a:r>
            <a:endParaRPr lang="en-GB" dirty="0"/>
          </a:p>
        </p:txBody>
      </p:sp>
      <p:sp>
        <p:nvSpPr>
          <p:cNvPr id="4" name="Slide Number Placeholder 3"/>
          <p:cNvSpPr>
            <a:spLocks noGrp="1"/>
          </p:cNvSpPr>
          <p:nvPr>
            <p:ph type="sldNum" sz="quarter" idx="10"/>
          </p:nvPr>
        </p:nvSpPr>
        <p:spPr/>
        <p:txBody>
          <a:bodyPr/>
          <a:lstStyle/>
          <a:p>
            <a:fld id="{3B58D706-2605-42DF-8BB5-3699DCD7EE52}" type="slidenum">
              <a:rPr lang="en-GB" smtClean="0"/>
              <a:t>3</a:t>
            </a:fld>
            <a:endParaRPr lang="en-GB"/>
          </a:p>
        </p:txBody>
      </p:sp>
    </p:spTree>
    <p:extLst>
      <p:ext uri="{BB962C8B-B14F-4D97-AF65-F5344CB8AC3E}">
        <p14:creationId xmlns:p14="http://schemas.microsoft.com/office/powerpoint/2010/main" val="35966879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“Flight Foods Ltd. produces ready meals for airlines but has received complaints about undercooked meals, poor packaging, and meat appearing in vegetarian dishes. The workforce is diverse in age, language, and culture, and employees often receive little training. Additionally, the factory is noisy, which contributes to communication difficulties and operational errors.”</a:t>
            </a:r>
            <a:endParaRPr lang="en-GB" dirty="0"/>
          </a:p>
        </p:txBody>
      </p:sp>
      <p:sp>
        <p:nvSpPr>
          <p:cNvPr id="4" name="Slide Number Placeholder 3"/>
          <p:cNvSpPr>
            <a:spLocks noGrp="1"/>
          </p:cNvSpPr>
          <p:nvPr>
            <p:ph type="sldNum" sz="quarter" idx="10"/>
          </p:nvPr>
        </p:nvSpPr>
        <p:spPr/>
        <p:txBody>
          <a:bodyPr/>
          <a:lstStyle/>
          <a:p>
            <a:fld id="{3B58D706-2605-42DF-8BB5-3699DCD7EE52}" type="slidenum">
              <a:rPr lang="en-GB" smtClean="0"/>
              <a:t>4</a:t>
            </a:fld>
            <a:endParaRPr lang="en-GB"/>
          </a:p>
        </p:txBody>
      </p:sp>
    </p:spTree>
    <p:extLst>
      <p:ext uri="{BB962C8B-B14F-4D97-AF65-F5344CB8AC3E}">
        <p14:creationId xmlns:p14="http://schemas.microsoft.com/office/powerpoint/2010/main" val="2940809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“The main barriers identified are environmental noise from machinery, language differences among staff, generational gaps in experience and attitudes, cultural differences in workplace expectations, and emotional stress from management. These barriers reduce clarity and understanding, leading to mistakes in food preparation and hygiene practices.”</a:t>
            </a:r>
            <a:endParaRPr lang="en-GB" dirty="0"/>
          </a:p>
        </p:txBody>
      </p:sp>
      <p:sp>
        <p:nvSpPr>
          <p:cNvPr id="4" name="Slide Number Placeholder 3"/>
          <p:cNvSpPr>
            <a:spLocks noGrp="1"/>
          </p:cNvSpPr>
          <p:nvPr>
            <p:ph type="sldNum" sz="quarter" idx="10"/>
          </p:nvPr>
        </p:nvSpPr>
        <p:spPr/>
        <p:txBody>
          <a:bodyPr/>
          <a:lstStyle/>
          <a:p>
            <a:fld id="{3B58D706-2605-42DF-8BB5-3699DCD7EE52}" type="slidenum">
              <a:rPr lang="en-GB" smtClean="0"/>
              <a:t>5</a:t>
            </a:fld>
            <a:endParaRPr lang="en-GB"/>
          </a:p>
        </p:txBody>
      </p:sp>
    </p:spTree>
    <p:extLst>
      <p:ext uri="{BB962C8B-B14F-4D97-AF65-F5344CB8AC3E}">
        <p14:creationId xmlns:p14="http://schemas.microsoft.com/office/powerpoint/2010/main" val="3068639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C01E1163-49D5-40B9-ADB8-286B03CC1DE4}" type="datetimeFigureOut">
              <a:rPr lang="en-GB" smtClean="0"/>
              <a:t>15/03/2026</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3A645968-F403-4EA4-8574-3CA0F63FBA46}"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C01E1163-49D5-40B9-ADB8-286B03CC1DE4}" type="datetimeFigureOut">
              <a:rPr lang="en-GB" smtClean="0"/>
              <a:t>15/03/2026</a:t>
            </a:fld>
            <a:endParaRPr lang="en-GB"/>
          </a:p>
        </p:txBody>
      </p:sp>
      <p:sp>
        <p:nvSpPr>
          <p:cNvPr id="9" name="Slide Number Placeholder 8"/>
          <p:cNvSpPr>
            <a:spLocks noGrp="1"/>
          </p:cNvSpPr>
          <p:nvPr>
            <p:ph type="sldNum" sz="quarter" idx="15"/>
          </p:nvPr>
        </p:nvSpPr>
        <p:spPr/>
        <p:txBody>
          <a:bodyPr rtlCol="0"/>
          <a:lstStyle/>
          <a:p>
            <a:fld id="{3A645968-F403-4EA4-8574-3CA0F63FBA46}"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C01E1163-49D5-40B9-ADB8-286B03CC1DE4}" type="datetimeFigureOut">
              <a:rPr lang="en-GB" smtClean="0"/>
              <a:t>15/03/2026</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3A645968-F403-4EA4-8574-3CA0F63FBA46}"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C01E1163-49D5-40B9-ADB8-286B03CC1DE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45968-F403-4EA4-8574-3CA0F63FBA46}"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C01E1163-49D5-40B9-ADB8-286B03CC1DE4}"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645968-F403-4EA4-8574-3CA0F63FBA46}"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C01E1163-49D5-40B9-ADB8-286B03CC1DE4}" type="datetimeFigureOut">
              <a:rPr lang="en-GB" smtClean="0"/>
              <a:t>15/03/2026</a:t>
            </a:fld>
            <a:endParaRPr lang="en-GB"/>
          </a:p>
        </p:txBody>
      </p:sp>
      <p:sp>
        <p:nvSpPr>
          <p:cNvPr id="7" name="Slide Number Placeholder 6"/>
          <p:cNvSpPr>
            <a:spLocks noGrp="1"/>
          </p:cNvSpPr>
          <p:nvPr>
            <p:ph type="sldNum" sz="quarter" idx="11"/>
          </p:nvPr>
        </p:nvSpPr>
        <p:spPr/>
        <p:txBody>
          <a:bodyPr rtlCol="0"/>
          <a:lstStyle/>
          <a:p>
            <a:fld id="{3A645968-F403-4EA4-8574-3CA0F63FBA46}"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1E1163-49D5-40B9-ADB8-286B03CC1DE4}"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645968-F403-4EA4-8574-3CA0F63FBA4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C01E1163-49D5-40B9-ADB8-286B03CC1DE4}" type="datetimeFigureOut">
              <a:rPr lang="en-GB" smtClean="0"/>
              <a:t>15/03/2026</a:t>
            </a:fld>
            <a:endParaRPr lang="en-GB"/>
          </a:p>
        </p:txBody>
      </p:sp>
      <p:sp>
        <p:nvSpPr>
          <p:cNvPr id="22" name="Slide Number Placeholder 21"/>
          <p:cNvSpPr>
            <a:spLocks noGrp="1"/>
          </p:cNvSpPr>
          <p:nvPr>
            <p:ph type="sldNum" sz="quarter" idx="15"/>
          </p:nvPr>
        </p:nvSpPr>
        <p:spPr/>
        <p:txBody>
          <a:bodyPr rtlCol="0"/>
          <a:lstStyle/>
          <a:p>
            <a:fld id="{3A645968-F403-4EA4-8574-3CA0F63FBA46}"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C01E1163-49D5-40B9-ADB8-286B03CC1DE4}" type="datetimeFigureOut">
              <a:rPr lang="en-GB" smtClean="0"/>
              <a:t>15/03/2026</a:t>
            </a:fld>
            <a:endParaRPr lang="en-GB"/>
          </a:p>
        </p:txBody>
      </p:sp>
      <p:sp>
        <p:nvSpPr>
          <p:cNvPr id="18" name="Slide Number Placeholder 17"/>
          <p:cNvSpPr>
            <a:spLocks noGrp="1"/>
          </p:cNvSpPr>
          <p:nvPr>
            <p:ph type="sldNum" sz="quarter" idx="11"/>
          </p:nvPr>
        </p:nvSpPr>
        <p:spPr/>
        <p:txBody>
          <a:bodyPr rtlCol="0"/>
          <a:lstStyle/>
          <a:p>
            <a:fld id="{3A645968-F403-4EA4-8574-3CA0F63FBA46}"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01E1163-49D5-40B9-ADB8-286B03CC1DE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45968-F403-4EA4-8574-3CA0F63FBA4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01E1163-49D5-40B9-ADB8-286B03CC1DE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45968-F403-4EA4-8574-3CA0F63FBA4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C01E1163-49D5-40B9-ADB8-286B03CC1DE4}" type="datetimeFigureOut">
              <a:rPr lang="en-GB" smtClean="0"/>
              <a:t>15/03/2026</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A645968-F403-4EA4-8574-3CA0F63FBA4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908720"/>
            <a:ext cx="7772400" cy="1470025"/>
          </a:xfrm>
        </p:spPr>
        <p:txBody>
          <a:bodyPr/>
          <a:lstStyle/>
          <a:p>
            <a:pPr algn="ctr"/>
            <a:r>
              <a:rPr lang="en-GB" b="1" dirty="0"/>
              <a:t>Communication Barriers at Flight Foods Ltd</a:t>
            </a:r>
            <a:endParaRPr lang="en-GB" dirty="0"/>
          </a:p>
        </p:txBody>
      </p:sp>
      <p:sp>
        <p:nvSpPr>
          <p:cNvPr id="3" name="Subtitle 2"/>
          <p:cNvSpPr>
            <a:spLocks noGrp="1"/>
          </p:cNvSpPr>
          <p:nvPr>
            <p:ph type="subTitle" idx="1"/>
          </p:nvPr>
        </p:nvSpPr>
        <p:spPr>
          <a:xfrm>
            <a:off x="1403648" y="2564904"/>
            <a:ext cx="6400800" cy="3312368"/>
          </a:xfrm>
        </p:spPr>
        <p:txBody>
          <a:bodyPr>
            <a:normAutofit fontScale="25000" lnSpcReduction="20000"/>
          </a:bodyPr>
          <a:lstStyle/>
          <a:p>
            <a:pPr algn="ctr"/>
            <a:r>
              <a:rPr lang="en-GB" sz="9600" dirty="0">
                <a:solidFill>
                  <a:schemeClr val="tx1"/>
                </a:solidFill>
              </a:rPr>
              <a:t>Effective </a:t>
            </a:r>
            <a:r>
              <a:rPr lang="en-GB" sz="9600" dirty="0" err="1">
                <a:solidFill>
                  <a:schemeClr val="tx1"/>
                </a:solidFill>
              </a:rPr>
              <a:t>Teamworking</a:t>
            </a:r>
            <a:r>
              <a:rPr lang="en-GB" sz="9600" dirty="0">
                <a:solidFill>
                  <a:schemeClr val="tx1"/>
                </a:solidFill>
              </a:rPr>
              <a:t> &amp; Communications (LCLM4003)</a:t>
            </a:r>
          </a:p>
          <a:p>
            <a:pPr algn="ctr"/>
            <a:br>
              <a:rPr lang="en-GB" sz="9600" dirty="0">
                <a:solidFill>
                  <a:schemeClr val="tx1"/>
                </a:solidFill>
              </a:rPr>
            </a:br>
            <a:endParaRPr lang="en-GB" sz="9600" dirty="0">
              <a:solidFill>
                <a:schemeClr val="tx1"/>
              </a:solidFill>
            </a:endParaRPr>
          </a:p>
          <a:p>
            <a:pPr algn="ctr"/>
            <a:r>
              <a:rPr lang="en-GB" sz="9600" dirty="0">
                <a:solidFill>
                  <a:schemeClr val="tx1"/>
                </a:solidFill>
              </a:rPr>
              <a:t>Group Members:</a:t>
            </a:r>
          </a:p>
          <a:p>
            <a:pPr algn="ctr"/>
            <a:r>
              <a:rPr lang="en-GB" sz="7200" dirty="0" err="1">
                <a:solidFill>
                  <a:schemeClr val="tx1"/>
                </a:solidFill>
              </a:rPr>
              <a:t>Claudiu</a:t>
            </a:r>
            <a:r>
              <a:rPr lang="en-GB" sz="7200" dirty="0">
                <a:solidFill>
                  <a:schemeClr val="tx1"/>
                </a:solidFill>
              </a:rPr>
              <a:t> Marian </a:t>
            </a:r>
            <a:r>
              <a:rPr lang="en-GB" sz="7200" dirty="0" err="1">
                <a:solidFill>
                  <a:schemeClr val="tx1"/>
                </a:solidFill>
              </a:rPr>
              <a:t>Ispas</a:t>
            </a:r>
            <a:endParaRPr lang="en-GB" sz="7200" dirty="0">
              <a:solidFill>
                <a:schemeClr val="tx1"/>
              </a:solidFill>
            </a:endParaRPr>
          </a:p>
          <a:p>
            <a:pPr algn="ctr"/>
            <a:r>
              <a:rPr lang="en-GB" sz="7200" dirty="0" err="1">
                <a:solidFill>
                  <a:schemeClr val="tx1"/>
                </a:solidFill>
              </a:rPr>
              <a:t>Codreanu</a:t>
            </a:r>
            <a:r>
              <a:rPr lang="en-GB" sz="7200" dirty="0">
                <a:solidFill>
                  <a:schemeClr val="tx1"/>
                </a:solidFill>
              </a:rPr>
              <a:t> </a:t>
            </a:r>
            <a:r>
              <a:rPr lang="en-GB" sz="7200" dirty="0" err="1">
                <a:solidFill>
                  <a:schemeClr val="tx1"/>
                </a:solidFill>
              </a:rPr>
              <a:t>Iulica</a:t>
            </a:r>
            <a:endParaRPr lang="en-GB" sz="7200" dirty="0">
              <a:solidFill>
                <a:schemeClr val="tx1"/>
              </a:solidFill>
            </a:endParaRPr>
          </a:p>
          <a:p>
            <a:endParaRPr lang="en-GB" sz="7200" dirty="0"/>
          </a:p>
          <a:p>
            <a:br>
              <a:rPr lang="en-GB" sz="7200" dirty="0"/>
            </a:br>
            <a:endParaRPr lang="en-GB" sz="7200" dirty="0"/>
          </a:p>
          <a:p>
            <a:endParaRPr lang="en-GB" sz="7200" dirty="0"/>
          </a:p>
          <a:p>
            <a:endParaRPr lang="en-GB" dirty="0"/>
          </a:p>
        </p:txBody>
      </p:sp>
    </p:spTree>
    <p:extLst>
      <p:ext uri="{BB962C8B-B14F-4D97-AF65-F5344CB8AC3E}">
        <p14:creationId xmlns:p14="http://schemas.microsoft.com/office/powerpoint/2010/main" val="1118594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a:t>
            </a:r>
          </a:p>
        </p:txBody>
      </p:sp>
      <p:sp>
        <p:nvSpPr>
          <p:cNvPr id="3" name="Content Placeholder 2"/>
          <p:cNvSpPr>
            <a:spLocks noGrp="1"/>
          </p:cNvSpPr>
          <p:nvPr>
            <p:ph sz="quarter" idx="1"/>
          </p:nvPr>
        </p:nvSpPr>
        <p:spPr/>
        <p:txBody>
          <a:bodyPr/>
          <a:lstStyle/>
          <a:p>
            <a:pPr marL="0" indent="0">
              <a:buNone/>
            </a:pPr>
            <a:r>
              <a:rPr lang="en-GB" dirty="0"/>
              <a:t>This presentation will discuss:</a:t>
            </a:r>
          </a:p>
          <a:p>
            <a:r>
              <a:rPr lang="en-GB" dirty="0"/>
              <a:t>• Communication in business organisations</a:t>
            </a:r>
          </a:p>
          <a:p>
            <a:r>
              <a:rPr lang="en-GB" dirty="0"/>
              <a:t>• Overview of the Flight Foods case study</a:t>
            </a:r>
          </a:p>
          <a:p>
            <a:r>
              <a:rPr lang="en-GB" dirty="0"/>
              <a:t>• Communication barriers in the workplace</a:t>
            </a:r>
          </a:p>
          <a:p>
            <a:r>
              <a:rPr lang="en-GB" dirty="0"/>
              <a:t>• Communication theories explaining these barriers</a:t>
            </a:r>
          </a:p>
          <a:p>
            <a:r>
              <a:rPr lang="en-GB" dirty="0"/>
              <a:t>• Strategies to overcome the barriers</a:t>
            </a:r>
          </a:p>
          <a:p>
            <a:r>
              <a:rPr lang="en-GB" dirty="0"/>
              <a:t>• Conclusion</a:t>
            </a:r>
          </a:p>
          <a:p>
            <a:r>
              <a:rPr lang="en-GB" dirty="0"/>
              <a:t>• References</a:t>
            </a:r>
          </a:p>
        </p:txBody>
      </p:sp>
    </p:spTree>
    <p:extLst>
      <p:ext uri="{BB962C8B-B14F-4D97-AF65-F5344CB8AC3E}">
        <p14:creationId xmlns:p14="http://schemas.microsoft.com/office/powerpoint/2010/main" val="2986815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sz="quarter" idx="1"/>
          </p:nvPr>
        </p:nvSpPr>
        <p:spPr/>
        <p:txBody>
          <a:bodyPr>
            <a:normAutofit fontScale="92500" lnSpcReduction="10000"/>
          </a:bodyPr>
          <a:lstStyle/>
          <a:p>
            <a:pPr algn="just"/>
            <a:r>
              <a:rPr lang="en-GB" dirty="0"/>
              <a:t>Communication is the process through which information, instructions, and ideas are exchanged between individuals in an organisation. Effective communication is essential in businesses because it ensures that employees clearly understand their roles, responsibilities, and procedures. Poor communication can lead to mistakes, misunderstandings, and reduced organisational performance (</a:t>
            </a:r>
            <a:r>
              <a:rPr lang="en-GB" dirty="0" err="1"/>
              <a:t>Keyton</a:t>
            </a:r>
            <a:r>
              <a:rPr lang="en-GB" dirty="0"/>
              <a:t> , 2017).</a:t>
            </a:r>
          </a:p>
          <a:p>
            <a:pPr marL="0" indent="0" algn="just">
              <a:buNone/>
            </a:pPr>
            <a:endParaRPr lang="en-GB" dirty="0"/>
          </a:p>
          <a:p>
            <a:pPr algn="just"/>
            <a:r>
              <a:rPr lang="en-GB" dirty="0"/>
              <a:t>This presentation analyses the case of </a:t>
            </a:r>
            <a:r>
              <a:rPr lang="en-GB" b="1" dirty="0"/>
              <a:t>Flight Foods Ltd.</a:t>
            </a:r>
            <a:r>
              <a:rPr lang="en-GB" dirty="0"/>
              <a:t>, a ready-meal manufacturer for airlines, and examines how communication barriers in the workplace have contributed to operational problems and declining food standards.</a:t>
            </a:r>
          </a:p>
          <a:p>
            <a:endParaRPr lang="en-GB" dirty="0"/>
          </a:p>
        </p:txBody>
      </p:sp>
    </p:spTree>
    <p:extLst>
      <p:ext uri="{BB962C8B-B14F-4D97-AF65-F5344CB8AC3E}">
        <p14:creationId xmlns:p14="http://schemas.microsoft.com/office/powerpoint/2010/main" val="2928736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of the case study</a:t>
            </a:r>
          </a:p>
        </p:txBody>
      </p:sp>
      <p:sp>
        <p:nvSpPr>
          <p:cNvPr id="3" name="Content Placeholder 2"/>
          <p:cNvSpPr>
            <a:spLocks noGrp="1"/>
          </p:cNvSpPr>
          <p:nvPr>
            <p:ph sz="quarter" idx="1"/>
          </p:nvPr>
        </p:nvSpPr>
        <p:spPr/>
        <p:txBody>
          <a:bodyPr>
            <a:normAutofit fontScale="55000" lnSpcReduction="20000"/>
          </a:bodyPr>
          <a:lstStyle/>
          <a:p>
            <a:pPr marL="0" indent="0">
              <a:buNone/>
            </a:pPr>
            <a:r>
              <a:rPr lang="en-GB" sz="2900" dirty="0"/>
              <a:t>Flight Foods Ltd. is a </a:t>
            </a:r>
            <a:r>
              <a:rPr lang="en-GB" sz="2900" b="1" dirty="0"/>
              <a:t>medium-sized food manufacturing company</a:t>
            </a:r>
            <a:r>
              <a:rPr lang="en-GB" sz="2900" dirty="0"/>
              <a:t> that produces ready meals for airline companies.</a:t>
            </a:r>
          </a:p>
          <a:p>
            <a:pPr marL="0" indent="0">
              <a:buNone/>
            </a:pPr>
            <a:br>
              <a:rPr lang="en-GB" sz="2900" dirty="0"/>
            </a:br>
            <a:endParaRPr lang="en-GB" sz="2900" dirty="0"/>
          </a:p>
          <a:p>
            <a:pPr marL="0" indent="0">
              <a:buNone/>
            </a:pPr>
            <a:r>
              <a:rPr lang="en-GB" sz="2900" dirty="0"/>
              <a:t>The company has recently lost market share because airlines have complained about several food quality issues, including:</a:t>
            </a:r>
          </a:p>
          <a:p>
            <a:pPr marL="0" indent="0">
              <a:buNone/>
            </a:pPr>
            <a:r>
              <a:rPr lang="en-GB" sz="2900" dirty="0"/>
              <a:t>• Undercooked food</a:t>
            </a:r>
          </a:p>
          <a:p>
            <a:pPr marL="0" indent="0">
              <a:buNone/>
            </a:pPr>
            <a:r>
              <a:rPr lang="en-GB" sz="2900" dirty="0"/>
              <a:t>• Poor packaging</a:t>
            </a:r>
          </a:p>
          <a:p>
            <a:pPr marL="0" indent="0">
              <a:buNone/>
            </a:pPr>
            <a:r>
              <a:rPr lang="en-GB" sz="2900" dirty="0"/>
              <a:t>• Meat being found in vegetarian meals</a:t>
            </a:r>
            <a:br>
              <a:rPr lang="en-GB" sz="2900" dirty="0"/>
            </a:br>
            <a:endParaRPr lang="en-GB" sz="2900" dirty="0"/>
          </a:p>
          <a:p>
            <a:pPr marL="0" indent="0">
              <a:buNone/>
            </a:pPr>
            <a:r>
              <a:rPr lang="en-GB" sz="2900" dirty="0"/>
              <a:t>The consultancy investigation identified several operational challenges in the factory.</a:t>
            </a:r>
            <a:br>
              <a:rPr lang="en-GB" sz="2900" dirty="0"/>
            </a:br>
            <a:endParaRPr lang="en-GB" sz="2900" dirty="0"/>
          </a:p>
          <a:p>
            <a:pPr marL="0" indent="0">
              <a:buNone/>
            </a:pPr>
            <a:r>
              <a:rPr lang="en-GB" sz="2900" dirty="0"/>
              <a:t>The workforce consists of </a:t>
            </a:r>
            <a:r>
              <a:rPr lang="en-GB" sz="2900" b="1" dirty="0"/>
              <a:t>40 employees from different cultural backgrounds</a:t>
            </a:r>
            <a:r>
              <a:rPr lang="en-GB" sz="2900" dirty="0"/>
              <a:t>, ranging in age from </a:t>
            </a:r>
            <a:r>
              <a:rPr lang="en-GB" sz="2900" b="1" dirty="0"/>
              <a:t>16 to 60 years old</a:t>
            </a:r>
            <a:r>
              <a:rPr lang="en-GB" sz="2900" dirty="0"/>
              <a:t>. Many employees speak different languages, which creates communication difficulties.</a:t>
            </a:r>
            <a:br>
              <a:rPr lang="en-GB" sz="2900" dirty="0"/>
            </a:br>
            <a:endParaRPr lang="en-GB" sz="2900" dirty="0"/>
          </a:p>
          <a:p>
            <a:pPr marL="0" indent="0">
              <a:buNone/>
            </a:pPr>
            <a:r>
              <a:rPr lang="en-GB" sz="2900" dirty="0"/>
              <a:t>In addition, the factory environment is </a:t>
            </a:r>
            <a:r>
              <a:rPr lang="en-GB" sz="2900" b="1" dirty="0"/>
              <a:t>very noisy due to old machines</a:t>
            </a:r>
            <a:r>
              <a:rPr lang="en-GB" sz="2900" dirty="0"/>
              <a:t>, and workers receive </a:t>
            </a:r>
            <a:r>
              <a:rPr lang="en-GB" sz="2900" b="1" dirty="0"/>
              <a:t>little or no food hygiene training before starting work</a:t>
            </a:r>
            <a:r>
              <a:rPr lang="en-GB" sz="2900" dirty="0"/>
              <a:t>.</a:t>
            </a:r>
          </a:p>
          <a:p>
            <a:endParaRPr lang="en-GB" dirty="0"/>
          </a:p>
        </p:txBody>
      </p:sp>
    </p:spTree>
    <p:extLst>
      <p:ext uri="{BB962C8B-B14F-4D97-AF65-F5344CB8AC3E}">
        <p14:creationId xmlns:p14="http://schemas.microsoft.com/office/powerpoint/2010/main" val="956533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barriers in the case study</a:t>
            </a:r>
          </a:p>
        </p:txBody>
      </p:sp>
      <p:sp>
        <p:nvSpPr>
          <p:cNvPr id="3" name="Content Placeholder 2"/>
          <p:cNvSpPr>
            <a:spLocks noGrp="1"/>
          </p:cNvSpPr>
          <p:nvPr>
            <p:ph sz="quarter" idx="1"/>
          </p:nvPr>
        </p:nvSpPr>
        <p:spPr/>
        <p:txBody>
          <a:bodyPr>
            <a:normAutofit fontScale="70000" lnSpcReduction="20000"/>
          </a:bodyPr>
          <a:lstStyle/>
          <a:p>
            <a:pPr marL="0" indent="0" algn="just">
              <a:buNone/>
            </a:pPr>
            <a:r>
              <a:rPr lang="en-GB" sz="2600" b="1" dirty="0">
                <a:solidFill>
                  <a:schemeClr val="accent1"/>
                </a:solidFill>
              </a:rPr>
              <a:t>The case study highlights several communication barriers that affect workplace performance:</a:t>
            </a:r>
          </a:p>
          <a:p>
            <a:pPr marL="0" indent="0" algn="just">
              <a:buNone/>
            </a:pPr>
            <a:r>
              <a:rPr lang="en-GB" b="1" dirty="0"/>
              <a:t>Environmental Noise</a:t>
            </a:r>
            <a:endParaRPr lang="en-GB" dirty="0"/>
          </a:p>
          <a:p>
            <a:pPr algn="just"/>
            <a:r>
              <a:rPr lang="en-GB" dirty="0"/>
              <a:t>The factory contains old and noisy machinery, which makes it difficult for Gary to communicate instructions clearly to workers.</a:t>
            </a:r>
          </a:p>
          <a:p>
            <a:pPr marL="0" indent="0" algn="just">
              <a:buNone/>
            </a:pPr>
            <a:r>
              <a:rPr lang="en-GB" b="1" dirty="0"/>
              <a:t>Language Barriers</a:t>
            </a:r>
            <a:endParaRPr lang="en-GB" dirty="0"/>
          </a:p>
          <a:p>
            <a:pPr algn="just"/>
            <a:r>
              <a:rPr lang="en-GB" dirty="0"/>
              <a:t>Employees speak different languages and often communicate in their own language, making it difficult for Gary to explain procedures.</a:t>
            </a:r>
          </a:p>
          <a:p>
            <a:pPr marL="0" indent="0" algn="just">
              <a:buNone/>
            </a:pPr>
            <a:r>
              <a:rPr lang="en-GB" b="1" dirty="0"/>
              <a:t>Age and Generational Differences</a:t>
            </a:r>
            <a:endParaRPr lang="en-GB" dirty="0"/>
          </a:p>
          <a:p>
            <a:pPr algn="just"/>
            <a:r>
              <a:rPr lang="en-GB" dirty="0"/>
              <a:t>The workforce includes both very young and older employees, which may lead to differences in experience, work attitudes, and understanding of instructions.</a:t>
            </a:r>
          </a:p>
          <a:p>
            <a:pPr marL="0" indent="0" algn="just">
              <a:buNone/>
            </a:pPr>
            <a:r>
              <a:rPr lang="en-GB" b="1" dirty="0"/>
              <a:t>Cultural Differences</a:t>
            </a:r>
            <a:endParaRPr lang="en-GB" dirty="0"/>
          </a:p>
          <a:p>
            <a:pPr algn="just"/>
            <a:r>
              <a:rPr lang="en-GB" dirty="0"/>
              <a:t>Employees from different cultural backgrounds may have different standards or expectations regarding workplace communication and food hygiene.</a:t>
            </a:r>
          </a:p>
          <a:p>
            <a:pPr marL="0" indent="0" algn="just">
              <a:buNone/>
            </a:pPr>
            <a:r>
              <a:rPr lang="en-GB" b="1" dirty="0"/>
              <a:t>Emotional Barriers</a:t>
            </a:r>
            <a:endParaRPr lang="en-GB" dirty="0"/>
          </a:p>
          <a:p>
            <a:pPr algn="just"/>
            <a:r>
              <a:rPr lang="en-GB" dirty="0"/>
              <a:t>Gary appears stressed, tired, and frustrated, which negatively affects his communication with staff.</a:t>
            </a:r>
          </a:p>
          <a:p>
            <a:pPr marL="0" indent="0">
              <a:buNone/>
            </a:pPr>
            <a:endParaRPr lang="en-GB" dirty="0"/>
          </a:p>
        </p:txBody>
      </p:sp>
    </p:spTree>
    <p:extLst>
      <p:ext uri="{BB962C8B-B14F-4D97-AF65-F5344CB8AC3E}">
        <p14:creationId xmlns:p14="http://schemas.microsoft.com/office/powerpoint/2010/main" val="1083873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sz="quarter" idx="1"/>
          </p:nvPr>
        </p:nvSpPr>
        <p:spPr/>
        <p:txBody>
          <a:bodyPr>
            <a:normAutofit/>
          </a:bodyPr>
          <a:lstStyle/>
          <a:p>
            <a:r>
              <a:rPr lang="es-ES" dirty="0"/>
              <a:t>Berlo D. (1960) The Process of Communication.</a:t>
            </a:r>
          </a:p>
          <a:p>
            <a:r>
              <a:rPr lang="es-ES" dirty="0"/>
              <a:t>Shannon, C. &amp; Weaver, W. (1949) The Mathematical Theory of Communication.</a:t>
            </a:r>
          </a:p>
          <a:p>
            <a:r>
              <a:rPr lang="es-ES" dirty="0"/>
              <a:t>Schramm, W. (1954) The Process and Effects of Mass Communication.</a:t>
            </a:r>
          </a:p>
          <a:p>
            <a:r>
              <a:rPr lang="es-ES" dirty="0"/>
              <a:t>Robbins , S. &amp; Judge T. (2017) Organisational Behaviour </a:t>
            </a:r>
          </a:p>
          <a:p>
            <a:r>
              <a:rPr lang="es-ES" dirty="0"/>
              <a:t>Adair , J. (2009) Effective Communication. </a:t>
            </a:r>
          </a:p>
          <a:p>
            <a:endParaRPr lang="en-GB" dirty="0"/>
          </a:p>
        </p:txBody>
      </p:sp>
    </p:spTree>
    <p:extLst>
      <p:ext uri="{BB962C8B-B14F-4D97-AF65-F5344CB8AC3E}">
        <p14:creationId xmlns:p14="http://schemas.microsoft.com/office/powerpoint/2010/main" val="30359275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d788c14cdcefbf65e9c459dd5e6c0465">
  <xsd:schema xmlns:xsd="http://www.w3.org/2001/XMLSchema" xmlns:xs="http://www.w3.org/2001/XMLSchema" xmlns:p="http://schemas.microsoft.com/office/2006/metadata/properties" xmlns:ns3="b4f9f7ee-5770-4a14-8925-17f3d16e50b7" targetNamespace="http://schemas.microsoft.com/office/2006/metadata/properties" ma:root="true" ma:fieldsID="0ac8f9ffc691d203579ecad6d7b36349"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AEAFED40-55AC-408E-AE68-57D6683888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CFB6EF1-7BBA-4725-BE9F-C4D7967EECBE}">
  <ds:schemaRefs>
    <ds:schemaRef ds:uri="http://schemas.microsoft.com/sharepoint/v3/contenttype/forms"/>
  </ds:schemaRefs>
</ds:datastoreItem>
</file>

<file path=customXml/itemProps3.xml><?xml version="1.0" encoding="utf-8"?>
<ds:datastoreItem xmlns:ds="http://schemas.openxmlformats.org/officeDocument/2006/customXml" ds:itemID="{1D119C1D-3B15-488D-A66B-1788CD0AC622}">
  <ds:schemaRefs>
    <ds:schemaRef ds:uri="http://schemas.microsoft.com/office/2006/metadata/properties"/>
    <ds:schemaRef ds:uri="http://schemas.microsoft.com/office/infopath/2007/PartnerControls"/>
    <ds:schemaRef ds:uri="http://schemas.microsoft.com/office/2006/documentManagement/types"/>
    <ds:schemaRef ds:uri="b4f9f7ee-5770-4a14-8925-17f3d16e50b7"/>
    <ds:schemaRef ds:uri="http://purl.org/dc/elements/1.1/"/>
    <ds:schemaRef ds:uri="http://purl.org/dc/terms/"/>
    <ds:schemaRef ds:uri="http://www.w3.org/XML/1998/namespace"/>
    <ds:schemaRef ds:uri="http://purl.org/dc/dcmitype/"/>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Oriel</Template>
  <TotalTime>39</TotalTime>
  <Words>754</Words>
  <Application>Microsoft Office PowerPoint</Application>
  <PresentationFormat>On-screen Show (4:3)</PresentationFormat>
  <Paragraphs>59</Paragraphs>
  <Slides>6</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Century Schoolbook</vt:lpstr>
      <vt:lpstr>Wingdings</vt:lpstr>
      <vt:lpstr>Wingdings 2</vt:lpstr>
      <vt:lpstr>Oriel</vt:lpstr>
      <vt:lpstr>Communication Barriers at Flight Foods Ltd</vt:lpstr>
      <vt:lpstr>Content:</vt:lpstr>
      <vt:lpstr>introduction</vt:lpstr>
      <vt:lpstr>summary of the case study</vt:lpstr>
      <vt:lpstr>communication barriers in the case study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Barriers at Flight Foods Ltd</dc:title>
  <dc:creator>CLAUDIU ISPAS</dc:creator>
  <cp:lastModifiedBy>Marita-Ioana Pirvu (2508930)</cp:lastModifiedBy>
  <cp:revision>6</cp:revision>
  <dcterms:created xsi:type="dcterms:W3CDTF">2026-03-11T21:43:09Z</dcterms:created>
  <dcterms:modified xsi:type="dcterms:W3CDTF">2026-03-15T23:18:33Z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