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snapToGrid="0">
      <p:cViewPr varScale="1">
        <p:scale>
          <a:sx n="65" d="100"/>
          <a:sy n="65" d="100"/>
        </p:scale>
        <p:origin x="9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AB69-8E37-AD1C-96D1-636930BBE1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F36C2F-9592-2029-EA01-3D3058C8AC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03A0BA-A55E-218D-9F02-32F5D110E9D4}"/>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00420DB0-67D0-0C5A-5696-44500146DB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F55492-2FC9-C810-1210-A55D2C74E314}"/>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419945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B3325-0A6F-DFB8-86C4-9CC169E292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D1277F-0468-8FE6-53B2-83D9AF6ACC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2EA29-9A4D-7D3E-12FC-7106899953FD}"/>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1379D991-EFD6-E6FA-FE83-9BD924436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EB592-E1B7-0D99-98F6-F3ECE5E20E8F}"/>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207627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8D9D-D3CF-8621-135B-F948DD7393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A46775-26EE-4882-5440-59387CF892C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18E73-C5A7-88E1-A5FC-956F12996E0D}"/>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79289BED-3065-336C-6E25-06176BA00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68D90-7AA8-16F7-6472-33EAFB2555C0}"/>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3984185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26A6A-FF00-835E-CCAE-18F5CDEFA6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41B068-4DBD-9AB0-90AE-45E0A24BC0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0530D6-F64C-F278-60C2-8E2B29544D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41DD0D-BB21-DDEE-8C28-800DBEDD3117}"/>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6" name="Footer Placeholder 5">
            <a:extLst>
              <a:ext uri="{FF2B5EF4-FFF2-40B4-BE49-F238E27FC236}">
                <a16:creationId xmlns:a16="http://schemas.microsoft.com/office/drawing/2014/main" id="{8ACC6993-FF67-D2FE-FDBA-3B601DEF39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C965-0EC9-CF28-A526-24C45779E78A}"/>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1110929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2E62-2F9A-50B4-2927-983C29E6F0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5FAB5E-4F2C-C005-0FD4-07EF5ED081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E492A1-8CEF-442F-D74C-6DC130C121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994A80-0817-C04E-A531-B128FDF7D2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9DFFAA-BAAD-54DA-A487-D0A3AFFEB3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CEB50B-E172-CAC9-07AB-7714D5FCFE2A}"/>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8" name="Footer Placeholder 7">
            <a:extLst>
              <a:ext uri="{FF2B5EF4-FFF2-40B4-BE49-F238E27FC236}">
                <a16:creationId xmlns:a16="http://schemas.microsoft.com/office/drawing/2014/main" id="{6B5DB6EE-C3DD-8021-E0B8-23B5121449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9C5D91-E5FE-05BB-1D3A-B39BAD22771C}"/>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369018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3ACD-EF11-2C88-F021-AA1DC871CC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44E735-1141-1265-9A5F-0FEF15E32932}"/>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4" name="Footer Placeholder 3">
            <a:extLst>
              <a:ext uri="{FF2B5EF4-FFF2-40B4-BE49-F238E27FC236}">
                <a16:creationId xmlns:a16="http://schemas.microsoft.com/office/drawing/2014/main" id="{B8A99A33-9889-8256-25DA-C16C9216A1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BB48D-3A84-5F98-2B97-9D76BECD284C}"/>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2662938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1B59E0-0A4B-2325-B874-ED76EE5D0618}"/>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3" name="Footer Placeholder 2">
            <a:extLst>
              <a:ext uri="{FF2B5EF4-FFF2-40B4-BE49-F238E27FC236}">
                <a16:creationId xmlns:a16="http://schemas.microsoft.com/office/drawing/2014/main" id="{D444A0D4-1F8E-D710-C54C-4194646DE4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6D9359-B76F-9E48-9308-430F1ECEA495}"/>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3129843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D836-A927-42A4-9C31-0BF3FC7E18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06159F-93E0-3C14-D3D8-A86C66D8C7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D32B9D-EDF8-2C33-9C2A-8A20018B98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BAAD06-03A0-100D-4E27-CC766F0144BA}"/>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6" name="Footer Placeholder 5">
            <a:extLst>
              <a:ext uri="{FF2B5EF4-FFF2-40B4-BE49-F238E27FC236}">
                <a16:creationId xmlns:a16="http://schemas.microsoft.com/office/drawing/2014/main" id="{3DB60720-CD86-CB95-4F40-12636DB779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066CEE-1A58-5E4D-5D9C-81896742A5E2}"/>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109767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B66FE-F505-9AC0-DC16-67DB90408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7BC42A-DE77-9088-7D13-7016051502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166EB6-4916-BCD0-D89A-A83260CD7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61BF13-7313-37BA-D886-E9B66DBA22BE}"/>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6" name="Footer Placeholder 5">
            <a:extLst>
              <a:ext uri="{FF2B5EF4-FFF2-40B4-BE49-F238E27FC236}">
                <a16:creationId xmlns:a16="http://schemas.microsoft.com/office/drawing/2014/main" id="{37A81567-656A-B2BF-2A47-234CD2046D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EA5E3E-CB74-08A6-A474-A1A8BB8E2C0E}"/>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3589514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93671-EEC5-8F21-8BB4-1A9AA3635B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69C32F-6BA6-88BF-4B0D-5074E9010E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8ED13-4824-8B2D-BFB8-82411571E3A5}"/>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5D60F454-CDB7-9CA8-8AF7-B890F73A9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6B9A7-E069-38C9-6B40-699AD74E7E75}"/>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441369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43E9E6-C5AC-CF22-2E85-AB71D51A34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7D5D1C-9E51-1F1F-A83C-FAA518BE6A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A16C98-AE75-7F85-9019-AE6F5C362E12}"/>
              </a:ext>
            </a:extLst>
          </p:cNvPr>
          <p:cNvSpPr>
            <a:spLocks noGrp="1"/>
          </p:cNvSpPr>
          <p:nvPr>
            <p:ph type="dt" sz="half" idx="10"/>
          </p:nvPr>
        </p:nvSpPr>
        <p:spPr/>
        <p:txBody>
          <a:body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E289D74D-FFC8-3DF6-5BBA-5BE2E841C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D4E30-AB97-DF23-6131-3C3232D8B1D6}"/>
              </a:ext>
            </a:extLst>
          </p:cNvPr>
          <p:cNvSpPr>
            <a:spLocks noGrp="1"/>
          </p:cNvSpPr>
          <p:nvPr>
            <p:ph type="sldNum" sz="quarter" idx="12"/>
          </p:nvPr>
        </p:nvSpPr>
        <p:spPr/>
        <p:txBody>
          <a:bodyPr/>
          <a:lstStyle/>
          <a:p>
            <a:fld id="{8F7CDD57-2C17-4CA4-9814-DF56B43E5A15}" type="slidenum">
              <a:rPr lang="en-GB" smtClean="0"/>
              <a:t>‹#›</a:t>
            </a:fld>
            <a:endParaRPr lang="en-GB"/>
          </a:p>
        </p:txBody>
      </p:sp>
    </p:spTree>
    <p:extLst>
      <p:ext uri="{BB962C8B-B14F-4D97-AF65-F5344CB8AC3E}">
        <p14:creationId xmlns:p14="http://schemas.microsoft.com/office/powerpoint/2010/main" val="1662994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FCD23-912A-BD2F-6BCF-2748A1AC97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C1101C-8EDC-1338-D9AE-AF1CE9AD24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46B219-4045-53AC-282A-91537042B3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3419A9-7569-410D-9925-DB93DF2C9CCC}" type="datetimeFigureOut">
              <a:rPr lang="en-GB" smtClean="0"/>
              <a:t>16/02/2026</a:t>
            </a:fld>
            <a:endParaRPr lang="en-GB"/>
          </a:p>
        </p:txBody>
      </p:sp>
      <p:sp>
        <p:nvSpPr>
          <p:cNvPr id="5" name="Footer Placeholder 4">
            <a:extLst>
              <a:ext uri="{FF2B5EF4-FFF2-40B4-BE49-F238E27FC236}">
                <a16:creationId xmlns:a16="http://schemas.microsoft.com/office/drawing/2014/main" id="{6E26C9E6-4D94-2992-75C8-479F55EAE8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409B3F-6CA8-7E6A-9AAC-5E11F7D70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7CDD57-2C17-4CA4-9814-DF56B43E5A15}" type="slidenum">
              <a:rPr lang="en-GB" smtClean="0"/>
              <a:t>‹#›</a:t>
            </a:fld>
            <a:endParaRPr lang="en-GB"/>
          </a:p>
        </p:txBody>
      </p:sp>
    </p:spTree>
    <p:extLst>
      <p:ext uri="{BB962C8B-B14F-4D97-AF65-F5344CB8AC3E}">
        <p14:creationId xmlns:p14="http://schemas.microsoft.com/office/powerpoint/2010/main" val="2473484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DB1B56-4F55-524D-3342-4A97A18C5E71}"/>
              </a:ext>
            </a:extLst>
          </p:cNvPr>
          <p:cNvSpPr txBox="1"/>
          <p:nvPr/>
        </p:nvSpPr>
        <p:spPr>
          <a:xfrm>
            <a:off x="635936" y="827878"/>
            <a:ext cx="10920127" cy="4401205"/>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Iqra Ali </a:t>
            </a:r>
            <a:endParaRPr lang="en-GB" sz="4000" dirty="0">
              <a:latin typeface="Arial" panose="020B0604020202020204" pitchFamily="34" charset="0"/>
              <a:cs typeface="Arial" panose="020B0604020202020204" pitchFamily="34" charset="0"/>
            </a:endParaRPr>
          </a:p>
          <a:p>
            <a:pPr algn="ctr"/>
            <a:r>
              <a:rPr lang="en-US" sz="4000" dirty="0">
                <a:latin typeface="Arial" panose="020B0604020202020204" pitchFamily="34" charset="0"/>
                <a:cs typeface="Arial" panose="020B0604020202020204" pitchFamily="34" charset="0"/>
              </a:rPr>
              <a:t>Student Number: 2433750</a:t>
            </a:r>
            <a:endParaRPr lang="en-GB" sz="4000" dirty="0">
              <a:latin typeface="Arial" panose="020B0604020202020204" pitchFamily="34" charset="0"/>
              <a:cs typeface="Arial" panose="020B0604020202020204" pitchFamily="34" charset="0"/>
            </a:endParaRPr>
          </a:p>
          <a:p>
            <a:pPr algn="ctr"/>
            <a:r>
              <a:rPr lang="en-US" sz="4000" dirty="0">
                <a:latin typeface="Arial" panose="020B0604020202020204" pitchFamily="34" charset="0"/>
                <a:cs typeface="Arial" panose="020B0604020202020204" pitchFamily="34" charset="0"/>
              </a:rPr>
              <a:t>Module Code: LCHS4010</a:t>
            </a:r>
            <a:endParaRPr lang="en-GB" sz="4000" dirty="0">
              <a:latin typeface="Arial" panose="020B0604020202020204" pitchFamily="34" charset="0"/>
              <a:cs typeface="Arial" panose="020B0604020202020204" pitchFamily="34" charset="0"/>
            </a:endParaRPr>
          </a:p>
          <a:p>
            <a:pPr algn="ctr"/>
            <a:r>
              <a:rPr lang="en-US" sz="4000" dirty="0">
                <a:latin typeface="Arial" panose="020B0604020202020204" pitchFamily="34" charset="0"/>
                <a:cs typeface="Arial" panose="020B0604020202020204" pitchFamily="34" charset="0"/>
              </a:rPr>
              <a:t>Title: Psychology in Health and Social Care</a:t>
            </a:r>
          </a:p>
          <a:p>
            <a:pPr algn="ctr"/>
            <a:r>
              <a:rPr lang="en-US" sz="4000" dirty="0">
                <a:latin typeface="Arial" panose="020B0604020202020204" pitchFamily="34" charset="0"/>
                <a:cs typeface="Arial" panose="020B0604020202020204" pitchFamily="34" charset="0"/>
              </a:rPr>
              <a:t>Lecturer: </a:t>
            </a:r>
            <a:r>
              <a:rPr lang="en-GB" sz="4000" dirty="0">
                <a:latin typeface="Arial" panose="020B0604020202020204" pitchFamily="34" charset="0"/>
                <a:cs typeface="Arial" panose="020B0604020202020204" pitchFamily="34" charset="0"/>
              </a:rPr>
              <a:t>Helen Parsons</a:t>
            </a:r>
          </a:p>
          <a:p>
            <a:pPr algn="ctr"/>
            <a:r>
              <a:rPr lang="en-US" sz="4000" dirty="0">
                <a:latin typeface="Arial" panose="020B0604020202020204" pitchFamily="34" charset="0"/>
                <a:cs typeface="Arial" panose="020B0604020202020204" pitchFamily="34" charset="0"/>
              </a:rPr>
              <a:t>Assignment title: individual Presentation</a:t>
            </a:r>
          </a:p>
          <a:p>
            <a:pPr algn="ctr"/>
            <a:r>
              <a:rPr lang="en-US" sz="4000" dirty="0">
                <a:latin typeface="Arial" panose="020B0604020202020204" pitchFamily="34" charset="0"/>
                <a:cs typeface="Arial" panose="020B0604020202020204" pitchFamily="34" charset="0"/>
              </a:rPr>
              <a:t>Date: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1707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8DE65-104C-3D05-96CC-19C613C787E9}"/>
              </a:ext>
            </a:extLst>
          </p:cNvPr>
          <p:cNvSpPr>
            <a:spLocks noGrp="1"/>
          </p:cNvSpPr>
          <p:nvPr>
            <p:ph type="title"/>
          </p:nvPr>
        </p:nvSpPr>
        <p:spPr/>
        <p:txBody>
          <a:bodyPr>
            <a:normAutofit/>
          </a:bodyPr>
          <a:lstStyle/>
          <a:p>
            <a:r>
              <a:rPr lang="en-US" sz="3600" dirty="0"/>
              <a:t>Scenario overview</a:t>
            </a:r>
            <a:endParaRPr lang="en-GB" sz="3600" dirty="0"/>
          </a:p>
        </p:txBody>
      </p:sp>
      <p:sp>
        <p:nvSpPr>
          <p:cNvPr id="3" name="Content Placeholder 2">
            <a:extLst>
              <a:ext uri="{FF2B5EF4-FFF2-40B4-BE49-F238E27FC236}">
                <a16:creationId xmlns:a16="http://schemas.microsoft.com/office/drawing/2014/main" id="{130165A1-967B-771B-E361-54B968D91815}"/>
              </a:ext>
            </a:extLst>
          </p:cNvPr>
          <p:cNvSpPr>
            <a:spLocks noGrp="1"/>
          </p:cNvSpPr>
          <p:nvPr>
            <p:ph idx="1"/>
          </p:nvPr>
        </p:nvSpPr>
        <p:spPr>
          <a:xfrm>
            <a:off x="838200" y="1552576"/>
            <a:ext cx="10515600" cy="4351338"/>
          </a:xfrm>
        </p:spPr>
        <p:txBody>
          <a:bodyPr/>
          <a:lstStyle/>
          <a:p>
            <a:pPr marL="0" indent="0">
              <a:buNone/>
            </a:pPr>
            <a:r>
              <a:rPr lang="en-US" dirty="0"/>
              <a:t>Key information</a:t>
            </a:r>
          </a:p>
          <a:p>
            <a:r>
              <a:rPr lang="en-US" dirty="0"/>
              <a:t>Jenny is 16 years old</a:t>
            </a:r>
          </a:p>
          <a:p>
            <a:r>
              <a:rPr lang="en-US" dirty="0"/>
              <a:t>Young care for 5 years </a:t>
            </a:r>
          </a:p>
          <a:p>
            <a:r>
              <a:rPr lang="en-US" dirty="0"/>
              <a:t>Father died; caregiving role transferred to Jenny </a:t>
            </a:r>
          </a:p>
          <a:p>
            <a:pPr marL="0" indent="0">
              <a:buNone/>
            </a:pPr>
            <a:r>
              <a:rPr lang="en-US" dirty="0"/>
              <a:t>Mother has:</a:t>
            </a:r>
          </a:p>
          <a:p>
            <a:r>
              <a:rPr lang="en-US" dirty="0"/>
              <a:t>Mobility problems</a:t>
            </a:r>
          </a:p>
          <a:p>
            <a:r>
              <a:rPr lang="en-US" dirty="0"/>
              <a:t>Memory difficulties</a:t>
            </a:r>
          </a:p>
          <a:p>
            <a:r>
              <a:rPr lang="en-US" dirty="0"/>
              <a:t>Low mood </a:t>
            </a:r>
          </a:p>
        </p:txBody>
      </p:sp>
    </p:spTree>
    <p:extLst>
      <p:ext uri="{BB962C8B-B14F-4D97-AF65-F5344CB8AC3E}">
        <p14:creationId xmlns:p14="http://schemas.microsoft.com/office/powerpoint/2010/main" val="205619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96566-2414-4AE2-6061-2458697CDF65}"/>
              </a:ext>
            </a:extLst>
          </p:cNvPr>
          <p:cNvSpPr>
            <a:spLocks noGrp="1"/>
          </p:cNvSpPr>
          <p:nvPr>
            <p:ph type="title"/>
          </p:nvPr>
        </p:nvSpPr>
        <p:spPr>
          <a:xfrm>
            <a:off x="838200" y="1018269"/>
            <a:ext cx="10983686" cy="962932"/>
          </a:xfrm>
        </p:spPr>
        <p:txBody>
          <a:bodyPr>
            <a:normAutofit/>
          </a:bodyPr>
          <a:lstStyle/>
          <a:p>
            <a:r>
              <a:rPr lang="en-US" sz="3200" dirty="0"/>
              <a:t>Explanation of the theory and key concepts</a:t>
            </a:r>
            <a:endParaRPr lang="en-GB" sz="3200" dirty="0"/>
          </a:p>
        </p:txBody>
      </p:sp>
      <p:sp>
        <p:nvSpPr>
          <p:cNvPr id="5" name="Content Placeholder 4">
            <a:extLst>
              <a:ext uri="{FF2B5EF4-FFF2-40B4-BE49-F238E27FC236}">
                <a16:creationId xmlns:a16="http://schemas.microsoft.com/office/drawing/2014/main" id="{7D843209-53BD-3B48-B9B9-883C4C4F8D76}"/>
              </a:ext>
            </a:extLst>
          </p:cNvPr>
          <p:cNvSpPr>
            <a:spLocks noGrp="1"/>
          </p:cNvSpPr>
          <p:nvPr>
            <p:ph idx="1"/>
          </p:nvPr>
        </p:nvSpPr>
        <p:spPr>
          <a:xfrm>
            <a:off x="838200" y="1821316"/>
            <a:ext cx="10515600" cy="4351338"/>
          </a:xfrm>
        </p:spPr>
        <p:txBody>
          <a:bodyPr/>
          <a:lstStyle/>
          <a:p>
            <a:pPr marL="0" indent="0">
              <a:buNone/>
            </a:pPr>
            <a:r>
              <a:rPr lang="en-US" dirty="0"/>
              <a:t>Bowlby's attachment theory proposes that children form emotional bonds (attachments) with primary caregivers, and these early relationships shape internal working models of the self of the others (Bowlby, 1989). These models influence emotional regulation, self- esteem, coping strategies, and expectations of relationships across the lifespan. Secure attachment develops when caregivers are emotionally available, responsive, and consistent, insecure attachment patterns may develop when caregiving is disrupted , inconsistent or when the child takes an inappropriate levels of responsibility.</a:t>
            </a:r>
            <a:endParaRPr lang="en-GB" dirty="0"/>
          </a:p>
        </p:txBody>
      </p:sp>
      <p:sp>
        <p:nvSpPr>
          <p:cNvPr id="6" name="TextBox 5">
            <a:extLst>
              <a:ext uri="{FF2B5EF4-FFF2-40B4-BE49-F238E27FC236}">
                <a16:creationId xmlns:a16="http://schemas.microsoft.com/office/drawing/2014/main" id="{A8504D86-D02E-F4CE-4E34-EF9F29FD1711}"/>
              </a:ext>
            </a:extLst>
          </p:cNvPr>
          <p:cNvSpPr txBox="1"/>
          <p:nvPr/>
        </p:nvSpPr>
        <p:spPr>
          <a:xfrm>
            <a:off x="838200" y="477316"/>
            <a:ext cx="10515600" cy="646331"/>
          </a:xfrm>
          <a:prstGeom prst="rect">
            <a:avLst/>
          </a:prstGeom>
          <a:noFill/>
        </p:spPr>
        <p:txBody>
          <a:bodyPr wrap="square" rtlCol="0">
            <a:spAutoFit/>
          </a:bodyPr>
          <a:lstStyle/>
          <a:p>
            <a:r>
              <a:rPr lang="en-US" sz="3600" dirty="0"/>
              <a:t>Chosen lifespan theory: Bowlby’s attachment theory </a:t>
            </a:r>
            <a:r>
              <a:rPr lang="en-US" sz="2000" dirty="0"/>
              <a:t> </a:t>
            </a:r>
            <a:endParaRPr lang="en-GB" sz="2000" dirty="0"/>
          </a:p>
        </p:txBody>
      </p:sp>
    </p:spTree>
    <p:extLst>
      <p:ext uri="{BB962C8B-B14F-4D97-AF65-F5344CB8AC3E}">
        <p14:creationId xmlns:p14="http://schemas.microsoft.com/office/powerpoint/2010/main" val="240006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E8EC5-90C5-121D-3ED2-299540EDC6AB}"/>
              </a:ext>
            </a:extLst>
          </p:cNvPr>
          <p:cNvSpPr>
            <a:spLocks noGrp="1"/>
          </p:cNvSpPr>
          <p:nvPr>
            <p:ph type="title"/>
          </p:nvPr>
        </p:nvSpPr>
        <p:spPr/>
        <p:txBody>
          <a:bodyPr>
            <a:normAutofit/>
          </a:bodyPr>
          <a:lstStyle/>
          <a:p>
            <a:r>
              <a:rPr lang="en-US" sz="3600" dirty="0"/>
              <a:t>Relevance</a:t>
            </a:r>
            <a:r>
              <a:rPr lang="en-US" dirty="0"/>
              <a:t> </a:t>
            </a:r>
            <a:r>
              <a:rPr lang="en-US" sz="3600" dirty="0"/>
              <a:t>to Jenny’s experiences and situation</a:t>
            </a:r>
            <a:endParaRPr lang="en-GB" dirty="0"/>
          </a:p>
        </p:txBody>
      </p:sp>
      <p:sp>
        <p:nvSpPr>
          <p:cNvPr id="3" name="Content Placeholder 2">
            <a:extLst>
              <a:ext uri="{FF2B5EF4-FFF2-40B4-BE49-F238E27FC236}">
                <a16:creationId xmlns:a16="http://schemas.microsoft.com/office/drawing/2014/main" id="{EBAB1715-ADB5-4476-EC2F-661962078578}"/>
              </a:ext>
            </a:extLst>
          </p:cNvPr>
          <p:cNvSpPr>
            <a:spLocks noGrp="1"/>
          </p:cNvSpPr>
          <p:nvPr>
            <p:ph idx="1"/>
          </p:nvPr>
        </p:nvSpPr>
        <p:spPr/>
        <p:txBody>
          <a:bodyPr/>
          <a:lstStyle/>
          <a:p>
            <a:pPr marL="0" indent="0">
              <a:buNone/>
            </a:pPr>
            <a:r>
              <a:rPr lang="en-US" dirty="0"/>
              <a:t>Bowlby’s attachment theory is highly relevant to Jenny’s situation because she experienced a significant attachment disruption at a young age following the death of her father. Her father previously provided care, and his loss likely reduced Jenny’s sense of emotional security. Following this, Jenny’s mother’s mobility problem, memory difficulties, and low mood may her limited her ability to provide consistent emotional support.</a:t>
            </a:r>
            <a:endParaRPr lang="en-GB" dirty="0"/>
          </a:p>
        </p:txBody>
      </p:sp>
    </p:spTree>
    <p:extLst>
      <p:ext uri="{BB962C8B-B14F-4D97-AF65-F5344CB8AC3E}">
        <p14:creationId xmlns:p14="http://schemas.microsoft.com/office/powerpoint/2010/main" val="2521731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472D-4116-1182-988B-530089D67FD9}"/>
              </a:ext>
            </a:extLst>
          </p:cNvPr>
          <p:cNvSpPr>
            <a:spLocks noGrp="1"/>
          </p:cNvSpPr>
          <p:nvPr>
            <p:ph type="title"/>
          </p:nvPr>
        </p:nvSpPr>
        <p:spPr/>
        <p:txBody>
          <a:bodyPr>
            <a:normAutofit/>
          </a:bodyPr>
          <a:lstStyle/>
          <a:p>
            <a:r>
              <a:rPr lang="en-US" sz="3600" dirty="0"/>
              <a:t>Applying Bowlby's attachment theory to Jenny’s experiences</a:t>
            </a:r>
            <a:endParaRPr lang="en-GB" sz="3600" dirty="0"/>
          </a:p>
        </p:txBody>
      </p:sp>
      <p:sp>
        <p:nvSpPr>
          <p:cNvPr id="3" name="Content Placeholder 2">
            <a:extLst>
              <a:ext uri="{FF2B5EF4-FFF2-40B4-BE49-F238E27FC236}">
                <a16:creationId xmlns:a16="http://schemas.microsoft.com/office/drawing/2014/main" id="{65E81C78-3DE8-07CA-4147-FA7598A37BA4}"/>
              </a:ext>
            </a:extLst>
          </p:cNvPr>
          <p:cNvSpPr>
            <a:spLocks noGrp="1"/>
          </p:cNvSpPr>
          <p:nvPr>
            <p:ph idx="1"/>
          </p:nvPr>
        </p:nvSpPr>
        <p:spPr/>
        <p:txBody>
          <a:bodyPr/>
          <a:lstStyle/>
          <a:p>
            <a:pPr marL="0" indent="0">
              <a:buNone/>
            </a:pPr>
            <a:r>
              <a:rPr lang="en-US" dirty="0"/>
              <a:t>Bowlby suggested that early experiences with primary caregivers form internal working models of relationships, influencing emotional development and future relationships.</a:t>
            </a:r>
            <a:endParaRPr lang="en-GB" dirty="0"/>
          </a:p>
          <a:p>
            <a:pPr marL="0" indent="0">
              <a:buNone/>
            </a:pPr>
            <a:r>
              <a:rPr lang="en-GB" dirty="0"/>
              <a:t>Secure attachment arises from consistent, responsive care; insecure attachment arises when care in inconsistent, unavailable or stressful.</a:t>
            </a:r>
            <a:endParaRPr lang="en-US" dirty="0"/>
          </a:p>
        </p:txBody>
      </p:sp>
    </p:spTree>
    <p:extLst>
      <p:ext uri="{BB962C8B-B14F-4D97-AF65-F5344CB8AC3E}">
        <p14:creationId xmlns:p14="http://schemas.microsoft.com/office/powerpoint/2010/main" val="590344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AF512-D754-63C8-FC03-55A5F8536A80}"/>
              </a:ext>
            </a:extLst>
          </p:cNvPr>
          <p:cNvSpPr>
            <a:spLocks noGrp="1"/>
          </p:cNvSpPr>
          <p:nvPr>
            <p:ph type="title"/>
          </p:nvPr>
        </p:nvSpPr>
        <p:spPr/>
        <p:txBody>
          <a:bodyPr>
            <a:normAutofit/>
          </a:bodyPr>
          <a:lstStyle/>
          <a:p>
            <a:r>
              <a:rPr lang="en-US" sz="3600" dirty="0"/>
              <a:t>Propose practical strategies or interventions</a:t>
            </a:r>
            <a:endParaRPr lang="en-GB" sz="3600" dirty="0"/>
          </a:p>
        </p:txBody>
      </p:sp>
      <p:sp>
        <p:nvSpPr>
          <p:cNvPr id="6" name="Content Placeholder 5">
            <a:extLst>
              <a:ext uri="{FF2B5EF4-FFF2-40B4-BE49-F238E27FC236}">
                <a16:creationId xmlns:a16="http://schemas.microsoft.com/office/drawing/2014/main" id="{91F71E29-FAE7-6A22-3985-080473D68A75}"/>
              </a:ext>
            </a:extLst>
          </p:cNvPr>
          <p:cNvSpPr>
            <a:spLocks noGrp="1"/>
          </p:cNvSpPr>
          <p:nvPr>
            <p:ph idx="1"/>
          </p:nvPr>
        </p:nvSpPr>
        <p:spPr/>
        <p:txBody>
          <a:bodyPr/>
          <a:lstStyle/>
          <a:p>
            <a:r>
              <a:rPr lang="en-US" dirty="0"/>
              <a:t>Strengthen emotional security</a:t>
            </a:r>
          </a:p>
          <a:p>
            <a:r>
              <a:rPr lang="en-US" dirty="0"/>
              <a:t>Reduce caregiving burden</a:t>
            </a:r>
          </a:p>
          <a:p>
            <a:r>
              <a:rPr lang="en-US" dirty="0"/>
              <a:t>Foster healthy relationships</a:t>
            </a:r>
          </a:p>
          <a:p>
            <a:r>
              <a:rPr lang="en-US" dirty="0"/>
              <a:t>Support emotional expression</a:t>
            </a:r>
          </a:p>
          <a:p>
            <a:r>
              <a:rPr lang="en-US" dirty="0"/>
              <a:t>Ensure consistency and reliability</a:t>
            </a:r>
            <a:endParaRPr lang="en-GB" dirty="0"/>
          </a:p>
          <a:p>
            <a:endParaRPr lang="en-GB" dirty="0"/>
          </a:p>
          <a:p>
            <a:pPr marL="0" indent="0">
              <a:buNone/>
            </a:pPr>
            <a:endParaRPr lang="en-US" dirty="0"/>
          </a:p>
        </p:txBody>
      </p:sp>
    </p:spTree>
    <p:extLst>
      <p:ext uri="{BB962C8B-B14F-4D97-AF65-F5344CB8AC3E}">
        <p14:creationId xmlns:p14="http://schemas.microsoft.com/office/powerpoint/2010/main" val="3879748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DE068-AB0B-9BE5-C8E0-697B3664300F}"/>
              </a:ext>
            </a:extLst>
          </p:cNvPr>
          <p:cNvSpPr>
            <a:spLocks noGrp="1"/>
          </p:cNvSpPr>
          <p:nvPr>
            <p:ph type="title"/>
          </p:nvPr>
        </p:nvSpPr>
        <p:spPr/>
        <p:txBody>
          <a:bodyPr>
            <a:normAutofit/>
          </a:bodyPr>
          <a:lstStyle/>
          <a:p>
            <a:r>
              <a:rPr lang="en-US" sz="3600" dirty="0"/>
              <a:t>Consider both biological and environmental influences</a:t>
            </a:r>
            <a:endParaRPr lang="en-GB" sz="3600" dirty="0"/>
          </a:p>
        </p:txBody>
      </p:sp>
      <p:sp>
        <p:nvSpPr>
          <p:cNvPr id="3" name="Content Placeholder 2">
            <a:extLst>
              <a:ext uri="{FF2B5EF4-FFF2-40B4-BE49-F238E27FC236}">
                <a16:creationId xmlns:a16="http://schemas.microsoft.com/office/drawing/2014/main" id="{0896A05D-D89F-B156-4CD4-163604C21B89}"/>
              </a:ext>
            </a:extLst>
          </p:cNvPr>
          <p:cNvSpPr>
            <a:spLocks noGrp="1"/>
          </p:cNvSpPr>
          <p:nvPr>
            <p:ph idx="1"/>
          </p:nvPr>
        </p:nvSpPr>
        <p:spPr/>
        <p:txBody>
          <a:bodyPr/>
          <a:lstStyle/>
          <a:p>
            <a:r>
              <a:rPr lang="en-US" dirty="0"/>
              <a:t>Biological influences (nature)</a:t>
            </a:r>
          </a:p>
          <a:p>
            <a:pPr marL="0" indent="0">
              <a:buNone/>
            </a:pPr>
            <a:r>
              <a:rPr lang="en-US" dirty="0"/>
              <a:t>Biological factors are inherited or physiological characteristics that affect development, including genetics, brain development, hormones and health.</a:t>
            </a:r>
          </a:p>
          <a:p>
            <a:r>
              <a:rPr lang="en-GB" dirty="0"/>
              <a:t>Environmental influences (nurture)</a:t>
            </a:r>
          </a:p>
          <a:p>
            <a:pPr marL="0" indent="0">
              <a:buNone/>
            </a:pPr>
            <a:r>
              <a:rPr lang="en-GB" dirty="0"/>
              <a:t>Environmental factors include family, culture, socioeconomic status, education, life experiences and social interactions.</a:t>
            </a:r>
          </a:p>
          <a:p>
            <a:pPr marL="0" indent="0">
              <a:buNone/>
            </a:pPr>
            <a:endParaRPr lang="en-GB" dirty="0"/>
          </a:p>
        </p:txBody>
      </p:sp>
    </p:spTree>
    <p:extLst>
      <p:ext uri="{BB962C8B-B14F-4D97-AF65-F5344CB8AC3E}">
        <p14:creationId xmlns:p14="http://schemas.microsoft.com/office/powerpoint/2010/main" val="460842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6D4E-5260-4593-3C19-0994332979C0}"/>
              </a:ext>
            </a:extLst>
          </p:cNvPr>
          <p:cNvSpPr>
            <a:spLocks noGrp="1"/>
          </p:cNvSpPr>
          <p:nvPr>
            <p:ph type="title"/>
          </p:nvPr>
        </p:nvSpPr>
        <p:spPr/>
        <p:txBody>
          <a:bodyPr>
            <a:normAutofit/>
          </a:bodyPr>
          <a:lstStyle/>
          <a:p>
            <a:r>
              <a:rPr lang="en-US" sz="3600" dirty="0"/>
              <a:t>Critically evaluate the usefulness and limitations of the theory </a:t>
            </a:r>
            <a:endParaRPr lang="en-GB" sz="3600" dirty="0"/>
          </a:p>
        </p:txBody>
      </p:sp>
      <p:sp>
        <p:nvSpPr>
          <p:cNvPr id="3" name="Content Placeholder 2">
            <a:extLst>
              <a:ext uri="{FF2B5EF4-FFF2-40B4-BE49-F238E27FC236}">
                <a16:creationId xmlns:a16="http://schemas.microsoft.com/office/drawing/2014/main" id="{FB732955-D7DF-0BD4-6DBD-16EF682A059B}"/>
              </a:ext>
            </a:extLst>
          </p:cNvPr>
          <p:cNvSpPr>
            <a:spLocks noGrp="1"/>
          </p:cNvSpPr>
          <p:nvPr>
            <p:ph idx="1"/>
          </p:nvPr>
        </p:nvSpPr>
        <p:spPr>
          <a:xfrm>
            <a:off x="838200" y="2003425"/>
            <a:ext cx="10515600" cy="4351338"/>
          </a:xfrm>
        </p:spPr>
        <p:txBody>
          <a:bodyPr>
            <a:normAutofit/>
          </a:bodyPr>
          <a:lstStyle/>
          <a:p>
            <a:pPr marL="0" indent="0">
              <a:buNone/>
            </a:pPr>
            <a:r>
              <a:rPr lang="en-US" u="sng" dirty="0"/>
              <a:t>Usefulness of Bowlby’s attachment theory</a:t>
            </a:r>
          </a:p>
          <a:p>
            <a:pPr marL="0" indent="0">
              <a:buNone/>
            </a:pPr>
            <a:r>
              <a:rPr lang="en-US" dirty="0"/>
              <a:t>Understanding emotional needs </a:t>
            </a:r>
          </a:p>
          <a:p>
            <a:pPr marL="0" indent="0">
              <a:buNone/>
            </a:pPr>
            <a:r>
              <a:rPr lang="en-US" dirty="0"/>
              <a:t>Guiding practical interventions</a:t>
            </a:r>
          </a:p>
          <a:p>
            <a:pPr marL="0" indent="0">
              <a:buNone/>
            </a:pPr>
            <a:r>
              <a:rPr lang="en-US" dirty="0"/>
              <a:t>Linking early experiences to current behavior</a:t>
            </a:r>
          </a:p>
          <a:p>
            <a:pPr marL="0" indent="0">
              <a:buNone/>
            </a:pPr>
            <a:r>
              <a:rPr lang="en-US" dirty="0"/>
              <a:t>Focus on long-term development</a:t>
            </a:r>
          </a:p>
          <a:p>
            <a:pPr marL="0" indent="0">
              <a:buNone/>
            </a:pPr>
            <a:endParaRPr lang="en-US" dirty="0"/>
          </a:p>
        </p:txBody>
      </p:sp>
    </p:spTree>
    <p:extLst>
      <p:ext uri="{BB962C8B-B14F-4D97-AF65-F5344CB8AC3E}">
        <p14:creationId xmlns:p14="http://schemas.microsoft.com/office/powerpoint/2010/main" val="4134360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6FA5-9716-8B4C-4CB5-B1C036D19612}"/>
              </a:ext>
            </a:extLst>
          </p:cNvPr>
          <p:cNvSpPr>
            <a:spLocks noGrp="1"/>
          </p:cNvSpPr>
          <p:nvPr>
            <p:ph type="title"/>
          </p:nvPr>
        </p:nvSpPr>
        <p:spPr/>
        <p:txBody>
          <a:bodyPr>
            <a:normAutofit/>
          </a:bodyPr>
          <a:lstStyle/>
          <a:p>
            <a:r>
              <a:rPr lang="en-US" sz="3600" dirty="0"/>
              <a:t>References</a:t>
            </a:r>
            <a:endParaRPr lang="en-GB" sz="3600" dirty="0"/>
          </a:p>
        </p:txBody>
      </p:sp>
      <p:sp>
        <p:nvSpPr>
          <p:cNvPr id="7" name="TextBox 6">
            <a:extLst>
              <a:ext uri="{FF2B5EF4-FFF2-40B4-BE49-F238E27FC236}">
                <a16:creationId xmlns:a16="http://schemas.microsoft.com/office/drawing/2014/main" id="{20482357-1BA1-87F4-CA2C-97D774DA53E9}"/>
              </a:ext>
            </a:extLst>
          </p:cNvPr>
          <p:cNvSpPr txBox="1"/>
          <p:nvPr/>
        </p:nvSpPr>
        <p:spPr>
          <a:xfrm>
            <a:off x="469790" y="1690688"/>
            <a:ext cx="11722210" cy="4524315"/>
          </a:xfrm>
          <a:prstGeom prst="rect">
            <a:avLst/>
          </a:prstGeom>
          <a:noFill/>
        </p:spPr>
        <p:txBody>
          <a:bodyPr wrap="square" rtlCol="0">
            <a:spAutoFit/>
          </a:bodyPr>
          <a:lstStyle/>
          <a:p>
            <a:r>
              <a:rPr lang="en-US" dirty="0"/>
              <a:t>Bowlby, J. (1969) </a:t>
            </a:r>
            <a:r>
              <a:rPr lang="en-US" i="1" dirty="0"/>
              <a:t>Attachment and Loss, Volume 1: Attachment</a:t>
            </a:r>
            <a:r>
              <a:rPr lang="en-US" dirty="0"/>
              <a:t>. New York: Basic Books. </a:t>
            </a:r>
          </a:p>
          <a:p>
            <a:endParaRPr lang="en-US" dirty="0"/>
          </a:p>
          <a:p>
            <a:r>
              <a:rPr lang="en-US" dirty="0"/>
              <a:t>Bowlby, J. (1979) ‘The Bowlby‑Ainsworth attachment theory’, </a:t>
            </a:r>
            <a:r>
              <a:rPr lang="en-US" i="1" dirty="0"/>
              <a:t>Behavioral and Brain Sciences</a:t>
            </a:r>
            <a:r>
              <a:rPr lang="en-US" dirty="0"/>
              <a:t>, 2(4), pp. 637–638</a:t>
            </a:r>
          </a:p>
          <a:p>
            <a:endParaRPr lang="en-US" dirty="0"/>
          </a:p>
          <a:p>
            <a:r>
              <a:rPr lang="en-US" dirty="0" err="1"/>
              <a:t>Mikulincer</a:t>
            </a:r>
            <a:r>
              <a:rPr lang="en-US" dirty="0"/>
              <a:t>, M. and Shaver, P.R. (2012) </a:t>
            </a:r>
            <a:r>
              <a:rPr lang="en-US" i="1" dirty="0"/>
              <a:t>Attachment Theory Expanded: A Behavioral Systems Approach</a:t>
            </a:r>
            <a:r>
              <a:rPr lang="en-US" dirty="0"/>
              <a:t>, in K. </a:t>
            </a:r>
            <a:r>
              <a:rPr lang="en-US" dirty="0" err="1"/>
              <a:t>Deaux</a:t>
            </a:r>
            <a:r>
              <a:rPr lang="en-US" dirty="0"/>
              <a:t> and M. Snyder (eds.) </a:t>
            </a:r>
            <a:r>
              <a:rPr lang="en-US" i="1" dirty="0"/>
              <a:t>The Oxford Handbook of Personality and Social Psychology</a:t>
            </a:r>
            <a:r>
              <a:rPr lang="en-US" dirty="0"/>
              <a:t>. Oxford: Oxford University Press</a:t>
            </a:r>
          </a:p>
          <a:p>
            <a:endParaRPr lang="en-US" dirty="0"/>
          </a:p>
          <a:p>
            <a:r>
              <a:rPr lang="en-US" dirty="0"/>
              <a:t>Janes, E., Forrester, D., Reed, H. and Melendez‑Torres, G.J. (2022) ‘Young carers, mental health and psychosocial wellbeing: A realist synthesis’, </a:t>
            </a:r>
            <a:r>
              <a:rPr lang="en-US" i="1" dirty="0"/>
              <a:t>Child: Care, Health and Development</a:t>
            </a:r>
            <a:r>
              <a:rPr lang="en-US" dirty="0"/>
              <a:t>, 48(2), pp. 190–202.</a:t>
            </a:r>
          </a:p>
          <a:p>
            <a:endParaRPr lang="en-US" dirty="0"/>
          </a:p>
          <a:p>
            <a:r>
              <a:rPr lang="en-US" dirty="0"/>
              <a:t>Armstrong‑Carter, E., </a:t>
            </a:r>
            <a:r>
              <a:rPr lang="en-US" dirty="0" err="1"/>
              <a:t>Siskowski</a:t>
            </a:r>
            <a:r>
              <a:rPr lang="en-US" dirty="0"/>
              <a:t>, C., Cornish, N.R. and Olson, E. (2025) ‘Adolescents’ caregiving for family: Associations with mental health and academic performance’, </a:t>
            </a:r>
            <a:r>
              <a:rPr lang="en-US" i="1" dirty="0"/>
              <a:t>Journal of Research on Adolescence</a:t>
            </a:r>
            <a:r>
              <a:rPr lang="en-US" dirty="0"/>
              <a:t>, e70045.</a:t>
            </a:r>
          </a:p>
          <a:p>
            <a:endParaRPr lang="en-US" dirty="0"/>
          </a:p>
          <a:p>
            <a:r>
              <a:rPr lang="en-US" dirty="0"/>
              <a:t>Meireles, A. et al. (2023) ‘Being a young carer in Portugal: The impact of caring on adolescents’ life satisfaction’, </a:t>
            </a:r>
            <a:r>
              <a:rPr lang="en-US" i="1" dirty="0"/>
              <a:t>International Journal of Environmental Research and Public Health</a:t>
            </a:r>
            <a:r>
              <a:rPr lang="en-US" dirty="0"/>
              <a:t>, 20(21), 7017.</a:t>
            </a:r>
          </a:p>
          <a:p>
            <a:endParaRPr lang="en-GB" dirty="0"/>
          </a:p>
        </p:txBody>
      </p:sp>
    </p:spTree>
    <p:extLst>
      <p:ext uri="{BB962C8B-B14F-4D97-AF65-F5344CB8AC3E}">
        <p14:creationId xmlns:p14="http://schemas.microsoft.com/office/powerpoint/2010/main" val="2295707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309</TotalTime>
  <Words>632</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Scenario overview</vt:lpstr>
      <vt:lpstr>Explanation of the theory and key concepts</vt:lpstr>
      <vt:lpstr>Relevance to Jenny’s experiences and situation</vt:lpstr>
      <vt:lpstr>Applying Bowlby's attachment theory to Jenny’s experiences</vt:lpstr>
      <vt:lpstr>Propose practical strategies or interventions</vt:lpstr>
      <vt:lpstr>Consider both biological and environmental influences</vt:lpstr>
      <vt:lpstr>Critically evaluate the usefulness and limitations of the theory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Ali</dc:creator>
  <cp:lastModifiedBy>Iqra Ali</cp:lastModifiedBy>
  <cp:revision>5</cp:revision>
  <dcterms:created xsi:type="dcterms:W3CDTF">2026-01-30T13:45:54Z</dcterms:created>
  <dcterms:modified xsi:type="dcterms:W3CDTF">2026-02-16T14:30:52Z</dcterms:modified>
</cp:coreProperties>
</file>