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Override1.xml" ContentType="application/vnd.openxmlformats-officedocument.themeOverride+xml"/>
  <Override PartName="/ppt/theme/themeOverride2.xml" ContentType="application/vnd.openxmlformats-officedocument.themeOverride+xml"/>
  <Override PartName="/ppt/theme/themeOverride3.xml" ContentType="application/vnd.openxmlformats-officedocument.themeOverride+xml"/>
  <Override PartName="/ppt/theme/themeOverride4.xml" ContentType="application/vnd.openxmlformats-officedocument.themeOverride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4" Type="http://schemas.openxmlformats.org/officeDocument/2006/relationships/extended-properties" Target="docProps/app.xml"/><Relationship Id="rId1" Type="http://schemas.openxmlformats.org/officeDocument/2006/relationships/officeDocument" Target="ppt/presentation.xml"/><Relationship Id="rId2" Type="http://schemas.openxmlformats.org/package/2006/relationships/metadata/thumbnail" Target="docProps/thumbnail.jpeg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handoutMasterIdLst>
    <p:handoutMasterId r:id="rId18"/>
  </p:handoutMasterIdLst>
  <p:sldIdLst>
    <p:sldId id="256" r:id="rId2"/>
    <p:sldId id="266" r:id="rId3"/>
    <p:sldId id="267" r:id="rId4"/>
    <p:sldId id="268" r:id="rId5"/>
    <p:sldId id="257" r:id="rId6"/>
    <p:sldId id="258" r:id="rId7"/>
    <p:sldId id="259" r:id="rId8"/>
    <p:sldId id="260" r:id="rId9"/>
    <p:sldId id="261" r:id="rId10"/>
    <p:sldId id="262" r:id="rId11"/>
    <p:sldId id="263" r:id="rId12"/>
    <p:sldId id="264" r:id="rId13"/>
    <p:sldId id="269" r:id="rId14"/>
    <p:sldId id="271" r:id="rId15"/>
    <p:sldId id="273" r:id="rId16"/>
    <p:sldId id="274" r:id="rId17"/>
  </p:sldIdLst>
  <p:sldSz cx="9144000" cy="6858000" type="screen4x3"/>
  <p:notesSz cx="6858000" cy="9144000"/>
  <p:defaultTextStyle>
    <a:defPPr>
      <a:defRPr lang="en-US"/>
    </a:defPPr>
    <a:lvl1pPr algn="l" rtl="0" fontAlgn="base">
      <a:spcBef>
        <a:spcPct val="0"/>
      </a:spcBef>
      <a:spcAft>
        <a:spcPct val="0"/>
      </a:spcAft>
      <a:defRPr b="1"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b="1"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b="1"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b="1"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b="1"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b="1"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b="1"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b="1"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b="1"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08"/>
    <p:restoredTop sz="94621"/>
  </p:normalViewPr>
  <p:slideViewPr>
    <p:cSldViewPr>
      <p:cViewPr varScale="1">
        <p:scale>
          <a:sx n="91" d="100"/>
          <a:sy n="91" d="100"/>
        </p:scale>
        <p:origin x="1704" y="19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9" Type="http://schemas.openxmlformats.org/officeDocument/2006/relationships/slide" Target="slides/slide8.xml"/><Relationship Id="rId20" Type="http://schemas.openxmlformats.org/officeDocument/2006/relationships/viewProps" Target="viewProps.xml"/><Relationship Id="rId21" Type="http://schemas.openxmlformats.org/officeDocument/2006/relationships/theme" Target="theme/theme1.xml"/><Relationship Id="rId22" Type="http://schemas.openxmlformats.org/officeDocument/2006/relationships/tableStyles" Target="tableStyles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handoutMaster" Target="handoutMasters/handoutMaster1.xml"/><Relationship Id="rId19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90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 b="0"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37891" name="Rectangle 3"/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 b="0"/>
            </a:lvl1pPr>
          </a:lstStyle>
          <a:p>
            <a:pPr>
              <a:defRPr/>
            </a:pPr>
            <a:fld id="{A44C85EF-65F0-40F9-A6AD-9AF3CEC7E06F}" type="datetimeFigureOut">
              <a:rPr lang="en-GB"/>
              <a:pPr>
                <a:defRPr/>
              </a:pPr>
              <a:t>15/06/2017</a:t>
            </a:fld>
            <a:endParaRPr lang="en-GB"/>
          </a:p>
        </p:txBody>
      </p:sp>
      <p:sp>
        <p:nvSpPr>
          <p:cNvPr id="37892" name="Rectangle 4"/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 b="0"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37893" name="Rectangle 5"/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 b="0"/>
            </a:lvl1pPr>
          </a:lstStyle>
          <a:p>
            <a:pPr>
              <a:defRPr/>
            </a:pPr>
            <a:fld id="{1E7EB39C-21C5-44F2-A425-EA353637C9C2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</p:handout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1.jpeg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1.xml"/><Relationship Id="rId2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2.xml"/><Relationship Id="rId2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3.xml"/><Relationship Id="rId2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4.xml"/><Relationship Id="rId2" Type="http://schemas.openxmlformats.org/officeDocument/2006/relationships/slideMaster" Target="../slideMasters/slideMaster1.xml"/><Relationship Id="rId3" Type="http://schemas.openxmlformats.org/officeDocument/2006/relationships/image" Target="../media/image1.jpeg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ight Triangle 9"/>
          <p:cNvSpPr/>
          <p:nvPr/>
        </p:nvSpPr>
        <p:spPr>
          <a:xfrm>
            <a:off x="0" y="4664075"/>
            <a:ext cx="9150350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b="0"/>
          </a:p>
        </p:txBody>
      </p:sp>
      <p:grpSp>
        <p:nvGrpSpPr>
          <p:cNvPr id="5" name="Group 1"/>
          <p:cNvGrpSpPr>
            <a:grpSpLocks/>
          </p:cNvGrpSpPr>
          <p:nvPr/>
        </p:nvGrpSpPr>
        <p:grpSpPr bwMode="auto">
          <a:xfrm>
            <a:off x="-3175" y="4953000"/>
            <a:ext cx="9147175" cy="1911350"/>
            <a:chOff x="-3765" y="4832896"/>
            <a:chExt cx="9147765" cy="2032192"/>
          </a:xfrm>
        </p:grpSpPr>
        <p:sp>
          <p:nvSpPr>
            <p:cNvPr id="6" name="Freeform 6"/>
            <p:cNvSpPr>
              <a:spLocks/>
            </p:cNvSpPr>
            <p:nvPr/>
          </p:nvSpPr>
          <p:spPr bwMode="auto">
            <a:xfrm>
              <a:off x="1687032" y="4832896"/>
              <a:ext cx="7456968" cy="51817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>
              <a:extLst/>
            </a:lstStyle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 b="0">
                <a:latin typeface="+mn-lt"/>
                <a:cs typeface="+mn-cs"/>
              </a:endParaRPr>
            </a:p>
          </p:txBody>
        </p:sp>
        <p:sp>
          <p:nvSpPr>
            <p:cNvPr id="7" name="Freeform 7"/>
            <p:cNvSpPr>
              <a:spLocks/>
            </p:cNvSpPr>
            <p:nvPr/>
          </p:nvSpPr>
          <p:spPr bwMode="auto">
            <a:xfrm>
              <a:off x="35926" y="5135025"/>
              <a:ext cx="9108074" cy="838869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>
              <a:extLst/>
            </a:lstStyle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 b="0">
                <a:latin typeface="+mn-lt"/>
                <a:cs typeface="+mn-cs"/>
              </a:endParaRPr>
            </a:p>
          </p:txBody>
        </p:sp>
        <p:sp>
          <p:nvSpPr>
            <p:cNvPr id="8" name="Freeform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 cstate="print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anchor="ctr"/>
            <a:lstStyle>
              <a:extLst/>
            </a:lstStyle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 b="0"/>
            </a:p>
          </p:txBody>
        </p:sp>
        <p:cxnSp>
          <p:nvCxnSpPr>
            <p:cNvPr id="10" name="Straight Connector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anchor="b"/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11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pPr>
              <a:defRPr/>
            </a:pPr>
            <a:fld id="{28274948-7D77-4FA9-AADC-E7B9D3AA226D}" type="datetimeFigureOut">
              <a:rPr lang="en-GB"/>
              <a:pPr>
                <a:defRPr/>
              </a:pPr>
              <a:t>15/06/2017</a:t>
            </a:fld>
            <a:endParaRPr lang="en-GB"/>
          </a:p>
        </p:txBody>
      </p:sp>
      <p:sp>
        <p:nvSpPr>
          <p:cNvPr id="12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pPr>
              <a:defRPr/>
            </a:pPr>
            <a:endParaRPr lang="en-GB"/>
          </a:p>
        </p:txBody>
      </p:sp>
      <p:sp>
        <p:nvSpPr>
          <p:cNvPr id="13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pPr>
              <a:defRPr/>
            </a:pPr>
            <a:fld id="{A2CC9574-654A-4557-9E35-6C8516345CC6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4" name="Date Placeholder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8F01D66-A94C-4A28-9F84-34F2C4F1FF15}" type="datetimeFigureOut">
              <a:rPr lang="en-GB"/>
              <a:pPr>
                <a:defRPr/>
              </a:pPr>
              <a:t>15/06/2017</a:t>
            </a:fld>
            <a:endParaRPr lang="en-GB"/>
          </a:p>
        </p:txBody>
      </p:sp>
      <p:sp>
        <p:nvSpPr>
          <p:cNvPr id="5" name="Footer Placeholder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9F98986-49F2-442D-A07F-C9A88ADBAD65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hevron 6"/>
          <p:cNvSpPr/>
          <p:nvPr/>
        </p:nvSpPr>
        <p:spPr>
          <a:xfrm>
            <a:off x="3636963" y="3005138"/>
            <a:ext cx="182562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b="0"/>
          </a:p>
        </p:txBody>
      </p:sp>
      <p:sp>
        <p:nvSpPr>
          <p:cNvPr id="5" name="Chevron 7"/>
          <p:cNvSpPr/>
          <p:nvPr/>
        </p:nvSpPr>
        <p:spPr>
          <a:xfrm>
            <a:off x="3449638" y="3005138"/>
            <a:ext cx="18415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b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anchor="b"/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673934CC-A663-442D-BA12-010F0CDE5270}" type="datetimeFigureOut">
              <a:rPr lang="en-GB"/>
              <a:pPr>
                <a:defRPr/>
              </a:pPr>
              <a:t>15/06/2017</a:t>
            </a:fld>
            <a:endParaRPr lang="en-GB"/>
          </a:p>
        </p:txBody>
      </p:sp>
      <p:sp>
        <p:nvSpPr>
          <p:cNvPr id="7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en-GB"/>
          </a:p>
        </p:txBody>
      </p:sp>
      <p:sp>
        <p:nvSpPr>
          <p:cNvPr id="8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B440AFE2-04E8-40D8-87C2-210CE4141C1C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7B0CCD3E-3C4F-464E-8543-71882B4BEE81}" type="datetimeFigureOut">
              <a:rPr lang="en-GB"/>
              <a:pPr>
                <a:defRPr/>
              </a:pPr>
              <a:t>15/06/2017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841665CF-4FEC-4A10-80B9-5D51E1FF5CFA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Comparison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/>
          <a:lstStyle>
            <a:lvl1pPr>
              <a:defRPr/>
            </a:lvl1pPr>
            <a:extLst/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A5B698F2-0811-4CF5-8A59-9FF0F05DC129}" type="datetimeFigureOut">
              <a:rPr lang="en-GB"/>
              <a:pPr>
                <a:defRPr/>
              </a:pPr>
              <a:t>15/06/2017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D0B65635-B76F-4695-A011-3F33F9BBD3A9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323065A8-FE74-4327-BBDC-0598756BBCE3}" type="datetimeFigureOut">
              <a:rPr lang="en-GB"/>
              <a:pPr>
                <a:defRPr/>
              </a:pPr>
              <a:t>15/06/2017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13E0DF73-202C-4F94-A750-C599CF509546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9250983-33FB-4DA5-8978-728B9A8752DC}" type="datetimeFigureOut">
              <a:rPr lang="en-GB"/>
              <a:pPr>
                <a:defRPr/>
              </a:pPr>
              <a:t>15/06/2017</a:t>
            </a:fld>
            <a:endParaRPr lang="en-GB"/>
          </a:p>
        </p:txBody>
      </p:sp>
      <p:sp>
        <p:nvSpPr>
          <p:cNvPr id="3" name="Footer Placeholder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4" name="Slide Number Placeholder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1825A05-96D9-493A-97AF-3FE4F9551FBD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CE6A4517-9394-4672-8AEE-83E7941420D9}" type="datetimeFigureOut">
              <a:rPr lang="en-GB"/>
              <a:pPr>
                <a:defRPr/>
              </a:pPr>
              <a:t>15/06/2017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D0DE0BEE-3777-4B7F-BF45-701788934CFB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Freeform 7"/>
          <p:cNvSpPr>
            <a:spLocks/>
          </p:cNvSpPr>
          <p:nvPr/>
        </p:nvSpPr>
        <p:spPr bwMode="auto">
          <a:xfrm>
            <a:off x="500063" y="5945188"/>
            <a:ext cx="4940300" cy="9207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>
            <a:extLst/>
          </a:lstStyle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b="0">
              <a:latin typeface="+mn-lt"/>
              <a:cs typeface="+mn-cs"/>
            </a:endParaRPr>
          </a:p>
        </p:txBody>
      </p:sp>
      <p:sp>
        <p:nvSpPr>
          <p:cNvPr id="6" name="Freeform 8"/>
          <p:cNvSpPr>
            <a:spLocks/>
          </p:cNvSpPr>
          <p:nvPr/>
        </p:nvSpPr>
        <p:spPr bwMode="auto">
          <a:xfrm>
            <a:off x="485775" y="5938838"/>
            <a:ext cx="3690938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>
            <a:extLst/>
          </a:lstStyle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b="0">
              <a:latin typeface="+mn-lt"/>
              <a:cs typeface="+mn-cs"/>
            </a:endParaRPr>
          </a:p>
        </p:txBody>
      </p:sp>
      <p:sp>
        <p:nvSpPr>
          <p:cNvPr id="7" name="Right Triangle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3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b="0"/>
          </a:p>
        </p:txBody>
      </p:sp>
      <p:cxnSp>
        <p:nvCxnSpPr>
          <p:cNvPr id="8" name="Straight Connector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Chevron 11"/>
          <p:cNvSpPr/>
          <p:nvPr/>
        </p:nvSpPr>
        <p:spPr>
          <a:xfrm>
            <a:off x="8664575" y="4987925"/>
            <a:ext cx="182563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b="0"/>
          </a:p>
        </p:txBody>
      </p:sp>
      <p:sp>
        <p:nvSpPr>
          <p:cNvPr id="10" name="Chevron 12"/>
          <p:cNvSpPr/>
          <p:nvPr/>
        </p:nvSpPr>
        <p:spPr>
          <a:xfrm>
            <a:off x="8477250" y="4987925"/>
            <a:ext cx="182563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b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tIns="0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>
            <a:normAutofit/>
          </a:bodyPr>
          <a:lstStyle>
            <a:lvl1pPr marL="0" indent="0">
              <a:buNone/>
              <a:defRPr sz="3200"/>
            </a:lvl1pPr>
            <a:extLst/>
          </a:lstStyle>
          <a:p>
            <a:pPr lvl="0"/>
            <a:r>
              <a:rPr lang="en-US" noProof="0" smtClean="0"/>
              <a:t>Click icon to add picture</a:t>
            </a:r>
            <a:endParaRPr lang="en-US" noProof="0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11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pPr>
              <a:defRPr/>
            </a:pPr>
            <a:fld id="{D4AB74EA-ACCD-4E42-8DFD-20FFBEF78EF2}" type="datetimeFigureOut">
              <a:rPr lang="en-GB"/>
              <a:pPr>
                <a:defRPr/>
              </a:pPr>
              <a:t>15/06/2017</a:t>
            </a:fld>
            <a:endParaRPr lang="en-GB"/>
          </a:p>
        </p:txBody>
      </p:sp>
      <p:sp>
        <p:nvSpPr>
          <p:cNvPr id="12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pPr>
              <a:defRPr/>
            </a:pPr>
            <a:endParaRPr lang="en-GB"/>
          </a:p>
        </p:txBody>
      </p:sp>
      <p:sp>
        <p:nvSpPr>
          <p:cNvPr id="13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pPr>
              <a:defRPr/>
            </a:pPr>
            <a:fld id="{3147A008-A64F-41A8-9517-53A779B08077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>
            <a:extLst/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85A7948-DE9F-4002-8D91-F137617BE2D3}" type="datetimeFigureOut">
              <a:rPr lang="en-GB"/>
              <a:pPr>
                <a:defRPr/>
              </a:pPr>
              <a:t>15/06/2017</a:t>
            </a:fld>
            <a:endParaRPr lang="en-GB"/>
          </a:p>
        </p:txBody>
      </p:sp>
      <p:sp>
        <p:nvSpPr>
          <p:cNvPr id="5" name="Footer Placeholder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30EAE7E-69BA-4DC3-953B-30E3C3601337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>
            <a:extLst/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>
            <a:extLst/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E863E3A-1BFD-4FD4-8D74-D82579EE25D4}" type="datetimeFigureOut">
              <a:rPr lang="en-GB"/>
              <a:pPr>
                <a:defRPr/>
              </a:pPr>
              <a:t>15/06/2017</a:t>
            </a:fld>
            <a:endParaRPr lang="en-GB"/>
          </a:p>
        </p:txBody>
      </p:sp>
      <p:sp>
        <p:nvSpPr>
          <p:cNvPr id="5" name="Footer Placeholder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93C48F9-AF6A-444C-AF83-8418C956E01F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11.xml"/><Relationship Id="rId12" Type="http://schemas.openxmlformats.org/officeDocument/2006/relationships/theme" Target="../theme/theme1.xml"/><Relationship Id="rId13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Relationship Id="rId10" Type="http://schemas.openxmlformats.org/officeDocument/2006/relationships/slideLayout" Target="../slideLayouts/slideLayout1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Freeform 12"/>
          <p:cNvSpPr>
            <a:spLocks/>
          </p:cNvSpPr>
          <p:nvPr/>
        </p:nvSpPr>
        <p:spPr bwMode="auto">
          <a:xfrm>
            <a:off x="500063" y="5945188"/>
            <a:ext cx="4940300" cy="9207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>
            <a:extLst/>
          </a:lstStyle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b="0">
              <a:latin typeface="+mn-lt"/>
              <a:cs typeface="+mn-cs"/>
            </a:endParaRPr>
          </a:p>
        </p:txBody>
      </p:sp>
      <p:sp>
        <p:nvSpPr>
          <p:cNvPr id="12" name="Freeform 11"/>
          <p:cNvSpPr>
            <a:spLocks/>
          </p:cNvSpPr>
          <p:nvPr/>
        </p:nvSpPr>
        <p:spPr bwMode="auto">
          <a:xfrm>
            <a:off x="485775" y="5938838"/>
            <a:ext cx="3690938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>
            <a:extLst/>
          </a:lstStyle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b="0">
              <a:latin typeface="+mn-lt"/>
              <a:cs typeface="+mn-cs"/>
            </a:endParaRPr>
          </a:p>
        </p:txBody>
      </p:sp>
      <p:sp>
        <p:nvSpPr>
          <p:cNvPr id="14" name="Right Triangle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3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b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extLst/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1033" name="Text Placeholder 29"/>
          <p:cNvSpPr>
            <a:spLocks noGrp="1"/>
          </p:cNvSpPr>
          <p:nvPr>
            <p:ph type="body" idx="1"/>
          </p:nvPr>
        </p:nvSpPr>
        <p:spPr bwMode="auto">
          <a:xfrm>
            <a:off x="457200" y="1481138"/>
            <a:ext cx="8229600" cy="4525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6727825" y="6408738"/>
            <a:ext cx="1919288" cy="365125"/>
          </a:xfrm>
          <a:prstGeom prst="rect">
            <a:avLst/>
          </a:prstGeom>
        </p:spPr>
        <p:txBody>
          <a:bodyPr vert="horz" anchor="b"/>
          <a:lstStyle>
            <a:lvl1pPr algn="l" eaLnBrk="1" fontAlgn="auto" latinLnBrk="0" hangingPunct="1">
              <a:spcBef>
                <a:spcPts val="0"/>
              </a:spcBef>
              <a:spcAft>
                <a:spcPts val="0"/>
              </a:spcAft>
              <a:defRPr kumimoji="0" sz="1000" b="0">
                <a:solidFill>
                  <a:schemeClr val="tx1"/>
                </a:solidFill>
                <a:latin typeface="+mn-lt"/>
                <a:cs typeface="+mn-cs"/>
              </a:defRPr>
            </a:lvl1pPr>
            <a:extLst/>
          </a:lstStyle>
          <a:p>
            <a:pPr>
              <a:defRPr/>
            </a:pPr>
            <a:fld id="{805CCC9E-F2C6-4CDA-9974-DEA805258194}" type="datetimeFigureOut">
              <a:rPr lang="en-GB"/>
              <a:pPr>
                <a:defRPr/>
              </a:pPr>
              <a:t>15/06/2017</a:t>
            </a:fld>
            <a:endParaRPr lang="en-GB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4379913" y="6408738"/>
            <a:ext cx="2351087" cy="365125"/>
          </a:xfrm>
          <a:prstGeom prst="rect">
            <a:avLst/>
          </a:prstGeom>
        </p:spPr>
        <p:txBody>
          <a:bodyPr vert="horz" anchor="b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000" b="0">
                <a:solidFill>
                  <a:schemeClr val="tx1"/>
                </a:solidFill>
                <a:latin typeface="+mn-lt"/>
                <a:cs typeface="+mn-cs"/>
              </a:defRPr>
            </a:lvl1pPr>
            <a:extLst/>
          </a:lstStyle>
          <a:p>
            <a:pPr>
              <a:defRPr/>
            </a:pPr>
            <a:endParaRPr lang="en-GB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8647113" y="6408738"/>
            <a:ext cx="366712" cy="365125"/>
          </a:xfrm>
          <a:prstGeom prst="rect">
            <a:avLst/>
          </a:prstGeom>
        </p:spPr>
        <p:txBody>
          <a:bodyPr vert="horz" anchor="b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000" b="0">
                <a:solidFill>
                  <a:schemeClr val="tx1"/>
                </a:solidFill>
                <a:latin typeface="+mn-lt"/>
                <a:cs typeface="+mn-cs"/>
              </a:defRPr>
            </a:lvl1pPr>
            <a:extLst/>
          </a:lstStyle>
          <a:p>
            <a:pPr>
              <a:defRPr/>
            </a:pPr>
            <a:fld id="{2686B917-1CDC-48DE-B8E5-341B4A530D1E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2" r:id="rId1"/>
    <p:sldLayoutId id="2147483671" r:id="rId2"/>
    <p:sldLayoutId id="2147483673" r:id="rId3"/>
    <p:sldLayoutId id="2147483674" r:id="rId4"/>
    <p:sldLayoutId id="2147483675" r:id="rId5"/>
    <p:sldLayoutId id="2147483676" r:id="rId6"/>
    <p:sldLayoutId id="2147483670" r:id="rId7"/>
    <p:sldLayoutId id="2147483677" r:id="rId8"/>
    <p:sldLayoutId id="2147483678" r:id="rId9"/>
    <p:sldLayoutId id="2147483669" r:id="rId10"/>
    <p:sldLayoutId id="2147483668" r:id="rId11"/>
  </p:sldLayoutIdLst>
  <p:txStyles>
    <p:titleStyle>
      <a:lvl1pPr algn="l" rtl="0" eaLnBrk="0" fontAlgn="base" hangingPunct="0">
        <a:spcBef>
          <a:spcPct val="0"/>
        </a:spcBef>
        <a:spcAft>
          <a:spcPct val="0"/>
        </a:spcAft>
        <a:defRPr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4100" b="1">
          <a:solidFill>
            <a:schemeClr val="tx2"/>
          </a:solidFill>
          <a:latin typeface="Lucida Sans Unicode" pitchFamily="34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4100" b="1">
          <a:solidFill>
            <a:schemeClr val="tx2"/>
          </a:solidFill>
          <a:latin typeface="Lucida Sans Unicode" pitchFamily="34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4100" b="1">
          <a:solidFill>
            <a:schemeClr val="tx2"/>
          </a:solidFill>
          <a:latin typeface="Lucida Sans Unicode" pitchFamily="34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4100" b="1">
          <a:solidFill>
            <a:schemeClr val="tx2"/>
          </a:solidFill>
          <a:latin typeface="Lucida Sans Unicode" pitchFamily="34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4100" b="1">
          <a:solidFill>
            <a:schemeClr val="tx2"/>
          </a:solidFill>
          <a:latin typeface="Lucida Sans Unicode" pitchFamily="34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4100" b="1">
          <a:solidFill>
            <a:schemeClr val="tx2"/>
          </a:solidFill>
          <a:latin typeface="Lucida Sans Unicode" pitchFamily="34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4100" b="1">
          <a:solidFill>
            <a:schemeClr val="tx2"/>
          </a:solidFill>
          <a:latin typeface="Lucida Sans Unicode" pitchFamily="34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4100" b="1">
          <a:solidFill>
            <a:schemeClr val="tx2"/>
          </a:solidFill>
          <a:latin typeface="Lucida Sans Unicode" pitchFamily="34" charset="0"/>
        </a:defRPr>
      </a:lvl9pPr>
      <a:extLst/>
    </p:titleStyle>
    <p:bodyStyle>
      <a:lvl1pPr marL="365125" indent="-255588" algn="l" rtl="0" eaLnBrk="0" fontAlgn="base" hangingPunct="0">
        <a:spcBef>
          <a:spcPts val="400"/>
        </a:spcBef>
        <a:spcAft>
          <a:spcPct val="0"/>
        </a:spcAft>
        <a:buClr>
          <a:schemeClr val="accent1"/>
        </a:buClr>
        <a:buSzPct val="68000"/>
        <a:buFont typeface="Wingdings 3" pitchFamily="18" charset="2"/>
        <a:buChar char=""/>
        <a:defRPr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0713" indent="-228600" algn="l" rtl="0" eaLnBrk="0" fontAlgn="base" hangingPunct="0">
        <a:spcBef>
          <a:spcPts val="325"/>
        </a:spcBef>
        <a:spcAft>
          <a:spcPct val="0"/>
        </a:spcAft>
        <a:buClr>
          <a:schemeClr val="accent1"/>
        </a:buClr>
        <a:buFont typeface="Verdana" pitchFamily="34" charset="0"/>
        <a:buChar char="◦"/>
        <a:defRPr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8838" indent="-228600" algn="l" rtl="0" eaLnBrk="0" fontAlgn="base" hangingPunct="0">
        <a:spcBef>
          <a:spcPts val="350"/>
        </a:spcBef>
        <a:spcAft>
          <a:spcPct val="0"/>
        </a:spcAft>
        <a:buClr>
          <a:schemeClr val="accent2"/>
        </a:buClr>
        <a:buSzPct val="100000"/>
        <a:buFont typeface="Wingdings 2" pitchFamily="18" charset="2"/>
        <a:buChar char=""/>
        <a:defRPr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0" fontAlgn="base" hangingPunct="0">
        <a:spcBef>
          <a:spcPts val="350"/>
        </a:spcBef>
        <a:spcAft>
          <a:spcPct val="0"/>
        </a:spcAft>
        <a:buClr>
          <a:schemeClr val="accent2"/>
        </a:buClr>
        <a:buFont typeface="Wingdings 2" pitchFamily="18" charset="2"/>
        <a:buChar char=""/>
        <a:defRPr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0" fontAlgn="base" hangingPunct="0">
        <a:spcBef>
          <a:spcPts val="350"/>
        </a:spcBef>
        <a:spcAft>
          <a:spcPct val="0"/>
        </a:spcAft>
        <a:buClr>
          <a:schemeClr val="accent2"/>
        </a:buClr>
        <a:buFont typeface="Wingdings 2" pitchFamily="18" charset="2"/>
        <a:buChar char=""/>
        <a:defRPr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hyperlink" Target="http://www.justice.gov.uk/youth-justice/courts-and-orders/disposals" TargetMode="External"/><Relationship Id="rId3" Type="http://schemas.openxmlformats.org/officeDocument/2006/relationships/hyperlink" Target="http://www.justice.gov.uk/statistics/youth-justice/custody-data" TargetMode="Externa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hyperlink" Target="http://www.mylibrary.com/?ID=93941" TargetMode="Externa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hyperlink" Target="http://mcs.sagepub.com/content/6/1/53" TargetMode="Externa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dirty="0" smtClean="0"/>
              <a:t>Harvard Referencing</a:t>
            </a:r>
            <a:endParaRPr lang="en-GB" dirty="0"/>
          </a:p>
        </p:txBody>
      </p:sp>
      <p:sp>
        <p:nvSpPr>
          <p:cNvPr id="14338" name="Subtitle 2"/>
          <p:cNvSpPr>
            <a:spLocks noGrp="1"/>
          </p:cNvSpPr>
          <p:nvPr>
            <p:ph type="subTitle" idx="1"/>
          </p:nvPr>
        </p:nvSpPr>
        <p:spPr>
          <a:xfrm>
            <a:off x="685800" y="3611563"/>
            <a:ext cx="7772400" cy="1200150"/>
          </a:xfrm>
        </p:spPr>
        <p:txBody>
          <a:bodyPr/>
          <a:lstStyle/>
          <a:p>
            <a:pPr marR="0" eaLnBrk="1" hangingPunct="1"/>
            <a:endParaRPr lang="en-GB" dirty="0" smtClean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Rectangle 2"/>
          <p:cNvSpPr>
            <a:spLocks noGrp="1"/>
          </p:cNvSpPr>
          <p:nvPr>
            <p:ph type="title" idx="4294967295"/>
          </p:nvPr>
        </p:nvSpPr>
        <p:spPr bwMode="auto"/>
        <p:txBody>
          <a:bodyPr wrap="square" lIns="91440" tIns="45720" rIns="91440" bIns="45720" numCol="1" anchorCtr="0" compatLnSpc="1">
            <a:prstTxWarp prst="textNoShape">
              <a:avLst/>
            </a:prstTxWarp>
          </a:bodyPr>
          <a:lstStyle/>
          <a:p>
            <a:pPr eaLnBrk="1" hangingPunct="1">
              <a:defRPr/>
            </a:pPr>
            <a:r>
              <a:rPr lang="en-GB" dirty="0" smtClean="0">
                <a:effectLst/>
              </a:rPr>
              <a:t>Referencing- an Introduction</a:t>
            </a:r>
          </a:p>
        </p:txBody>
      </p:sp>
      <p:sp>
        <p:nvSpPr>
          <p:cNvPr id="15362" name="Rectangle 3"/>
          <p:cNvSpPr>
            <a:spLocks noGrp="1"/>
          </p:cNvSpPr>
          <p:nvPr>
            <p:ph type="body" idx="4294967295"/>
          </p:nvPr>
        </p:nvSpPr>
        <p:spPr/>
        <p:txBody>
          <a:bodyPr/>
          <a:lstStyle/>
          <a:p>
            <a:pPr eaLnBrk="1" hangingPunct="1"/>
            <a:r>
              <a:rPr lang="en-GB" dirty="0" smtClean="0"/>
              <a:t>Many referencing styles – Harvard easy to learn/simple to use</a:t>
            </a:r>
          </a:p>
          <a:p>
            <a:pPr eaLnBrk="1" hangingPunct="1">
              <a:buFont typeface="Wingdings 3" pitchFamily="18" charset="2"/>
              <a:buNone/>
            </a:pPr>
            <a:endParaRPr lang="en-GB" dirty="0" smtClean="0"/>
          </a:p>
          <a:p>
            <a:pPr eaLnBrk="1" hangingPunct="1"/>
            <a:r>
              <a:rPr lang="en-GB" dirty="0" smtClean="0"/>
              <a:t>Start when search for sources</a:t>
            </a:r>
          </a:p>
          <a:p>
            <a:pPr eaLnBrk="1" hangingPunct="1">
              <a:buFont typeface="Wingdings 3" pitchFamily="18" charset="2"/>
              <a:buNone/>
            </a:pPr>
            <a:r>
              <a:rPr lang="en-GB" dirty="0" smtClean="0"/>
              <a:t>		- record all the details</a:t>
            </a:r>
          </a:p>
          <a:p>
            <a:pPr eaLnBrk="1" hangingPunct="1">
              <a:buFont typeface="Wingdings 3" pitchFamily="18" charset="2"/>
              <a:buNone/>
            </a:pPr>
            <a:r>
              <a:rPr lang="en-GB" dirty="0" smtClean="0"/>
              <a:t>		- enable accurate referencing later</a:t>
            </a:r>
          </a:p>
          <a:p>
            <a:pPr eaLnBrk="1" hangingPunct="1">
              <a:buFont typeface="Wingdings 3" pitchFamily="18" charset="2"/>
              <a:buNone/>
            </a:pPr>
            <a:endParaRPr lang="en-GB" dirty="0" smtClean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Rectangle 2"/>
          <p:cNvSpPr>
            <a:spLocks noGrp="1"/>
          </p:cNvSpPr>
          <p:nvPr>
            <p:ph type="title" idx="4294967295"/>
          </p:nvPr>
        </p:nvSpPr>
        <p:spPr bwMode="auto"/>
        <p:txBody>
          <a:bodyPr wrap="square" lIns="91440" tIns="45720" rIns="91440" bIns="45720" numCol="1" anchorCtr="0" compatLnSpc="1">
            <a:prstTxWarp prst="textNoShape">
              <a:avLst/>
            </a:prstTxWarp>
          </a:bodyPr>
          <a:lstStyle/>
          <a:p>
            <a:pPr eaLnBrk="1" hangingPunct="1">
              <a:defRPr/>
            </a:pPr>
            <a:r>
              <a:rPr lang="en-GB" smtClean="0">
                <a:effectLst/>
              </a:rPr>
              <a:t>Why reference?</a:t>
            </a:r>
          </a:p>
        </p:txBody>
      </p:sp>
      <p:sp>
        <p:nvSpPr>
          <p:cNvPr id="16386" name="Rectangle 3"/>
          <p:cNvSpPr>
            <a:spLocks noGrp="1"/>
          </p:cNvSpPr>
          <p:nvPr>
            <p:ph type="body" idx="4294967295"/>
          </p:nvPr>
        </p:nvSpPr>
        <p:spPr/>
        <p:txBody>
          <a:bodyPr/>
          <a:lstStyle/>
          <a:p>
            <a:pPr eaLnBrk="1" hangingPunct="1"/>
            <a:r>
              <a:rPr lang="en-GB" sz="2000" smtClean="0"/>
              <a:t>Demonstrate researched appropriate literature/ undertaken reading </a:t>
            </a:r>
          </a:p>
          <a:p>
            <a:pPr eaLnBrk="1" hangingPunct="1"/>
            <a:r>
              <a:rPr lang="en-GB" sz="2000" smtClean="0"/>
              <a:t>Acknowledge used ideas of others (avoid plagiarism)</a:t>
            </a:r>
          </a:p>
          <a:p>
            <a:pPr eaLnBrk="1" hangingPunct="1"/>
            <a:r>
              <a:rPr lang="en-GB" sz="2000" smtClean="0"/>
              <a:t>Key to good academic practice</a:t>
            </a:r>
          </a:p>
          <a:p>
            <a:pPr eaLnBrk="1" hangingPunct="1"/>
            <a:r>
              <a:rPr lang="en-GB" sz="2000" smtClean="0"/>
              <a:t>Enhances the presentation of your work</a:t>
            </a:r>
          </a:p>
          <a:p>
            <a:pPr eaLnBrk="1" hangingPunct="1"/>
            <a:r>
              <a:rPr lang="en-GB" sz="2000" smtClean="0"/>
              <a:t>Shows writing based on knowledge/informed by appropriate academic reading</a:t>
            </a:r>
          </a:p>
          <a:p>
            <a:pPr eaLnBrk="1" hangingPunct="1"/>
            <a:r>
              <a:rPr lang="en-GB" sz="2000" smtClean="0"/>
              <a:t>Enables person reading your work to trace source used/give credit for effort/quality</a:t>
            </a:r>
          </a:p>
          <a:p>
            <a:pPr eaLnBrk="1" hangingPunct="1"/>
            <a:endParaRPr lang="en-GB" sz="2000" smtClean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4" name="Rectangle 2"/>
          <p:cNvSpPr>
            <a:spLocks noGrp="1"/>
          </p:cNvSpPr>
          <p:nvPr>
            <p:ph type="title" idx="4294967295"/>
          </p:nvPr>
        </p:nvSpPr>
        <p:spPr bwMode="auto"/>
        <p:txBody>
          <a:bodyPr wrap="square" lIns="91440" tIns="45720" rIns="91440" bIns="45720" numCol="1" anchorCtr="0" compatLnSpc="1">
            <a:prstTxWarp prst="textNoShape">
              <a:avLst/>
            </a:prstTxWarp>
          </a:bodyPr>
          <a:lstStyle/>
          <a:p>
            <a:pPr eaLnBrk="1" hangingPunct="1">
              <a:defRPr/>
            </a:pPr>
            <a:r>
              <a:rPr lang="en-GB" smtClean="0">
                <a:effectLst/>
              </a:rPr>
              <a:t>What to reference/cite</a:t>
            </a:r>
          </a:p>
        </p:txBody>
      </p:sp>
      <p:sp>
        <p:nvSpPr>
          <p:cNvPr id="17410" name="Rectangle 3"/>
          <p:cNvSpPr>
            <a:spLocks noGrp="1"/>
          </p:cNvSpPr>
          <p:nvPr>
            <p:ph type="body" idx="4294967295"/>
          </p:nvPr>
        </p:nvSpPr>
        <p:spPr/>
        <p:txBody>
          <a:bodyPr/>
          <a:lstStyle/>
          <a:p>
            <a:pPr eaLnBrk="1" hangingPunct="1"/>
            <a:r>
              <a:rPr lang="en-GB" b="1" smtClean="0"/>
              <a:t>What should I reference?</a:t>
            </a:r>
          </a:p>
          <a:p>
            <a:pPr eaLnBrk="1" hangingPunct="1">
              <a:buFont typeface="Wingdings 3" pitchFamily="18" charset="2"/>
              <a:buNone/>
            </a:pPr>
            <a:r>
              <a:rPr lang="en-GB" smtClean="0"/>
              <a:t>		- all sources of information used in 			writing your essay</a:t>
            </a:r>
          </a:p>
          <a:p>
            <a:pPr eaLnBrk="1" hangingPunct="1"/>
            <a:r>
              <a:rPr lang="en-GB" b="1" smtClean="0"/>
              <a:t>What is a citation?</a:t>
            </a:r>
          </a:p>
          <a:p>
            <a:pPr eaLnBrk="1" hangingPunct="1">
              <a:buFont typeface="Wingdings 3" pitchFamily="18" charset="2"/>
              <a:buNone/>
            </a:pPr>
            <a:r>
              <a:rPr lang="en-GB" smtClean="0"/>
              <a:t>		- acknowledging others’ work in your 			work</a:t>
            </a:r>
          </a:p>
          <a:p>
            <a:pPr eaLnBrk="1" hangingPunct="1">
              <a:buFont typeface="Wingdings 3" pitchFamily="18" charset="2"/>
              <a:buNone/>
            </a:pPr>
            <a:r>
              <a:rPr lang="en-GB" smtClean="0"/>
              <a:t>		- referring to them individually</a:t>
            </a:r>
          </a:p>
          <a:p>
            <a:pPr eaLnBrk="1" hangingPunct="1">
              <a:buFont typeface="Wingdings 3" pitchFamily="18" charset="2"/>
              <a:buNone/>
            </a:pPr>
            <a:r>
              <a:rPr lang="en-GB" smtClean="0"/>
              <a:t>		- using a direct quotation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3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lnSpc>
                <a:spcPct val="80000"/>
              </a:lnSpc>
            </a:pPr>
            <a:r>
              <a:rPr lang="en-GB" sz="2500" smtClean="0"/>
              <a:t>Authors</a:t>
            </a:r>
          </a:p>
          <a:p>
            <a:pPr lvl="1" eaLnBrk="1" hangingPunct="1">
              <a:lnSpc>
                <a:spcPct val="80000"/>
              </a:lnSpc>
            </a:pPr>
            <a:r>
              <a:rPr lang="en-GB" sz="2100" smtClean="0"/>
              <a:t>Author’s name followed by date of publication</a:t>
            </a:r>
          </a:p>
          <a:p>
            <a:pPr lvl="1" eaLnBrk="1" hangingPunct="1">
              <a:lnSpc>
                <a:spcPct val="80000"/>
              </a:lnSpc>
            </a:pPr>
            <a:r>
              <a:rPr lang="en-GB" sz="2100" smtClean="0"/>
              <a:t>E.g. Gabe (2011) argues that..</a:t>
            </a:r>
          </a:p>
          <a:p>
            <a:pPr lvl="1" eaLnBrk="1" hangingPunct="1">
              <a:lnSpc>
                <a:spcPct val="80000"/>
              </a:lnSpc>
              <a:buFont typeface="Verdana" pitchFamily="34" charset="0"/>
              <a:buNone/>
            </a:pPr>
            <a:endParaRPr lang="en-GB" sz="2100" smtClean="0"/>
          </a:p>
          <a:p>
            <a:pPr lvl="1" eaLnBrk="1" hangingPunct="1">
              <a:lnSpc>
                <a:spcPct val="80000"/>
              </a:lnSpc>
            </a:pPr>
            <a:r>
              <a:rPr lang="en-GB" sz="2100" smtClean="0"/>
              <a:t>Quoting an author briefly: </a:t>
            </a:r>
          </a:p>
          <a:p>
            <a:pPr lvl="1" eaLnBrk="1" hangingPunct="1">
              <a:lnSpc>
                <a:spcPct val="80000"/>
              </a:lnSpc>
            </a:pPr>
            <a:r>
              <a:rPr lang="en-GB" sz="2100" smtClean="0"/>
              <a:t>E.g. Gabe (2011:75) states that `Health inequalities are...</a:t>
            </a:r>
          </a:p>
          <a:p>
            <a:pPr lvl="1" eaLnBrk="1" hangingPunct="1">
              <a:lnSpc>
                <a:spcPct val="80000"/>
              </a:lnSpc>
              <a:buFont typeface="Verdana" pitchFamily="34" charset="0"/>
              <a:buNone/>
            </a:pPr>
            <a:endParaRPr lang="en-GB" sz="2100" smtClean="0"/>
          </a:p>
          <a:p>
            <a:pPr lvl="1" eaLnBrk="1" hangingPunct="1">
              <a:lnSpc>
                <a:spcPct val="80000"/>
              </a:lnSpc>
            </a:pPr>
            <a:r>
              <a:rPr lang="en-GB" sz="2100" smtClean="0"/>
              <a:t>Longer quotes – 2+ lines – start new line and indent.</a:t>
            </a:r>
          </a:p>
          <a:p>
            <a:pPr lvl="1" eaLnBrk="1" hangingPunct="1">
              <a:lnSpc>
                <a:spcPct val="80000"/>
              </a:lnSpc>
              <a:buFont typeface="Verdana" pitchFamily="34" charset="0"/>
              <a:buNone/>
            </a:pPr>
            <a:r>
              <a:rPr lang="en-GB" sz="2100" smtClean="0"/>
              <a:t>		quotation marks are not need</a:t>
            </a:r>
          </a:p>
          <a:p>
            <a:pPr lvl="1" eaLnBrk="1" hangingPunct="1">
              <a:lnSpc>
                <a:spcPct val="80000"/>
              </a:lnSpc>
              <a:buFont typeface="Verdana" pitchFamily="34" charset="0"/>
              <a:buNone/>
            </a:pPr>
            <a:endParaRPr lang="en-GB" sz="2100" smtClean="0"/>
          </a:p>
          <a:p>
            <a:pPr lvl="1" eaLnBrk="1" hangingPunct="1">
              <a:lnSpc>
                <a:spcPct val="80000"/>
              </a:lnSpc>
              <a:buFont typeface="Verdana" pitchFamily="34" charset="0"/>
              <a:buNone/>
            </a:pPr>
            <a:r>
              <a:rPr lang="en-GB" sz="2100" smtClean="0"/>
              <a:t>		The concept of exclusion has come into ever-greater 	use with the deepening social crisis. Contrary to what 	occurred in the industrial Revolution of the last 	century... (Bessis 1995:13)</a:t>
            </a:r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dirty="0" smtClean="0"/>
              <a:t>Referencing in the text</a:t>
            </a:r>
            <a:endParaRPr lang="en-GB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pPr marL="365760" indent="-256032" eaLnBrk="1" fontAlgn="auto" hangingPunct="1">
              <a:spcAft>
                <a:spcPts val="0"/>
              </a:spcAft>
              <a:buFont typeface="Wingdings 3"/>
              <a:buChar char=""/>
              <a:defRPr/>
            </a:pPr>
            <a:r>
              <a:rPr lang="en-GB" dirty="0" smtClean="0"/>
              <a:t>If there are two authors, cite both</a:t>
            </a:r>
          </a:p>
          <a:p>
            <a:pPr marL="365760" indent="-256032" eaLnBrk="1" fontAlgn="auto" hangingPunct="1">
              <a:spcAft>
                <a:spcPts val="0"/>
              </a:spcAft>
              <a:buFont typeface="Wingdings 3"/>
              <a:buNone/>
              <a:defRPr/>
            </a:pPr>
            <a:r>
              <a:rPr lang="en-GB" dirty="0" smtClean="0"/>
              <a:t>		e.g. (Morris and Scott 1996)</a:t>
            </a:r>
          </a:p>
          <a:p>
            <a:pPr marL="365760" indent="-256032" eaLnBrk="1" fontAlgn="auto" hangingPunct="1">
              <a:spcAft>
                <a:spcPts val="0"/>
              </a:spcAft>
              <a:buFont typeface="Wingdings 3"/>
              <a:buNone/>
              <a:defRPr/>
            </a:pPr>
            <a:endParaRPr lang="en-GB" dirty="0" smtClean="0"/>
          </a:p>
          <a:p>
            <a:pPr marL="365760" indent="-256032" eaLnBrk="1" fontAlgn="auto" hangingPunct="1">
              <a:spcAft>
                <a:spcPts val="0"/>
              </a:spcAft>
              <a:buFont typeface="Wingdings 3"/>
              <a:buChar char=""/>
              <a:defRPr/>
            </a:pPr>
            <a:r>
              <a:rPr lang="en-GB" dirty="0" smtClean="0"/>
              <a:t>If there are more than two authors use </a:t>
            </a:r>
            <a:r>
              <a:rPr lang="en-GB" i="1" dirty="0" smtClean="0"/>
              <a:t>et al</a:t>
            </a:r>
            <a:endParaRPr lang="en-GB" dirty="0" smtClean="0"/>
          </a:p>
          <a:p>
            <a:pPr marL="365760" indent="-256032" eaLnBrk="1" fontAlgn="auto" hangingPunct="1">
              <a:spcAft>
                <a:spcPts val="0"/>
              </a:spcAft>
              <a:buFont typeface="Wingdings 3"/>
              <a:buNone/>
              <a:defRPr/>
            </a:pPr>
            <a:r>
              <a:rPr lang="en-GB" dirty="0" smtClean="0"/>
              <a:t>		e.g. (Williams </a:t>
            </a:r>
            <a:r>
              <a:rPr lang="en-GB" i="1" dirty="0" smtClean="0"/>
              <a:t>et al</a:t>
            </a:r>
            <a:r>
              <a:rPr lang="en-GB" dirty="0" smtClean="0"/>
              <a:t>, 2012)</a:t>
            </a:r>
          </a:p>
          <a:p>
            <a:pPr marL="365760" indent="-256032" eaLnBrk="1" fontAlgn="auto" hangingPunct="1">
              <a:spcAft>
                <a:spcPts val="0"/>
              </a:spcAft>
              <a:buFont typeface="Wingdings 3"/>
              <a:buNone/>
              <a:defRPr/>
            </a:pPr>
            <a:endParaRPr lang="en-GB" dirty="0" smtClean="0"/>
          </a:p>
          <a:p>
            <a:pPr marL="365760" indent="-256032" eaLnBrk="1" fontAlgn="auto" hangingPunct="1">
              <a:spcAft>
                <a:spcPts val="0"/>
              </a:spcAft>
              <a:buFont typeface="Wingdings 3"/>
              <a:buChar char=""/>
              <a:defRPr/>
            </a:pPr>
            <a:r>
              <a:rPr lang="en-GB" dirty="0" smtClean="0"/>
              <a:t>Quotations from </a:t>
            </a:r>
            <a:r>
              <a:rPr lang="en-GB" i="1" dirty="0" smtClean="0"/>
              <a:t>journals</a:t>
            </a:r>
            <a:r>
              <a:rPr lang="en-GB" dirty="0" smtClean="0"/>
              <a:t> follow the same format. E.g. Author + date of publication</a:t>
            </a:r>
          </a:p>
          <a:p>
            <a:pPr marL="365760" indent="-256032" eaLnBrk="1" fontAlgn="auto" hangingPunct="1">
              <a:spcAft>
                <a:spcPts val="0"/>
              </a:spcAft>
              <a:buFont typeface="Wingdings 3"/>
              <a:buNone/>
              <a:defRPr/>
            </a:pPr>
            <a:r>
              <a:rPr lang="en-GB" dirty="0" smtClean="0"/>
              <a:t>		- give full details in bibliography</a:t>
            </a:r>
          </a:p>
          <a:p>
            <a:pPr marL="365760" indent="-256032" eaLnBrk="1" fontAlgn="auto" hangingPunct="1">
              <a:spcAft>
                <a:spcPts val="0"/>
              </a:spcAft>
              <a:buFont typeface="Wingdings 3"/>
              <a:buNone/>
              <a:defRPr/>
            </a:pPr>
            <a:endParaRPr lang="en-GB" dirty="0" smtClean="0"/>
          </a:p>
          <a:p>
            <a:pPr marL="365760" indent="-256032" eaLnBrk="1" fontAlgn="auto" hangingPunct="1">
              <a:spcAft>
                <a:spcPts val="0"/>
              </a:spcAft>
              <a:buFont typeface="Wingdings 3"/>
              <a:buChar char=""/>
              <a:defRPr/>
            </a:pPr>
            <a:r>
              <a:rPr lang="en-GB" dirty="0" smtClean="0"/>
              <a:t>Citing sources that have not been read directly</a:t>
            </a:r>
          </a:p>
          <a:p>
            <a:pPr marL="365760" indent="-256032" eaLnBrk="1" fontAlgn="auto" hangingPunct="1">
              <a:spcAft>
                <a:spcPts val="0"/>
              </a:spcAft>
              <a:buFont typeface="Wingdings 3"/>
              <a:buNone/>
              <a:defRPr/>
            </a:pPr>
            <a:r>
              <a:rPr lang="en-GB" dirty="0" smtClean="0"/>
              <a:t>		... (Denney 2005, cited in Moore 2008)</a:t>
            </a:r>
          </a:p>
          <a:p>
            <a:pPr marL="365760" indent="-256032" eaLnBrk="1" fontAlgn="auto" hangingPunct="1">
              <a:spcAft>
                <a:spcPts val="0"/>
              </a:spcAft>
              <a:buFont typeface="Wingdings 3"/>
              <a:buNone/>
              <a:defRPr/>
            </a:pPr>
            <a:r>
              <a:rPr lang="en-GB" dirty="0" smtClean="0"/>
              <a:t>		- in the bibliography just reference Moore 2008</a:t>
            </a:r>
          </a:p>
          <a:p>
            <a:pPr marL="365760" indent="-256032" eaLnBrk="1" fontAlgn="auto" hangingPunct="1">
              <a:spcAft>
                <a:spcPts val="0"/>
              </a:spcAft>
              <a:buFont typeface="Wingdings 3"/>
              <a:buNone/>
              <a:defRPr/>
            </a:pPr>
            <a:r>
              <a:rPr lang="en-GB" dirty="0" smtClean="0"/>
              <a:t>		- only list texts in the bibliography if you have </a:t>
            </a:r>
            <a:r>
              <a:rPr lang="en-GB" b="1" dirty="0" smtClean="0"/>
              <a:t>actually read 	them!</a:t>
            </a:r>
          </a:p>
          <a:p>
            <a:pPr marL="365760" indent="-256032" eaLnBrk="1" fontAlgn="auto" hangingPunct="1">
              <a:spcAft>
                <a:spcPts val="0"/>
              </a:spcAft>
              <a:buFont typeface="Wingdings 3"/>
              <a:buNone/>
              <a:defRPr/>
            </a:pPr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dirty="0" smtClean="0"/>
              <a:t>Referencing in the text</a:t>
            </a:r>
            <a:endParaRPr lang="en-GB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1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lnSpc>
                <a:spcPct val="80000"/>
              </a:lnSpc>
            </a:pPr>
            <a:r>
              <a:rPr lang="en-GB" sz="2300" smtClean="0"/>
              <a:t>For essays divide bibliography into </a:t>
            </a:r>
            <a:r>
              <a:rPr lang="en-GB" sz="2300" b="1" smtClean="0"/>
              <a:t>Texts</a:t>
            </a:r>
            <a:r>
              <a:rPr lang="en-GB" sz="2300" smtClean="0"/>
              <a:t> and </a:t>
            </a:r>
            <a:r>
              <a:rPr lang="en-GB" sz="2300" b="1" smtClean="0"/>
              <a:t>Websites</a:t>
            </a:r>
            <a:endParaRPr lang="en-GB" sz="2300" smtClean="0"/>
          </a:p>
          <a:p>
            <a:pPr eaLnBrk="1" hangingPunct="1">
              <a:lnSpc>
                <a:spcPct val="80000"/>
              </a:lnSpc>
            </a:pPr>
            <a:r>
              <a:rPr lang="en-GB" sz="2300" smtClean="0"/>
              <a:t>Do </a:t>
            </a:r>
            <a:r>
              <a:rPr lang="en-GB" sz="2300" b="1" smtClean="0"/>
              <a:t>NOT</a:t>
            </a:r>
            <a:r>
              <a:rPr lang="en-GB" sz="2300" smtClean="0"/>
              <a:t> split into journals and books</a:t>
            </a:r>
          </a:p>
          <a:p>
            <a:pPr eaLnBrk="1" hangingPunct="1">
              <a:lnSpc>
                <a:spcPct val="80000"/>
              </a:lnSpc>
            </a:pPr>
            <a:r>
              <a:rPr lang="en-GB" sz="2300" smtClean="0"/>
              <a:t>Sources cited in main text should be in the bibliography</a:t>
            </a:r>
          </a:p>
          <a:p>
            <a:pPr eaLnBrk="1" hangingPunct="1">
              <a:lnSpc>
                <a:spcPct val="80000"/>
              </a:lnSpc>
            </a:pPr>
            <a:r>
              <a:rPr lang="en-GB" sz="2300" smtClean="0"/>
              <a:t>Publications by a single author should come before joint publications by the same order</a:t>
            </a:r>
          </a:p>
          <a:p>
            <a:pPr eaLnBrk="1" hangingPunct="1">
              <a:lnSpc>
                <a:spcPct val="80000"/>
              </a:lnSpc>
            </a:pPr>
            <a:r>
              <a:rPr lang="en-GB" sz="2300" smtClean="0"/>
              <a:t>Don’t use </a:t>
            </a:r>
            <a:r>
              <a:rPr lang="en-GB" sz="2300" i="1" smtClean="0"/>
              <a:t>et al </a:t>
            </a:r>
            <a:r>
              <a:rPr lang="en-GB" sz="2300" smtClean="0"/>
              <a:t>in the bibliography</a:t>
            </a:r>
          </a:p>
          <a:p>
            <a:pPr eaLnBrk="1" hangingPunct="1">
              <a:lnSpc>
                <a:spcPct val="80000"/>
              </a:lnSpc>
            </a:pPr>
            <a:r>
              <a:rPr lang="en-GB" sz="2300" smtClean="0"/>
              <a:t>If there are two books/articles by the same author in the same year, distinguish by using ‘a’, ‘b’ etc after the date</a:t>
            </a:r>
          </a:p>
          <a:p>
            <a:pPr eaLnBrk="1" hangingPunct="1">
              <a:lnSpc>
                <a:spcPct val="80000"/>
              </a:lnSpc>
            </a:pPr>
            <a:r>
              <a:rPr lang="en-GB" sz="2300" smtClean="0"/>
              <a:t>Titles of </a:t>
            </a:r>
            <a:r>
              <a:rPr lang="en-GB" sz="2300" i="1" smtClean="0"/>
              <a:t>books</a:t>
            </a:r>
            <a:r>
              <a:rPr lang="en-GB" sz="2300" smtClean="0"/>
              <a:t> and </a:t>
            </a:r>
            <a:r>
              <a:rPr lang="en-GB" sz="2300" i="1" smtClean="0"/>
              <a:t>journals</a:t>
            </a:r>
            <a:r>
              <a:rPr lang="en-GB" sz="2300" smtClean="0"/>
              <a:t> should be in italics</a:t>
            </a:r>
          </a:p>
          <a:p>
            <a:pPr eaLnBrk="1" hangingPunct="1">
              <a:lnSpc>
                <a:spcPct val="80000"/>
              </a:lnSpc>
            </a:pPr>
            <a:r>
              <a:rPr lang="en-GB" sz="2300" smtClean="0"/>
              <a:t>Don’t use numbers/bullet points before each source</a:t>
            </a:r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dirty="0" smtClean="0"/>
              <a:t>Bibliography</a:t>
            </a:r>
            <a:endParaRPr lang="en-GB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lnSpc>
                <a:spcPct val="80000"/>
              </a:lnSpc>
            </a:pPr>
            <a:r>
              <a:rPr lang="en-GB" sz="1900" smtClean="0"/>
              <a:t>Single author:</a:t>
            </a:r>
          </a:p>
          <a:p>
            <a:pPr eaLnBrk="1" hangingPunct="1">
              <a:lnSpc>
                <a:spcPct val="80000"/>
              </a:lnSpc>
              <a:buFont typeface="Wingdings 3" pitchFamily="18" charset="2"/>
              <a:buNone/>
            </a:pPr>
            <a:r>
              <a:rPr lang="en-GB" sz="1900" smtClean="0"/>
              <a:t>	Denney, D. (2005) </a:t>
            </a:r>
            <a:r>
              <a:rPr lang="en-GB" sz="1900" i="1" smtClean="0"/>
              <a:t>Risk and Society</a:t>
            </a:r>
            <a:r>
              <a:rPr lang="en-GB" sz="1900" smtClean="0"/>
              <a:t>. London: Sage Publications.</a:t>
            </a:r>
          </a:p>
          <a:p>
            <a:pPr eaLnBrk="1" hangingPunct="1">
              <a:lnSpc>
                <a:spcPct val="80000"/>
              </a:lnSpc>
              <a:buFont typeface="Wingdings 3" pitchFamily="18" charset="2"/>
              <a:buNone/>
            </a:pPr>
            <a:endParaRPr lang="en-GB" sz="1900" smtClean="0"/>
          </a:p>
          <a:p>
            <a:pPr eaLnBrk="1" hangingPunct="1">
              <a:lnSpc>
                <a:spcPct val="80000"/>
              </a:lnSpc>
            </a:pPr>
            <a:r>
              <a:rPr lang="en-GB" sz="1900" smtClean="0"/>
              <a:t>Joint authors:</a:t>
            </a:r>
          </a:p>
          <a:p>
            <a:pPr eaLnBrk="1" hangingPunct="1">
              <a:lnSpc>
                <a:spcPct val="80000"/>
              </a:lnSpc>
              <a:buFont typeface="Wingdings 3" pitchFamily="18" charset="2"/>
              <a:buNone/>
            </a:pPr>
            <a:r>
              <a:rPr lang="en-GB" sz="1900" smtClean="0"/>
              <a:t>	Crawford, A. and Newburn, T. (2003) </a:t>
            </a:r>
            <a:r>
              <a:rPr lang="en-GB" sz="1900" i="1" smtClean="0"/>
              <a:t>Youth Offending and Restorative Justice. </a:t>
            </a:r>
            <a:r>
              <a:rPr lang="en-GB" sz="1900" smtClean="0"/>
              <a:t>Cullompton: Willan.</a:t>
            </a:r>
          </a:p>
          <a:p>
            <a:pPr eaLnBrk="1" hangingPunct="1">
              <a:lnSpc>
                <a:spcPct val="80000"/>
              </a:lnSpc>
              <a:buFont typeface="Wingdings 3" pitchFamily="18" charset="2"/>
              <a:buNone/>
            </a:pPr>
            <a:endParaRPr lang="en-GB" sz="1900" smtClean="0"/>
          </a:p>
          <a:p>
            <a:pPr eaLnBrk="1" hangingPunct="1">
              <a:lnSpc>
                <a:spcPct val="80000"/>
              </a:lnSpc>
            </a:pPr>
            <a:r>
              <a:rPr lang="en-GB" sz="1900" smtClean="0"/>
              <a:t>Edited book:</a:t>
            </a:r>
          </a:p>
          <a:p>
            <a:pPr eaLnBrk="1" hangingPunct="1">
              <a:lnSpc>
                <a:spcPct val="80000"/>
              </a:lnSpc>
              <a:buFont typeface="Wingdings 3" pitchFamily="18" charset="2"/>
              <a:buNone/>
            </a:pPr>
            <a:r>
              <a:rPr lang="en-GB" sz="1900" smtClean="0"/>
              <a:t>	Lee, R. and Stanko, E. (eds) </a:t>
            </a:r>
            <a:r>
              <a:rPr lang="en-GB" sz="1900" i="1" smtClean="0"/>
              <a:t>Researching Violence</a:t>
            </a:r>
            <a:r>
              <a:rPr lang="en-GB" sz="1900" smtClean="0"/>
              <a:t>. London: Routledge.</a:t>
            </a:r>
          </a:p>
          <a:p>
            <a:pPr eaLnBrk="1" hangingPunct="1">
              <a:lnSpc>
                <a:spcPct val="80000"/>
              </a:lnSpc>
              <a:buFont typeface="Wingdings 3" pitchFamily="18" charset="2"/>
              <a:buNone/>
            </a:pPr>
            <a:endParaRPr lang="en-GB" sz="1900" smtClean="0"/>
          </a:p>
          <a:p>
            <a:pPr eaLnBrk="1" hangingPunct="1">
              <a:lnSpc>
                <a:spcPct val="80000"/>
              </a:lnSpc>
            </a:pPr>
            <a:r>
              <a:rPr lang="en-GB" sz="1900" smtClean="0"/>
              <a:t>Chapter in an edited book:</a:t>
            </a:r>
          </a:p>
          <a:p>
            <a:pPr eaLnBrk="1" hangingPunct="1">
              <a:lnSpc>
                <a:spcPct val="80000"/>
              </a:lnSpc>
              <a:buFont typeface="Wingdings 3" pitchFamily="18" charset="2"/>
              <a:buNone/>
            </a:pPr>
            <a:r>
              <a:rPr lang="en-GB" sz="1900" smtClean="0"/>
              <a:t>	Bury, M. and Gabe, J. (2006) ‘Television and medicine: Medical dominance or trial by media?’ In D. Kelleher, J. Gabe and G. Williams (eds) </a:t>
            </a:r>
            <a:r>
              <a:rPr lang="en-GB" sz="1900" i="1" smtClean="0"/>
              <a:t>Challenging Medicine. </a:t>
            </a:r>
            <a:r>
              <a:rPr lang="en-GB" sz="1900" smtClean="0"/>
              <a:t>London: Routledge.</a:t>
            </a:r>
          </a:p>
          <a:p>
            <a:pPr eaLnBrk="1" hangingPunct="1">
              <a:lnSpc>
                <a:spcPct val="80000"/>
              </a:lnSpc>
              <a:buFont typeface="Wingdings 3" pitchFamily="18" charset="2"/>
              <a:buNone/>
            </a:pPr>
            <a:endParaRPr lang="en-GB" sz="1900" smtClean="0"/>
          </a:p>
          <a:p>
            <a:pPr eaLnBrk="1" hangingPunct="1">
              <a:lnSpc>
                <a:spcPct val="80000"/>
              </a:lnSpc>
              <a:buFont typeface="Wingdings 3" pitchFamily="18" charset="2"/>
              <a:buNone/>
            </a:pPr>
            <a:endParaRPr lang="en-GB" sz="1900" smtClean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441325" y="266700"/>
            <a:ext cx="8229600" cy="1143000"/>
          </a:xfrm>
        </p:spPr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dirty="0" smtClean="0"/>
              <a:t>Examples</a:t>
            </a:r>
            <a:endParaRPr lang="en-GB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lnSpc>
                <a:spcPct val="80000"/>
              </a:lnSpc>
            </a:pPr>
            <a:r>
              <a:rPr lang="en-GB" sz="2500" smtClean="0"/>
              <a:t>Journal articles:</a:t>
            </a:r>
          </a:p>
          <a:p>
            <a:pPr eaLnBrk="1" hangingPunct="1">
              <a:lnSpc>
                <a:spcPct val="80000"/>
              </a:lnSpc>
              <a:buFont typeface="Wingdings 3" pitchFamily="18" charset="2"/>
              <a:buNone/>
            </a:pPr>
            <a:endParaRPr lang="en-GB" sz="2500" smtClean="0"/>
          </a:p>
          <a:p>
            <a:pPr eaLnBrk="1" hangingPunct="1">
              <a:lnSpc>
                <a:spcPct val="80000"/>
              </a:lnSpc>
              <a:buFont typeface="Wingdings 3" pitchFamily="18" charset="2"/>
              <a:buNone/>
            </a:pPr>
            <a:r>
              <a:rPr lang="en-GB" sz="2500" smtClean="0"/>
              <a:t>	Beck, U. (2000) ‘The cosmopolitan position: Sociology of the second age of modernity’. </a:t>
            </a:r>
            <a:r>
              <a:rPr lang="en-GB" sz="2500" i="1" smtClean="0"/>
              <a:t>British Journal of Sociology</a:t>
            </a:r>
            <a:r>
              <a:rPr lang="en-GB" sz="2500" smtClean="0"/>
              <a:t> 51 (1), 79-107.</a:t>
            </a:r>
          </a:p>
          <a:p>
            <a:pPr eaLnBrk="1" hangingPunct="1">
              <a:lnSpc>
                <a:spcPct val="80000"/>
              </a:lnSpc>
              <a:buFont typeface="Wingdings 3" pitchFamily="18" charset="2"/>
              <a:buNone/>
            </a:pPr>
            <a:endParaRPr lang="en-GB" sz="2500" smtClean="0"/>
          </a:p>
          <a:p>
            <a:pPr eaLnBrk="1" hangingPunct="1">
              <a:lnSpc>
                <a:spcPct val="80000"/>
              </a:lnSpc>
            </a:pPr>
            <a:r>
              <a:rPr lang="en-GB" sz="2500" smtClean="0"/>
              <a:t>Emslie, C., Hunt, K. and Watt, G. (2001) ‘Invisible women? The importance of gender in lay beliefs about heart problems’. </a:t>
            </a:r>
            <a:r>
              <a:rPr lang="en-GB" sz="2500" i="1" smtClean="0"/>
              <a:t>Sociology of Health and Illness</a:t>
            </a:r>
            <a:r>
              <a:rPr lang="en-GB" sz="2500" smtClean="0"/>
              <a:t> 23 (2), 203-33.</a:t>
            </a:r>
          </a:p>
          <a:p>
            <a:pPr eaLnBrk="1" hangingPunct="1">
              <a:lnSpc>
                <a:spcPct val="80000"/>
              </a:lnSpc>
            </a:pPr>
            <a:endParaRPr lang="en-GB" sz="2500" smtClean="0"/>
          </a:p>
          <a:p>
            <a:pPr eaLnBrk="1" hangingPunct="1">
              <a:lnSpc>
                <a:spcPct val="80000"/>
              </a:lnSpc>
            </a:pPr>
            <a:r>
              <a:rPr lang="en-GB" sz="2500" smtClean="0"/>
              <a:t>There is</a:t>
            </a:r>
            <a:r>
              <a:rPr lang="en-GB" sz="2500" b="1" smtClean="0"/>
              <a:t> no need </a:t>
            </a:r>
            <a:r>
              <a:rPr lang="en-GB" sz="2500" smtClean="0"/>
              <a:t>to write </a:t>
            </a:r>
            <a:r>
              <a:rPr lang="en-GB" sz="2500" u="sng" smtClean="0"/>
              <a:t>Volume</a:t>
            </a:r>
            <a:r>
              <a:rPr lang="en-GB" sz="2500" smtClean="0"/>
              <a:t> 51, </a:t>
            </a:r>
            <a:r>
              <a:rPr lang="en-GB" sz="2500" u="sng" smtClean="0"/>
              <a:t>Number</a:t>
            </a:r>
            <a:r>
              <a:rPr lang="en-GB" sz="2500" smtClean="0"/>
              <a:t> 1, </a:t>
            </a:r>
            <a:r>
              <a:rPr lang="en-GB" sz="2500" u="sng" smtClean="0"/>
              <a:t>pages</a:t>
            </a:r>
            <a:r>
              <a:rPr lang="en-GB" sz="2500" smtClean="0"/>
              <a:t> 79-107.</a:t>
            </a:r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441325" y="266700"/>
            <a:ext cx="8229600" cy="1143000"/>
          </a:xfrm>
        </p:spPr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dirty="0" smtClean="0"/>
              <a:t>Examples</a:t>
            </a:r>
            <a:endParaRPr lang="en-GB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3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en-GB" smtClean="0"/>
              <a:t>In the essay, identify the website in brackets:</a:t>
            </a:r>
          </a:p>
          <a:p>
            <a:pPr eaLnBrk="1" hangingPunct="1">
              <a:buFont typeface="Wingdings 3" pitchFamily="18" charset="2"/>
              <a:buNone/>
            </a:pPr>
            <a:r>
              <a:rPr lang="en-GB" smtClean="0"/>
              <a:t>	e.g. (Justice, 2012)</a:t>
            </a:r>
          </a:p>
          <a:p>
            <a:pPr eaLnBrk="1" hangingPunct="1"/>
            <a:r>
              <a:rPr lang="en-GB" smtClean="0"/>
              <a:t>If you cite different pages from the same website, distinguish them by adding [a], [b] etc after the reference to the website in the essay</a:t>
            </a:r>
          </a:p>
          <a:p>
            <a:pPr eaLnBrk="1" hangingPunct="1">
              <a:buFont typeface="Wingdings 3" pitchFamily="18" charset="2"/>
              <a:buNone/>
            </a:pPr>
            <a:r>
              <a:rPr lang="en-GB" smtClean="0"/>
              <a:t>	- match this lettering in the bibliography</a:t>
            </a:r>
          </a:p>
          <a:p>
            <a:pPr eaLnBrk="1" hangingPunct="1"/>
            <a:r>
              <a:rPr lang="en-GB" smtClean="0"/>
              <a:t>In the bibliography, give full details – </a:t>
            </a:r>
          </a:p>
          <a:p>
            <a:pPr eaLnBrk="1" hangingPunct="1">
              <a:buFont typeface="Wingdings 3" pitchFamily="18" charset="2"/>
              <a:buNone/>
            </a:pPr>
            <a:r>
              <a:rPr lang="en-GB" smtClean="0"/>
              <a:t>		- URL of website, date accessed in 	alphabetical order</a:t>
            </a:r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dirty="0" smtClean="0"/>
              <a:t>Citing Websites</a:t>
            </a:r>
            <a:endParaRPr lang="en-GB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7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en-GB" smtClean="0"/>
              <a:t>‘Young offenders may receive a range of court orders if they are convicted, from referral orders as a first court disposal, through custody under a detention and training order (Justice, 2012[a]). As of October 2012, 1,595 youth offenders (under 18 years old) are being held in custody in the secure estate (Justice, 2012[b]).</a:t>
            </a:r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dirty="0" smtClean="0"/>
              <a:t>Examples in the Text</a:t>
            </a:r>
            <a:endParaRPr lang="en-GB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1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en-GB" smtClean="0"/>
              <a:t>Justice. (2012[a]) </a:t>
            </a:r>
            <a:r>
              <a:rPr lang="en-GB" i="1" smtClean="0"/>
              <a:t>Disposals. </a:t>
            </a:r>
            <a:r>
              <a:rPr lang="en-GB" smtClean="0"/>
              <a:t>[online] Available from: </a:t>
            </a:r>
            <a:r>
              <a:rPr lang="en-GB" smtClean="0">
                <a:hlinkClick r:id="rId2"/>
              </a:rPr>
              <a:t>http://www.justice.gov.uk/youth-justice/courts-and-orders/disposals</a:t>
            </a:r>
            <a:r>
              <a:rPr lang="en-GB" smtClean="0"/>
              <a:t> [Accessed 19 December 2012]</a:t>
            </a:r>
          </a:p>
          <a:p>
            <a:pPr eaLnBrk="1" hangingPunct="1"/>
            <a:r>
              <a:rPr lang="en-GB" smtClean="0"/>
              <a:t>Justice. (2012[b]) </a:t>
            </a:r>
            <a:r>
              <a:rPr lang="en-GB" i="1" smtClean="0"/>
              <a:t>Youth custody data. </a:t>
            </a:r>
            <a:r>
              <a:rPr lang="en-GB" smtClean="0"/>
              <a:t>Available from: </a:t>
            </a:r>
            <a:r>
              <a:rPr lang="en-GB" smtClean="0">
                <a:hlinkClick r:id="rId3"/>
              </a:rPr>
              <a:t>http://www.justice.gov.uk/statistics/youth-justice/custody-data</a:t>
            </a:r>
            <a:r>
              <a:rPr lang="en-GB" smtClean="0"/>
              <a:t> [Accessed 19 December 2012]</a:t>
            </a:r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dirty="0" smtClean="0"/>
              <a:t>Examples in Bibliography</a:t>
            </a:r>
            <a:endParaRPr lang="en-GB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Rectangle 2"/>
          <p:cNvSpPr>
            <a:spLocks noGrp="1"/>
          </p:cNvSpPr>
          <p:nvPr>
            <p:ph type="title"/>
          </p:nvPr>
        </p:nvSpPr>
        <p:spPr bwMode="auto"/>
        <p:txBody>
          <a:bodyPr wrap="square" lIns="91440" tIns="45720" rIns="91440" bIns="45720" numCol="1" anchorCtr="0" compatLnSpc="1">
            <a:prstTxWarp prst="textNoShape">
              <a:avLst/>
            </a:prstTxWarp>
          </a:bodyPr>
          <a:lstStyle/>
          <a:p>
            <a:pPr eaLnBrk="1" hangingPunct="1">
              <a:defRPr/>
            </a:pPr>
            <a:r>
              <a:rPr lang="en-GB" sz="3700" smtClean="0">
                <a:effectLst/>
              </a:rPr>
              <a:t>Online/Electronic books/journals</a:t>
            </a:r>
          </a:p>
        </p:txBody>
      </p:sp>
      <p:sp>
        <p:nvSpPr>
          <p:cNvPr id="26626" name="Rectangle 3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en-GB" sz="2000" smtClean="0"/>
              <a:t>Book on line/electronic</a:t>
            </a:r>
          </a:p>
          <a:p>
            <a:pPr eaLnBrk="1" hangingPunct="1">
              <a:lnSpc>
                <a:spcPct val="90000"/>
              </a:lnSpc>
              <a:buFont typeface="Wingdings 3" pitchFamily="18" charset="2"/>
              <a:buNone/>
            </a:pPr>
            <a:endParaRPr lang="en-GB" sz="2000" smtClean="0"/>
          </a:p>
          <a:p>
            <a:pPr eaLnBrk="1" hangingPunct="1">
              <a:lnSpc>
                <a:spcPct val="90000"/>
              </a:lnSpc>
              <a:buFont typeface="Wingdings 3" pitchFamily="18" charset="2"/>
              <a:buNone/>
            </a:pPr>
            <a:r>
              <a:rPr lang="en-GB" sz="2000" smtClean="0"/>
              <a:t>	Elliott, G.C. (2009) </a:t>
            </a:r>
            <a:r>
              <a:rPr lang="en-GB" sz="2000" i="1" smtClean="0"/>
              <a:t>Family Matters</a:t>
            </a:r>
            <a:r>
              <a:rPr lang="en-GB" sz="2000" smtClean="0"/>
              <a:t>. [Online] Oxford: Wiley-Blackwell. Available from: </a:t>
            </a:r>
            <a:r>
              <a:rPr lang="en-GB" sz="2000" smtClean="0">
                <a:hlinkClick r:id="rId2"/>
              </a:rPr>
              <a:t>http://www.mylibrary.com?ID=93941</a:t>
            </a:r>
            <a:r>
              <a:rPr lang="en-GB" sz="2000" smtClean="0"/>
              <a:t> [Accessed 18</a:t>
            </a:r>
            <a:r>
              <a:rPr lang="en-GB" sz="2000" baseline="30000" smtClean="0"/>
              <a:t>th</a:t>
            </a:r>
            <a:r>
              <a:rPr lang="en-GB" sz="2000" smtClean="0"/>
              <a:t> June 2011]</a:t>
            </a:r>
          </a:p>
          <a:p>
            <a:pPr eaLnBrk="1" hangingPunct="1">
              <a:lnSpc>
                <a:spcPct val="90000"/>
              </a:lnSpc>
              <a:buFont typeface="Wingdings 3" pitchFamily="18" charset="2"/>
              <a:buNone/>
            </a:pPr>
            <a:endParaRPr lang="en-GB" smtClean="0"/>
          </a:p>
          <a:p>
            <a:pPr eaLnBrk="1" hangingPunct="1">
              <a:lnSpc>
                <a:spcPct val="90000"/>
              </a:lnSpc>
            </a:pPr>
            <a:r>
              <a:rPr lang="en-GB" sz="2000" smtClean="0"/>
              <a:t>Journal article on line</a:t>
            </a:r>
          </a:p>
          <a:p>
            <a:pPr eaLnBrk="1" hangingPunct="1">
              <a:lnSpc>
                <a:spcPct val="90000"/>
              </a:lnSpc>
              <a:buFont typeface="Wingdings 3" pitchFamily="18" charset="2"/>
              <a:buNone/>
            </a:pPr>
            <a:endParaRPr lang="en-GB" sz="2000" smtClean="0"/>
          </a:p>
          <a:p>
            <a:pPr eaLnBrk="1" hangingPunct="1">
              <a:lnSpc>
                <a:spcPct val="90000"/>
              </a:lnSpc>
              <a:buFont typeface="Wingdings 3" pitchFamily="18" charset="2"/>
              <a:buNone/>
            </a:pPr>
            <a:r>
              <a:rPr lang="en-GB" sz="2000" smtClean="0"/>
              <a:t>	Gabe, J., Exworthy, M., Jones, I.R and Smith, G. (2012) Towards a sociology of disclosure: the case of surgical performance.  </a:t>
            </a:r>
            <a:r>
              <a:rPr lang="en-GB" sz="2000" i="1" smtClean="0"/>
              <a:t>Sociological Compass</a:t>
            </a:r>
            <a:r>
              <a:rPr lang="en-GB" sz="2000" smtClean="0"/>
              <a:t>. [Online] 6, (11). Available from: doi: 10.1111/j.1751-9020.2012.00490.x [Accessed 4</a:t>
            </a:r>
            <a:r>
              <a:rPr lang="en-GB" sz="2000" baseline="30000" smtClean="0"/>
              <a:t>th</a:t>
            </a:r>
            <a:r>
              <a:rPr lang="en-GB" sz="2000" smtClean="0"/>
              <a:t> February 2013]</a:t>
            </a: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Rectangle 2"/>
          <p:cNvSpPr>
            <a:spLocks noGrp="1"/>
          </p:cNvSpPr>
          <p:nvPr>
            <p:ph type="title"/>
          </p:nvPr>
        </p:nvSpPr>
        <p:spPr bwMode="auto"/>
        <p:txBody>
          <a:bodyPr wrap="square" lIns="91440" tIns="45720" rIns="91440" bIns="45720" numCol="1" anchorCtr="0" compatLnSpc="1">
            <a:prstTxWarp prst="textNoShape">
              <a:avLst/>
            </a:prstTxWarp>
          </a:bodyPr>
          <a:lstStyle/>
          <a:p>
            <a:pPr eaLnBrk="1" hangingPunct="1">
              <a:defRPr/>
            </a:pPr>
            <a:r>
              <a:rPr lang="en-GB" smtClean="0">
                <a:effectLst/>
              </a:rPr>
              <a:t>On line journals</a:t>
            </a:r>
          </a:p>
        </p:txBody>
      </p:sp>
      <p:sp>
        <p:nvSpPr>
          <p:cNvPr id="27650" name="Rectangle 3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en-GB" b="1" smtClean="0"/>
              <a:t>What is a DOI?</a:t>
            </a:r>
          </a:p>
          <a:p>
            <a:pPr eaLnBrk="1" hangingPunct="1">
              <a:buFont typeface="Wingdings 3" pitchFamily="18" charset="2"/>
              <a:buNone/>
            </a:pPr>
            <a:r>
              <a:rPr lang="en-GB" b="1" smtClean="0"/>
              <a:t>		- </a:t>
            </a:r>
            <a:r>
              <a:rPr lang="en-GB" smtClean="0"/>
              <a:t>digital object identifier</a:t>
            </a:r>
          </a:p>
          <a:p>
            <a:pPr eaLnBrk="1" hangingPunct="1">
              <a:buFont typeface="Wingdings 3" pitchFamily="18" charset="2"/>
              <a:buNone/>
            </a:pPr>
            <a:r>
              <a:rPr lang="en-GB" smtClean="0"/>
              <a:t>		- permanent identifier used by publishers 	so article can always be found on line</a:t>
            </a:r>
          </a:p>
          <a:p>
            <a:pPr eaLnBrk="1" hangingPunct="1">
              <a:buFont typeface="Wingdings 3" pitchFamily="18" charset="2"/>
              <a:buNone/>
            </a:pPr>
            <a:r>
              <a:rPr lang="en-GB" smtClean="0"/>
              <a:t>		- usually found at start of article</a:t>
            </a:r>
          </a:p>
          <a:p>
            <a:pPr eaLnBrk="1" hangingPunct="1">
              <a:buFont typeface="Wingdings 3" pitchFamily="18" charset="2"/>
              <a:buNone/>
            </a:pPr>
            <a:r>
              <a:rPr lang="en-GB" smtClean="0"/>
              <a:t>		- if you use a full-text data base service 	like EBSCO  - is no DOI – use data base 	URL (URL = http://..... [Accessed 18</a:t>
            </a:r>
            <a:r>
              <a:rPr lang="en-GB" baseline="30000" smtClean="0"/>
              <a:t>th</a:t>
            </a:r>
            <a:r>
              <a:rPr lang="en-GB" smtClean="0"/>
              <a:t> June 	2012])</a:t>
            </a:r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90" name="Rectangle 2"/>
          <p:cNvSpPr>
            <a:spLocks noGrp="1"/>
          </p:cNvSpPr>
          <p:nvPr>
            <p:ph type="title" idx="4294967295"/>
          </p:nvPr>
        </p:nvSpPr>
        <p:spPr bwMode="auto">
          <a:xfrm>
            <a:off x="488950" y="266700"/>
            <a:ext cx="8229600" cy="1143000"/>
          </a:xfrm>
        </p:spPr>
        <p:txBody>
          <a:bodyPr wrap="square" lIns="91440" tIns="45720" rIns="91440" bIns="45720" numCol="1" rtlCol="0" anchorCtr="0" compatLnSpc="1">
            <a:prstTxWarp prst="textNoShape">
              <a:avLst/>
            </a:prstTxWarp>
          </a:bodyPr>
          <a:lstStyle/>
          <a:p>
            <a:pPr eaLnBrk="1" hangingPunct="1">
              <a:defRPr/>
            </a:pPr>
            <a:r>
              <a:rPr lang="en-GB" smtClean="0">
                <a:effectLst/>
              </a:rPr>
              <a:t>Examples from students’ work</a:t>
            </a:r>
          </a:p>
        </p:txBody>
      </p:sp>
      <p:sp>
        <p:nvSpPr>
          <p:cNvPr id="30722" name="Rectangle 3"/>
          <p:cNvSpPr>
            <a:spLocks noGrp="1"/>
          </p:cNvSpPr>
          <p:nvPr>
            <p:ph type="body" idx="4294967295"/>
          </p:nvPr>
        </p:nvSpPr>
        <p:spPr/>
        <p:txBody>
          <a:bodyPr/>
          <a:lstStyle/>
          <a:p>
            <a:pPr eaLnBrk="1" hangingPunct="1">
              <a:lnSpc>
                <a:spcPct val="80000"/>
              </a:lnSpc>
            </a:pPr>
            <a:r>
              <a:rPr lang="en-GB" sz="2500" dirty="0" err="1" smtClean="0"/>
              <a:t>Ritzer</a:t>
            </a:r>
            <a:r>
              <a:rPr lang="en-GB" sz="2500" dirty="0" smtClean="0"/>
              <a:t>, </a:t>
            </a:r>
            <a:r>
              <a:rPr lang="en-GB" sz="2500" b="1" u="sng" dirty="0" smtClean="0"/>
              <a:t>G</a:t>
            </a:r>
            <a:r>
              <a:rPr lang="en-GB" sz="2500" dirty="0" smtClean="0"/>
              <a:t>. (2006) </a:t>
            </a:r>
            <a:r>
              <a:rPr lang="en-GB" sz="2500" i="1" dirty="0" err="1" smtClean="0"/>
              <a:t>Mcdonaldization</a:t>
            </a:r>
            <a:r>
              <a:rPr lang="en-GB" sz="2500" i="1" dirty="0" smtClean="0"/>
              <a:t>: The </a:t>
            </a:r>
            <a:r>
              <a:rPr lang="en-GB" sz="2500" b="1" i="1" u="sng" dirty="0" smtClean="0"/>
              <a:t>R</a:t>
            </a:r>
            <a:r>
              <a:rPr lang="en-GB" sz="2500" i="1" dirty="0" smtClean="0"/>
              <a:t>eader. </a:t>
            </a:r>
            <a:r>
              <a:rPr lang="en-GB" sz="2500" b="1" i="1" u="sng" dirty="0" smtClean="0"/>
              <a:t>Oxford: Wiley-Blackwell</a:t>
            </a:r>
            <a:r>
              <a:rPr lang="en-GB" sz="2500" b="1" i="1" dirty="0" smtClean="0"/>
              <a:t>.</a:t>
            </a:r>
          </a:p>
          <a:p>
            <a:pPr eaLnBrk="1" hangingPunct="1">
              <a:lnSpc>
                <a:spcPct val="80000"/>
              </a:lnSpc>
            </a:pPr>
            <a:r>
              <a:rPr lang="en-GB" sz="2500" dirty="0" smtClean="0"/>
              <a:t>O’Donnell, M. </a:t>
            </a:r>
            <a:r>
              <a:rPr lang="en-GB" sz="2500" b="1" u="sng" dirty="0" smtClean="0"/>
              <a:t>(2011)</a:t>
            </a:r>
            <a:r>
              <a:rPr lang="en-GB" sz="2500" dirty="0" smtClean="0"/>
              <a:t> New Introductory </a:t>
            </a:r>
            <a:r>
              <a:rPr lang="en-GB" sz="2500" u="sng" dirty="0" smtClean="0"/>
              <a:t>R</a:t>
            </a:r>
            <a:r>
              <a:rPr lang="en-GB" sz="2500" dirty="0" smtClean="0"/>
              <a:t>eader in </a:t>
            </a:r>
            <a:r>
              <a:rPr lang="en-GB" sz="2500" b="1" dirty="0" smtClean="0"/>
              <a:t>S</a:t>
            </a:r>
            <a:r>
              <a:rPr lang="en-GB" sz="2500" dirty="0" smtClean="0"/>
              <a:t>ociology. Third </a:t>
            </a:r>
            <a:r>
              <a:rPr lang="en-GB" sz="2500" b="1" u="sng" dirty="0" smtClean="0"/>
              <a:t>E</a:t>
            </a:r>
            <a:r>
              <a:rPr lang="en-GB" sz="2500" dirty="0" smtClean="0"/>
              <a:t>dition. </a:t>
            </a:r>
            <a:r>
              <a:rPr lang="en-GB" sz="2500" b="1" u="sng" dirty="0" smtClean="0"/>
              <a:t>Guildford:</a:t>
            </a:r>
            <a:r>
              <a:rPr lang="en-GB" sz="2500" dirty="0" smtClean="0"/>
              <a:t> Thomas Nelson and </a:t>
            </a:r>
            <a:r>
              <a:rPr lang="en-GB" sz="2500" b="1" u="sng" dirty="0" smtClean="0"/>
              <a:t>S</a:t>
            </a:r>
            <a:r>
              <a:rPr lang="en-GB" sz="2500" dirty="0" smtClean="0"/>
              <a:t>ons.</a:t>
            </a:r>
          </a:p>
          <a:p>
            <a:pPr eaLnBrk="1" hangingPunct="1">
              <a:lnSpc>
                <a:spcPct val="80000"/>
              </a:lnSpc>
            </a:pPr>
            <a:r>
              <a:rPr lang="en-GB" sz="2500" dirty="0" err="1" smtClean="0"/>
              <a:t>Habermas</a:t>
            </a:r>
            <a:r>
              <a:rPr lang="en-GB" sz="2500" dirty="0" smtClean="0"/>
              <a:t>, J. (1975) </a:t>
            </a:r>
            <a:r>
              <a:rPr lang="en-GB" sz="2500" i="1" dirty="0" smtClean="0"/>
              <a:t>Legitimation </a:t>
            </a:r>
            <a:r>
              <a:rPr lang="en-GB" sz="2500" b="1" i="1" u="sng" dirty="0" smtClean="0"/>
              <a:t>C</a:t>
            </a:r>
            <a:r>
              <a:rPr lang="en-GB" sz="2500" i="1" dirty="0" smtClean="0"/>
              <a:t>risis</a:t>
            </a:r>
            <a:r>
              <a:rPr lang="en-GB" sz="2500" dirty="0" smtClean="0"/>
              <a:t>. Boston: Beacon Press.</a:t>
            </a:r>
          </a:p>
          <a:p>
            <a:pPr eaLnBrk="1" hangingPunct="1">
              <a:lnSpc>
                <a:spcPct val="80000"/>
              </a:lnSpc>
            </a:pPr>
            <a:r>
              <a:rPr lang="en-GB" sz="2500" dirty="0" smtClean="0"/>
              <a:t>Arriaga, P. (1984) On </a:t>
            </a:r>
            <a:r>
              <a:rPr lang="en-GB" sz="2500" b="1" u="sng" dirty="0" smtClean="0"/>
              <a:t>a</a:t>
            </a:r>
            <a:r>
              <a:rPr lang="en-GB" sz="2500" dirty="0" smtClean="0"/>
              <a:t>dvertising: A Marxist </a:t>
            </a:r>
            <a:r>
              <a:rPr lang="en-GB" sz="2500" b="1" u="sng" dirty="0" smtClean="0"/>
              <a:t>c</a:t>
            </a:r>
            <a:r>
              <a:rPr lang="en-GB" sz="2500" dirty="0" smtClean="0"/>
              <a:t>ritique. </a:t>
            </a:r>
            <a:r>
              <a:rPr lang="en-GB" sz="2500" i="1" dirty="0" smtClean="0"/>
              <a:t>Media, </a:t>
            </a:r>
            <a:r>
              <a:rPr lang="en-GB" sz="2500" b="1" i="1" u="sng" dirty="0" smtClean="0"/>
              <a:t>C</a:t>
            </a:r>
            <a:r>
              <a:rPr lang="en-GB" sz="2500" i="1" dirty="0" smtClean="0"/>
              <a:t>ulture and </a:t>
            </a:r>
            <a:r>
              <a:rPr lang="en-GB" sz="2500" b="1" i="1" u="sng" dirty="0" smtClean="0"/>
              <a:t>S</a:t>
            </a:r>
            <a:r>
              <a:rPr lang="en-GB" sz="2500" i="1" dirty="0" smtClean="0"/>
              <a:t>ociety</a:t>
            </a:r>
            <a:r>
              <a:rPr lang="en-GB" sz="2500" dirty="0" smtClean="0"/>
              <a:t>. 6 (1), 56-62. [Available at;] </a:t>
            </a:r>
            <a:r>
              <a:rPr lang="en-GB" sz="2500" dirty="0" smtClean="0">
                <a:hlinkClick r:id="rId2"/>
              </a:rPr>
              <a:t>http://mcs.sagepub.com/content/6/1/53</a:t>
            </a:r>
            <a:endParaRPr lang="en-GB" sz="2500" dirty="0" smtClean="0"/>
          </a:p>
          <a:p>
            <a:pPr eaLnBrk="1" hangingPunct="1">
              <a:lnSpc>
                <a:spcPct val="80000"/>
              </a:lnSpc>
            </a:pPr>
            <a:r>
              <a:rPr lang="en-GB" sz="2500" dirty="0" smtClean="0"/>
              <a:t>Scott, J. (2002).  Social class and stratification in late modernity. </a:t>
            </a:r>
            <a:r>
              <a:rPr lang="en-GB" sz="2500" i="1" dirty="0" err="1" smtClean="0"/>
              <a:t>Acta</a:t>
            </a:r>
            <a:r>
              <a:rPr lang="en-GB" sz="2500" i="1" dirty="0" smtClean="0"/>
              <a:t> </a:t>
            </a:r>
            <a:r>
              <a:rPr lang="en-GB" sz="2500" i="1" dirty="0" err="1" smtClean="0"/>
              <a:t>Sociologica</a:t>
            </a:r>
            <a:r>
              <a:rPr lang="en-GB" sz="2500" i="1" dirty="0" smtClean="0"/>
              <a:t>. </a:t>
            </a:r>
            <a:r>
              <a:rPr lang="en-GB" sz="2500" b="1" u="sng" dirty="0" smtClean="0"/>
              <a:t>45</a:t>
            </a:r>
            <a:r>
              <a:rPr lang="en-GB" sz="2500" dirty="0" smtClean="0"/>
              <a:t> </a:t>
            </a:r>
            <a:r>
              <a:rPr lang="en-GB" sz="2500" b="1" u="sng" dirty="0" smtClean="0"/>
              <a:t>(1) 89-125</a:t>
            </a:r>
            <a:r>
              <a:rPr lang="en-GB" sz="2500" dirty="0" smtClean="0"/>
              <a:t>.</a:t>
            </a:r>
          </a:p>
          <a:p>
            <a:pPr eaLnBrk="1" hangingPunct="1">
              <a:lnSpc>
                <a:spcPct val="80000"/>
              </a:lnSpc>
            </a:pPr>
            <a:endParaRPr lang="en-GB" sz="2500" dirty="0" smtClean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1378634" y="1336430"/>
            <a:ext cx="6073686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smtClean="0"/>
              <a:t>Class Activity</a:t>
            </a:r>
          </a:p>
          <a:p>
            <a:endParaRPr lang="en-US" dirty="0"/>
          </a:p>
          <a:p>
            <a:r>
              <a:rPr lang="en-US" dirty="0" smtClean="0"/>
              <a:t>What sources of information do you plan to use for your essays and reports?</a:t>
            </a:r>
          </a:p>
          <a:p>
            <a:endParaRPr lang="en-US" dirty="0"/>
          </a:p>
          <a:p>
            <a:r>
              <a:rPr lang="en-US" dirty="0" smtClean="0"/>
              <a:t>How will you avoid plagiarism</a:t>
            </a:r>
            <a:r>
              <a:rPr lang="en-US" dirty="0" smtClean="0"/>
              <a:t>?</a:t>
            </a:r>
          </a:p>
          <a:p>
            <a:endParaRPr lang="en-US" dirty="0"/>
          </a:p>
          <a:p>
            <a:r>
              <a:rPr lang="en-US" dirty="0" smtClean="0"/>
              <a:t>This task will help with assessment criteria 3 of the assessment on use of a range of information sources and assignment presentation.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32871445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oncourse">
  <a:themeElements>
    <a:clrScheme name="Concourse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Concourse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inorFont>
    </a:fontScheme>
    <a:fmtScheme name="Concourse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65000" b="98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Override1.xml><?xml version="1.0" encoding="utf-8"?>
<a:themeOverride xmlns:a="http://schemas.openxmlformats.org/drawingml/2006/main">
  <a:clrScheme name="Concourse">
    <a:dk1>
      <a:sysClr val="windowText" lastClr="000000"/>
    </a:dk1>
    <a:lt1>
      <a:sysClr val="window" lastClr="FFFFFF"/>
    </a:lt1>
    <a:dk2>
      <a:srgbClr val="464646"/>
    </a:dk2>
    <a:lt2>
      <a:srgbClr val="DEF5FA"/>
    </a:lt2>
    <a:accent1>
      <a:srgbClr val="2DA2BF"/>
    </a:accent1>
    <a:accent2>
      <a:srgbClr val="DA1F28"/>
    </a:accent2>
    <a:accent3>
      <a:srgbClr val="EB641B"/>
    </a:accent3>
    <a:accent4>
      <a:srgbClr val="39639D"/>
    </a:accent4>
    <a:accent5>
      <a:srgbClr val="474B78"/>
    </a:accent5>
    <a:accent6>
      <a:srgbClr val="7D3C4A"/>
    </a:accent6>
    <a:hlink>
      <a:srgbClr val="FF8119"/>
    </a:hlink>
    <a:folHlink>
      <a:srgbClr val="44B9E8"/>
    </a:folHlink>
  </a:clrScheme>
</a:themeOverride>
</file>

<file path=ppt/theme/themeOverride2.xml><?xml version="1.0" encoding="utf-8"?>
<a:themeOverride xmlns:a="http://schemas.openxmlformats.org/drawingml/2006/main">
  <a:clrScheme name="Concourse">
    <a:dk1>
      <a:sysClr val="windowText" lastClr="000000"/>
    </a:dk1>
    <a:lt1>
      <a:sysClr val="window" lastClr="FFFFFF"/>
    </a:lt1>
    <a:dk2>
      <a:srgbClr val="464646"/>
    </a:dk2>
    <a:lt2>
      <a:srgbClr val="DEF5FA"/>
    </a:lt2>
    <a:accent1>
      <a:srgbClr val="2DA2BF"/>
    </a:accent1>
    <a:accent2>
      <a:srgbClr val="DA1F28"/>
    </a:accent2>
    <a:accent3>
      <a:srgbClr val="EB641B"/>
    </a:accent3>
    <a:accent4>
      <a:srgbClr val="39639D"/>
    </a:accent4>
    <a:accent5>
      <a:srgbClr val="474B78"/>
    </a:accent5>
    <a:accent6>
      <a:srgbClr val="7D3C4A"/>
    </a:accent6>
    <a:hlink>
      <a:srgbClr val="FF8119"/>
    </a:hlink>
    <a:folHlink>
      <a:srgbClr val="44B9E8"/>
    </a:folHlink>
  </a:clrScheme>
</a:themeOverride>
</file>

<file path=ppt/theme/themeOverride3.xml><?xml version="1.0" encoding="utf-8"?>
<a:themeOverride xmlns:a="http://schemas.openxmlformats.org/drawingml/2006/main">
  <a:clrScheme name="Concourse">
    <a:dk1>
      <a:sysClr val="windowText" lastClr="000000"/>
    </a:dk1>
    <a:lt1>
      <a:sysClr val="window" lastClr="FFFFFF"/>
    </a:lt1>
    <a:dk2>
      <a:srgbClr val="464646"/>
    </a:dk2>
    <a:lt2>
      <a:srgbClr val="DEF5FA"/>
    </a:lt2>
    <a:accent1>
      <a:srgbClr val="2DA2BF"/>
    </a:accent1>
    <a:accent2>
      <a:srgbClr val="DA1F28"/>
    </a:accent2>
    <a:accent3>
      <a:srgbClr val="EB641B"/>
    </a:accent3>
    <a:accent4>
      <a:srgbClr val="39639D"/>
    </a:accent4>
    <a:accent5>
      <a:srgbClr val="474B78"/>
    </a:accent5>
    <a:accent6>
      <a:srgbClr val="7D3C4A"/>
    </a:accent6>
    <a:hlink>
      <a:srgbClr val="FF8119"/>
    </a:hlink>
    <a:folHlink>
      <a:srgbClr val="44B9E8"/>
    </a:folHlink>
  </a:clrScheme>
</a:themeOverride>
</file>

<file path=ppt/theme/themeOverride4.xml><?xml version="1.0" encoding="utf-8"?>
<a:themeOverride xmlns:a="http://schemas.openxmlformats.org/drawingml/2006/main">
  <a:clrScheme name="Concourse">
    <a:dk1>
      <a:sysClr val="windowText" lastClr="000000"/>
    </a:dk1>
    <a:lt1>
      <a:sysClr val="window" lastClr="FFFFFF"/>
    </a:lt1>
    <a:dk2>
      <a:srgbClr val="464646"/>
    </a:dk2>
    <a:lt2>
      <a:srgbClr val="DEF5FA"/>
    </a:lt2>
    <a:accent1>
      <a:srgbClr val="2DA2BF"/>
    </a:accent1>
    <a:accent2>
      <a:srgbClr val="DA1F28"/>
    </a:accent2>
    <a:accent3>
      <a:srgbClr val="EB641B"/>
    </a:accent3>
    <a:accent4>
      <a:srgbClr val="39639D"/>
    </a:accent4>
    <a:accent5>
      <a:srgbClr val="474B78"/>
    </a:accent5>
    <a:accent6>
      <a:srgbClr val="7D3C4A"/>
    </a:accent6>
    <a:hlink>
      <a:srgbClr val="FF8119"/>
    </a:hlink>
    <a:folHlink>
      <a:srgbClr val="44B9E8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144</TotalTime>
  <Words>543</Words>
  <Application>Microsoft Macintosh PowerPoint</Application>
  <PresentationFormat>On-screen Show (4:3)</PresentationFormat>
  <Paragraphs>115</Paragraphs>
  <Slides>16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22" baseType="lpstr">
      <vt:lpstr>Lucida Sans Unicode</vt:lpstr>
      <vt:lpstr>Wingdings 3</vt:lpstr>
      <vt:lpstr>Arial</vt:lpstr>
      <vt:lpstr>Verdana</vt:lpstr>
      <vt:lpstr>Wingdings 2</vt:lpstr>
      <vt:lpstr>Concourse</vt:lpstr>
      <vt:lpstr>Harvard Referencing</vt:lpstr>
      <vt:lpstr>Referencing- an Introduction</vt:lpstr>
      <vt:lpstr>Why reference?</vt:lpstr>
      <vt:lpstr>What to reference/cite</vt:lpstr>
      <vt:lpstr>Referencing in the text</vt:lpstr>
      <vt:lpstr>Referencing in the text</vt:lpstr>
      <vt:lpstr>Bibliography</vt:lpstr>
      <vt:lpstr>Examples</vt:lpstr>
      <vt:lpstr>Examples</vt:lpstr>
      <vt:lpstr>Citing Websites</vt:lpstr>
      <vt:lpstr>Examples in the Text</vt:lpstr>
      <vt:lpstr>Examples in Bibliography</vt:lpstr>
      <vt:lpstr>Online/Electronic books/journals</vt:lpstr>
      <vt:lpstr>On line journals</vt:lpstr>
      <vt:lpstr>Examples from students’ work</vt:lpstr>
      <vt:lpstr>PowerPoint Presentation</vt:lpstr>
    </vt:vector>
  </TitlesOfParts>
  <LinksUpToDate>false</LinksUpToDate>
  <SharedDoc>false</SharedDoc>
  <HyperlinksChanged>false</HyperlinksChanged>
  <AppVersion>15.0034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Harvard Referencing Workshop</dc:title>
  <dc:creator>Jonathan Gabe</dc:creator>
  <cp:lastModifiedBy>Jackline Mutugi</cp:lastModifiedBy>
  <cp:revision>14</cp:revision>
  <dcterms:created xsi:type="dcterms:W3CDTF">2013-02-04T16:57:27Z</dcterms:created>
  <dcterms:modified xsi:type="dcterms:W3CDTF">2017-06-15T13:43:50Z</dcterms:modified>
</cp:coreProperties>
</file>