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4"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pope" userId="92dc03ec18991886" providerId="LiveId" clId="{7C6B92CE-1D6F-4998-A1E2-ECEB5ED0FA42}"/>
    <pc:docChg chg="custSel addSld delSld modSld">
      <pc:chgData name="jordan pope" userId="92dc03ec18991886" providerId="LiveId" clId="{7C6B92CE-1D6F-4998-A1E2-ECEB5ED0FA42}" dt="2026-06-13T21:36:39.001" v="424" actId="478"/>
      <pc:docMkLst>
        <pc:docMk/>
      </pc:docMkLst>
      <pc:sldChg chg="addSp delSp modSp mod">
        <pc:chgData name="jordan pope" userId="92dc03ec18991886" providerId="LiveId" clId="{7C6B92CE-1D6F-4998-A1E2-ECEB5ED0FA42}" dt="2026-06-13T21:09:44.831" v="252" actId="113"/>
        <pc:sldMkLst>
          <pc:docMk/>
          <pc:sldMk cId="3279280635" sldId="256"/>
        </pc:sldMkLst>
        <pc:spChg chg="add mod">
          <ac:chgData name="jordan pope" userId="92dc03ec18991886" providerId="LiveId" clId="{7C6B92CE-1D6F-4998-A1E2-ECEB5ED0FA42}" dt="2026-06-13T21:09:42.502" v="251" actId="113"/>
          <ac:spMkLst>
            <pc:docMk/>
            <pc:sldMk cId="3279280635" sldId="256"/>
            <ac:spMk id="2" creationId="{BAEB601F-2C74-D4D4-DE30-21AA0BC167E3}"/>
          </ac:spMkLst>
        </pc:spChg>
        <pc:spChg chg="mod">
          <ac:chgData name="jordan pope" userId="92dc03ec18991886" providerId="LiveId" clId="{7C6B92CE-1D6F-4998-A1E2-ECEB5ED0FA42}" dt="2026-06-13T20:36:21.989" v="4" actId="20577"/>
          <ac:spMkLst>
            <pc:docMk/>
            <pc:sldMk cId="3279280635" sldId="256"/>
            <ac:spMk id="4" creationId="{774C145B-294E-F65B-CD03-4F14B3E64624}"/>
          </ac:spMkLst>
        </pc:spChg>
        <pc:spChg chg="add mod">
          <ac:chgData name="jordan pope" userId="92dc03ec18991886" providerId="LiveId" clId="{7C6B92CE-1D6F-4998-A1E2-ECEB5ED0FA42}" dt="2026-06-13T21:09:44.831" v="252" actId="113"/>
          <ac:spMkLst>
            <pc:docMk/>
            <pc:sldMk cId="3279280635" sldId="256"/>
            <ac:spMk id="5" creationId="{592E5E67-6591-CB91-3990-0C02202FFC5B}"/>
          </ac:spMkLst>
        </pc:spChg>
        <pc:spChg chg="mod">
          <ac:chgData name="jordan pope" userId="92dc03ec18991886" providerId="LiveId" clId="{7C6B92CE-1D6F-4998-A1E2-ECEB5ED0FA42}" dt="2026-06-13T20:38:32.608" v="29" actId="20577"/>
          <ac:spMkLst>
            <pc:docMk/>
            <pc:sldMk cId="3279280635" sldId="256"/>
            <ac:spMk id="7" creationId="{73121D9D-0E2F-35E1-E854-B282B6756C93}"/>
          </ac:spMkLst>
        </pc:spChg>
        <pc:spChg chg="add mod">
          <ac:chgData name="jordan pope" userId="92dc03ec18991886" providerId="LiveId" clId="{7C6B92CE-1D6F-4998-A1E2-ECEB5ED0FA42}" dt="2026-06-13T20:54:20.095" v="138" actId="1076"/>
          <ac:spMkLst>
            <pc:docMk/>
            <pc:sldMk cId="3279280635" sldId="256"/>
            <ac:spMk id="9" creationId="{E9555F22-1F14-7B99-4DB8-FCA39982EE38}"/>
          </ac:spMkLst>
        </pc:spChg>
        <pc:spChg chg="del">
          <ac:chgData name="jordan pope" userId="92dc03ec18991886" providerId="LiveId" clId="{7C6B92CE-1D6F-4998-A1E2-ECEB5ED0FA42}" dt="2026-06-13T20:35:46.373" v="0" actId="478"/>
          <ac:spMkLst>
            <pc:docMk/>
            <pc:sldMk cId="3279280635" sldId="256"/>
            <ac:spMk id="12" creationId="{CCE8E0CB-F7B4-F952-45AF-8C82A7B82C7F}"/>
          </ac:spMkLst>
        </pc:spChg>
        <pc:picChg chg="add mod">
          <ac:chgData name="jordan pope" userId="92dc03ec18991886" providerId="LiveId" clId="{7C6B92CE-1D6F-4998-A1E2-ECEB5ED0FA42}" dt="2026-06-13T20:51:48.693" v="100" actId="1076"/>
          <ac:picMkLst>
            <pc:docMk/>
            <pc:sldMk cId="3279280635" sldId="256"/>
            <ac:picMk id="8" creationId="{D431ADB7-8229-4AC1-E757-341B97D9C56B}"/>
          </ac:picMkLst>
        </pc:picChg>
      </pc:sldChg>
      <pc:sldChg chg="addSp delSp modSp new mod">
        <pc:chgData name="jordan pope" userId="92dc03ec18991886" providerId="LiveId" clId="{7C6B92CE-1D6F-4998-A1E2-ECEB5ED0FA42}" dt="2026-06-13T21:09:38.483" v="250" actId="113"/>
        <pc:sldMkLst>
          <pc:docMk/>
          <pc:sldMk cId="4099474033" sldId="257"/>
        </pc:sldMkLst>
        <pc:spChg chg="del">
          <ac:chgData name="jordan pope" userId="92dc03ec18991886" providerId="LiveId" clId="{7C6B92CE-1D6F-4998-A1E2-ECEB5ED0FA42}" dt="2026-06-13T20:55:01.629" v="143" actId="478"/>
          <ac:spMkLst>
            <pc:docMk/>
            <pc:sldMk cId="4099474033" sldId="257"/>
            <ac:spMk id="2" creationId="{94305CF4-AB01-1CA5-4547-3A80F1CE9B2D}"/>
          </ac:spMkLst>
        </pc:spChg>
        <pc:spChg chg="del">
          <ac:chgData name="jordan pope" userId="92dc03ec18991886" providerId="LiveId" clId="{7C6B92CE-1D6F-4998-A1E2-ECEB5ED0FA42}" dt="2026-06-13T20:55:03.363" v="144" actId="478"/>
          <ac:spMkLst>
            <pc:docMk/>
            <pc:sldMk cId="4099474033" sldId="257"/>
            <ac:spMk id="3" creationId="{1AC0178A-9AAA-097C-1A01-92D3D4F68298}"/>
          </ac:spMkLst>
        </pc:spChg>
        <pc:spChg chg="add">
          <ac:chgData name="jordan pope" userId="92dc03ec18991886" providerId="LiveId" clId="{7C6B92CE-1D6F-4998-A1E2-ECEB5ED0FA42}" dt="2026-06-13T20:54:46.019" v="140" actId="22"/>
          <ac:spMkLst>
            <pc:docMk/>
            <pc:sldMk cId="4099474033" sldId="257"/>
            <ac:spMk id="5" creationId="{624AC43B-87E8-18C2-3A16-5A65826E6066}"/>
          </ac:spMkLst>
        </pc:spChg>
        <pc:spChg chg="add mod">
          <ac:chgData name="jordan pope" userId="92dc03ec18991886" providerId="LiveId" clId="{7C6B92CE-1D6F-4998-A1E2-ECEB5ED0FA42}" dt="2026-06-13T21:09:35.744" v="249" actId="115"/>
          <ac:spMkLst>
            <pc:docMk/>
            <pc:sldMk cId="4099474033" sldId="257"/>
            <ac:spMk id="7" creationId="{AFBD9172-FA9F-8424-8E26-D406A41F8B16}"/>
          </ac:spMkLst>
        </pc:spChg>
        <pc:spChg chg="add mod">
          <ac:chgData name="jordan pope" userId="92dc03ec18991886" providerId="LiveId" clId="{7C6B92CE-1D6F-4998-A1E2-ECEB5ED0FA42}" dt="2026-06-13T21:09:38.483" v="250" actId="113"/>
          <ac:spMkLst>
            <pc:docMk/>
            <pc:sldMk cId="4099474033" sldId="257"/>
            <ac:spMk id="9" creationId="{25565CA6-5E19-63DA-BC04-80EE258735C3}"/>
          </ac:spMkLst>
        </pc:spChg>
        <pc:spChg chg="add mod">
          <ac:chgData name="jordan pope" userId="92dc03ec18991886" providerId="LiveId" clId="{7C6B92CE-1D6F-4998-A1E2-ECEB5ED0FA42}" dt="2026-06-13T21:05:32.650" v="204" actId="20577"/>
          <ac:spMkLst>
            <pc:docMk/>
            <pc:sldMk cId="4099474033" sldId="257"/>
            <ac:spMk id="13" creationId="{D2D5D3B9-1913-BAE9-D92A-9B7B696C2FA8}"/>
          </ac:spMkLst>
        </pc:spChg>
        <pc:picChg chg="add mod">
          <ac:chgData name="jordan pope" userId="92dc03ec18991886" providerId="LiveId" clId="{7C6B92CE-1D6F-4998-A1E2-ECEB5ED0FA42}" dt="2026-06-13T21:03:29.970" v="200" actId="1076"/>
          <ac:picMkLst>
            <pc:docMk/>
            <pc:sldMk cId="4099474033" sldId="257"/>
            <ac:picMk id="11" creationId="{B4BC9A83-9B6A-F7D0-9595-622DA7D5FCE8}"/>
          </ac:picMkLst>
        </pc:picChg>
      </pc:sldChg>
      <pc:sldChg chg="addSp delSp modSp new mod">
        <pc:chgData name="jordan pope" userId="92dc03ec18991886" providerId="LiveId" clId="{7C6B92CE-1D6F-4998-A1E2-ECEB5ED0FA42}" dt="2026-06-13T21:13:29.114" v="264" actId="2711"/>
        <pc:sldMkLst>
          <pc:docMk/>
          <pc:sldMk cId="1117300157" sldId="258"/>
        </pc:sldMkLst>
        <pc:spChg chg="del">
          <ac:chgData name="jordan pope" userId="92dc03ec18991886" providerId="LiveId" clId="{7C6B92CE-1D6F-4998-A1E2-ECEB5ED0FA42}" dt="2026-06-13T21:05:42.780" v="206" actId="478"/>
          <ac:spMkLst>
            <pc:docMk/>
            <pc:sldMk cId="1117300157" sldId="258"/>
            <ac:spMk id="2" creationId="{3A2AC817-8188-A70D-56AA-47DEFFED2DC0}"/>
          </ac:spMkLst>
        </pc:spChg>
        <pc:spChg chg="del">
          <ac:chgData name="jordan pope" userId="92dc03ec18991886" providerId="LiveId" clId="{7C6B92CE-1D6F-4998-A1E2-ECEB5ED0FA42}" dt="2026-06-13T21:05:40.414" v="205" actId="478"/>
          <ac:spMkLst>
            <pc:docMk/>
            <pc:sldMk cId="1117300157" sldId="258"/>
            <ac:spMk id="3" creationId="{B92131B1-225A-EEC8-A223-A02DC338C6F0}"/>
          </ac:spMkLst>
        </pc:spChg>
        <pc:spChg chg="add">
          <ac:chgData name="jordan pope" userId="92dc03ec18991886" providerId="LiveId" clId="{7C6B92CE-1D6F-4998-A1E2-ECEB5ED0FA42}" dt="2026-06-13T20:54:53.043" v="142" actId="22"/>
          <ac:spMkLst>
            <pc:docMk/>
            <pc:sldMk cId="1117300157" sldId="258"/>
            <ac:spMk id="5" creationId="{85A5E767-FD5D-BB84-CE06-9DA0596502BB}"/>
          </ac:spMkLst>
        </pc:spChg>
        <pc:spChg chg="add mod">
          <ac:chgData name="jordan pope" userId="92dc03ec18991886" providerId="LiveId" clId="{7C6B92CE-1D6F-4998-A1E2-ECEB5ED0FA42}" dt="2026-06-13T21:11:30.491" v="255" actId="208"/>
          <ac:spMkLst>
            <pc:docMk/>
            <pc:sldMk cId="1117300157" sldId="258"/>
            <ac:spMk id="7" creationId="{F4E768E7-E3D2-1F0B-0894-A6E5523D47D9}"/>
          </ac:spMkLst>
        </pc:spChg>
        <pc:spChg chg="add mod">
          <ac:chgData name="jordan pope" userId="92dc03ec18991886" providerId="LiveId" clId="{7C6B92CE-1D6F-4998-A1E2-ECEB5ED0FA42}" dt="2026-06-13T21:11:45.020" v="256" actId="208"/>
          <ac:spMkLst>
            <pc:docMk/>
            <pc:sldMk cId="1117300157" sldId="258"/>
            <ac:spMk id="9" creationId="{8DB5F07C-2DB1-42EF-4144-7872BE0D3B90}"/>
          </ac:spMkLst>
        </pc:spChg>
        <pc:spChg chg="add mod">
          <ac:chgData name="jordan pope" userId="92dc03ec18991886" providerId="LiveId" clId="{7C6B92CE-1D6F-4998-A1E2-ECEB5ED0FA42}" dt="2026-06-13T21:13:29.114" v="264" actId="2711"/>
          <ac:spMkLst>
            <pc:docMk/>
            <pc:sldMk cId="1117300157" sldId="258"/>
            <ac:spMk id="13" creationId="{8FCA7E91-5BAE-BA89-B18A-B37B39B29252}"/>
          </ac:spMkLst>
        </pc:spChg>
        <pc:picChg chg="add mod">
          <ac:chgData name="jordan pope" userId="92dc03ec18991886" providerId="LiveId" clId="{7C6B92CE-1D6F-4998-A1E2-ECEB5ED0FA42}" dt="2026-06-13T21:11:56.897" v="259" actId="1076"/>
          <ac:picMkLst>
            <pc:docMk/>
            <pc:sldMk cId="1117300157" sldId="258"/>
            <ac:picMk id="11" creationId="{E071029E-3D71-B97A-67EA-E7EA2AFD6E45}"/>
          </ac:picMkLst>
        </pc:picChg>
      </pc:sldChg>
      <pc:sldChg chg="addSp delSp modSp new mod">
        <pc:chgData name="jordan pope" userId="92dc03ec18991886" providerId="LiveId" clId="{7C6B92CE-1D6F-4998-A1E2-ECEB5ED0FA42}" dt="2026-06-13T21:32:49.522" v="369" actId="20577"/>
        <pc:sldMkLst>
          <pc:docMk/>
          <pc:sldMk cId="4089210697" sldId="259"/>
        </pc:sldMkLst>
        <pc:spChg chg="del">
          <ac:chgData name="jordan pope" userId="92dc03ec18991886" providerId="LiveId" clId="{7C6B92CE-1D6F-4998-A1E2-ECEB5ED0FA42}" dt="2026-06-13T21:26:10.918" v="267" actId="478"/>
          <ac:spMkLst>
            <pc:docMk/>
            <pc:sldMk cId="4089210697" sldId="259"/>
            <ac:spMk id="2" creationId="{12F208B4-13A0-1A64-E794-20D8B2D3B35B}"/>
          </ac:spMkLst>
        </pc:spChg>
        <pc:spChg chg="del">
          <ac:chgData name="jordan pope" userId="92dc03ec18991886" providerId="LiveId" clId="{7C6B92CE-1D6F-4998-A1E2-ECEB5ED0FA42}" dt="2026-06-13T21:26:12.384" v="268" actId="478"/>
          <ac:spMkLst>
            <pc:docMk/>
            <pc:sldMk cId="4089210697" sldId="259"/>
            <ac:spMk id="3" creationId="{0351DAE1-CAE8-CB32-D690-7435E32E699B}"/>
          </ac:spMkLst>
        </pc:spChg>
        <pc:spChg chg="add">
          <ac:chgData name="jordan pope" userId="92dc03ec18991886" providerId="LiveId" clId="{7C6B92CE-1D6F-4998-A1E2-ECEB5ED0FA42}" dt="2026-06-13T21:26:09.410" v="266" actId="22"/>
          <ac:spMkLst>
            <pc:docMk/>
            <pc:sldMk cId="4089210697" sldId="259"/>
            <ac:spMk id="5" creationId="{DA8CD8BE-158C-356C-BC9B-1654D44CF425}"/>
          </ac:spMkLst>
        </pc:spChg>
        <pc:spChg chg="add mod">
          <ac:chgData name="jordan pope" userId="92dc03ec18991886" providerId="LiveId" clId="{7C6B92CE-1D6F-4998-A1E2-ECEB5ED0FA42}" dt="2026-06-13T21:32:49.522" v="369" actId="20577"/>
          <ac:spMkLst>
            <pc:docMk/>
            <pc:sldMk cId="4089210697" sldId="259"/>
            <ac:spMk id="6" creationId="{E85E44FB-DE42-9A24-CD00-44F6E923BE4F}"/>
          </ac:spMkLst>
        </pc:spChg>
      </pc:sldChg>
      <pc:sldChg chg="addSp modSp add mod">
        <pc:chgData name="jordan pope" userId="92dc03ec18991886" providerId="LiveId" clId="{7C6B92CE-1D6F-4998-A1E2-ECEB5ED0FA42}" dt="2026-06-13T21:32:57.170" v="380" actId="20577"/>
        <pc:sldMkLst>
          <pc:docMk/>
          <pc:sldMk cId="3023219952" sldId="260"/>
        </pc:sldMkLst>
        <pc:spChg chg="add mod">
          <ac:chgData name="jordan pope" userId="92dc03ec18991886" providerId="LiveId" clId="{7C6B92CE-1D6F-4998-A1E2-ECEB5ED0FA42}" dt="2026-06-13T21:32:57.170" v="380" actId="20577"/>
          <ac:spMkLst>
            <pc:docMk/>
            <pc:sldMk cId="3023219952" sldId="260"/>
            <ac:spMk id="3" creationId="{F6E71F0D-411C-EC8E-5AC7-C405CDA0DEEB}"/>
          </ac:spMkLst>
        </pc:spChg>
      </pc:sldChg>
      <pc:sldChg chg="addSp modSp add mod">
        <pc:chgData name="jordan pope" userId="92dc03ec18991886" providerId="LiveId" clId="{7C6B92CE-1D6F-4998-A1E2-ECEB5ED0FA42}" dt="2026-06-13T21:33:03.146" v="391" actId="20577"/>
        <pc:sldMkLst>
          <pc:docMk/>
          <pc:sldMk cId="1817344434" sldId="261"/>
        </pc:sldMkLst>
        <pc:spChg chg="add mod">
          <ac:chgData name="jordan pope" userId="92dc03ec18991886" providerId="LiveId" clId="{7C6B92CE-1D6F-4998-A1E2-ECEB5ED0FA42}" dt="2026-06-13T21:33:03.146" v="391" actId="20577"/>
          <ac:spMkLst>
            <pc:docMk/>
            <pc:sldMk cId="1817344434" sldId="261"/>
            <ac:spMk id="3" creationId="{30668AD2-13AE-29BD-C7AA-D0B066D234F8}"/>
          </ac:spMkLst>
        </pc:spChg>
      </pc:sldChg>
      <pc:sldChg chg="add del">
        <pc:chgData name="jordan pope" userId="92dc03ec18991886" providerId="LiveId" clId="{7C6B92CE-1D6F-4998-A1E2-ECEB5ED0FA42}" dt="2026-06-13T21:35:45.119" v="393" actId="47"/>
        <pc:sldMkLst>
          <pc:docMk/>
          <pc:sldMk cId="2137954009" sldId="262"/>
        </pc:sldMkLst>
      </pc:sldChg>
      <pc:sldChg chg="add del setBg">
        <pc:chgData name="jordan pope" userId="92dc03ec18991886" providerId="LiveId" clId="{7C6B92CE-1D6F-4998-A1E2-ECEB5ED0FA42}" dt="2026-06-13T21:35:45.282" v="394" actId="47"/>
        <pc:sldMkLst>
          <pc:docMk/>
          <pc:sldMk cId="717732513" sldId="263"/>
        </pc:sldMkLst>
      </pc:sldChg>
      <pc:sldChg chg="delSp modSp add mod setBg">
        <pc:chgData name="jordan pope" userId="92dc03ec18991886" providerId="LiveId" clId="{7C6B92CE-1D6F-4998-A1E2-ECEB5ED0FA42}" dt="2026-06-13T21:36:39.001" v="424" actId="478"/>
        <pc:sldMkLst>
          <pc:docMk/>
          <pc:sldMk cId="3456516247" sldId="264"/>
        </pc:sldMkLst>
        <pc:spChg chg="mod">
          <ac:chgData name="jordan pope" userId="92dc03ec18991886" providerId="LiveId" clId="{7C6B92CE-1D6F-4998-A1E2-ECEB5ED0FA42}" dt="2026-06-13T21:36:36.062" v="423" actId="2711"/>
          <ac:spMkLst>
            <pc:docMk/>
            <pc:sldMk cId="3456516247" sldId="264"/>
            <ac:spMk id="3" creationId="{F45FEEA3-3436-4E4A-ED5E-5EDF065CD86A}"/>
          </ac:spMkLst>
        </pc:spChg>
        <pc:picChg chg="del">
          <ac:chgData name="jordan pope" userId="92dc03ec18991886" providerId="LiveId" clId="{7C6B92CE-1D6F-4998-A1E2-ECEB5ED0FA42}" dt="2026-06-13T21:36:39.001" v="424" actId="478"/>
          <ac:picMkLst>
            <pc:docMk/>
            <pc:sldMk cId="3456516247" sldId="264"/>
            <ac:picMk id="4" creationId="{20DE1B73-51AD-351F-27DA-8A62D4CD4CFA}"/>
          </ac:picMkLst>
        </pc:picChg>
      </pc:sldChg>
      <pc:sldChg chg="delSp modSp add mod setBg">
        <pc:chgData name="jordan pope" userId="92dc03ec18991886" providerId="LiveId" clId="{7C6B92CE-1D6F-4998-A1E2-ECEB5ED0FA42}" dt="2026-06-13T21:36:27.767" v="422" actId="478"/>
        <pc:sldMkLst>
          <pc:docMk/>
          <pc:sldMk cId="4053566025" sldId="265"/>
        </pc:sldMkLst>
        <pc:spChg chg="mod">
          <ac:chgData name="jordan pope" userId="92dc03ec18991886" providerId="LiveId" clId="{7C6B92CE-1D6F-4998-A1E2-ECEB5ED0FA42}" dt="2026-06-13T21:36:23.385" v="421" actId="2711"/>
          <ac:spMkLst>
            <pc:docMk/>
            <pc:sldMk cId="4053566025" sldId="265"/>
            <ac:spMk id="3" creationId="{94CEFFC5-B9B6-57FC-774A-F0514A2CD174}"/>
          </ac:spMkLst>
        </pc:spChg>
        <pc:picChg chg="del">
          <ac:chgData name="jordan pope" userId="92dc03ec18991886" providerId="LiveId" clId="{7C6B92CE-1D6F-4998-A1E2-ECEB5ED0FA42}" dt="2026-06-13T21:36:27.767" v="422" actId="478"/>
          <ac:picMkLst>
            <pc:docMk/>
            <pc:sldMk cId="4053566025" sldId="265"/>
            <ac:picMk id="4" creationId="{4B623E20-EE2F-4A30-7FB6-6B2E226CB4B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04BA9-2EEE-4B25-95C3-A9CC2D31F639}" type="datetimeFigureOut">
              <a:rPr lang="cy-GB" smtClean="0"/>
              <a:t>13/06/2026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967038-6CD7-44F1-A5A2-07895C6F9B02}" type="slidenum">
              <a:rPr lang="cy-GB" smtClean="0"/>
              <a:t>‹#›</a:t>
            </a:fld>
            <a:endParaRPr lang="cy-GB"/>
          </a:p>
        </p:txBody>
      </p:sp>
    </p:spTree>
    <p:extLst>
      <p:ext uri="{BB962C8B-B14F-4D97-AF65-F5344CB8AC3E}">
        <p14:creationId xmlns:p14="http://schemas.microsoft.com/office/powerpoint/2010/main" val="556332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77F3E-2569-A439-3BEB-E01993323A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691D55-BAA8-A948-7D64-0982F9655F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8968D8-F0DA-AFD3-CBE4-EB53929AE831}"/>
              </a:ext>
            </a:extLst>
          </p:cNvPr>
          <p:cNvSpPr>
            <a:spLocks noGrp="1"/>
          </p:cNvSpPr>
          <p:nvPr>
            <p:ph type="body" idx="1"/>
          </p:nvPr>
        </p:nvSpPr>
        <p:spPr/>
        <p:txBody>
          <a:bodyPr/>
          <a:lstStyle/>
          <a:p>
            <a:r>
              <a:rPr lang="cy-GB"/>
              <a:t>Image: https://www.iwa.wales/agenda/2025/02/long-read-the-reciprocal-well-being-model-a-new-way-forward-for-wales/</a:t>
            </a:r>
          </a:p>
          <a:p>
            <a:endParaRPr lang="cy-GB"/>
          </a:p>
        </p:txBody>
      </p:sp>
      <p:sp>
        <p:nvSpPr>
          <p:cNvPr id="4" name="Slide Number Placeholder 3">
            <a:extLst>
              <a:ext uri="{FF2B5EF4-FFF2-40B4-BE49-F238E27FC236}">
                <a16:creationId xmlns:a16="http://schemas.microsoft.com/office/drawing/2014/main" id="{CD9BB618-F0D4-4D6F-5730-3E80348CEA77}"/>
              </a:ext>
            </a:extLst>
          </p:cNvPr>
          <p:cNvSpPr>
            <a:spLocks noGrp="1"/>
          </p:cNvSpPr>
          <p:nvPr>
            <p:ph type="sldNum" sz="quarter" idx="5"/>
          </p:nvPr>
        </p:nvSpPr>
        <p:spPr/>
        <p:txBody>
          <a:bodyPr/>
          <a:lstStyle/>
          <a:p>
            <a:fld id="{D11393AF-1A51-4183-8EEB-B39238600594}" type="slidenum">
              <a:rPr lang="cy-GB" smtClean="0"/>
              <a:t>7</a:t>
            </a:fld>
            <a:endParaRPr lang="cy-GB"/>
          </a:p>
        </p:txBody>
      </p:sp>
    </p:spTree>
    <p:extLst>
      <p:ext uri="{BB962C8B-B14F-4D97-AF65-F5344CB8AC3E}">
        <p14:creationId xmlns:p14="http://schemas.microsoft.com/office/powerpoint/2010/main" val="3179453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45FD3-8B3F-6B9B-0086-45A7B2D8FD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7782D4-6769-B063-567E-5B24DE5A91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3E8B03-9899-3F93-71E1-194B5CE5D8D8}"/>
              </a:ext>
            </a:extLst>
          </p:cNvPr>
          <p:cNvSpPr>
            <a:spLocks noGrp="1"/>
          </p:cNvSpPr>
          <p:nvPr>
            <p:ph type="body" idx="1"/>
          </p:nvPr>
        </p:nvSpPr>
        <p:spPr/>
        <p:txBody>
          <a:bodyPr/>
          <a:lstStyle/>
          <a:p>
            <a:r>
              <a:rPr lang="cy-GB"/>
              <a:t>Image: https://www.iwa.wales/agenda/2025/02/long-read-the-reciprocal-well-being-model-a-new-way-forward-for-wales/</a:t>
            </a:r>
          </a:p>
          <a:p>
            <a:endParaRPr lang="cy-GB"/>
          </a:p>
        </p:txBody>
      </p:sp>
      <p:sp>
        <p:nvSpPr>
          <p:cNvPr id="4" name="Slide Number Placeholder 3">
            <a:extLst>
              <a:ext uri="{FF2B5EF4-FFF2-40B4-BE49-F238E27FC236}">
                <a16:creationId xmlns:a16="http://schemas.microsoft.com/office/drawing/2014/main" id="{B54C9253-824C-B40A-D709-1289455A6896}"/>
              </a:ext>
            </a:extLst>
          </p:cNvPr>
          <p:cNvSpPr>
            <a:spLocks noGrp="1"/>
          </p:cNvSpPr>
          <p:nvPr>
            <p:ph type="sldNum" sz="quarter" idx="5"/>
          </p:nvPr>
        </p:nvSpPr>
        <p:spPr/>
        <p:txBody>
          <a:bodyPr/>
          <a:lstStyle/>
          <a:p>
            <a:fld id="{D11393AF-1A51-4183-8EEB-B39238600594}" type="slidenum">
              <a:rPr lang="cy-GB" smtClean="0"/>
              <a:t>8</a:t>
            </a:fld>
            <a:endParaRPr lang="cy-GB"/>
          </a:p>
        </p:txBody>
      </p:sp>
    </p:spTree>
    <p:extLst>
      <p:ext uri="{BB962C8B-B14F-4D97-AF65-F5344CB8AC3E}">
        <p14:creationId xmlns:p14="http://schemas.microsoft.com/office/powerpoint/2010/main" val="2093999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877EC-9843-950D-5EB5-08B0DE9421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287A24E4-1648-95B1-C182-D1AD9BC0CD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F8AA0844-CFB9-7CD0-6E49-78B235D9BD64}"/>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5" name="Footer Placeholder 4">
            <a:extLst>
              <a:ext uri="{FF2B5EF4-FFF2-40B4-BE49-F238E27FC236}">
                <a16:creationId xmlns:a16="http://schemas.microsoft.com/office/drawing/2014/main" id="{FECC4C91-CA3A-2E9E-8BD3-A8FFDD91990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630BCA0-D72B-6DA8-D1BF-ADBD693094B9}"/>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426373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A802-48C5-A628-8472-490D4E5CB29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705F5B40-FA09-07E9-985E-7219E89E80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3FEBAC5-B2AB-21A1-1218-85A8F7211688}"/>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5" name="Footer Placeholder 4">
            <a:extLst>
              <a:ext uri="{FF2B5EF4-FFF2-40B4-BE49-F238E27FC236}">
                <a16:creationId xmlns:a16="http://schemas.microsoft.com/office/drawing/2014/main" id="{528BFABC-2142-1518-BF2D-016BC23AC2A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E98C6DF-33A0-807F-F08F-D61801C46F5C}"/>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2349542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843F-91A1-C97B-DB41-2BDFA07247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4E58A71-7914-27B6-A85B-444D597019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AF5ED3-B7AA-6F74-0C3E-0593BEE1FC24}"/>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5" name="Footer Placeholder 4">
            <a:extLst>
              <a:ext uri="{FF2B5EF4-FFF2-40B4-BE49-F238E27FC236}">
                <a16:creationId xmlns:a16="http://schemas.microsoft.com/office/drawing/2014/main" id="{E68A5C8E-258B-112B-E4DF-00CFAF021262}"/>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F3F1EE1-67C5-5740-E8B6-93EE40A396E9}"/>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3040287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CDFEC-AFD4-D27A-1991-482D22896AD3}"/>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1395450B-78CC-6141-7AB3-B6DEE48252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50D94654-1E77-AFB0-C069-F1D99E9430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1213ADA-49B2-D2FB-034E-E7A9CF5E73AD}"/>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6" name="Footer Placeholder 5">
            <a:extLst>
              <a:ext uri="{FF2B5EF4-FFF2-40B4-BE49-F238E27FC236}">
                <a16:creationId xmlns:a16="http://schemas.microsoft.com/office/drawing/2014/main" id="{6C164146-D659-309E-AD2E-1FD14B6BDA6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9B13723-060C-6BE5-D382-59D2F6FE47F0}"/>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3920255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205D-8AFC-04CB-8F99-1F58C63EEBB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2666E351-76B1-A344-AD26-87798D5B89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A30247-6FC6-C4CB-CF9A-4876BA0071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E0C42098-8CDD-B4B9-E572-4B6DB6C142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7F4F5E-460F-6D49-9779-BB024EE03E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B6074FE3-0024-6E89-65D8-A929E8B7D6D1}"/>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8" name="Footer Placeholder 7">
            <a:extLst>
              <a:ext uri="{FF2B5EF4-FFF2-40B4-BE49-F238E27FC236}">
                <a16:creationId xmlns:a16="http://schemas.microsoft.com/office/drawing/2014/main" id="{EBB0632C-9877-55DC-EF03-A602F6D723DF}"/>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896A7BAF-9DA3-E22F-6870-BB25E1D61FA3}"/>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3013497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18923-F56A-514A-410A-9393C67CF05A}"/>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D1AD6F84-5B49-54A1-5500-75718345D1F2}"/>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4" name="Footer Placeholder 3">
            <a:extLst>
              <a:ext uri="{FF2B5EF4-FFF2-40B4-BE49-F238E27FC236}">
                <a16:creationId xmlns:a16="http://schemas.microsoft.com/office/drawing/2014/main" id="{9D83E053-4EFC-9D68-483A-EBF50C2086EC}"/>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E855698-063C-CDCD-EB31-CB1210F1AFF7}"/>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2371715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7ECF6-2020-7C0E-D772-CCDFE6E54B74}"/>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3" name="Footer Placeholder 2">
            <a:extLst>
              <a:ext uri="{FF2B5EF4-FFF2-40B4-BE49-F238E27FC236}">
                <a16:creationId xmlns:a16="http://schemas.microsoft.com/office/drawing/2014/main" id="{11FC5949-146A-D544-DE0F-D18D277B60B6}"/>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C82C65CF-C370-045E-914D-BD5E54F9A72D}"/>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93095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DD1A-69FF-42D0-1F83-99C7ABAB07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AD7A67CD-6FC4-6838-0C8E-A4D91D024E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FDC3CF11-DB68-BB80-E448-A354A96FA7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F42E03-2B92-8A37-C630-7881C405E43C}"/>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6" name="Footer Placeholder 5">
            <a:extLst>
              <a:ext uri="{FF2B5EF4-FFF2-40B4-BE49-F238E27FC236}">
                <a16:creationId xmlns:a16="http://schemas.microsoft.com/office/drawing/2014/main" id="{32602BD5-CCC2-B809-468C-4FEEE5AE21E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EC85798-DEF8-72CF-C68F-3DF8CDC77EBE}"/>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10653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414B-7B91-F805-7D96-14A0ABE715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998A2983-C1A5-775C-BD81-BA61553C45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26D7B605-F7D9-9EAF-E6C1-C4D8DBBFB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9B203F-E9F5-A3DC-3EFF-2EC3734D9312}"/>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6" name="Footer Placeholder 5">
            <a:extLst>
              <a:ext uri="{FF2B5EF4-FFF2-40B4-BE49-F238E27FC236}">
                <a16:creationId xmlns:a16="http://schemas.microsoft.com/office/drawing/2014/main" id="{238A9292-7F1A-7F0E-962B-D6F87F44B849}"/>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AB3AA5E-1FB9-8565-0FFA-9132DDE9CBDE}"/>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4251533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BEFC-9202-5B2D-0A9E-8DA06DA912AC}"/>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BED24B51-E849-10A2-82DF-57F93DC425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4E35E099-AA20-98CB-BFFF-7BEA7699B2B6}"/>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5" name="Footer Placeholder 4">
            <a:extLst>
              <a:ext uri="{FF2B5EF4-FFF2-40B4-BE49-F238E27FC236}">
                <a16:creationId xmlns:a16="http://schemas.microsoft.com/office/drawing/2014/main" id="{69A281CA-9007-117E-527D-69F813E214D4}"/>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E6DC902-D3B1-5A4C-699B-6ACC04824C0C}"/>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1236844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CD9B19-5CE7-7A0A-D0BD-7FAFE23D4F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A7E348C7-C03B-AB81-AF24-9AC617C265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4D0940F3-FB5E-7356-C7D8-BC065164A1FE}"/>
              </a:ext>
            </a:extLst>
          </p:cNvPr>
          <p:cNvSpPr>
            <a:spLocks noGrp="1"/>
          </p:cNvSpPr>
          <p:nvPr>
            <p:ph type="dt" sz="half" idx="10"/>
          </p:nvPr>
        </p:nvSpPr>
        <p:spPr/>
        <p:txBody>
          <a:bodyPr/>
          <a:lstStyle/>
          <a:p>
            <a:fld id="{97C0E005-6D9B-4A6E-884C-54228433129B}" type="datetimeFigureOut">
              <a:rPr lang="cy-GB" smtClean="0"/>
              <a:t>13/06/2026</a:t>
            </a:fld>
            <a:endParaRPr lang="cy-GB"/>
          </a:p>
        </p:txBody>
      </p:sp>
      <p:sp>
        <p:nvSpPr>
          <p:cNvPr id="5" name="Footer Placeholder 4">
            <a:extLst>
              <a:ext uri="{FF2B5EF4-FFF2-40B4-BE49-F238E27FC236}">
                <a16:creationId xmlns:a16="http://schemas.microsoft.com/office/drawing/2014/main" id="{9D579F71-EBF6-53D7-FA93-0EC5D0B6813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9EF81EB-2E5B-E0AE-FBE2-DB8DB926A973}"/>
              </a:ext>
            </a:extLst>
          </p:cNvPr>
          <p:cNvSpPr>
            <a:spLocks noGrp="1"/>
          </p:cNvSpPr>
          <p:nvPr>
            <p:ph type="sldNum" sz="quarter" idx="12"/>
          </p:nvPr>
        </p:nvSpPr>
        <p:spPr/>
        <p:txBody>
          <a:bodyPr/>
          <a:lstStyle/>
          <a:p>
            <a:fld id="{6EE5ACF1-964D-4C03-B5FA-1C390647D476}" type="slidenum">
              <a:rPr lang="cy-GB" smtClean="0"/>
              <a:t>‹#›</a:t>
            </a:fld>
            <a:endParaRPr lang="cy-GB"/>
          </a:p>
        </p:txBody>
      </p:sp>
    </p:spTree>
    <p:extLst>
      <p:ext uri="{BB962C8B-B14F-4D97-AF65-F5344CB8AC3E}">
        <p14:creationId xmlns:p14="http://schemas.microsoft.com/office/powerpoint/2010/main" val="1289368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33B5FF-788C-7D3C-3A5C-7560B8EC01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3F5C7E95-5FDA-A085-7A05-E66679A872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14F5335-D9A1-FEBF-04B4-97D81E0559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C0E005-6D9B-4A6E-884C-54228433129B}" type="datetimeFigureOut">
              <a:rPr lang="cy-GB" smtClean="0"/>
              <a:t>13/06/2026</a:t>
            </a:fld>
            <a:endParaRPr lang="cy-GB"/>
          </a:p>
        </p:txBody>
      </p:sp>
      <p:sp>
        <p:nvSpPr>
          <p:cNvPr id="5" name="Footer Placeholder 4">
            <a:extLst>
              <a:ext uri="{FF2B5EF4-FFF2-40B4-BE49-F238E27FC236}">
                <a16:creationId xmlns:a16="http://schemas.microsoft.com/office/drawing/2014/main" id="{0DB517CA-7069-A84A-036D-4A5E71E545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1267FAB5-9282-CDAF-EC42-DDAD06E2E0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E5ACF1-964D-4C03-B5FA-1C390647D476}" type="slidenum">
              <a:rPr lang="cy-GB" smtClean="0"/>
              <a:t>‹#›</a:t>
            </a:fld>
            <a:endParaRPr lang="cy-GB"/>
          </a:p>
        </p:txBody>
      </p:sp>
    </p:spTree>
    <p:extLst>
      <p:ext uri="{BB962C8B-B14F-4D97-AF65-F5344CB8AC3E}">
        <p14:creationId xmlns:p14="http://schemas.microsoft.com/office/powerpoint/2010/main" val="1679014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iwa.wales/agenda/2025/02/long-read-the-reciprocal-well-being-model-a-new-way-forward-for-wales/" TargetMode="External"/><Relationship Id="rId7" Type="http://schemas.openxmlformats.org/officeDocument/2006/relationships/hyperlink" Target="https://d2tic4wvo1iusb.cloudfront.net/production/documents/pages/supporting_childrens_mental_health_and_wellbeing_in_the_early_years.pdf" TargetMode="External"/><Relationship Id="rId2" Type="http://schemas.openxmlformats.org/officeDocument/2006/relationships/hyperlink" Target="https://scholarworks.wm.edu/wmer/vol2/iss2/14?utm_source=chatgpt.com" TargetMode="External"/><Relationship Id="rId1" Type="http://schemas.openxmlformats.org/officeDocument/2006/relationships/slideLayout" Target="../slideLayouts/slideLayout2.xml"/><Relationship Id="rId6" Type="http://schemas.openxmlformats.org/officeDocument/2006/relationships/hyperlink" Target="https://www.bera.ac.uk/blog-special-issues/doing-cynefin-exploring-ideas-on-belonging-connectedness-and-community-in-the-curriculum-for-wales" TargetMode="External"/><Relationship Id="rId5" Type="http://schemas.openxmlformats.org/officeDocument/2006/relationships/hyperlink" Target="https://hwb.gov.wales/search/undefined/repository/resource/3aaf3ff6-177e-4ef1-ac8a-ff59fea0dfed/overview" TargetMode="External"/><Relationship Id="rId4" Type="http://schemas.openxmlformats.org/officeDocument/2006/relationships/hyperlink" Target="https://wcpp.org.uk/wp-content/uploads/Poverty-in-Wales-Policy-Briefing.pdf"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oundationyears.org.uk/2025/11/supporting-emotional-wellbeing-in-the-early-years-building-resilience-from-the-start/" TargetMode="External"/><Relationship Id="rId7" Type="http://schemas.openxmlformats.org/officeDocument/2006/relationships/hyperlink" Target="https://www.doncaster.gov.uk/Documents/DocumentView/Stream/Media/Default/ChildrenYoungPeopleFamilies/Documents/SEND%20Toolkit/ncb_framework_for_promoting_well-being_and_responding_to_mental_health_in_schools.pdf" TargetMode="External"/><Relationship Id="rId2" Type="http://schemas.openxmlformats.org/officeDocument/2006/relationships/hyperlink" Target="https://www.mentalhealth.org.uk/sites/default/files/2022-08/children-with-learning-disabilities-and-understanding-their-mental-health.pdf" TargetMode="External"/><Relationship Id="rId1" Type="http://schemas.openxmlformats.org/officeDocument/2006/relationships/slideLayout" Target="../slideLayouts/slideLayout2.xml"/><Relationship Id="rId6" Type="http://schemas.openxmlformats.org/officeDocument/2006/relationships/hyperlink" Target="https://guidetothrive.lifeed.org.au/teacher-pd/introduction-to-transition/research-overview/findings-from-the-literature-review" TargetMode="External"/><Relationship Id="rId5" Type="http://schemas.openxmlformats.org/officeDocument/2006/relationships/hyperlink" Target="https://xihamontessori.com/reggio-emilia-vs-montessori/" TargetMode="External"/><Relationship Id="rId4" Type="http://schemas.openxmlformats.org/officeDocument/2006/relationships/hyperlink" Target="https://wcpp.org.uk/wp-content/uploads/National-Milestones-Healthy-Lifestyle-Behaviours-Children-ENG.pdf"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who.int/data/gho/data/major-themes/health-and-well-being" TargetMode="External"/><Relationship Id="rId3" Type="http://schemas.openxmlformats.org/officeDocument/2006/relationships/hyperlink" Target="https://www.rcpch.ac.uk/sites/default/files/2025-06/wrcchc_briefing_2025.pdf" TargetMode="External"/><Relationship Id="rId7" Type="http://schemas.openxmlformats.org/officeDocument/2006/relationships/hyperlink" Target="https://www.gov.wales/sites/default/files/publications/2026-03/early-intervention-and-prevention-framework.pdf?utm_source=chatgpt.com" TargetMode="External"/><Relationship Id="rId2" Type="http://schemas.openxmlformats.org/officeDocument/2006/relationships/hyperlink" Target="https://learning.nspcc.org.uk/child-health-development/promoting-mental-health-wellbeing" TargetMode="External"/><Relationship Id="rId1" Type="http://schemas.openxmlformats.org/officeDocument/2006/relationships/slideLayout" Target="../slideLayouts/slideLayout2.xml"/><Relationship Id="rId6" Type="http://schemas.openxmlformats.org/officeDocument/2006/relationships/hyperlink" Target="https://www.gov.wales/healthy-child-wales-programme-school-aged-children-introduction-html" TargetMode="External"/><Relationship Id="rId5" Type="http://schemas.openxmlformats.org/officeDocument/2006/relationships/hyperlink" Target="https://www.gov.wales/sites/default/files/publications/2024-01/child-poverty-strategy-for-wales-2024.pdf" TargetMode="External"/><Relationship Id="rId4" Type="http://schemas.openxmlformats.org/officeDocument/2006/relationships/hyperlink" Target="https://www.unicef.org/sites/default/files/2019-04/UN-Convention-Rights-Child-text.pdf?utm_source=chatgpt.com" TargetMode="External"/><Relationship Id="rId9" Type="http://schemas.openxmlformats.org/officeDocument/2006/relationships/hyperlink" Target="https://psychclassics.yorku.ca/Maslow/motivation.ht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jrf.org.uk/poverty-in-wales-2025?utm_source=chatgpt.com" TargetMode="External"/><Relationship Id="rId3" Type="http://schemas.openxmlformats.org/officeDocument/2006/relationships/hyperlink" Target="https://pmc.ncbi.nlm.nih.gov/articles/PMC9291155/" TargetMode="External"/><Relationship Id="rId7" Type="http://schemas.openxmlformats.org/officeDocument/2006/relationships/hyperlink" Target="https://childrenslegalcentre.wales/implementing-the-uncrc-in-wales-effective-structures-and-mechanisms-for-children/"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meyerganatrabreesehedgecock.wordpress.com/2014/10/27/child-wellbeing-and-e-safety/" TargetMode="External"/><Relationship Id="rId5" Type="http://schemas.openxmlformats.org/officeDocument/2006/relationships/hyperlink" Target="https://www.iwa.wales/agenda/2025/02/long-read-the-reciprocal-well-being-model-a-new-way-forward-for-wales/" TargetMode="External"/><Relationship Id="rId4" Type="http://schemas.openxmlformats.org/officeDocument/2006/relationships/hyperlink" Target="https://cfey.org/2021/03/child-poverty-cant-be-the-elephant-in-the-ro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mc.ncbi.nlm.nih.gov/articles/PMC9291155/"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povertyinequality.scot/child-rights-and-child-poverty/" TargetMode="External"/><Relationship Id="rId5" Type="http://schemas.openxmlformats.org/officeDocument/2006/relationships/hyperlink" Target="https://www.savethechildren.org.uk/news/media-centre/press-releases/2025/news-quote-45-million-children-now-living-poverty-source" TargetMode="External"/><Relationship Id="rId4" Type="http://schemas.openxmlformats.org/officeDocument/2006/relationships/hyperlink" Target="https://cfey.org/2021/03/child-poverty-cant-be-the-elephant-in-the-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4C145B-294E-F65B-CD03-4F14B3E64624}"/>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7" name="TextBox 6">
            <a:extLst>
              <a:ext uri="{FF2B5EF4-FFF2-40B4-BE49-F238E27FC236}">
                <a16:creationId xmlns:a16="http://schemas.microsoft.com/office/drawing/2014/main" id="{73121D9D-0E2F-35E1-E854-B282B6756C93}"/>
              </a:ext>
            </a:extLst>
          </p:cNvPr>
          <p:cNvSpPr txBox="1"/>
          <p:nvPr/>
        </p:nvSpPr>
        <p:spPr>
          <a:xfrm>
            <a:off x="1772920" y="-14709"/>
            <a:ext cx="8646160" cy="461665"/>
          </a:xfrm>
          <a:prstGeom prst="rect">
            <a:avLst/>
          </a:prstGeom>
          <a:noFill/>
          <a:ln>
            <a:solidFill>
              <a:schemeClr val="bg1"/>
            </a:solidFill>
          </a:ln>
        </p:spPr>
        <p:txBody>
          <a:bodyPr wrap="square" rtlCol="0">
            <a:spAutoFit/>
          </a:bodyPr>
          <a:lstStyle/>
          <a:p>
            <a:pPr algn="ctr"/>
            <a:r>
              <a:rPr lang="cy-GB" sz="2400" u="sng" dirty="0">
                <a:ln w="0"/>
                <a:solidFill>
                  <a:sysClr val="windowText" lastClr="00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Health, Well-being and Lifestyles in Early Years</a:t>
            </a:r>
          </a:p>
        </p:txBody>
      </p:sp>
      <p:sp>
        <p:nvSpPr>
          <p:cNvPr id="11" name="TextBox 10">
            <a:extLst>
              <a:ext uri="{FF2B5EF4-FFF2-40B4-BE49-F238E27FC236}">
                <a16:creationId xmlns:a16="http://schemas.microsoft.com/office/drawing/2014/main" id="{A14484E8-F65B-3922-5CDC-9F5929B528A1}"/>
              </a:ext>
            </a:extLst>
          </p:cNvPr>
          <p:cNvSpPr txBox="1"/>
          <p:nvPr/>
        </p:nvSpPr>
        <p:spPr>
          <a:xfrm>
            <a:off x="5638800" y="2941320"/>
            <a:ext cx="914400" cy="914400"/>
          </a:xfrm>
          <a:prstGeom prst="rect">
            <a:avLst/>
          </a:prstGeom>
          <a:noFill/>
        </p:spPr>
        <p:txBody>
          <a:bodyPr wrap="square" rtlCol="0">
            <a:spAutoFit/>
          </a:bodyPr>
          <a:lstStyle/>
          <a:p>
            <a:endParaRPr lang="cy-GB" dirty="0"/>
          </a:p>
        </p:txBody>
      </p:sp>
      <p:sp>
        <p:nvSpPr>
          <p:cNvPr id="2" name="Rectangle: Rounded Corners 1">
            <a:extLst>
              <a:ext uri="{FF2B5EF4-FFF2-40B4-BE49-F238E27FC236}">
                <a16:creationId xmlns:a16="http://schemas.microsoft.com/office/drawing/2014/main" id="{BAEB601F-2C74-D4D4-DE30-21AA0BC167E3}"/>
              </a:ext>
            </a:extLst>
          </p:cNvPr>
          <p:cNvSpPr/>
          <p:nvPr/>
        </p:nvSpPr>
        <p:spPr>
          <a:xfrm>
            <a:off x="182880" y="680721"/>
            <a:ext cx="5029200" cy="3174999"/>
          </a:xfrm>
          <a:prstGeom prst="roundRect">
            <a:avLst/>
          </a:prstGeom>
          <a:solidFill>
            <a:schemeClr val="bg1"/>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a:t>
            </a:r>
            <a:r>
              <a:rPr lang="en-GB" sz="1000" dirty="0">
                <a:solidFill>
                  <a:schemeClr val="tx1"/>
                </a:solidFill>
                <a:latin typeface="Arial" panose="020B0604020202020204" pitchFamily="34" charset="0"/>
                <a:cs typeface="Arial" panose="020B0604020202020204" pitchFamily="34" charset="0"/>
              </a:rPr>
              <a:t> </a:t>
            </a:r>
          </a:p>
          <a:p>
            <a:endParaRPr lang="en-GB" sz="1000" dirty="0">
              <a:solidFill>
                <a:schemeClr val="tx1"/>
              </a:solidFill>
              <a:latin typeface="Arial" panose="020B0604020202020204" pitchFamily="34" charset="0"/>
              <a:cs typeface="Arial" panose="020B0604020202020204" pitchFamily="34" charset="0"/>
            </a:endParaRPr>
          </a:p>
          <a:p>
            <a:r>
              <a:rPr lang="en-GB" sz="900" dirty="0">
                <a:solidFill>
                  <a:schemeClr val="tx1"/>
                </a:solidFill>
                <a:latin typeface="Arial" panose="020B0604020202020204" pitchFamily="34" charset="0"/>
                <a:cs typeface="Arial" panose="020B0604020202020204" pitchFamily="34" charset="0"/>
              </a:rPr>
              <a:t>In the 21</a:t>
            </a:r>
            <a:r>
              <a:rPr lang="en-GB" sz="900" baseline="30000" dirty="0">
                <a:solidFill>
                  <a:schemeClr val="tx1"/>
                </a:solidFill>
                <a:latin typeface="Arial" panose="020B0604020202020204" pitchFamily="34" charset="0"/>
                <a:cs typeface="Arial" panose="020B0604020202020204" pitchFamily="34" charset="0"/>
              </a:rPr>
              <a:t>st</a:t>
            </a:r>
            <a:r>
              <a:rPr lang="en-GB" sz="900" dirty="0">
                <a:solidFill>
                  <a:schemeClr val="tx1"/>
                </a:solidFill>
                <a:latin typeface="Arial" panose="020B0604020202020204" pitchFamily="34" charset="0"/>
                <a:cs typeface="Arial" panose="020B0604020202020204" pitchFamily="34" charset="0"/>
              </a:rPr>
              <a:t> century, society, governments, and professional practitioners put important emphasis on health, well-being, and lifestyle of children in early years settings, such as schools, nurseries, and child minders. Expansive organisations such as the United Nations, facilitated the development of conventions on the rights of the child (UNICEF, 1989). Articles that underpin the paramountcy of the health and well-being of all children under the age of 18 years of age. According to UNICEF (1989) Article 24 stipulates that children have the right to access, health facilities, to have their needs met, for their lifestyle to be healthy and nutritious and consider their well-being. These rights look different in each individual country, with numerous factors influencing their implementation and priorities within respective societies. Berlinski and </a:t>
            </a:r>
            <a:r>
              <a:rPr lang="en-GB" sz="900" dirty="0" err="1">
                <a:solidFill>
                  <a:schemeClr val="tx1"/>
                </a:solidFill>
                <a:latin typeface="Arial" panose="020B0604020202020204" pitchFamily="34" charset="0"/>
                <a:cs typeface="Arial" panose="020B0604020202020204" pitchFamily="34" charset="0"/>
              </a:rPr>
              <a:t>Schady</a:t>
            </a:r>
            <a:r>
              <a:rPr lang="en-GB" sz="900" dirty="0">
                <a:solidFill>
                  <a:schemeClr val="tx1"/>
                </a:solidFill>
                <a:latin typeface="Arial" panose="020B0604020202020204" pitchFamily="34" charset="0"/>
                <a:cs typeface="Arial" panose="020B0604020202020204" pitchFamily="34" charset="0"/>
              </a:rPr>
              <a:t> (2015) go into their own research on the importance of government involvement and intervention to ensure the full well-being of the children within its borders, with an emphasis of providing support in the early years. It is seen as an imperative to invest early, to ensure that children and young people can become productive and responsible citizens. Within Cymru, the Welsh government (2026) has implemented different intervention initiatives such as flying start. This academic poster will look further on the holistic approaches and importance of meeting the needs of children in the early years. </a:t>
            </a:r>
          </a:p>
          <a:p>
            <a:pPr algn="ctr"/>
            <a:endParaRPr lang="cy-GB" dirty="0"/>
          </a:p>
        </p:txBody>
      </p:sp>
      <p:sp>
        <p:nvSpPr>
          <p:cNvPr id="5" name="Rectangle: Rounded Corners 4">
            <a:extLst>
              <a:ext uri="{FF2B5EF4-FFF2-40B4-BE49-F238E27FC236}">
                <a16:creationId xmlns:a16="http://schemas.microsoft.com/office/drawing/2014/main" id="{592E5E67-6591-CB91-3990-0C02202FFC5B}"/>
              </a:ext>
            </a:extLst>
          </p:cNvPr>
          <p:cNvSpPr/>
          <p:nvPr/>
        </p:nvSpPr>
        <p:spPr>
          <a:xfrm>
            <a:off x="6096000" y="680720"/>
            <a:ext cx="5913120" cy="5902959"/>
          </a:xfrm>
          <a:prstGeom prst="roundRect">
            <a:avLst/>
          </a:prstGeom>
          <a:solidFill>
            <a:schemeClr val="bg1"/>
          </a:solidFill>
          <a:ln w="762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Health</a:t>
            </a:r>
            <a:r>
              <a:rPr lang="en-GB" sz="1000" dirty="0">
                <a:solidFill>
                  <a:sysClr val="windowText" lastClr="000000"/>
                </a:solidFill>
                <a:latin typeface="Arial" panose="020B0604020202020204" pitchFamily="34" charset="0"/>
                <a:cs typeface="Arial" panose="020B0604020202020204" pitchFamily="34" charset="0"/>
              </a:rPr>
              <a:t>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Measurement of health is considered and part of government business and it provides a metric on the health of children within a nation’s borders. As health is influences by many factors including socio-economic and environmental influences according to Underdown (2007). Though once children lacked rights and organisations that supported and facilitated those rights, times have changed with the adoption of the United Nations Convention on the Rights of the Child (UNCRC) (UNICEF, 1989). The government of the United Kingdom, through the Department of Education used the UNCRC (1989) to guide its implementation of these rights, which cover many aspects in a child’s life including health, well-being, and lifestyle. The World Health Organisation (WHO) (2026) have their own interpretation, going on to explain that health is all encompassing of persons social, physical, and mental wellbeing, it is not just when a child is suffering from illness and disabilities. Considerations need to be considered on what environment a child is living in, what is their day like and what factors are influencing that young child’s life. Factors which impact the health of that child. Bronfenbrenner (1979) would outline his own thoughts and ideas on this, he gives consideration and credence to the ecological focus on a child’s character, how the environment can have a profound impact on the health and well-being of the child. As well as forming key relationships. A child is ideally central in their environment, consider a child that was born unplanned what impact could that have on not just the child, but the parent (</a:t>
            </a:r>
            <a:r>
              <a:rPr lang="en-GB" sz="900" dirty="0" err="1">
                <a:solidFill>
                  <a:sysClr val="windowText" lastClr="000000"/>
                </a:solidFill>
                <a:latin typeface="Arial" panose="020B0604020202020204" pitchFamily="34" charset="0"/>
                <a:cs typeface="Arial" panose="020B0604020202020204" pitchFamily="34" charset="0"/>
              </a:rPr>
              <a:t>Brofenbrenner</a:t>
            </a:r>
            <a:r>
              <a:rPr lang="en-GB" sz="900" dirty="0">
                <a:solidFill>
                  <a:sysClr val="windowText" lastClr="000000"/>
                </a:solidFill>
                <a:latin typeface="Arial" panose="020B0604020202020204" pitchFamily="34" charset="0"/>
                <a:cs typeface="Arial" panose="020B0604020202020204" pitchFamily="34" charset="0"/>
              </a:rPr>
              <a:t>, 1979).</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Considering this, factors such as disabilities and neurodivergence need to look at, with professional practitioners being trained to identify the health needs and support that a child may need. The Mental Health Foundation (2022) demonstrate through research that that individuals who are identified as ALN are more likely to suffer from mental health issues and experience a wide range of mental health issues that can impact them and their family. Depression is seen more with children, it may appear different compared with adults, but it exists and it can impact their needs, sense of self and forming attachments with individuals in their life. Poverty in Wales amongst children tend to be higher (Wales Centre for Public Policy, 2022) and are seen to be more at risk of being in the cycle of poverty. Poverty is more prevalent amongst families where there is only one parent in the household. The Welsh Government (2024) implemented its own strategies to better understand and support child poverty within Wales, the Child Poverty Strategy for Wales is has identified that there are considerable factors and challenges that children face. Children are more likely to suffer from poor health, showing signs of low birth weight, less robust health and showing signs of mental health problems. Early intervention is key to mitigate any health complications, multi-agency approaches comprising of multiple professional practitioners are needed to ensure the well-being and health needs of the child. Involving such professionals as dentists, GP’s, Health visitors, Teachers, Midwives, social workers and many more (Welsh Royal Colleges Child Health Collaborative, 2025). </a:t>
            </a:r>
          </a:p>
          <a:p>
            <a:pPr algn="ctr"/>
            <a:endParaRPr lang="cy-GB" dirty="0"/>
          </a:p>
        </p:txBody>
      </p:sp>
      <p:pic>
        <p:nvPicPr>
          <p:cNvPr id="8" name="Picture 7">
            <a:extLst>
              <a:ext uri="{FF2B5EF4-FFF2-40B4-BE49-F238E27FC236}">
                <a16:creationId xmlns:a16="http://schemas.microsoft.com/office/drawing/2014/main" id="{D431ADB7-8229-4AC1-E757-341B97D9C56B}"/>
              </a:ext>
            </a:extLst>
          </p:cNvPr>
          <p:cNvPicPr>
            <a:picLocks noChangeAspect="1"/>
          </p:cNvPicPr>
          <p:nvPr/>
        </p:nvPicPr>
        <p:blipFill>
          <a:blip r:embed="rId2"/>
          <a:stretch>
            <a:fillRect/>
          </a:stretch>
        </p:blipFill>
        <p:spPr>
          <a:xfrm>
            <a:off x="751840" y="3997960"/>
            <a:ext cx="4246880" cy="2405077"/>
          </a:xfrm>
          <a:prstGeom prst="rect">
            <a:avLst/>
          </a:prstGeom>
        </p:spPr>
      </p:pic>
      <p:sp>
        <p:nvSpPr>
          <p:cNvPr id="9" name="TextBox 8">
            <a:extLst>
              <a:ext uri="{FF2B5EF4-FFF2-40B4-BE49-F238E27FC236}">
                <a16:creationId xmlns:a16="http://schemas.microsoft.com/office/drawing/2014/main" id="{E9555F22-1F14-7B99-4DB8-FCA39982EE38}"/>
              </a:ext>
            </a:extLst>
          </p:cNvPr>
          <p:cNvSpPr txBox="1"/>
          <p:nvPr/>
        </p:nvSpPr>
        <p:spPr>
          <a:xfrm>
            <a:off x="1874520" y="6403037"/>
            <a:ext cx="2001520" cy="276999"/>
          </a:xfrm>
          <a:prstGeom prst="rect">
            <a:avLst/>
          </a:prstGeom>
          <a:noFill/>
        </p:spPr>
        <p:txBody>
          <a:bodyPr wrap="square" rtlCol="0">
            <a:spAutoFit/>
          </a:bodyPr>
          <a:lstStyle/>
          <a:p>
            <a:pPr algn="ctr"/>
            <a:r>
              <a:rPr lang="cy-GB" sz="1200" dirty="0">
                <a:latin typeface="Arial" panose="020B0604020202020204" pitchFamily="34" charset="0"/>
                <a:cs typeface="Arial" panose="020B0604020202020204" pitchFamily="34" charset="0"/>
              </a:rPr>
              <a:t>(Life Ed Austrailia, n.d.)</a:t>
            </a:r>
          </a:p>
        </p:txBody>
      </p:sp>
    </p:spTree>
    <p:extLst>
      <p:ext uri="{BB962C8B-B14F-4D97-AF65-F5344CB8AC3E}">
        <p14:creationId xmlns:p14="http://schemas.microsoft.com/office/powerpoint/2010/main" val="327928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4AC43B-87E8-18C2-3A16-5A65826E6066}"/>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7" name="Rectangle: Rounded Corners 6">
            <a:extLst>
              <a:ext uri="{FF2B5EF4-FFF2-40B4-BE49-F238E27FC236}">
                <a16:creationId xmlns:a16="http://schemas.microsoft.com/office/drawing/2014/main" id="{AFBD9172-FA9F-8424-8E26-D406A41F8B16}"/>
              </a:ext>
            </a:extLst>
          </p:cNvPr>
          <p:cNvSpPr/>
          <p:nvPr/>
        </p:nvSpPr>
        <p:spPr>
          <a:xfrm>
            <a:off x="182880" y="619761"/>
            <a:ext cx="6502400" cy="6004560"/>
          </a:xfrm>
          <a:prstGeom prst="roundRect">
            <a:avLst/>
          </a:prstGeom>
          <a:solidFill>
            <a:schemeClr val="bg1"/>
          </a:solidFill>
          <a:ln w="762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Well-being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err="1">
                <a:solidFill>
                  <a:sysClr val="windowText" lastClr="000000"/>
                </a:solidFill>
                <a:latin typeface="Arial" panose="020B0604020202020204" pitchFamily="34" charset="0"/>
                <a:cs typeface="Arial" panose="020B0604020202020204" pitchFamily="34" charset="0"/>
              </a:rPr>
              <a:t>Mainstone</a:t>
            </a:r>
            <a:r>
              <a:rPr lang="en-GB" sz="900" dirty="0">
                <a:solidFill>
                  <a:sysClr val="windowText" lastClr="000000"/>
                </a:solidFill>
                <a:latin typeface="Arial" panose="020B0604020202020204" pitchFamily="34" charset="0"/>
                <a:cs typeface="Arial" panose="020B0604020202020204" pitchFamily="34" charset="0"/>
              </a:rPr>
              <a:t>-Cotton (2017) would go on to describe what well-being means within children who are of an early age. Speaking with other professionals, their responses included the feeling of safety, understanding the most fundamental and basic needs are met. To be in an environment that facilitates exploration and joy. Weare (2015) concurs and further emphasises that well-being is having a self of esteem that values itself, being able to navigate life with purpose and confidence, children can form attachments that can promote and support their emotional regulation and understanding. Children have the right to have a sense of well-being and having the opportunity to relax, articles are in place by the UNCRC (1989) that stipulates the importance for children to play and relax, in the hope that governments, parents and professionals understand the paramount importance of supporting well-being within children.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Within Wales, great emphasis and importance is put on the term cynefin. Which is a sense of belonging within one’s own environment, much so for individuals in Wales that feel a closeness to its people and landscape Bera (2024). The Welsh Government (2025) fosters cynefin within its curriculum for non-maintained nursery settings. The importance is put on the fact that children should feel they are part of their immediate community, to have the freedom to engage in variety of plays from solitary to group play. As well to be listened, understood and respected. There are various aspects of Well-being to consider. Starting with Physical Well-being, is has been seen that this can have correlation on between the health of the child and how it corresponds with poverty, being noted that difficulties can arise such as poor nutrition and poor assess to professional support (Roberts, 2010). Facilitating a sense of ‘ownership’ within their learning environment, contributes to the feeling of belonging, to provide time and communication between adult and child, facilitating ideas with each other to allow the free flowing of creativity, marvelling the world, and enjoying the process of learning (Piaget, 1981). Reggio Emilia Pioneered the idea of placing the child at the heart of the learning, allowing the opportunity for joint sharing and group working that can facilitated those key attachments, relationship, and communication according to </a:t>
            </a:r>
            <a:r>
              <a:rPr lang="en-GB" sz="900" dirty="0" err="1">
                <a:solidFill>
                  <a:sysClr val="windowText" lastClr="000000"/>
                </a:solidFill>
                <a:latin typeface="Arial" panose="020B0604020202020204" pitchFamily="34" charset="0"/>
                <a:cs typeface="Arial" panose="020B0604020202020204" pitchFamily="34" charset="0"/>
              </a:rPr>
              <a:t>Alkhudair</a:t>
            </a:r>
            <a:r>
              <a:rPr lang="en-GB" sz="900" dirty="0">
                <a:solidFill>
                  <a:sysClr val="windowText" lastClr="000000"/>
                </a:solidFill>
                <a:latin typeface="Arial" panose="020B0604020202020204" pitchFamily="34" charset="0"/>
                <a:cs typeface="Arial" panose="020B0604020202020204" pitchFamily="34" charset="0"/>
              </a:rPr>
              <a:t> (2014).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Maslow (1943) has had a profound impact in how society deal with the most basic needs of children, which would contribute to their overall sense of well-being. Needs being physiological, needs that are the most basic for all humans, including children of an early age. The need for sleep, food, and water. Children also need to have a feeling of safety within their environment and community. Then developing relationships with those closest to them, such as family and developing friendships with peers. Ones reaching these stages a child can then develop the confidence to navigate life, which enables them to reach self-actualisation. The Institute of Welsh Affairs (ISW) (2025) supports what </a:t>
            </a:r>
            <a:r>
              <a:rPr lang="en-GB" sz="900" dirty="0" err="1">
                <a:solidFill>
                  <a:sysClr val="windowText" lastClr="000000"/>
                </a:solidFill>
                <a:latin typeface="Arial" panose="020B0604020202020204" pitchFamily="34" charset="0"/>
                <a:cs typeface="Arial" panose="020B0604020202020204" pitchFamily="34" charset="0"/>
              </a:rPr>
              <a:t>Malsow</a:t>
            </a:r>
            <a:r>
              <a:rPr lang="en-GB" sz="900" dirty="0">
                <a:solidFill>
                  <a:sysClr val="windowText" lastClr="000000"/>
                </a:solidFill>
                <a:latin typeface="Arial" panose="020B0604020202020204" pitchFamily="34" charset="0"/>
                <a:cs typeface="Arial" panose="020B0604020202020204" pitchFamily="34" charset="0"/>
              </a:rPr>
              <a:t> (1943) discovered on the hierarchy of needs within children. The ISW would look at the wide spectrum of well-being that not only impact the individual, but communities and the surrounding environment. It acknowledges that no lone person, whether a child or adult cannot simply do everything on their own, there needs to be involvement of other professionals and organisations. In this endeavour only then well-being can truly come into fruition. </a:t>
            </a:r>
          </a:p>
          <a:p>
            <a:pPr algn="ctr"/>
            <a:endParaRPr lang="cy-GB" dirty="0"/>
          </a:p>
        </p:txBody>
      </p:sp>
      <p:sp>
        <p:nvSpPr>
          <p:cNvPr id="9" name="Rectangle: Rounded Corners 8">
            <a:extLst>
              <a:ext uri="{FF2B5EF4-FFF2-40B4-BE49-F238E27FC236}">
                <a16:creationId xmlns:a16="http://schemas.microsoft.com/office/drawing/2014/main" id="{25565CA6-5E19-63DA-BC04-80EE258735C3}"/>
              </a:ext>
            </a:extLst>
          </p:cNvPr>
          <p:cNvSpPr/>
          <p:nvPr/>
        </p:nvSpPr>
        <p:spPr>
          <a:xfrm>
            <a:off x="6888480" y="619761"/>
            <a:ext cx="5120640" cy="3738879"/>
          </a:xfrm>
          <a:prstGeom prst="roundRect">
            <a:avLst/>
          </a:prstGeom>
          <a:solidFill>
            <a:schemeClr val="bg1"/>
          </a:solidFill>
          <a:ln w="7620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Lifestyles</a:t>
            </a:r>
            <a:endParaRPr lang="en-GB" sz="900" b="1" u="sng" dirty="0">
              <a:solidFill>
                <a:sysClr val="windowText" lastClr="000000"/>
              </a:solidFill>
              <a:latin typeface="Arial" panose="020B0604020202020204" pitchFamily="34" charset="0"/>
              <a:cs typeface="Arial" panose="020B0604020202020204" pitchFamily="34" charset="0"/>
            </a:endParaRP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Bronfenbrenner (1995) would describe the child’s own home lifestyle having a profound environmental influence, impacting the overall well-being on a daily and long-term basis. Differing lifestyles play a factor on the child’s overall mental and physical health, such as occupying a home or environment wish is dirty, lacking in ay sort of organisation or even a home with volatile social situations like domestic abuse (Schmeer and Yoon, 2016). A family’s household socio-economic situation can have a negative impact on the type of lifestyle a child will experience, often a family may be trapped in a cycle of poverty and deprivation, lacking access to key services and being in an area that may lack necessary funding to support household in poverty (Maholmes, 2014).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Research by Foresight Mental Capital and Wellbeing Project (2008) highlight that various lifestyles could lead a child to follow traits of that lifestyle through learnt behaviour. Such behaviours as substance abuse, could lead to developmental issues from conception onwards, leading to deficiencies in brain development. There are currently various initiatives and programmes that are designed to negate damage to a children’s lifestyle, in Wales there is currently the Healthy Child Wales Programme with supports a unified model for schools, being able to adapt to differing needs with children. The programme supporting key areas such as health, nutrition and support making better lifestyle choices (Welsh Government, 2024). Parents and guardians making a conscious choice to live a better lifestyle ensures that this kind of behaviour is passed onto their child, playing their part to eat healthy, exercise to include their child creates opportunities for good habits to be developed (Hill-Dixon </a:t>
            </a:r>
            <a:r>
              <a:rPr lang="en-GB" sz="900" i="1" dirty="0">
                <a:solidFill>
                  <a:sysClr val="windowText" lastClr="000000"/>
                </a:solidFill>
                <a:latin typeface="Arial" panose="020B0604020202020204" pitchFamily="34" charset="0"/>
                <a:cs typeface="Arial" panose="020B0604020202020204" pitchFamily="34" charset="0"/>
              </a:rPr>
              <a:t>et al</a:t>
            </a:r>
            <a:r>
              <a:rPr lang="en-GB" sz="900" dirty="0">
                <a:solidFill>
                  <a:sysClr val="windowText" lastClr="000000"/>
                </a:solidFill>
                <a:latin typeface="Arial" panose="020B0604020202020204" pitchFamily="34" charset="0"/>
                <a:cs typeface="Arial" panose="020B0604020202020204" pitchFamily="34" charset="0"/>
              </a:rPr>
              <a:t>., 2022).</a:t>
            </a:r>
            <a:endParaRPr lang="cy-GB" sz="900" dirty="0">
              <a:solidFill>
                <a:sysClr val="windowText" lastClr="000000"/>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B4BC9A83-9B6A-F7D0-9595-622DA7D5FCE8}"/>
              </a:ext>
            </a:extLst>
          </p:cNvPr>
          <p:cNvPicPr>
            <a:picLocks noChangeAspect="1"/>
          </p:cNvPicPr>
          <p:nvPr/>
        </p:nvPicPr>
        <p:blipFill>
          <a:blip r:embed="rId2"/>
          <a:stretch>
            <a:fillRect/>
          </a:stretch>
        </p:blipFill>
        <p:spPr>
          <a:xfrm>
            <a:off x="8509000" y="4480560"/>
            <a:ext cx="1879599" cy="1879599"/>
          </a:xfrm>
          <a:prstGeom prst="rect">
            <a:avLst/>
          </a:prstGeom>
        </p:spPr>
      </p:pic>
      <p:sp>
        <p:nvSpPr>
          <p:cNvPr id="13" name="TextBox 12">
            <a:extLst>
              <a:ext uri="{FF2B5EF4-FFF2-40B4-BE49-F238E27FC236}">
                <a16:creationId xmlns:a16="http://schemas.microsoft.com/office/drawing/2014/main" id="{D2D5D3B9-1913-BAE9-D92A-9B7B696C2FA8}"/>
              </a:ext>
            </a:extLst>
          </p:cNvPr>
          <p:cNvSpPr txBox="1"/>
          <p:nvPr/>
        </p:nvSpPr>
        <p:spPr>
          <a:xfrm>
            <a:off x="8387079" y="6286361"/>
            <a:ext cx="2001520" cy="276999"/>
          </a:xfrm>
          <a:prstGeom prst="rect">
            <a:avLst/>
          </a:prstGeom>
          <a:noFill/>
        </p:spPr>
        <p:txBody>
          <a:bodyPr wrap="square" rtlCol="0">
            <a:spAutoFit/>
          </a:bodyPr>
          <a:lstStyle/>
          <a:p>
            <a:pPr algn="ctr"/>
            <a:r>
              <a:rPr lang="en-GB" sz="1200" dirty="0"/>
              <a:t>(Cai, 2023)</a:t>
            </a:r>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9474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A5E767-FD5D-BB84-CE06-9DA0596502BB}"/>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7" name="Rectangle: Rounded Corners 6">
            <a:extLst>
              <a:ext uri="{FF2B5EF4-FFF2-40B4-BE49-F238E27FC236}">
                <a16:creationId xmlns:a16="http://schemas.microsoft.com/office/drawing/2014/main" id="{F4E768E7-E3D2-1F0B-0894-A6E5523D47D9}"/>
              </a:ext>
            </a:extLst>
          </p:cNvPr>
          <p:cNvSpPr/>
          <p:nvPr/>
        </p:nvSpPr>
        <p:spPr>
          <a:xfrm>
            <a:off x="182880" y="619761"/>
            <a:ext cx="3474720" cy="6004560"/>
          </a:xfrm>
          <a:prstGeom prst="roundRect">
            <a:avLst/>
          </a:prstGeom>
          <a:solidFill>
            <a:schemeClr val="bg1"/>
          </a:solidFill>
          <a:ln w="762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The influences on Early Years Practice</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Practitioners in Early Years in settings such as schools and nurseries have a role to play in influencing the health, those accessing education consistently and having aspiration to go further with their education and development are seen to have much better outcomes to their health (Guma, </a:t>
            </a:r>
            <a:r>
              <a:rPr lang="en-GB" sz="900" i="1" dirty="0">
                <a:solidFill>
                  <a:sysClr val="windowText" lastClr="000000"/>
                </a:solidFill>
                <a:latin typeface="Arial" panose="020B0604020202020204" pitchFamily="34" charset="0"/>
                <a:cs typeface="Arial" panose="020B0604020202020204" pitchFamily="34" charset="0"/>
              </a:rPr>
              <a:t>et al</a:t>
            </a:r>
            <a:r>
              <a:rPr lang="en-GB" sz="900" dirty="0">
                <a:solidFill>
                  <a:sysClr val="windowText" lastClr="000000"/>
                </a:solidFill>
                <a:latin typeface="Arial" panose="020B0604020202020204" pitchFamily="34" charset="0"/>
                <a:cs typeface="Arial" panose="020B0604020202020204" pitchFamily="34" charset="0"/>
              </a:rPr>
              <a:t>., 2019). It has been highlighted by the World Health Organization (WHO) (2020) that educational environments like school are there to be the first stage of early intervention regarding behaviours surrounding both negative and positive lifestyles. Schools are being seen to move away from damaging behaviours and that practitioners are there to use their practice to support the children. The Foundation Years (2025) explores the importance of practitioners to ensure that children can thrive in the environment they are in, that they feel valued, listened to and able to express themselves. </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The Education Endowment Foundation (2024) supports and promotes the importance of developing health and positive interactions that enable children to form key attachments and relationships. Furthermore, these practitioners do develop strong relationships with the children in their care, to support friendships with peers. Taking opportunities to facilitate both child and adult led play, supports the mental wellbeing and health of all children. There are other areas a practitioner and setting can do to encourage health and wellbeing, providing moments of physical activity as part of the children routine to reduce worries and stress (NSPCC Learning, 2025). With an increasing number of children needing support due to neurodivergence, training and practice changes as well. The need to ensure that ample time is being given to support these young individuals. To develop relationships, support choices, have a sense of their needs and with more of a well-rounded knowledge on the child. Early intervention can take place (Rees, 2024). </a:t>
            </a:r>
          </a:p>
          <a:p>
            <a:pPr algn="ctr"/>
            <a:endParaRPr lang="cy-GB" dirty="0"/>
          </a:p>
        </p:txBody>
      </p:sp>
      <p:sp>
        <p:nvSpPr>
          <p:cNvPr id="9" name="Rectangle: Rounded Corners 8">
            <a:extLst>
              <a:ext uri="{FF2B5EF4-FFF2-40B4-BE49-F238E27FC236}">
                <a16:creationId xmlns:a16="http://schemas.microsoft.com/office/drawing/2014/main" id="{8DB5F07C-2DB1-42EF-4144-7872BE0D3B90}"/>
              </a:ext>
            </a:extLst>
          </p:cNvPr>
          <p:cNvSpPr/>
          <p:nvPr/>
        </p:nvSpPr>
        <p:spPr>
          <a:xfrm>
            <a:off x="8534402" y="1061720"/>
            <a:ext cx="3180080" cy="4734559"/>
          </a:xfrm>
          <a:prstGeom prst="roundRect">
            <a:avLst/>
          </a:prstGeom>
          <a:solidFill>
            <a:schemeClr val="bg1"/>
          </a:solidFill>
          <a:ln w="762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ysClr val="windowText" lastClr="000000"/>
                </a:solidFill>
                <a:latin typeface="Arial" panose="020B0604020202020204" pitchFamily="34" charset="0"/>
                <a:cs typeface="Arial" panose="020B0604020202020204" pitchFamily="34" charset="0"/>
              </a:rPr>
              <a:t>Conclusion</a:t>
            </a:r>
          </a:p>
          <a:p>
            <a:endParaRPr lang="en-GB" sz="900" dirty="0">
              <a:solidFill>
                <a:sysClr val="windowText" lastClr="000000"/>
              </a:solidFill>
              <a:latin typeface="Arial" panose="020B0604020202020204" pitchFamily="34" charset="0"/>
              <a:cs typeface="Arial" panose="020B0604020202020204" pitchFamily="34" charset="0"/>
            </a:endParaRPr>
          </a:p>
          <a:p>
            <a:r>
              <a:rPr lang="en-GB" sz="900" dirty="0">
                <a:solidFill>
                  <a:sysClr val="windowText" lastClr="000000"/>
                </a:solidFill>
                <a:latin typeface="Arial" panose="020B0604020202020204" pitchFamily="34" charset="0"/>
                <a:cs typeface="Arial" panose="020B0604020202020204" pitchFamily="34" charset="0"/>
              </a:rPr>
              <a:t>While researching for this poster and collating diverse sources of information. Is apparent with great emphasis that health, well-being, and lifestyles is what shapes children from conception to much later in life. With many factors and influences existing the outcomes the child, with numerous overarching organisations, government, settings, parents, guardians, and practitioners playing a part on the outcomes of children. With conclusions showing that children meeting their most basic needs can thrive, grow, and understand the world around them without fear or uncertainty. The opposite has been shown as well, with several children not meeting their needs, or having their well-being being protected. Each side has a consequence on a child character and identity. The role of the practitioner cannot be understated, with their role growing with responsibility and training needs. Though different theories and ideas have been discussed and analysed, approaches point to a well-rounded and holistic understanding to health, well-being, and lifestyle. With changes to guidance, policies and procedures from the Welsh Government and local authorities, the child is at the heart and that their rights are underpinned through numerous pieces of legislation. All of this is to emphasise the paramount importance of all children in Wales, The United Kingdom, and the World. </a:t>
            </a:r>
          </a:p>
          <a:p>
            <a:pPr algn="ctr"/>
            <a:endParaRPr lang="cy-GB" dirty="0"/>
          </a:p>
        </p:txBody>
      </p:sp>
      <p:pic>
        <p:nvPicPr>
          <p:cNvPr id="11" name="Picture 10">
            <a:extLst>
              <a:ext uri="{FF2B5EF4-FFF2-40B4-BE49-F238E27FC236}">
                <a16:creationId xmlns:a16="http://schemas.microsoft.com/office/drawing/2014/main" id="{E071029E-3D71-B97A-67EA-E7EA2AFD6E45}"/>
              </a:ext>
            </a:extLst>
          </p:cNvPr>
          <p:cNvPicPr>
            <a:picLocks noChangeAspect="1"/>
          </p:cNvPicPr>
          <p:nvPr/>
        </p:nvPicPr>
        <p:blipFill>
          <a:blip r:embed="rId2"/>
          <a:stretch>
            <a:fillRect/>
          </a:stretch>
        </p:blipFill>
        <p:spPr>
          <a:xfrm>
            <a:off x="3989589" y="2157412"/>
            <a:ext cx="4212823" cy="2543174"/>
          </a:xfrm>
          <a:prstGeom prst="rect">
            <a:avLst/>
          </a:prstGeom>
        </p:spPr>
      </p:pic>
      <p:sp>
        <p:nvSpPr>
          <p:cNvPr id="13" name="TextBox 12">
            <a:extLst>
              <a:ext uri="{FF2B5EF4-FFF2-40B4-BE49-F238E27FC236}">
                <a16:creationId xmlns:a16="http://schemas.microsoft.com/office/drawing/2014/main" id="{8FCA7E91-5BAE-BA89-B18A-B37B39B29252}"/>
              </a:ext>
            </a:extLst>
          </p:cNvPr>
          <p:cNvSpPr txBox="1"/>
          <p:nvPr/>
        </p:nvSpPr>
        <p:spPr>
          <a:xfrm>
            <a:off x="5095241" y="4700586"/>
            <a:ext cx="200152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(Hill-Dixon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a:t>
            </a:r>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7300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8CD8BE-158C-356C-BC9B-1654D44CF425}"/>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6" name="TextBox 5">
            <a:extLst>
              <a:ext uri="{FF2B5EF4-FFF2-40B4-BE49-F238E27FC236}">
                <a16:creationId xmlns:a16="http://schemas.microsoft.com/office/drawing/2014/main" id="{E85E44FB-DE42-9A24-CD00-44F6E923BE4F}"/>
              </a:ext>
            </a:extLst>
          </p:cNvPr>
          <p:cNvSpPr txBox="1"/>
          <p:nvPr/>
        </p:nvSpPr>
        <p:spPr>
          <a:xfrm>
            <a:off x="71120" y="518160"/>
            <a:ext cx="12049760" cy="6001643"/>
          </a:xfrm>
          <a:prstGeom prst="rect">
            <a:avLst/>
          </a:prstGeom>
          <a:noFill/>
          <a:ln>
            <a:solidFill>
              <a:schemeClr val="tx1"/>
            </a:solidFill>
          </a:ln>
        </p:spPr>
        <p:txBody>
          <a:bodyPr wrap="square" rtlCol="0">
            <a:spAutoFit/>
          </a:bodyPr>
          <a:lstStyle/>
          <a:p>
            <a:r>
              <a:rPr lang="cy-GB" sz="1200" dirty="0">
                <a:latin typeface="Arial" panose="020B0604020202020204" pitchFamily="34" charset="0"/>
                <a:cs typeface="Arial" panose="020B0604020202020204" pitchFamily="34" charset="0"/>
              </a:rPr>
              <a:t>Reference list for Poster</a:t>
            </a:r>
          </a:p>
          <a:p>
            <a:endParaRPr lang="cy-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Alkhudhair</a:t>
            </a:r>
            <a:r>
              <a:rPr lang="en-GB" sz="1200" dirty="0">
                <a:latin typeface="Arial" panose="020B0604020202020204" pitchFamily="34" charset="0"/>
                <a:cs typeface="Arial" panose="020B0604020202020204" pitchFamily="34" charset="0"/>
              </a:rPr>
              <a:t>, D. (2014) ‘Creativity and the Reggio Emilia approach’, </a:t>
            </a:r>
            <a:r>
              <a:rPr lang="en-GB" sz="1200" i="1" dirty="0">
                <a:latin typeface="Arial" panose="020B0604020202020204" pitchFamily="34" charset="0"/>
                <a:cs typeface="Arial" panose="020B0604020202020204" pitchFamily="34" charset="0"/>
              </a:rPr>
              <a:t>The William &amp; Mary Educational Review</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https://scholarworks.wm.edu/wmer/vol2/iss2/14</a:t>
            </a:r>
            <a:r>
              <a:rPr lang="en-GB" sz="1200" dirty="0">
                <a:latin typeface="Arial" panose="020B0604020202020204" pitchFamily="34" charset="0"/>
                <a:cs typeface="Arial" panose="020B0604020202020204" pitchFamily="34" charset="0"/>
              </a:rPr>
              <a:t> (Accessed: 7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Berlinski, S. and </a:t>
            </a:r>
            <a:r>
              <a:rPr lang="en-GB" sz="1200" dirty="0" err="1">
                <a:latin typeface="Arial" panose="020B0604020202020204" pitchFamily="34" charset="0"/>
                <a:cs typeface="Arial" panose="020B0604020202020204" pitchFamily="34" charset="0"/>
              </a:rPr>
              <a:t>Schady</a:t>
            </a:r>
            <a:r>
              <a:rPr lang="en-GB" sz="1200" dirty="0">
                <a:latin typeface="Arial" panose="020B0604020202020204" pitchFamily="34" charset="0"/>
                <a:cs typeface="Arial" panose="020B0604020202020204" pitchFamily="34" charset="0"/>
              </a:rPr>
              <a:t>, N. (eds.) (2015) </a:t>
            </a:r>
            <a:r>
              <a:rPr lang="en-GB" sz="1200" i="1" dirty="0">
                <a:latin typeface="Arial" panose="020B0604020202020204" pitchFamily="34" charset="0"/>
                <a:cs typeface="Arial" panose="020B0604020202020204" pitchFamily="34" charset="0"/>
              </a:rPr>
              <a:t>The early years: child well-being and the role of public policy</a:t>
            </a:r>
            <a:r>
              <a:rPr lang="en-GB" sz="1200" dirty="0">
                <a:latin typeface="Arial" panose="020B0604020202020204" pitchFamily="34" charset="0"/>
                <a:cs typeface="Arial" panose="020B0604020202020204" pitchFamily="34" charset="0"/>
              </a:rPr>
              <a:t>. New York: Palgrave Macmillan.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Brioc, I. (2025) </a:t>
            </a:r>
            <a:r>
              <a:rPr lang="en-GB" sz="1200" i="1" dirty="0">
                <a:latin typeface="Arial" panose="020B0604020202020204" pitchFamily="34" charset="0"/>
                <a:cs typeface="Arial" panose="020B0604020202020204" pitchFamily="34" charset="0"/>
              </a:rPr>
              <a:t>The reciprocal well-being model: a new way forward for Wales</a:t>
            </a:r>
            <a:r>
              <a:rPr lang="en-GB" sz="1200" dirty="0">
                <a:latin typeface="Arial" panose="020B0604020202020204" pitchFamily="34" charset="0"/>
                <a:cs typeface="Arial" panose="020B0604020202020204" pitchFamily="34" charset="0"/>
              </a:rPr>
              <a:t>. Institute of Welsh Affairs (IWA). Available at: </a:t>
            </a:r>
            <a:r>
              <a:rPr lang="en-GB" sz="1200" u="sng" dirty="0">
                <a:latin typeface="Arial" panose="020B0604020202020204" pitchFamily="34" charset="0"/>
                <a:cs typeface="Arial" panose="020B0604020202020204" pitchFamily="34" charset="0"/>
                <a:hlinkClick r:id="rId3"/>
              </a:rPr>
              <a:t>https://www.iwa.wales/agenda/2025/02/long-read-the-reciprocal-well-being-model-a-new-way-forward-for-wales/</a:t>
            </a:r>
            <a:r>
              <a:rPr lang="en-GB" sz="1200" dirty="0">
                <a:latin typeface="Arial" panose="020B0604020202020204" pitchFamily="34" charset="0"/>
                <a:cs typeface="Arial" panose="020B0604020202020204" pitchFamily="34" charset="0"/>
              </a:rPr>
              <a:t> (Accessed: 8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(1979) </a:t>
            </a:r>
            <a:r>
              <a:rPr lang="en-GB" sz="1200" i="1" dirty="0">
                <a:latin typeface="Arial" panose="020B0604020202020204" pitchFamily="34" charset="0"/>
                <a:cs typeface="Arial" panose="020B0604020202020204" pitchFamily="34" charset="0"/>
              </a:rPr>
              <a:t>The Ecology of Human Development: Experiments by Nature and Design</a:t>
            </a:r>
            <a:r>
              <a:rPr lang="en-GB" sz="1200" dirty="0">
                <a:latin typeface="Arial" panose="020B0604020202020204" pitchFamily="34" charset="0"/>
                <a:cs typeface="Arial" panose="020B0604020202020204" pitchFamily="34" charset="0"/>
              </a:rPr>
              <a:t>. Cambridge, MA: Harvard University Press.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(1995</a:t>
            </a:r>
            <a:r>
              <a:rPr lang="en-GB" sz="1200" i="1" dirty="0">
                <a:latin typeface="Arial" panose="020B0604020202020204" pitchFamily="34" charset="0"/>
                <a:cs typeface="Arial" panose="020B0604020202020204" pitchFamily="34" charset="0"/>
              </a:rPr>
              <a:t>) ‘The bioecological model from a life course perspective: reflections of a participant observer’</a:t>
            </a:r>
            <a:r>
              <a:rPr lang="en-GB" sz="1200" dirty="0">
                <a:latin typeface="Arial" panose="020B0604020202020204" pitchFamily="34" charset="0"/>
                <a:cs typeface="Arial" panose="020B0604020202020204" pitchFamily="34" charset="0"/>
              </a:rPr>
              <a:t>, Washington, D.C.: American Psychological Association.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Bronfenbrenner, U. (ed.) (2005) </a:t>
            </a:r>
            <a:r>
              <a:rPr lang="en-GB" sz="1200" i="1" dirty="0">
                <a:latin typeface="Arial" panose="020B0604020202020204" pitchFamily="34" charset="0"/>
                <a:cs typeface="Arial" panose="020B0604020202020204" pitchFamily="34" charset="0"/>
              </a:rPr>
              <a:t>Making Human Beings Human: Biological Perspectives on Human Development</a:t>
            </a:r>
            <a:r>
              <a:rPr lang="en-GB" sz="1200" dirty="0">
                <a:latin typeface="Arial" panose="020B0604020202020204" pitchFamily="34" charset="0"/>
                <a:cs typeface="Arial" panose="020B0604020202020204" pitchFamily="34" charset="0"/>
              </a:rPr>
              <a:t>.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Carter, I., Hill-Dixon, A. and Roberts, M. (2022) </a:t>
            </a:r>
            <a:r>
              <a:rPr lang="en-GB" sz="1200" i="1" dirty="0">
                <a:latin typeface="Arial" panose="020B0604020202020204" pitchFamily="34" charset="0"/>
                <a:cs typeface="Arial" panose="020B0604020202020204" pitchFamily="34" charset="0"/>
              </a:rPr>
              <a:t>Poverty in Wales: policy briefing</a:t>
            </a:r>
            <a:r>
              <a:rPr lang="en-GB" sz="1200" dirty="0">
                <a:latin typeface="Arial" panose="020B0604020202020204" pitchFamily="34" charset="0"/>
                <a:cs typeface="Arial" panose="020B0604020202020204" pitchFamily="34" charset="0"/>
              </a:rPr>
              <a:t>. Cardiff: Wales Centre for Public Policy. Available at: </a:t>
            </a:r>
            <a:r>
              <a:rPr lang="en-GB" sz="1200" u="sng" dirty="0">
                <a:latin typeface="Arial" panose="020B0604020202020204" pitchFamily="34" charset="0"/>
                <a:cs typeface="Arial" panose="020B0604020202020204" pitchFamily="34" charset="0"/>
                <a:hlinkClick r:id="rId4"/>
              </a:rPr>
              <a:t>https://wcpp.org.uk/wp-content/uploads/Poverty-in-Wales-Policy-Briefing.pdf</a:t>
            </a:r>
            <a:r>
              <a:rPr lang="en-GB" sz="1200" dirty="0">
                <a:latin typeface="Arial" panose="020B0604020202020204" pitchFamily="34" charset="0"/>
                <a:cs typeface="Arial" panose="020B0604020202020204" pitchFamily="34" charset="0"/>
              </a:rPr>
              <a:t> (Accessed: 4 June 2026).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Cwlwm</a:t>
            </a:r>
            <a:r>
              <a:rPr lang="en-GB" sz="1200" dirty="0">
                <a:latin typeface="Arial" panose="020B0604020202020204" pitchFamily="34" charset="0"/>
                <a:cs typeface="Arial" panose="020B0604020202020204" pitchFamily="34" charset="0"/>
              </a:rPr>
              <a:t> (2025) </a:t>
            </a:r>
            <a:r>
              <a:rPr lang="en-GB" sz="1200" i="1" dirty="0">
                <a:latin typeface="Arial" panose="020B0604020202020204" pitchFamily="34" charset="0"/>
                <a:cs typeface="Arial" panose="020B0604020202020204" pitchFamily="34" charset="0"/>
              </a:rPr>
              <a:t>Cynefin</a:t>
            </a:r>
            <a:r>
              <a:rPr lang="en-GB" sz="1200" dirty="0">
                <a:latin typeface="Arial" panose="020B0604020202020204" pitchFamily="34" charset="0"/>
                <a:cs typeface="Arial" panose="020B0604020202020204" pitchFamily="34" charset="0"/>
              </a:rPr>
              <a:t>. Hwb. Available at: </a:t>
            </a:r>
            <a:r>
              <a:rPr lang="en-GB" sz="1200" u="sng" dirty="0">
                <a:latin typeface="Arial" panose="020B0604020202020204" pitchFamily="34" charset="0"/>
                <a:cs typeface="Arial" panose="020B0604020202020204" pitchFamily="34" charset="0"/>
                <a:hlinkClick r:id="rId5"/>
              </a:rPr>
              <a:t>https://hwb.gov.wales/search/undefined/repository/resource/3aaf3ff6-177e-4ef1-ac8a-ff59fea0dfed/overview</a:t>
            </a:r>
            <a:r>
              <a:rPr lang="en-GB" sz="1200" dirty="0">
                <a:latin typeface="Arial" panose="020B0604020202020204" pitchFamily="34" charset="0"/>
                <a:cs typeface="Arial" panose="020B0604020202020204" pitchFamily="34" charset="0"/>
              </a:rPr>
              <a:t> (Accessed: 6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Davis, S. and Conn, C. (2024) </a:t>
            </a:r>
            <a:r>
              <a:rPr lang="en-GB" sz="1200" i="1" dirty="0">
                <a:latin typeface="Arial" panose="020B0604020202020204" pitchFamily="34" charset="0"/>
                <a:cs typeface="Arial" panose="020B0604020202020204" pitchFamily="34" charset="0"/>
              </a:rPr>
              <a:t>Doing cynefin: exploring ideas on belonging, connectedness and community in the Curriculum for Wales</a:t>
            </a:r>
            <a:r>
              <a:rPr lang="en-GB" sz="1200" dirty="0">
                <a:latin typeface="Arial" panose="020B0604020202020204" pitchFamily="34" charset="0"/>
                <a:cs typeface="Arial" panose="020B0604020202020204" pitchFamily="34" charset="0"/>
              </a:rPr>
              <a:t>. British Educational Research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Association (BERA) Blog, 24 May. Available at: </a:t>
            </a:r>
            <a:r>
              <a:rPr lang="en-GB" sz="1200" u="sng" dirty="0">
                <a:latin typeface="Arial" panose="020B0604020202020204" pitchFamily="34" charset="0"/>
                <a:cs typeface="Arial" panose="020B0604020202020204" pitchFamily="34" charset="0"/>
                <a:hlinkClick r:id="rId6"/>
              </a:rPr>
              <a:t>https://www.bera.ac.uk/blog-special-issues/doing-cynefin-exploring-ideas-on-belonging-connectedness-and-community-in-the-curriculum-for-wales</a:t>
            </a:r>
            <a:r>
              <a:rPr lang="en-GB" sz="1200" dirty="0">
                <a:latin typeface="Arial" panose="020B0604020202020204" pitchFamily="34" charset="0"/>
                <a:cs typeface="Arial" panose="020B0604020202020204" pitchFamily="34" charset="0"/>
              </a:rPr>
              <a:t> (Accessed: 6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Department for Education (2010) </a:t>
            </a:r>
            <a:r>
              <a:rPr lang="en-GB" sz="1200" i="1" dirty="0">
                <a:latin typeface="Arial" panose="020B0604020202020204" pitchFamily="34" charset="0"/>
                <a:cs typeface="Arial" panose="020B0604020202020204" pitchFamily="34" charset="0"/>
              </a:rPr>
              <a:t>United Nations Convention on the Rights of the Child (UNCRC): how legislation underpins implementation in England</a:t>
            </a:r>
            <a:r>
              <a:rPr lang="en-GB" sz="1200" dirty="0">
                <a:latin typeface="Arial" panose="020B0604020202020204" pitchFamily="34" charset="0"/>
                <a:cs typeface="Arial" panose="020B0604020202020204" pitchFamily="34" charset="0"/>
              </a:rPr>
              <a:t>. Available at: www.gov.uk (Accessed: 3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Education Endowment Foundation (2024) </a:t>
            </a:r>
            <a:r>
              <a:rPr lang="en-GB" sz="1200" i="1" dirty="0">
                <a:latin typeface="Arial" panose="020B0604020202020204" pitchFamily="34" charset="0"/>
                <a:cs typeface="Arial" panose="020B0604020202020204" pitchFamily="34" charset="0"/>
              </a:rPr>
              <a:t>Supporting children’s mental health and wellbeing in the early years</a:t>
            </a:r>
            <a:r>
              <a:rPr lang="en-GB" sz="1200" dirty="0">
                <a:latin typeface="Arial" panose="020B0604020202020204" pitchFamily="34" charset="0"/>
                <a:cs typeface="Arial" panose="020B0604020202020204" pitchFamily="34" charset="0"/>
              </a:rPr>
              <a:t>. London: Education Endowment Foundation. Available at: </a:t>
            </a:r>
            <a:r>
              <a:rPr lang="en-GB" sz="1200" u="sng" dirty="0">
                <a:latin typeface="Arial" panose="020B0604020202020204" pitchFamily="34" charset="0"/>
                <a:cs typeface="Arial" panose="020B0604020202020204" pitchFamily="34" charset="0"/>
                <a:hlinkClick r:id="rId7"/>
              </a:rPr>
              <a:t>https://d2tic4wvo1iusb.cloudfront.net/production/documents/pages/supporting_childrens_mental_health_and_wellbeing_in_the_early_years.pdf</a:t>
            </a:r>
            <a:r>
              <a:rPr lang="en-GB" sz="1200" dirty="0">
                <a:latin typeface="Arial" panose="020B0604020202020204" pitchFamily="34" charset="0"/>
                <a:cs typeface="Arial" panose="020B0604020202020204" pitchFamily="34" charset="0"/>
              </a:rPr>
              <a:t> (Accessed: 12 June 2026).</a:t>
            </a:r>
          </a:p>
          <a:p>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9210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D1753-05A3-67CD-DE04-1AD966EE8E2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12A0C1D-93ED-0CF2-D6BE-5126F3E8B245}"/>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3" name="TextBox 2">
            <a:extLst>
              <a:ext uri="{FF2B5EF4-FFF2-40B4-BE49-F238E27FC236}">
                <a16:creationId xmlns:a16="http://schemas.microsoft.com/office/drawing/2014/main" id="{F6E71F0D-411C-EC8E-5AC7-C405CDA0DEEB}"/>
              </a:ext>
            </a:extLst>
          </p:cNvPr>
          <p:cNvSpPr txBox="1"/>
          <p:nvPr/>
        </p:nvSpPr>
        <p:spPr>
          <a:xfrm>
            <a:off x="71120" y="518160"/>
            <a:ext cx="12049760" cy="6370975"/>
          </a:xfrm>
          <a:prstGeom prst="rect">
            <a:avLst/>
          </a:prstGeom>
          <a:noFill/>
          <a:ln>
            <a:solidFill>
              <a:schemeClr val="tx1"/>
            </a:solidFill>
          </a:ln>
        </p:spPr>
        <p:txBody>
          <a:bodyPr wrap="square" rtlCol="0">
            <a:spAutoFit/>
          </a:bodyPr>
          <a:lstStyle/>
          <a:p>
            <a:r>
              <a:rPr lang="cy-GB" sz="1200" dirty="0">
                <a:latin typeface="Arial" panose="020B0604020202020204" pitchFamily="34" charset="0"/>
                <a:cs typeface="Arial" panose="020B0604020202020204" pitchFamily="34" charset="0"/>
              </a:rPr>
              <a:t>Reference list for Poster</a:t>
            </a:r>
          </a:p>
          <a:p>
            <a:endParaRPr lang="cy-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Foresight Mental Capital and Wellbeing Project (2008) </a:t>
            </a:r>
            <a:r>
              <a:rPr lang="en-GB" sz="1200" i="1" dirty="0">
                <a:latin typeface="Arial" panose="020B0604020202020204" pitchFamily="34" charset="0"/>
                <a:cs typeface="Arial" panose="020B0604020202020204" pitchFamily="34" charset="0"/>
              </a:rPr>
              <a:t>Final project report – executive summary</a:t>
            </a:r>
            <a:r>
              <a:rPr lang="en-GB" sz="1200" dirty="0">
                <a:latin typeface="Arial" panose="020B0604020202020204" pitchFamily="34" charset="0"/>
                <a:cs typeface="Arial" panose="020B0604020202020204" pitchFamily="34" charset="0"/>
              </a:rPr>
              <a:t>. London: The Government Office for Science.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Foundation for People with Learning Disabilities (2012) </a:t>
            </a:r>
            <a:r>
              <a:rPr lang="en-GB" sz="1200" i="1" dirty="0">
                <a:latin typeface="Arial" panose="020B0604020202020204" pitchFamily="34" charset="0"/>
                <a:cs typeface="Arial" panose="020B0604020202020204" pitchFamily="34" charset="0"/>
              </a:rPr>
              <a:t>Children and young people with learning disabilities: understanding their mental health</a:t>
            </a:r>
            <a:r>
              <a:rPr lang="en-GB" sz="1200" dirty="0">
                <a:latin typeface="Arial" panose="020B0604020202020204" pitchFamily="34" charset="0"/>
                <a:cs typeface="Arial" panose="020B0604020202020204" pitchFamily="34" charset="0"/>
              </a:rPr>
              <a:t>. London: Mental Health Foundation. Available at: </a:t>
            </a:r>
            <a:r>
              <a:rPr lang="en-GB" sz="1200" u="sng" dirty="0">
                <a:latin typeface="Arial" panose="020B0604020202020204" pitchFamily="34" charset="0"/>
                <a:cs typeface="Arial" panose="020B0604020202020204" pitchFamily="34" charset="0"/>
                <a:hlinkClick r:id="rId2"/>
              </a:rPr>
              <a:t>https://www.mentalhealth.org.uk/sites/default/files/2022-08/children-with-learning-disabilities-and-understanding-their-mental-health.pdf</a:t>
            </a:r>
            <a:r>
              <a:rPr lang="en-GB" sz="1200" dirty="0">
                <a:latin typeface="Arial" panose="020B0604020202020204" pitchFamily="34" charset="0"/>
                <a:cs typeface="Arial" panose="020B0604020202020204" pitchFamily="34" charset="0"/>
              </a:rPr>
              <a:t> (Accessed: 3 June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Foundation Years (2025) </a:t>
            </a:r>
            <a:r>
              <a:rPr lang="en-GB" sz="1200" i="1" dirty="0">
                <a:latin typeface="Arial" panose="020B0604020202020204" pitchFamily="34" charset="0"/>
                <a:cs typeface="Arial" panose="020B0604020202020204" pitchFamily="34" charset="0"/>
              </a:rPr>
              <a:t>Supporting emotional wellbeing in the early years: building resilience from the start</a:t>
            </a:r>
            <a:r>
              <a:rPr lang="en-GB" sz="1200" dirty="0">
                <a:latin typeface="Arial" panose="020B0604020202020204" pitchFamily="34" charset="0"/>
                <a:cs typeface="Arial" panose="020B0604020202020204" pitchFamily="34" charset="0"/>
              </a:rPr>
              <a:t>. Foundation Years. Available at: </a:t>
            </a:r>
            <a:r>
              <a:rPr lang="en-GB" sz="1200" u="sng" dirty="0">
                <a:latin typeface="Arial" panose="020B0604020202020204" pitchFamily="34" charset="0"/>
                <a:cs typeface="Arial" panose="020B0604020202020204" pitchFamily="34" charset="0"/>
                <a:hlinkClick r:id="rId3"/>
              </a:rPr>
              <a:t>https://www.foundationyears.org.uk/2025/11/supporting-emotional-wellbeing-in-the-early-years-building-resilience-from-the-start/</a:t>
            </a:r>
            <a:r>
              <a:rPr lang="en-GB" sz="1200" dirty="0">
                <a:latin typeface="Arial" panose="020B0604020202020204" pitchFamily="34" charset="0"/>
                <a:cs typeface="Arial" panose="020B0604020202020204" pitchFamily="34" charset="0"/>
              </a:rPr>
              <a:t> (Accessed: 5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Guma, J., Solé-</a:t>
            </a:r>
            <a:r>
              <a:rPr lang="en-GB" sz="1200" dirty="0" err="1">
                <a:latin typeface="Arial" panose="020B0604020202020204" pitchFamily="34" charset="0"/>
                <a:cs typeface="Arial" panose="020B0604020202020204" pitchFamily="34" charset="0"/>
              </a:rPr>
              <a:t>Auró</a:t>
            </a:r>
            <a:r>
              <a:rPr lang="en-GB" sz="1200" dirty="0">
                <a:latin typeface="Arial" panose="020B0604020202020204" pitchFamily="34" charset="0"/>
                <a:cs typeface="Arial" panose="020B0604020202020204" pitchFamily="34" charset="0"/>
              </a:rPr>
              <a:t>, A. and Arpino, B. (2019) </a:t>
            </a:r>
            <a:r>
              <a:rPr lang="en-GB" sz="1200" i="1" dirty="0">
                <a:latin typeface="Arial" panose="020B0604020202020204" pitchFamily="34" charset="0"/>
                <a:cs typeface="Arial" panose="020B0604020202020204" pitchFamily="34" charset="0"/>
              </a:rPr>
              <a:t>‘Examining social determinants of health: the role of education, household arrangements and country groups by gender’</a:t>
            </a:r>
            <a:r>
              <a:rPr lang="en-GB" sz="1200" dirty="0">
                <a:latin typeface="Arial" panose="020B0604020202020204" pitchFamily="34" charset="0"/>
                <a:cs typeface="Arial" panose="020B0604020202020204" pitchFamily="34" charset="0"/>
              </a:rPr>
              <a:t>, BMC Public Health.</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Hill-Dixon, A., Skeels, A., Carter, I. and Coles-Riley, J. (2022) </a:t>
            </a:r>
            <a:r>
              <a:rPr lang="en-GB" sz="1200" i="1" dirty="0">
                <a:latin typeface="Arial" panose="020B0604020202020204" pitchFamily="34" charset="0"/>
                <a:cs typeface="Arial" panose="020B0604020202020204" pitchFamily="34" charset="0"/>
              </a:rPr>
              <a:t>National milestones: healthy lifestyle behaviours – children</a:t>
            </a:r>
            <a:r>
              <a:rPr lang="en-GB" sz="1200" dirty="0">
                <a:latin typeface="Arial" panose="020B0604020202020204" pitchFamily="34" charset="0"/>
                <a:cs typeface="Arial" panose="020B0604020202020204" pitchFamily="34" charset="0"/>
              </a:rPr>
              <a:t>. Cardiff: Wales Centre for Public Policy. Available at: </a:t>
            </a:r>
            <a:r>
              <a:rPr lang="en-GB" sz="1200" u="sng" dirty="0">
                <a:latin typeface="Arial" panose="020B0604020202020204" pitchFamily="34" charset="0"/>
                <a:cs typeface="Arial" panose="020B0604020202020204" pitchFamily="34" charset="0"/>
                <a:hlinkClick r:id="rId4"/>
              </a:rPr>
              <a:t>https://wcpp.org.uk/wp-content/uploads/National-Milestones-Healthy-Lifestyle-Behaviours-Children-ENG.pdf</a:t>
            </a:r>
            <a:r>
              <a:rPr lang="en-GB" sz="1200" dirty="0">
                <a:latin typeface="Arial" panose="020B0604020202020204" pitchFamily="34" charset="0"/>
                <a:cs typeface="Arial" panose="020B0604020202020204" pitchFamily="34" charset="0"/>
              </a:rPr>
              <a:t> (Accessed: 10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Image 1: Cai, R. (2023) </a:t>
            </a:r>
            <a:r>
              <a:rPr lang="en-GB" sz="1200" i="1" dirty="0">
                <a:latin typeface="Arial" panose="020B0604020202020204" pitchFamily="34" charset="0"/>
                <a:cs typeface="Arial" panose="020B0604020202020204" pitchFamily="34" charset="0"/>
              </a:rPr>
              <a:t>Reggio Emilia vs Montessori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Xiha</a:t>
            </a:r>
            <a:r>
              <a:rPr lang="en-GB" sz="1200" dirty="0">
                <a:latin typeface="Arial" panose="020B0604020202020204" pitchFamily="34" charset="0"/>
                <a:cs typeface="Arial" panose="020B0604020202020204" pitchFamily="34" charset="0"/>
              </a:rPr>
              <a:t> Montessori. Available at: </a:t>
            </a:r>
            <a:r>
              <a:rPr lang="en-GB" sz="1200" u="sng" dirty="0">
                <a:latin typeface="Arial" panose="020B0604020202020204" pitchFamily="34" charset="0"/>
                <a:cs typeface="Arial" panose="020B0604020202020204" pitchFamily="34" charset="0"/>
                <a:hlinkClick r:id="rId5"/>
              </a:rPr>
              <a:t>https://xihamontessori.com/reggio-emilia-vs-montessori/</a:t>
            </a:r>
            <a:r>
              <a:rPr lang="en-GB" sz="1200" dirty="0">
                <a:latin typeface="Arial" panose="020B0604020202020204" pitchFamily="34" charset="0"/>
                <a:cs typeface="Arial" panose="020B0604020202020204" pitchFamily="34" charset="0"/>
              </a:rPr>
              <a:t> (Accessed: 13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Image 2: Life Ed Australia (n.d.) </a:t>
            </a:r>
            <a:r>
              <a:rPr lang="en-GB" sz="1200" i="1" dirty="0">
                <a:latin typeface="Arial" panose="020B0604020202020204" pitchFamily="34" charset="0"/>
                <a:cs typeface="Arial" panose="020B0604020202020204" pitchFamily="34" charset="0"/>
              </a:rPr>
              <a:t>Findings from the literature review</a:t>
            </a:r>
            <a:r>
              <a:rPr lang="en-GB" sz="1200" dirty="0">
                <a:latin typeface="Arial" panose="020B0604020202020204" pitchFamily="34" charset="0"/>
                <a:cs typeface="Arial" panose="020B0604020202020204" pitchFamily="34" charset="0"/>
              </a:rPr>
              <a:t>. In: </a:t>
            </a:r>
            <a:r>
              <a:rPr lang="en-GB" sz="1200" i="1" dirty="0">
                <a:latin typeface="Arial" panose="020B0604020202020204" pitchFamily="34" charset="0"/>
                <a:cs typeface="Arial" panose="020B0604020202020204" pitchFamily="34" charset="0"/>
              </a:rPr>
              <a:t>Introduction to transition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https://guidetothrive.lifeed.org.au/teacher-pd/introduction-to-transition/research-overview/findings-from-the-literature-review</a:t>
            </a:r>
            <a:r>
              <a:rPr lang="en-GB" sz="1200" dirty="0">
                <a:latin typeface="Arial" panose="020B0604020202020204" pitchFamily="34" charset="0"/>
                <a:cs typeface="Arial" panose="020B0604020202020204" pitchFamily="34" charset="0"/>
              </a:rPr>
              <a:t> (Accessed: 13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Maholmes, V. (2014) </a:t>
            </a:r>
            <a:r>
              <a:rPr lang="en-GB" sz="1200" i="1" dirty="0">
                <a:latin typeface="Arial" panose="020B0604020202020204" pitchFamily="34" charset="0"/>
                <a:cs typeface="Arial" panose="020B0604020202020204" pitchFamily="34" charset="0"/>
              </a:rPr>
              <a:t>Fostering resilience and well-being in children and families in poverty: why hope still matters</a:t>
            </a:r>
            <a:r>
              <a:rPr lang="en-GB" sz="1200" dirty="0">
                <a:latin typeface="Arial" panose="020B0604020202020204" pitchFamily="34" charset="0"/>
                <a:cs typeface="Arial" panose="020B0604020202020204" pitchFamily="34" charset="0"/>
              </a:rPr>
              <a:t>. New York: Oxford University Press.</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Mainstone</a:t>
            </a:r>
            <a:r>
              <a:rPr lang="en-GB" sz="1200" dirty="0">
                <a:latin typeface="Arial" panose="020B0604020202020204" pitchFamily="34" charset="0"/>
                <a:cs typeface="Arial" panose="020B0604020202020204" pitchFamily="34" charset="0"/>
              </a:rPr>
              <a:t>-Cotton, S. (2017) </a:t>
            </a:r>
            <a:r>
              <a:rPr lang="en-GB" sz="1200" i="1" dirty="0">
                <a:latin typeface="Arial" panose="020B0604020202020204" pitchFamily="34" charset="0"/>
                <a:cs typeface="Arial" panose="020B0604020202020204" pitchFamily="34" charset="0"/>
              </a:rPr>
              <a:t>Promoting young children’s emotional health and wellbeing a practical guide for professionals and parents</a:t>
            </a:r>
            <a:r>
              <a:rPr lang="en-GB" sz="1200" dirty="0">
                <a:latin typeface="Arial" panose="020B0604020202020204" pitchFamily="34" charset="0"/>
                <a:cs typeface="Arial" panose="020B0604020202020204" pitchFamily="34" charset="0"/>
              </a:rPr>
              <a:t>. Edited by Sonia </a:t>
            </a:r>
            <a:r>
              <a:rPr lang="en-GB" sz="1200" dirty="0" err="1">
                <a:latin typeface="Arial" panose="020B0604020202020204" pitchFamily="34" charset="0"/>
                <a:cs typeface="Arial" panose="020B0604020202020204" pitchFamily="34" charset="0"/>
              </a:rPr>
              <a:t>Mainstone</a:t>
            </a:r>
            <a:r>
              <a:rPr lang="en-GB" sz="1200" dirty="0">
                <a:latin typeface="Arial" panose="020B0604020202020204" pitchFamily="34" charset="0"/>
                <a:cs typeface="Arial" panose="020B0604020202020204" pitchFamily="34" charset="0"/>
              </a:rPr>
              <a:t>-Cotton author. London: Jessica Kingsley Publishers.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Maslow, A.H. (1943) </a:t>
            </a:r>
            <a:r>
              <a:rPr lang="en-GB" sz="1200" i="1" dirty="0">
                <a:latin typeface="Arial" panose="020B0604020202020204" pitchFamily="34" charset="0"/>
                <a:cs typeface="Arial" panose="020B0604020202020204" pitchFamily="34" charset="0"/>
              </a:rPr>
              <a:t>‘A theory of human motivation’</a:t>
            </a:r>
            <a:r>
              <a:rPr lang="en-GB" sz="1200" dirty="0">
                <a:latin typeface="Arial" panose="020B0604020202020204" pitchFamily="34" charset="0"/>
                <a:cs typeface="Arial" panose="020B0604020202020204" pitchFamily="34" charset="0"/>
              </a:rPr>
              <a:t>, Psychological Review. (Accessed: 7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National Children’s Bureau (2015) </a:t>
            </a:r>
            <a:r>
              <a:rPr lang="en-GB" sz="1200" i="1" dirty="0">
                <a:latin typeface="Arial" panose="020B0604020202020204" pitchFamily="34" charset="0"/>
                <a:cs typeface="Arial" panose="020B0604020202020204" pitchFamily="34" charset="0"/>
              </a:rPr>
              <a:t>A whole school framework for emotional wellbeing and mental health: what works in promoting social and emotional wellbeing and responding to mental health problems in schools</a:t>
            </a:r>
            <a:r>
              <a:rPr lang="en-GB" sz="1200" dirty="0">
                <a:latin typeface="Arial" panose="020B0604020202020204" pitchFamily="34" charset="0"/>
                <a:cs typeface="Arial" panose="020B0604020202020204" pitchFamily="34" charset="0"/>
              </a:rPr>
              <a:t>. London: National Children’s Bureau. Available at: </a:t>
            </a:r>
            <a:r>
              <a:rPr lang="en-GB" sz="1200" u="sng" dirty="0">
                <a:latin typeface="Arial" panose="020B0604020202020204" pitchFamily="34" charset="0"/>
                <a:cs typeface="Arial" panose="020B0604020202020204" pitchFamily="34" charset="0"/>
                <a:hlinkClick r:id="rId7"/>
              </a:rPr>
              <a:t>https://www.doncaster.gov.uk/Documents/DocumentView/Stream/Media/Default/ChildrenYoungPeopleFamilies/Documents/SEND%20Toolkit/ncb_framework_for_promoting_well-being_and_responding_to_mental_health_in_schools.pdf</a:t>
            </a:r>
            <a:r>
              <a:rPr lang="en-GB" sz="1200" dirty="0">
                <a:latin typeface="Arial" panose="020B0604020202020204" pitchFamily="34" charset="0"/>
                <a:cs typeface="Arial" panose="020B0604020202020204" pitchFamily="34" charset="0"/>
              </a:rPr>
              <a:t> (Accessed: 5 June 2026).</a:t>
            </a:r>
          </a:p>
          <a:p>
            <a:endParaRPr lang="cy-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321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14A31-D169-30AC-23FB-E2247607E1A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7FC3FFB-7119-46AD-5515-7B9E404440B9}"/>
              </a:ext>
            </a:extLst>
          </p:cNvPr>
          <p:cNvSpPr txBox="1"/>
          <p:nvPr/>
        </p:nvSpPr>
        <p:spPr>
          <a:xfrm>
            <a:off x="0" y="-14709"/>
            <a:ext cx="1280160" cy="415498"/>
          </a:xfrm>
          <a:prstGeom prst="rect">
            <a:avLst/>
          </a:prstGeom>
          <a:noFill/>
          <a:ln>
            <a:solidFill>
              <a:schemeClr val="tx1"/>
            </a:solidFill>
          </a:ln>
        </p:spPr>
        <p:txBody>
          <a:bodyPr wrap="square" rtlCol="0">
            <a:spAutoFit/>
          </a:bodyPr>
          <a:lstStyle/>
          <a:p>
            <a:r>
              <a:rPr lang="en-GB" sz="700" dirty="0">
                <a:latin typeface="Arial" panose="020B0604020202020204" pitchFamily="34" charset="0"/>
                <a:cs typeface="Arial" panose="020B0604020202020204" pitchFamily="34" charset="0"/>
              </a:rPr>
              <a:t>Student Number: 2506455</a:t>
            </a:r>
          </a:p>
          <a:p>
            <a:r>
              <a:rPr lang="en-GB" sz="700" dirty="0">
                <a:latin typeface="Arial" panose="020B0604020202020204" pitchFamily="34" charset="0"/>
                <a:cs typeface="Arial" panose="020B0604020202020204" pitchFamily="34" charset="0"/>
              </a:rPr>
              <a:t>Word Count: 2072</a:t>
            </a:r>
          </a:p>
          <a:p>
            <a:r>
              <a:rPr lang="en-GB" sz="700" dirty="0">
                <a:latin typeface="Arial" panose="020B0604020202020204" pitchFamily="34" charset="0"/>
                <a:cs typeface="Arial" panose="020B0604020202020204" pitchFamily="34" charset="0"/>
              </a:rPr>
              <a:t>Module Code: ECEY5009</a:t>
            </a:r>
          </a:p>
        </p:txBody>
      </p:sp>
      <p:sp>
        <p:nvSpPr>
          <p:cNvPr id="3" name="TextBox 2">
            <a:extLst>
              <a:ext uri="{FF2B5EF4-FFF2-40B4-BE49-F238E27FC236}">
                <a16:creationId xmlns:a16="http://schemas.microsoft.com/office/drawing/2014/main" id="{30668AD2-13AE-29BD-C7AA-D0B066D234F8}"/>
              </a:ext>
            </a:extLst>
          </p:cNvPr>
          <p:cNvSpPr txBox="1"/>
          <p:nvPr/>
        </p:nvSpPr>
        <p:spPr>
          <a:xfrm>
            <a:off x="71120" y="518160"/>
            <a:ext cx="12049760" cy="6571030"/>
          </a:xfrm>
          <a:prstGeom prst="rect">
            <a:avLst/>
          </a:prstGeom>
          <a:noFill/>
          <a:ln>
            <a:solidFill>
              <a:schemeClr val="tx1"/>
            </a:solidFill>
          </a:ln>
        </p:spPr>
        <p:txBody>
          <a:bodyPr wrap="square" rtlCol="0">
            <a:spAutoFit/>
          </a:bodyPr>
          <a:lstStyle/>
          <a:p>
            <a:r>
              <a:rPr lang="cy-GB" sz="1200" dirty="0">
                <a:latin typeface="Arial" panose="020B0604020202020204" pitchFamily="34" charset="0"/>
                <a:cs typeface="Arial" panose="020B0604020202020204" pitchFamily="34" charset="0"/>
              </a:rPr>
              <a:t>Reference list for Poster</a:t>
            </a:r>
          </a:p>
          <a:p>
            <a:endParaRPr lang="cy-GB" sz="12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NSPCC Learning (2025) </a:t>
            </a:r>
            <a:r>
              <a:rPr lang="en-GB" sz="1100" i="1" dirty="0">
                <a:latin typeface="Arial" panose="020B0604020202020204" pitchFamily="34" charset="0"/>
                <a:cs typeface="Arial" panose="020B0604020202020204" pitchFamily="34" charset="0"/>
              </a:rPr>
              <a:t>Promoting mental health and wellbeing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https://learning.nspcc.org.uk/child-health-development/promoting-mental-health-wellbeing</a:t>
            </a:r>
            <a:r>
              <a:rPr lang="en-GB" sz="1100" dirty="0">
                <a:latin typeface="Arial" panose="020B0604020202020204" pitchFamily="34" charset="0"/>
                <a:cs typeface="Arial" panose="020B0604020202020204" pitchFamily="34" charset="0"/>
              </a:rPr>
              <a:t> (Accessed: 13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Piaget, J. (1973) </a:t>
            </a:r>
            <a:r>
              <a:rPr lang="en-GB" sz="1100" i="1" dirty="0">
                <a:latin typeface="Arial" panose="020B0604020202020204" pitchFamily="34" charset="0"/>
                <a:cs typeface="Arial" panose="020B0604020202020204" pitchFamily="34" charset="0"/>
              </a:rPr>
              <a:t>To understand is to invent: the future of education</a:t>
            </a:r>
            <a:r>
              <a:rPr lang="en-GB" sz="1100" dirty="0">
                <a:latin typeface="Arial" panose="020B0604020202020204" pitchFamily="34" charset="0"/>
                <a:cs typeface="Arial" panose="020B0604020202020204" pitchFamily="34" charset="0"/>
              </a:rPr>
              <a:t>. New York: Grossman Publishers.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Rees, K. (2024) </a:t>
            </a:r>
            <a:r>
              <a:rPr lang="en-GB" sz="1100" i="1" dirty="0">
                <a:latin typeface="Arial" panose="020B0604020202020204" pitchFamily="34" charset="0"/>
                <a:cs typeface="Arial" panose="020B0604020202020204" pitchFamily="34" charset="0"/>
              </a:rPr>
              <a:t>The mental health and wellbeing of children and young people with learning difficulties: a guide for educators</a:t>
            </a:r>
            <a:r>
              <a:rPr lang="en-GB" sz="1100" dirty="0">
                <a:latin typeface="Arial" panose="020B0604020202020204" pitchFamily="34" charset="0"/>
                <a:cs typeface="Arial" panose="020B0604020202020204" pitchFamily="34" charset="0"/>
              </a:rPr>
              <a:t>. 1st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Edited by M. Pimas. London: Jessica Kingsley Publishers.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Roberts, R. (2010) </a:t>
            </a:r>
            <a:r>
              <a:rPr lang="en-GB" sz="1100" i="1" dirty="0">
                <a:latin typeface="Arial" panose="020B0604020202020204" pitchFamily="34" charset="0"/>
                <a:cs typeface="Arial" panose="020B0604020202020204" pitchFamily="34" charset="0"/>
              </a:rPr>
              <a:t>Wellbeing from birth</a:t>
            </a:r>
            <a:r>
              <a:rPr lang="en-GB" sz="1100" dirty="0">
                <a:latin typeface="Arial" panose="020B0604020202020204" pitchFamily="34" charset="0"/>
                <a:cs typeface="Arial" panose="020B0604020202020204" pitchFamily="34" charset="0"/>
              </a:rPr>
              <a:t>. London: SAGE.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Royal College of Paediatrics and Child Health (2025) </a:t>
            </a:r>
            <a:r>
              <a:rPr lang="en-GB" sz="1100" i="1" dirty="0">
                <a:latin typeface="Arial" panose="020B0604020202020204" pitchFamily="34" charset="0"/>
                <a:cs typeface="Arial" panose="020B0604020202020204" pitchFamily="34" charset="0"/>
              </a:rPr>
              <a:t>Spotlight on the child health workforce in England 2025: policy briefing</a:t>
            </a:r>
            <a:r>
              <a:rPr lang="en-GB" sz="1100" dirty="0">
                <a:latin typeface="Arial" panose="020B0604020202020204" pitchFamily="34" charset="0"/>
                <a:cs typeface="Arial" panose="020B0604020202020204" pitchFamily="34" charset="0"/>
              </a:rPr>
              <a:t>. London: Royal College of Paediatrics and Child Health. Available at: </a:t>
            </a:r>
            <a:r>
              <a:rPr lang="en-GB" sz="1100" u="sng" dirty="0">
                <a:latin typeface="Arial" panose="020B0604020202020204" pitchFamily="34" charset="0"/>
                <a:cs typeface="Arial" panose="020B0604020202020204" pitchFamily="34" charset="0"/>
                <a:hlinkClick r:id="rId3"/>
              </a:rPr>
              <a:t>https://www.rcpch.ac.uk/sites/default/files/2025-06/wrcchc_briefing_2025.pdf</a:t>
            </a:r>
            <a:r>
              <a:rPr lang="en-GB" sz="1100" dirty="0">
                <a:latin typeface="Arial" panose="020B0604020202020204" pitchFamily="34" charset="0"/>
                <a:cs typeface="Arial" panose="020B0604020202020204" pitchFamily="34" charset="0"/>
              </a:rPr>
              <a:t> (Accessed: 5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Schmeer, K.K. and Yoon, A.J. (2016) </a:t>
            </a:r>
            <a:r>
              <a:rPr lang="en-GB" sz="1100" i="1" dirty="0">
                <a:latin typeface="Arial" panose="020B0604020202020204" pitchFamily="34" charset="0"/>
                <a:cs typeface="Arial" panose="020B0604020202020204" pitchFamily="34" charset="0"/>
              </a:rPr>
              <a:t>‘Home sweet home? Home physical environment and inflammation in children’, </a:t>
            </a:r>
            <a:r>
              <a:rPr lang="en-GB" sz="1100" dirty="0">
                <a:latin typeface="Arial" panose="020B0604020202020204" pitchFamily="34" charset="0"/>
                <a:cs typeface="Arial" panose="020B0604020202020204" pitchFamily="34" charset="0"/>
              </a:rPr>
              <a:t>Social Science Research.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Underdown, A. (2007) </a:t>
            </a:r>
            <a:r>
              <a:rPr lang="en-GB" sz="1100" i="1" dirty="0">
                <a:latin typeface="Arial" panose="020B0604020202020204" pitchFamily="34" charset="0"/>
                <a:cs typeface="Arial" panose="020B0604020202020204" pitchFamily="34" charset="0"/>
              </a:rPr>
              <a:t>Young children’s health and well-being [electronic resource]</a:t>
            </a:r>
            <a:r>
              <a:rPr lang="en-GB" sz="1100" dirty="0">
                <a:latin typeface="Arial" panose="020B0604020202020204" pitchFamily="34" charset="0"/>
                <a:cs typeface="Arial" panose="020B0604020202020204" pitchFamily="34" charset="0"/>
              </a:rPr>
              <a:t>. Maidenhead: McGraw Hill/Open University Press.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UNICEF (1989) </a:t>
            </a:r>
            <a:r>
              <a:rPr lang="en-GB" sz="1100" i="1" dirty="0">
                <a:latin typeface="Arial" panose="020B0604020202020204" pitchFamily="34" charset="0"/>
                <a:cs typeface="Arial" panose="020B0604020202020204" pitchFamily="34" charset="0"/>
              </a:rPr>
              <a:t>Convention on the Rights of the Child</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UNICEF PDF</a:t>
            </a:r>
            <a:r>
              <a:rPr lang="en-GB" sz="1100" dirty="0">
                <a:latin typeface="Arial" panose="020B0604020202020204" pitchFamily="34" charset="0"/>
                <a:cs typeface="Arial" panose="020B0604020202020204" pitchFamily="34" charset="0"/>
              </a:rPr>
              <a:t> (Accessed: 28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Welsh Government (2024) </a:t>
            </a:r>
            <a:r>
              <a:rPr lang="en-GB" sz="1100" i="1" dirty="0">
                <a:latin typeface="Arial" panose="020B0604020202020204" pitchFamily="34" charset="0"/>
                <a:cs typeface="Arial" panose="020B0604020202020204" pitchFamily="34" charset="0"/>
              </a:rPr>
              <a:t>Child poverty strategy for Wales 2024</a:t>
            </a:r>
            <a:r>
              <a:rPr lang="en-GB" sz="1100" dirty="0">
                <a:latin typeface="Arial" panose="020B0604020202020204" pitchFamily="34" charset="0"/>
                <a:cs typeface="Arial" panose="020B0604020202020204" pitchFamily="34" charset="0"/>
              </a:rPr>
              <a:t>. Cardiff: Welsh Government. Available at: </a:t>
            </a:r>
            <a:r>
              <a:rPr lang="en-GB" sz="1100" u="sng" dirty="0">
                <a:latin typeface="Arial" panose="020B0604020202020204" pitchFamily="34" charset="0"/>
                <a:cs typeface="Arial" panose="020B0604020202020204" pitchFamily="34" charset="0"/>
                <a:hlinkClick r:id="rId5"/>
              </a:rPr>
              <a:t>https://www.gov.wales/sites/default/files/publications/2024-01/child-poverty-strategy-for-wales-2024.pdf</a:t>
            </a:r>
            <a:r>
              <a:rPr lang="en-GB" sz="1100" dirty="0">
                <a:latin typeface="Arial" panose="020B0604020202020204" pitchFamily="34" charset="0"/>
                <a:cs typeface="Arial" panose="020B0604020202020204" pitchFamily="34" charset="0"/>
              </a:rPr>
              <a:t> (Accessed: 4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Welsh Government (2024) </a:t>
            </a:r>
            <a:r>
              <a:rPr lang="en-GB" sz="1100" i="1" dirty="0">
                <a:latin typeface="Arial" panose="020B0604020202020204" pitchFamily="34" charset="0"/>
                <a:cs typeface="Arial" panose="020B0604020202020204" pitchFamily="34" charset="0"/>
              </a:rPr>
              <a:t>Healthy Child Wales Programme: for school aged children – Part 1: introduction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https://www.gov.wales/healthy-child-wales-programme-school-aged-children-introduction-html</a:t>
            </a:r>
            <a:r>
              <a:rPr lang="en-GB" sz="1100" dirty="0">
                <a:latin typeface="Arial" panose="020B0604020202020204" pitchFamily="34" charset="0"/>
                <a:cs typeface="Arial" panose="020B0604020202020204" pitchFamily="34" charset="0"/>
              </a:rPr>
              <a:t> (Accessed: 11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Welsh Government (2026) </a:t>
            </a:r>
            <a:r>
              <a:rPr lang="en-GB" sz="1100" i="1" dirty="0">
                <a:latin typeface="Arial" panose="020B0604020202020204" pitchFamily="34" charset="0"/>
                <a:cs typeface="Arial" panose="020B0604020202020204" pitchFamily="34" charset="0"/>
              </a:rPr>
              <a:t>Early intervention and prevention framework to support babies, children, young people and families in Wales</a:t>
            </a:r>
            <a:r>
              <a:rPr lang="en-GB" sz="1100" dirty="0">
                <a:latin typeface="Arial" panose="020B0604020202020204" pitchFamily="34" charset="0"/>
                <a:cs typeface="Arial" panose="020B0604020202020204" pitchFamily="34" charset="0"/>
              </a:rPr>
              <a:t>. Cardiff: Welsh Government. Available at: </a:t>
            </a:r>
            <a:r>
              <a:rPr lang="en-GB" sz="1100" u="sng" dirty="0">
                <a:latin typeface="Arial" panose="020B0604020202020204" pitchFamily="34" charset="0"/>
                <a:cs typeface="Arial" panose="020B0604020202020204" pitchFamily="34" charset="0"/>
                <a:hlinkClick r:id="rId7"/>
              </a:rPr>
              <a:t>GOV.WALES</a:t>
            </a:r>
            <a:r>
              <a:rPr lang="en-GB" sz="1100" dirty="0">
                <a:latin typeface="Arial" panose="020B0604020202020204" pitchFamily="34" charset="0"/>
                <a:cs typeface="Arial" panose="020B0604020202020204" pitchFamily="34" charset="0"/>
              </a:rPr>
              <a:t> (Accessed: 28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Organization (2023) </a:t>
            </a:r>
            <a:r>
              <a:rPr lang="en-GB" sz="1100" i="1" dirty="0">
                <a:latin typeface="Arial" panose="020B0604020202020204" pitchFamily="34" charset="0"/>
                <a:cs typeface="Arial" panose="020B0604020202020204" pitchFamily="34" charset="0"/>
              </a:rPr>
              <a:t>Health and well-being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https://www.who.int/data/gho/data/major-themes/health-and-well-being</a:t>
            </a:r>
            <a:r>
              <a:rPr lang="en-GB" sz="1100" dirty="0">
                <a:latin typeface="Arial" panose="020B0604020202020204" pitchFamily="34" charset="0"/>
                <a:cs typeface="Arial" panose="020B0604020202020204" pitchFamily="34" charset="0"/>
              </a:rPr>
              <a:t> (Accessed: 3 June 2026).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Organization Regional Office for Europe (2020) </a:t>
            </a:r>
            <a:r>
              <a:rPr lang="en-GB" sz="1100" i="1" dirty="0">
                <a:latin typeface="Arial" panose="020B0604020202020204" pitchFamily="34" charset="0"/>
                <a:cs typeface="Arial" panose="020B0604020202020204" pitchFamily="34" charset="0"/>
              </a:rPr>
              <a:t>Spotlight on adolescent health and well-being: findings from the 2017/18 Health Behaviour in School-aged Children (HBSC) survey in Europe and Canada</a:t>
            </a:r>
            <a:r>
              <a:rPr lang="en-GB" sz="1100" dirty="0">
                <a:latin typeface="Arial" panose="020B0604020202020204" pitchFamily="34" charset="0"/>
                <a:cs typeface="Arial" panose="020B0604020202020204" pitchFamily="34" charset="0"/>
              </a:rPr>
              <a:t>. Copenhagen: World Health Organization Regional Office for Europe. (Accessed: 9 June 2026).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York University (n.d.) </a:t>
            </a:r>
            <a:r>
              <a:rPr lang="en-GB" sz="1100" i="1" dirty="0">
                <a:latin typeface="Arial" panose="020B0604020202020204" pitchFamily="34" charset="0"/>
                <a:cs typeface="Arial" panose="020B0604020202020204" pitchFamily="34" charset="0"/>
              </a:rPr>
              <a:t>A theory of human motivation (Maslow, 1943)</a:t>
            </a:r>
            <a:r>
              <a:rPr lang="en-GB" sz="1100" dirty="0">
                <a:latin typeface="Arial" panose="020B0604020202020204" pitchFamily="34" charset="0"/>
                <a:cs typeface="Arial" panose="020B0604020202020204" pitchFamily="34" charset="0"/>
              </a:rPr>
              <a:t>. Classics in the History of Psychology. Available at: </a:t>
            </a:r>
            <a:r>
              <a:rPr lang="en-GB" sz="1100" u="sng" dirty="0">
                <a:latin typeface="Arial" panose="020B0604020202020204" pitchFamily="34" charset="0"/>
                <a:cs typeface="Arial" panose="020B0604020202020204" pitchFamily="34" charset="0"/>
                <a:hlinkClick r:id="rId9"/>
              </a:rPr>
              <a:t>https://psychclassics.yorku.ca/Maslow/motivation.htm</a:t>
            </a:r>
            <a:r>
              <a:rPr lang="en-GB" sz="1100" dirty="0">
                <a:latin typeface="Arial" panose="020B0604020202020204" pitchFamily="34" charset="0"/>
                <a:cs typeface="Arial" panose="020B0604020202020204" pitchFamily="34" charset="0"/>
              </a:rPr>
              <a:t> (Accessed: 8 June 2026).</a:t>
            </a:r>
          </a:p>
        </p:txBody>
      </p:sp>
    </p:spTree>
    <p:extLst>
      <p:ext uri="{BB962C8B-B14F-4D97-AF65-F5344CB8AC3E}">
        <p14:creationId xmlns:p14="http://schemas.microsoft.com/office/powerpoint/2010/main" val="1817344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000DA-C5F2-7BB8-6B64-F6E2DD30B68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56D00-53E4-2F1B-B6A6-A545A9014F01}"/>
              </a:ext>
            </a:extLst>
          </p:cNvPr>
          <p:cNvSpPr txBox="1"/>
          <p:nvPr/>
        </p:nvSpPr>
        <p:spPr>
          <a:xfrm>
            <a:off x="205338" y="0"/>
            <a:ext cx="11986661" cy="923330"/>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a:t>
            </a:r>
            <a:endParaRPr lang="en-GB" sz="1200"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45FEEA3-3436-4E4A-ED5E-5EDF065CD86A}"/>
              </a:ext>
            </a:extLst>
          </p:cNvPr>
          <p:cNvSpPr txBox="1"/>
          <p:nvPr/>
        </p:nvSpPr>
        <p:spPr>
          <a:xfrm>
            <a:off x="205338" y="0"/>
            <a:ext cx="11986661" cy="6186309"/>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Presentation: </a:t>
            </a:r>
            <a:endParaRPr lang="en-GB" sz="1200" noProof="0" dirty="0">
              <a:latin typeface="Arial" panose="020B0604020202020204" pitchFamily="34" charset="0"/>
              <a:cs typeface="Arial" panose="020B0604020202020204" pitchFamily="34" charset="0"/>
            </a:endParaRPr>
          </a:p>
          <a:p>
            <a:endParaRPr lang="en-GB" noProof="0" dirty="0">
              <a:hlinkClick r:id="rId3"/>
            </a:endParaRPr>
          </a:p>
          <a:p>
            <a:r>
              <a:rPr lang="en-GB" dirty="0">
                <a:latin typeface="Arial" panose="020B0604020202020204" pitchFamily="34" charset="0"/>
                <a:cs typeface="Arial" panose="020B0604020202020204" pitchFamily="34" charset="0"/>
              </a:rPr>
              <a:t>Image 2: Menzies, L. (2021) </a:t>
            </a:r>
            <a:r>
              <a:rPr lang="en-GB" i="1" dirty="0">
                <a:latin typeface="Arial" panose="020B0604020202020204" pitchFamily="34" charset="0"/>
                <a:cs typeface="Arial" panose="020B0604020202020204" pitchFamily="34" charset="0"/>
              </a:rPr>
              <a:t>Child poverty can’t be the elephant in the room</a:t>
            </a:r>
            <a:r>
              <a:rPr lang="en-GB" dirty="0">
                <a:latin typeface="Arial" panose="020B0604020202020204" pitchFamily="34" charset="0"/>
                <a:cs typeface="Arial" panose="020B0604020202020204" pitchFamily="34" charset="0"/>
              </a:rPr>
              <a:t>. Centre for Education and Youth, 13 March. Available at: </a:t>
            </a:r>
            <a:r>
              <a:rPr lang="en-GB" u="sng" dirty="0">
                <a:latin typeface="Arial" panose="020B0604020202020204" pitchFamily="34" charset="0"/>
                <a:cs typeface="Arial" panose="020B0604020202020204" pitchFamily="34" charset="0"/>
                <a:hlinkClick r:id="rId4"/>
              </a:rPr>
              <a:t>https://cfey.org/2021/03/child-poverty-cant-be-the-elephant-in-the-room/</a:t>
            </a:r>
            <a:r>
              <a:rPr lang="en-GB" dirty="0">
                <a:latin typeface="Arial" panose="020B0604020202020204" pitchFamily="34" charset="0"/>
                <a:cs typeface="Arial" panose="020B0604020202020204" pitchFamily="34" charset="0"/>
              </a:rPr>
              <a:t> (Accessed: 5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Image 3: Brioc, I. (2025) </a:t>
            </a:r>
            <a:r>
              <a:rPr lang="en-GB" i="1" dirty="0">
                <a:latin typeface="Arial" panose="020B0604020202020204" pitchFamily="34" charset="0"/>
                <a:cs typeface="Arial" panose="020B0604020202020204" pitchFamily="34" charset="0"/>
              </a:rPr>
              <a:t>[LONG READ] The Reciprocal Well-being Model: A New Way Forward for Wales</a:t>
            </a:r>
            <a:r>
              <a:rPr lang="en-GB" dirty="0">
                <a:latin typeface="Arial" panose="020B0604020202020204" pitchFamily="34" charset="0"/>
                <a:cs typeface="Arial" panose="020B0604020202020204" pitchFamily="34" charset="0"/>
              </a:rPr>
              <a:t>. Institute of Welsh Affairs, 4 February. Available at: </a:t>
            </a:r>
            <a:r>
              <a:rPr lang="en-GB" u="sng" dirty="0">
                <a:latin typeface="Arial" panose="020B0604020202020204" pitchFamily="34" charset="0"/>
                <a:cs typeface="Arial" panose="020B0604020202020204" pitchFamily="34" charset="0"/>
                <a:hlinkClick r:id="rId5"/>
              </a:rPr>
              <a:t>https://www.iwa.wales/agenda/2025/02/long-read-the-reciprocal-well-being-model-a-new-way-forward-for-wales/</a:t>
            </a:r>
            <a:r>
              <a:rPr lang="en-GB" dirty="0">
                <a:latin typeface="Arial" panose="020B0604020202020204" pitchFamily="34" charset="0"/>
                <a:cs typeface="Arial" panose="020B0604020202020204" pitchFamily="34" charset="0"/>
              </a:rPr>
              <a:t> (Accessed: 5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Image 4: Meyer, L., Ganatra, S., Breese, M. and Hedgecock, H. (2014) </a:t>
            </a:r>
            <a:r>
              <a:rPr lang="en-GB" i="1" dirty="0">
                <a:latin typeface="Arial" panose="020B0604020202020204" pitchFamily="34" charset="0"/>
                <a:cs typeface="Arial" panose="020B0604020202020204" pitchFamily="34" charset="0"/>
              </a:rPr>
              <a:t>Child wellbeing and e-safety</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https://meyerganatrabreesehedgecock.wordpress.com/2014/10/27/child-wellbeing-and-e-safety/</a:t>
            </a:r>
            <a:r>
              <a:rPr lang="en-GB" dirty="0">
                <a:latin typeface="Arial" panose="020B0604020202020204" pitchFamily="34" charset="0"/>
                <a:cs typeface="Arial" panose="020B0604020202020204" pitchFamily="34" charset="0"/>
              </a:rPr>
              <a:t> (Accessed: 8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Image 5: Children’s Legal Centre Wales (2023) </a:t>
            </a:r>
            <a:r>
              <a:rPr lang="en-GB" i="1" dirty="0">
                <a:latin typeface="Arial" panose="020B0604020202020204" pitchFamily="34" charset="0"/>
                <a:cs typeface="Arial" panose="020B0604020202020204" pitchFamily="34" charset="0"/>
              </a:rPr>
              <a:t>Implementing the UNCRC in Wales: effective structures and mechanisms for children</a:t>
            </a:r>
            <a:r>
              <a:rPr lang="en-GB" dirty="0">
                <a:latin typeface="Arial" panose="020B0604020202020204" pitchFamily="34" charset="0"/>
                <a:cs typeface="Arial" panose="020B0604020202020204" pitchFamily="34" charset="0"/>
              </a:rPr>
              <a:t>. Children’s Legal Centre Wales. Available at: </a:t>
            </a:r>
            <a:r>
              <a:rPr lang="en-GB" u="sng" dirty="0">
                <a:latin typeface="Arial" panose="020B0604020202020204" pitchFamily="34" charset="0"/>
                <a:cs typeface="Arial" panose="020B0604020202020204" pitchFamily="34" charset="0"/>
                <a:hlinkClick r:id="rId7"/>
              </a:rPr>
              <a:t>https://childrenslegalcentre.wales/implementing-the-uncrc-in-wales-effective-structures-and-mechanisms-for-children/</a:t>
            </a:r>
            <a:r>
              <a:rPr lang="en-GB" dirty="0">
                <a:latin typeface="Arial" panose="020B0604020202020204" pitchFamily="34" charset="0"/>
                <a:cs typeface="Arial" panose="020B0604020202020204" pitchFamily="34" charset="0"/>
              </a:rPr>
              <a:t> (Accessed: 10 June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Joseph Rowntree Foundation (2025) </a:t>
            </a:r>
            <a:r>
              <a:rPr lang="en-GB" i="1" dirty="0">
                <a:latin typeface="Arial" panose="020B0604020202020204" pitchFamily="34" charset="0"/>
                <a:cs typeface="Arial" panose="020B0604020202020204" pitchFamily="34" charset="0"/>
              </a:rPr>
              <a:t>Poverty in Wales 2025</a:t>
            </a:r>
            <a:r>
              <a:rPr lang="en-GB" dirty="0">
                <a:latin typeface="Arial" panose="020B0604020202020204" pitchFamily="34" charset="0"/>
                <a:cs typeface="Arial" panose="020B0604020202020204" pitchFamily="34" charset="0"/>
              </a:rPr>
              <a:t>. York: Joseph Rowntree Foundation. Available at: </a:t>
            </a:r>
            <a:r>
              <a:rPr lang="en-GB" u="sng" dirty="0">
                <a:latin typeface="Arial" panose="020B0604020202020204" pitchFamily="34" charset="0"/>
                <a:cs typeface="Arial" panose="020B0604020202020204" pitchFamily="34" charset="0"/>
                <a:hlinkClick r:id="rId8"/>
              </a:rPr>
              <a:t>https://www.jrf.org.uk/poverty-in-wales-2025</a:t>
            </a:r>
            <a:r>
              <a:rPr lang="en-GB" dirty="0">
                <a:latin typeface="Arial" panose="020B0604020202020204" pitchFamily="34" charset="0"/>
                <a:cs typeface="Arial" panose="020B0604020202020204" pitchFamily="34" charset="0"/>
              </a:rPr>
              <a:t> (Accessed: 6 June 2026). </a:t>
            </a:r>
          </a:p>
          <a:p>
            <a:endParaRPr lang="en-GB" noProof="0" dirty="0"/>
          </a:p>
        </p:txBody>
      </p:sp>
    </p:spTree>
    <p:extLst>
      <p:ext uri="{BB962C8B-B14F-4D97-AF65-F5344CB8AC3E}">
        <p14:creationId xmlns:p14="http://schemas.microsoft.com/office/powerpoint/2010/main" val="3456516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71028-BC5A-A4B9-47F2-811D5C20201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B5036D3-7564-548E-0CC7-0CE9B1601371}"/>
              </a:ext>
            </a:extLst>
          </p:cNvPr>
          <p:cNvSpPr txBox="1"/>
          <p:nvPr/>
        </p:nvSpPr>
        <p:spPr>
          <a:xfrm>
            <a:off x="205338" y="0"/>
            <a:ext cx="11986661" cy="923330"/>
          </a:xfrm>
          <a:prstGeom prst="rect">
            <a:avLst/>
          </a:prstGeom>
          <a:solidFill>
            <a:schemeClr val="bg1"/>
          </a:solidFill>
        </p:spPr>
        <p:txBody>
          <a:bodyPr wrap="square" rtlCol="0">
            <a:spAutoFit/>
          </a:bodyPr>
          <a:lstStyle/>
          <a:p>
            <a:r>
              <a:rPr lang="en-GB" noProof="0" dirty="0">
                <a:latin typeface="Arial" panose="020B0604020202020204" pitchFamily="34" charset="0"/>
                <a:cs typeface="Arial" panose="020B0604020202020204" pitchFamily="34" charset="0"/>
              </a:rPr>
              <a:t>Reference list: </a:t>
            </a:r>
            <a:endParaRPr lang="en-GB" sz="1200"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4CEFFC5-B9B6-57FC-774A-F0514A2CD174}"/>
              </a:ext>
            </a:extLst>
          </p:cNvPr>
          <p:cNvSpPr txBox="1"/>
          <p:nvPr/>
        </p:nvSpPr>
        <p:spPr>
          <a:xfrm>
            <a:off x="205338" y="0"/>
            <a:ext cx="11986661" cy="6186309"/>
          </a:xfrm>
          <a:prstGeom prst="rect">
            <a:avLst/>
          </a:prstGeom>
          <a:solidFill>
            <a:schemeClr val="bg1"/>
          </a:solidFill>
        </p:spPr>
        <p:txBody>
          <a:bodyPr wrap="square" rtlCol="0">
            <a:spAutoFit/>
          </a:bodyPr>
          <a:lstStyle/>
          <a:p>
            <a:r>
              <a:rPr lang="en-GB" noProof="0" dirty="0">
                <a:latin typeface="Arail"/>
                <a:cs typeface="Arial" panose="020B0604020202020204" pitchFamily="34" charset="0"/>
              </a:rPr>
              <a:t>Reference list Presentation: </a:t>
            </a:r>
            <a:endParaRPr lang="en-GB" sz="1200" noProof="0" dirty="0">
              <a:latin typeface="Arail"/>
              <a:cs typeface="Arial" panose="020B0604020202020204" pitchFamily="34" charset="0"/>
            </a:endParaRPr>
          </a:p>
          <a:p>
            <a:endParaRPr lang="en-GB" noProof="0" dirty="0">
              <a:latin typeface="Arail"/>
              <a:hlinkClick r:id="rId3"/>
            </a:endParaRPr>
          </a:p>
          <a:p>
            <a:r>
              <a:rPr lang="en-GB" dirty="0">
                <a:latin typeface="Arail"/>
              </a:rPr>
              <a:t>MacRae, C. and Jones, L. (2020) ‘A philosophical reflection on the “Leuven Scale” and young children’s expressions of involvement’, </a:t>
            </a:r>
            <a:r>
              <a:rPr lang="en-GB" i="1" dirty="0">
                <a:latin typeface="Arail"/>
              </a:rPr>
              <a:t>International Journal of Qualitative Studies in Education</a:t>
            </a:r>
            <a:r>
              <a:rPr lang="en-GB" dirty="0">
                <a:latin typeface="Arail"/>
              </a:rPr>
              <a:t>. (Accessed: 8 June 2026).</a:t>
            </a:r>
          </a:p>
          <a:p>
            <a:endParaRPr lang="en-GB" dirty="0">
              <a:latin typeface="Arail"/>
            </a:endParaRPr>
          </a:p>
          <a:p>
            <a:r>
              <a:rPr lang="en-GB" dirty="0">
                <a:latin typeface="Arail"/>
              </a:rPr>
              <a:t>Marmot, M., Allen, J., Boyce, T., Goldblatt, P. and Morrison, J. (2020) </a:t>
            </a:r>
            <a:r>
              <a:rPr lang="en-GB" i="1" dirty="0">
                <a:latin typeface="Arail"/>
              </a:rPr>
              <a:t>Health Equity in England: The Marmot Review 10 Years On</a:t>
            </a:r>
            <a:r>
              <a:rPr lang="en-GB" dirty="0">
                <a:latin typeface="Arail"/>
              </a:rPr>
              <a:t>. London: Institute of Health Equity. Available at: http://www.instituteofhealthequity.org/the-marmot-review-10-years-on (Accessed: 6 June 2026). </a:t>
            </a:r>
          </a:p>
          <a:p>
            <a:endParaRPr lang="en-GB" dirty="0">
              <a:latin typeface="Arail"/>
            </a:endParaRPr>
          </a:p>
          <a:p>
            <a:r>
              <a:rPr lang="en-GB" dirty="0">
                <a:latin typeface="Arail"/>
              </a:rPr>
              <a:t>Menzies, L. (2021) </a:t>
            </a:r>
            <a:r>
              <a:rPr lang="en-GB" i="1" dirty="0">
                <a:latin typeface="Arail"/>
              </a:rPr>
              <a:t>Child poverty can’t be the elephant in the room</a:t>
            </a:r>
            <a:r>
              <a:rPr lang="en-GB" dirty="0">
                <a:latin typeface="Arail"/>
              </a:rPr>
              <a:t>. Centre for Education and Youth, 13 March. Available at: </a:t>
            </a:r>
            <a:r>
              <a:rPr lang="en-GB" u="sng" dirty="0">
                <a:latin typeface="Arail"/>
                <a:hlinkClick r:id="rId4"/>
              </a:rPr>
              <a:t>https://cfey.org/2021/03/child-poverty-cant-be-the-elephant-in-the-room/</a:t>
            </a:r>
            <a:r>
              <a:rPr lang="en-GB" dirty="0">
                <a:latin typeface="Arail"/>
              </a:rPr>
              <a:t> (Accessed: 7 June 2026). </a:t>
            </a:r>
          </a:p>
          <a:p>
            <a:endParaRPr lang="en-GB" dirty="0">
              <a:latin typeface="Arail"/>
            </a:endParaRPr>
          </a:p>
          <a:p>
            <a:r>
              <a:rPr lang="en-GB" dirty="0" err="1">
                <a:latin typeface="Arail"/>
              </a:rPr>
              <a:t>Peill</a:t>
            </a:r>
            <a:r>
              <a:rPr lang="en-GB" dirty="0">
                <a:latin typeface="Arail"/>
              </a:rPr>
              <a:t>, F. (2022</a:t>
            </a:r>
            <a:r>
              <a:rPr lang="en-GB" i="1" dirty="0">
                <a:latin typeface="Arail"/>
              </a:rPr>
              <a:t>) ‘The pursuit of happiness: leadership challenges of recognising and supporting child health and wellbeing in the early years’</a:t>
            </a:r>
            <a:r>
              <a:rPr lang="en-GB" dirty="0">
                <a:latin typeface="Arail"/>
              </a:rPr>
              <a:t>, </a:t>
            </a:r>
            <a:r>
              <a:rPr lang="en-GB" i="1" dirty="0">
                <a:latin typeface="Arail"/>
              </a:rPr>
              <a:t>Education Sciences</a:t>
            </a:r>
            <a:r>
              <a:rPr lang="en-GB" dirty="0">
                <a:latin typeface="Arail"/>
              </a:rPr>
              <a:t>. </a:t>
            </a:r>
          </a:p>
          <a:p>
            <a:endParaRPr lang="en-GB" dirty="0">
              <a:latin typeface="Arail"/>
            </a:endParaRPr>
          </a:p>
          <a:p>
            <a:r>
              <a:rPr lang="en-GB" dirty="0">
                <a:latin typeface="Arail"/>
              </a:rPr>
              <a:t>Save the Children UK (2025) </a:t>
            </a:r>
            <a:r>
              <a:rPr lang="en-GB" i="1" dirty="0">
                <a:latin typeface="Arail"/>
              </a:rPr>
              <a:t>NEWS QUOTE: ‘4.5 million children now living in poverty is a source of national shame’</a:t>
            </a:r>
            <a:r>
              <a:rPr lang="en-GB" dirty="0">
                <a:latin typeface="Arail"/>
              </a:rPr>
              <a:t>. Save the Children UK, 27 March. Available at: </a:t>
            </a:r>
            <a:r>
              <a:rPr lang="en-GB" u="sng" dirty="0">
                <a:latin typeface="Arail"/>
                <a:hlinkClick r:id="rId5"/>
              </a:rPr>
              <a:t>https://www.savethechildren.org.uk/news/media-centre/press-releases/2025/news-quote-45-million-children-now-living-poverty-source</a:t>
            </a:r>
            <a:r>
              <a:rPr lang="en-GB" dirty="0">
                <a:latin typeface="Arail"/>
              </a:rPr>
              <a:t> (Accessed:6 June 2026). </a:t>
            </a:r>
          </a:p>
          <a:p>
            <a:endParaRPr lang="en-GB" dirty="0">
              <a:latin typeface="Arail"/>
            </a:endParaRPr>
          </a:p>
          <a:p>
            <a:r>
              <a:rPr lang="en-GB" dirty="0">
                <a:latin typeface="Arail"/>
              </a:rPr>
              <a:t>Treanor, M. and Harris, J. (2019) </a:t>
            </a:r>
            <a:r>
              <a:rPr lang="en-GB" i="1" dirty="0">
                <a:latin typeface="Arail"/>
              </a:rPr>
              <a:t>Child rights and child poverty</a:t>
            </a:r>
            <a:r>
              <a:rPr lang="en-GB" dirty="0">
                <a:latin typeface="Arail"/>
              </a:rPr>
              <a:t>. Poverty and Inequality Commission, 20 November. Available at: </a:t>
            </a:r>
            <a:r>
              <a:rPr lang="en-GB" u="sng" dirty="0">
                <a:latin typeface="Arail"/>
                <a:hlinkClick r:id="rId6"/>
              </a:rPr>
              <a:t>https://povertyinequality.scot/child-rights-and-child-poverty/</a:t>
            </a:r>
            <a:r>
              <a:rPr lang="en-GB" dirty="0">
                <a:latin typeface="Arail"/>
              </a:rPr>
              <a:t> (Accessed: 8 June 2026). </a:t>
            </a:r>
          </a:p>
          <a:p>
            <a:endParaRPr lang="en-GB" noProof="0" dirty="0"/>
          </a:p>
        </p:txBody>
      </p:sp>
    </p:spTree>
    <p:extLst>
      <p:ext uri="{BB962C8B-B14F-4D97-AF65-F5344CB8AC3E}">
        <p14:creationId xmlns:p14="http://schemas.microsoft.com/office/powerpoint/2010/main" val="4053566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4561</Words>
  <Application>Microsoft Office PowerPoint</Application>
  <PresentationFormat>Widescreen</PresentationFormat>
  <Paragraphs>157</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Arail</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pope</dc:creator>
  <cp:lastModifiedBy>jordan pope</cp:lastModifiedBy>
  <cp:revision>1</cp:revision>
  <dcterms:created xsi:type="dcterms:W3CDTF">2026-05-18T17:37:06Z</dcterms:created>
  <dcterms:modified xsi:type="dcterms:W3CDTF">2026-06-13T21:37:03Z</dcterms:modified>
</cp:coreProperties>
</file>