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90" r:id="rId6"/>
    <p:sldId id="269" r:id="rId7"/>
    <p:sldId id="270" r:id="rId8"/>
    <p:sldId id="309" r:id="rId9"/>
    <p:sldId id="259" r:id="rId10"/>
    <p:sldId id="257" r:id="rId11"/>
    <p:sldId id="262" r:id="rId12"/>
    <p:sldId id="306" r:id="rId13"/>
    <p:sldId id="308" r:id="rId14"/>
    <p:sldId id="310" r:id="rId15"/>
    <p:sldId id="311" r:id="rId16"/>
    <p:sldId id="288" r:id="rId17"/>
    <p:sldId id="28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E1B085-F11E-4409-ADA8-5566D95B4A73}" v="25" dt="2022-02-16T11:32:37.20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721" autoAdjust="0"/>
    <p:restoredTop sz="94660"/>
  </p:normalViewPr>
  <p:slideViewPr>
    <p:cSldViewPr snapToGrid="0">
      <p:cViewPr varScale="1">
        <p:scale>
          <a:sx n="91" d="100"/>
          <a:sy n="91" d="100"/>
        </p:scale>
        <p:origin x="249" y="5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FE2A406-852E-4347-9AF9-0922121BAB96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EA7C22E-F2EA-41DD-A269-70D7432864A5}">
      <dgm:prSet/>
      <dgm:spPr/>
      <dgm:t>
        <a:bodyPr/>
        <a:lstStyle/>
        <a:p>
          <a:r>
            <a:rPr lang="en-GB"/>
            <a:t>Recognises the prevalence and impact of trauma on students’ learning and behaviour</a:t>
          </a:r>
          <a:endParaRPr lang="en-US"/>
        </a:p>
      </dgm:t>
    </dgm:pt>
    <dgm:pt modelId="{EB6C1008-98E1-40B1-A6C5-B5AB15B043E1}" type="parTrans" cxnId="{CD13ACF3-697C-405E-892A-6001419776F5}">
      <dgm:prSet/>
      <dgm:spPr/>
      <dgm:t>
        <a:bodyPr/>
        <a:lstStyle/>
        <a:p>
          <a:endParaRPr lang="en-US"/>
        </a:p>
      </dgm:t>
    </dgm:pt>
    <dgm:pt modelId="{5407BC6B-C2A8-402C-BBEA-5A3585920D6F}" type="sibTrans" cxnId="{CD13ACF3-697C-405E-892A-6001419776F5}">
      <dgm:prSet/>
      <dgm:spPr/>
      <dgm:t>
        <a:bodyPr/>
        <a:lstStyle/>
        <a:p>
          <a:endParaRPr lang="en-US"/>
        </a:p>
      </dgm:t>
    </dgm:pt>
    <dgm:pt modelId="{7ED21565-7361-4D83-998C-D6620F4C225B}">
      <dgm:prSet/>
      <dgm:spPr/>
      <dgm:t>
        <a:bodyPr/>
        <a:lstStyle/>
        <a:p>
          <a:r>
            <a:rPr lang="en-GB"/>
            <a:t>Create safe, predictable and supportive environments</a:t>
          </a:r>
          <a:endParaRPr lang="en-US"/>
        </a:p>
      </dgm:t>
    </dgm:pt>
    <dgm:pt modelId="{1A54938A-F23C-4877-83F1-90986D5D4202}" type="parTrans" cxnId="{16784409-C489-449E-ACCF-D213F020053C}">
      <dgm:prSet/>
      <dgm:spPr/>
      <dgm:t>
        <a:bodyPr/>
        <a:lstStyle/>
        <a:p>
          <a:endParaRPr lang="en-US"/>
        </a:p>
      </dgm:t>
    </dgm:pt>
    <dgm:pt modelId="{F7EBF87A-DC44-47F2-A174-45D5B5756512}" type="sibTrans" cxnId="{16784409-C489-449E-ACCF-D213F020053C}">
      <dgm:prSet/>
      <dgm:spPr/>
      <dgm:t>
        <a:bodyPr/>
        <a:lstStyle/>
        <a:p>
          <a:endParaRPr lang="en-US"/>
        </a:p>
      </dgm:t>
    </dgm:pt>
    <dgm:pt modelId="{A4A1A7B4-F957-42DE-816A-27F808E3E902}">
      <dgm:prSet/>
      <dgm:spPr/>
      <dgm:t>
        <a:bodyPr/>
        <a:lstStyle/>
        <a:p>
          <a:r>
            <a:rPr lang="en-GB"/>
            <a:t>Build strong, trusting relationships between staff and students</a:t>
          </a:r>
          <a:endParaRPr lang="en-US"/>
        </a:p>
      </dgm:t>
    </dgm:pt>
    <dgm:pt modelId="{7702019D-E36C-4472-B46E-2F0633BD1613}" type="parTrans" cxnId="{59C5573C-C232-4F92-B464-B75D8D7F43BC}">
      <dgm:prSet/>
      <dgm:spPr/>
      <dgm:t>
        <a:bodyPr/>
        <a:lstStyle/>
        <a:p>
          <a:endParaRPr lang="en-US"/>
        </a:p>
      </dgm:t>
    </dgm:pt>
    <dgm:pt modelId="{6B340EF9-1160-46A4-B9D2-D5A817B73631}" type="sibTrans" cxnId="{59C5573C-C232-4F92-B464-B75D8D7F43BC}">
      <dgm:prSet/>
      <dgm:spPr/>
      <dgm:t>
        <a:bodyPr/>
        <a:lstStyle/>
        <a:p>
          <a:endParaRPr lang="en-US"/>
        </a:p>
      </dgm:t>
    </dgm:pt>
    <dgm:pt modelId="{91B2CA8F-170A-443D-A538-AC7ABB82629C}">
      <dgm:prSet/>
      <dgm:spPr/>
      <dgm:t>
        <a:bodyPr/>
        <a:lstStyle/>
        <a:p>
          <a:r>
            <a:rPr lang="en-GB"/>
            <a:t>Understand behaviour as communication of unmet needs, not defiance</a:t>
          </a:r>
          <a:endParaRPr lang="en-US"/>
        </a:p>
      </dgm:t>
    </dgm:pt>
    <dgm:pt modelId="{F8038FAB-7350-4C31-BCAD-53AC2B879A29}" type="parTrans" cxnId="{3846387E-A30E-494F-B572-62D5F8088C68}">
      <dgm:prSet/>
      <dgm:spPr/>
      <dgm:t>
        <a:bodyPr/>
        <a:lstStyle/>
        <a:p>
          <a:endParaRPr lang="en-US"/>
        </a:p>
      </dgm:t>
    </dgm:pt>
    <dgm:pt modelId="{64988179-D4D5-434A-8FD5-645A92BCB36C}" type="sibTrans" cxnId="{3846387E-A30E-494F-B572-62D5F8088C68}">
      <dgm:prSet/>
      <dgm:spPr/>
      <dgm:t>
        <a:bodyPr/>
        <a:lstStyle/>
        <a:p>
          <a:endParaRPr lang="en-US"/>
        </a:p>
      </dgm:t>
    </dgm:pt>
    <dgm:pt modelId="{13C35CF6-FFBE-437E-AD46-F8EFB75AEE0E}">
      <dgm:prSet/>
      <dgm:spPr/>
      <dgm:t>
        <a:bodyPr/>
        <a:lstStyle/>
        <a:p>
          <a:r>
            <a:rPr lang="en-GB"/>
            <a:t>Prioritise emotional regulation and wellbeing alongside academic work</a:t>
          </a:r>
          <a:endParaRPr lang="en-US"/>
        </a:p>
      </dgm:t>
    </dgm:pt>
    <dgm:pt modelId="{662B103C-0719-429C-9FD8-B5AA4DDEAC97}" type="parTrans" cxnId="{20972655-C60D-4D6B-8C08-9540F34A952C}">
      <dgm:prSet/>
      <dgm:spPr/>
      <dgm:t>
        <a:bodyPr/>
        <a:lstStyle/>
        <a:p>
          <a:endParaRPr lang="en-US"/>
        </a:p>
      </dgm:t>
    </dgm:pt>
    <dgm:pt modelId="{822DFBD2-14AC-443A-8461-5DF252E00A16}" type="sibTrans" cxnId="{20972655-C60D-4D6B-8C08-9540F34A952C}">
      <dgm:prSet/>
      <dgm:spPr/>
      <dgm:t>
        <a:bodyPr/>
        <a:lstStyle/>
        <a:p>
          <a:endParaRPr lang="en-US"/>
        </a:p>
      </dgm:t>
    </dgm:pt>
    <dgm:pt modelId="{9DF0FCA1-FC6A-4600-A21F-F289EA9DC1D9}">
      <dgm:prSet/>
      <dgm:spPr/>
      <dgm:t>
        <a:bodyPr/>
        <a:lstStyle/>
        <a:p>
          <a:r>
            <a:rPr lang="en-GB"/>
            <a:t>Whole‑school commitment—policies, classroom practice, leadership</a:t>
          </a:r>
          <a:endParaRPr lang="en-US"/>
        </a:p>
      </dgm:t>
    </dgm:pt>
    <dgm:pt modelId="{C83D79E9-DF31-40BD-9FAB-A54899DFE518}" type="parTrans" cxnId="{601D2C29-C05F-4275-BEBE-DC18662605C4}">
      <dgm:prSet/>
      <dgm:spPr/>
      <dgm:t>
        <a:bodyPr/>
        <a:lstStyle/>
        <a:p>
          <a:endParaRPr lang="en-US"/>
        </a:p>
      </dgm:t>
    </dgm:pt>
    <dgm:pt modelId="{43FF4A2E-73B5-4D5A-BBBF-B6E7B06FD772}" type="sibTrans" cxnId="{601D2C29-C05F-4275-BEBE-DC18662605C4}">
      <dgm:prSet/>
      <dgm:spPr/>
      <dgm:t>
        <a:bodyPr/>
        <a:lstStyle/>
        <a:p>
          <a:endParaRPr lang="en-US"/>
        </a:p>
      </dgm:t>
    </dgm:pt>
    <dgm:pt modelId="{DB3DE362-E400-461C-AE2E-7CE5AA4AE683}" type="pres">
      <dgm:prSet presAssocID="{8FE2A406-852E-4347-9AF9-0922121BAB96}" presName="linear" presStyleCnt="0">
        <dgm:presLayoutVars>
          <dgm:animLvl val="lvl"/>
          <dgm:resizeHandles val="exact"/>
        </dgm:presLayoutVars>
      </dgm:prSet>
      <dgm:spPr/>
    </dgm:pt>
    <dgm:pt modelId="{AEB37971-9D54-4D74-955F-55449DA32D09}" type="pres">
      <dgm:prSet presAssocID="{0EA7C22E-F2EA-41DD-A269-70D7432864A5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26B27169-1E56-4431-8B9A-081E74360158}" type="pres">
      <dgm:prSet presAssocID="{5407BC6B-C2A8-402C-BBEA-5A3585920D6F}" presName="spacer" presStyleCnt="0"/>
      <dgm:spPr/>
    </dgm:pt>
    <dgm:pt modelId="{0A5A2DBD-EC60-440A-A3CE-76282A3A5310}" type="pres">
      <dgm:prSet presAssocID="{7ED21565-7361-4D83-998C-D6620F4C225B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4E3E0F2-B3A9-4255-B732-C70124B7DDDB}" type="pres">
      <dgm:prSet presAssocID="{F7EBF87A-DC44-47F2-A174-45D5B5756512}" presName="spacer" presStyleCnt="0"/>
      <dgm:spPr/>
    </dgm:pt>
    <dgm:pt modelId="{E17B48F1-71AA-4CCA-807D-E1F586604467}" type="pres">
      <dgm:prSet presAssocID="{A4A1A7B4-F957-42DE-816A-27F808E3E902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3567A83F-203B-4DB3-B4AA-D08551C4BD73}" type="pres">
      <dgm:prSet presAssocID="{6B340EF9-1160-46A4-B9D2-D5A817B73631}" presName="spacer" presStyleCnt="0"/>
      <dgm:spPr/>
    </dgm:pt>
    <dgm:pt modelId="{AA37F74C-048E-4047-A119-7C4EACDB73EB}" type="pres">
      <dgm:prSet presAssocID="{91B2CA8F-170A-443D-A538-AC7ABB82629C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2E64EFE0-9F8E-4186-A327-9487D361895F}" type="pres">
      <dgm:prSet presAssocID="{64988179-D4D5-434A-8FD5-645A92BCB36C}" presName="spacer" presStyleCnt="0"/>
      <dgm:spPr/>
    </dgm:pt>
    <dgm:pt modelId="{131E7594-65A7-422B-80C0-515B17617CBC}" type="pres">
      <dgm:prSet presAssocID="{13C35CF6-FFBE-437E-AD46-F8EFB75AEE0E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4C029ABF-877D-4629-AB3B-27A894EA46FB}" type="pres">
      <dgm:prSet presAssocID="{822DFBD2-14AC-443A-8461-5DF252E00A16}" presName="spacer" presStyleCnt="0"/>
      <dgm:spPr/>
    </dgm:pt>
    <dgm:pt modelId="{1E7F6C1C-323F-472E-86E5-ECF138D427C0}" type="pres">
      <dgm:prSet presAssocID="{9DF0FCA1-FC6A-4600-A21F-F289EA9DC1D9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16784409-C489-449E-ACCF-D213F020053C}" srcId="{8FE2A406-852E-4347-9AF9-0922121BAB96}" destId="{7ED21565-7361-4D83-998C-D6620F4C225B}" srcOrd="1" destOrd="0" parTransId="{1A54938A-F23C-4877-83F1-90986D5D4202}" sibTransId="{F7EBF87A-DC44-47F2-A174-45D5B5756512}"/>
    <dgm:cxn modelId="{601D2C29-C05F-4275-BEBE-DC18662605C4}" srcId="{8FE2A406-852E-4347-9AF9-0922121BAB96}" destId="{9DF0FCA1-FC6A-4600-A21F-F289EA9DC1D9}" srcOrd="5" destOrd="0" parTransId="{C83D79E9-DF31-40BD-9FAB-A54899DFE518}" sibTransId="{43FF4A2E-73B5-4D5A-BBBF-B6E7B06FD772}"/>
    <dgm:cxn modelId="{59C5573C-C232-4F92-B464-B75D8D7F43BC}" srcId="{8FE2A406-852E-4347-9AF9-0922121BAB96}" destId="{A4A1A7B4-F957-42DE-816A-27F808E3E902}" srcOrd="2" destOrd="0" parTransId="{7702019D-E36C-4472-B46E-2F0633BD1613}" sibTransId="{6B340EF9-1160-46A4-B9D2-D5A817B73631}"/>
    <dgm:cxn modelId="{1C5BFE6A-3ED6-4F8E-AE7B-BCC12761F806}" type="presOf" srcId="{A4A1A7B4-F957-42DE-816A-27F808E3E902}" destId="{E17B48F1-71AA-4CCA-807D-E1F586604467}" srcOrd="0" destOrd="0" presId="urn:microsoft.com/office/officeart/2005/8/layout/vList2"/>
    <dgm:cxn modelId="{20972655-C60D-4D6B-8C08-9540F34A952C}" srcId="{8FE2A406-852E-4347-9AF9-0922121BAB96}" destId="{13C35CF6-FFBE-437E-AD46-F8EFB75AEE0E}" srcOrd="4" destOrd="0" parTransId="{662B103C-0719-429C-9FD8-B5AA4DDEAC97}" sibTransId="{822DFBD2-14AC-443A-8461-5DF252E00A16}"/>
    <dgm:cxn modelId="{3846387E-A30E-494F-B572-62D5F8088C68}" srcId="{8FE2A406-852E-4347-9AF9-0922121BAB96}" destId="{91B2CA8F-170A-443D-A538-AC7ABB82629C}" srcOrd="3" destOrd="0" parTransId="{F8038FAB-7350-4C31-BCAD-53AC2B879A29}" sibTransId="{64988179-D4D5-434A-8FD5-645A92BCB36C}"/>
    <dgm:cxn modelId="{4BEDE290-71E3-4C05-A664-961E0ADF8D40}" type="presOf" srcId="{91B2CA8F-170A-443D-A538-AC7ABB82629C}" destId="{AA37F74C-048E-4047-A119-7C4EACDB73EB}" srcOrd="0" destOrd="0" presId="urn:microsoft.com/office/officeart/2005/8/layout/vList2"/>
    <dgm:cxn modelId="{1E0F2FAE-4A36-4B7A-A804-5732EE85380A}" type="presOf" srcId="{9DF0FCA1-FC6A-4600-A21F-F289EA9DC1D9}" destId="{1E7F6C1C-323F-472E-86E5-ECF138D427C0}" srcOrd="0" destOrd="0" presId="urn:microsoft.com/office/officeart/2005/8/layout/vList2"/>
    <dgm:cxn modelId="{1329E4B6-8185-4BA4-AEA7-FBC5ACD8BD7E}" type="presOf" srcId="{13C35CF6-FFBE-437E-AD46-F8EFB75AEE0E}" destId="{131E7594-65A7-422B-80C0-515B17617CBC}" srcOrd="0" destOrd="0" presId="urn:microsoft.com/office/officeart/2005/8/layout/vList2"/>
    <dgm:cxn modelId="{17CBC3CA-46BA-47D4-B440-D94102EA154B}" type="presOf" srcId="{0EA7C22E-F2EA-41DD-A269-70D7432864A5}" destId="{AEB37971-9D54-4D74-955F-55449DA32D09}" srcOrd="0" destOrd="0" presId="urn:microsoft.com/office/officeart/2005/8/layout/vList2"/>
    <dgm:cxn modelId="{0176F4D6-C576-45C7-A43B-874EC6C47FBD}" type="presOf" srcId="{7ED21565-7361-4D83-998C-D6620F4C225B}" destId="{0A5A2DBD-EC60-440A-A3CE-76282A3A5310}" srcOrd="0" destOrd="0" presId="urn:microsoft.com/office/officeart/2005/8/layout/vList2"/>
    <dgm:cxn modelId="{74CA6ADB-4116-41CF-A7FD-B71C0080B1B3}" type="presOf" srcId="{8FE2A406-852E-4347-9AF9-0922121BAB96}" destId="{DB3DE362-E400-461C-AE2E-7CE5AA4AE683}" srcOrd="0" destOrd="0" presId="urn:microsoft.com/office/officeart/2005/8/layout/vList2"/>
    <dgm:cxn modelId="{CD13ACF3-697C-405E-892A-6001419776F5}" srcId="{8FE2A406-852E-4347-9AF9-0922121BAB96}" destId="{0EA7C22E-F2EA-41DD-A269-70D7432864A5}" srcOrd="0" destOrd="0" parTransId="{EB6C1008-98E1-40B1-A6C5-B5AB15B043E1}" sibTransId="{5407BC6B-C2A8-402C-BBEA-5A3585920D6F}"/>
    <dgm:cxn modelId="{7BE6DD9D-567E-43B2-8E86-E471FF24A849}" type="presParOf" srcId="{DB3DE362-E400-461C-AE2E-7CE5AA4AE683}" destId="{AEB37971-9D54-4D74-955F-55449DA32D09}" srcOrd="0" destOrd="0" presId="urn:microsoft.com/office/officeart/2005/8/layout/vList2"/>
    <dgm:cxn modelId="{C1CDA67B-59B0-48A0-BC0C-E84CF5F77C5D}" type="presParOf" srcId="{DB3DE362-E400-461C-AE2E-7CE5AA4AE683}" destId="{26B27169-1E56-4431-8B9A-081E74360158}" srcOrd="1" destOrd="0" presId="urn:microsoft.com/office/officeart/2005/8/layout/vList2"/>
    <dgm:cxn modelId="{7600E6E4-A3D7-4FD6-A643-1F310F5FC1B3}" type="presParOf" srcId="{DB3DE362-E400-461C-AE2E-7CE5AA4AE683}" destId="{0A5A2DBD-EC60-440A-A3CE-76282A3A5310}" srcOrd="2" destOrd="0" presId="urn:microsoft.com/office/officeart/2005/8/layout/vList2"/>
    <dgm:cxn modelId="{578E6E46-9598-45AC-83EA-E7DCAEDB304C}" type="presParOf" srcId="{DB3DE362-E400-461C-AE2E-7CE5AA4AE683}" destId="{44E3E0F2-B3A9-4255-B732-C70124B7DDDB}" srcOrd="3" destOrd="0" presId="urn:microsoft.com/office/officeart/2005/8/layout/vList2"/>
    <dgm:cxn modelId="{4ACFCE27-4EFD-49F7-BEAD-BEFFBD3B97B0}" type="presParOf" srcId="{DB3DE362-E400-461C-AE2E-7CE5AA4AE683}" destId="{E17B48F1-71AA-4CCA-807D-E1F586604467}" srcOrd="4" destOrd="0" presId="urn:microsoft.com/office/officeart/2005/8/layout/vList2"/>
    <dgm:cxn modelId="{1F7F2538-7F48-483C-A980-039C6B6CC214}" type="presParOf" srcId="{DB3DE362-E400-461C-AE2E-7CE5AA4AE683}" destId="{3567A83F-203B-4DB3-B4AA-D08551C4BD73}" srcOrd="5" destOrd="0" presId="urn:microsoft.com/office/officeart/2005/8/layout/vList2"/>
    <dgm:cxn modelId="{F59F0ADA-AAED-430B-A529-3DF95BB58F53}" type="presParOf" srcId="{DB3DE362-E400-461C-AE2E-7CE5AA4AE683}" destId="{AA37F74C-048E-4047-A119-7C4EACDB73EB}" srcOrd="6" destOrd="0" presId="urn:microsoft.com/office/officeart/2005/8/layout/vList2"/>
    <dgm:cxn modelId="{AE463697-6C8C-4CE3-B7CF-EB583E06D6E9}" type="presParOf" srcId="{DB3DE362-E400-461C-AE2E-7CE5AA4AE683}" destId="{2E64EFE0-9F8E-4186-A327-9487D361895F}" srcOrd="7" destOrd="0" presId="urn:microsoft.com/office/officeart/2005/8/layout/vList2"/>
    <dgm:cxn modelId="{F63DB006-9999-45BC-B82A-62AB29B71823}" type="presParOf" srcId="{DB3DE362-E400-461C-AE2E-7CE5AA4AE683}" destId="{131E7594-65A7-422B-80C0-515B17617CBC}" srcOrd="8" destOrd="0" presId="urn:microsoft.com/office/officeart/2005/8/layout/vList2"/>
    <dgm:cxn modelId="{F7B3CE0F-382B-4DF4-863E-AE837B2AF0B8}" type="presParOf" srcId="{DB3DE362-E400-461C-AE2E-7CE5AA4AE683}" destId="{4C029ABF-877D-4629-AB3B-27A894EA46FB}" srcOrd="9" destOrd="0" presId="urn:microsoft.com/office/officeart/2005/8/layout/vList2"/>
    <dgm:cxn modelId="{9C24FF14-408E-43D5-9B5F-ABE51531A397}" type="presParOf" srcId="{DB3DE362-E400-461C-AE2E-7CE5AA4AE683}" destId="{1E7F6C1C-323F-472E-86E5-ECF138D427C0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322D27-BCEB-4518-A1A5-D0229A6A324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D271075-AA72-4CB4-AAC8-7ED6A66E22E5}">
      <dgm:prSet/>
      <dgm:spPr/>
      <dgm:t>
        <a:bodyPr/>
        <a:lstStyle/>
        <a:p>
          <a:r>
            <a:rPr lang="en-GB"/>
            <a:t>Safety: physical, emotional, and relational</a:t>
          </a:r>
          <a:endParaRPr lang="en-US"/>
        </a:p>
      </dgm:t>
    </dgm:pt>
    <dgm:pt modelId="{98E0E05B-7AE4-46B8-A62A-D0E618CEFFC9}" type="parTrans" cxnId="{3F95149D-67BC-4953-8FD2-EBE0922AD8BB}">
      <dgm:prSet/>
      <dgm:spPr/>
      <dgm:t>
        <a:bodyPr/>
        <a:lstStyle/>
        <a:p>
          <a:endParaRPr lang="en-US"/>
        </a:p>
      </dgm:t>
    </dgm:pt>
    <dgm:pt modelId="{B47CF9D3-E3D1-4D30-B959-6E71402708C1}" type="sibTrans" cxnId="{3F95149D-67BC-4953-8FD2-EBE0922AD8BB}">
      <dgm:prSet/>
      <dgm:spPr/>
      <dgm:t>
        <a:bodyPr/>
        <a:lstStyle/>
        <a:p>
          <a:endParaRPr lang="en-US"/>
        </a:p>
      </dgm:t>
    </dgm:pt>
    <dgm:pt modelId="{DDF4556A-1B39-4DF8-92B4-68C1D73FD502}">
      <dgm:prSet/>
      <dgm:spPr/>
      <dgm:t>
        <a:bodyPr/>
        <a:lstStyle/>
        <a:p>
          <a:r>
            <a:rPr lang="en-GB"/>
            <a:t>Trust &amp; Transparency: consistent routines, clear expectations</a:t>
          </a:r>
          <a:endParaRPr lang="en-US"/>
        </a:p>
      </dgm:t>
    </dgm:pt>
    <dgm:pt modelId="{E4C0866F-1353-42B9-B689-CA8A52B2603D}" type="parTrans" cxnId="{845CCF1A-D0B3-4409-A8CB-A8568F07411E}">
      <dgm:prSet/>
      <dgm:spPr/>
      <dgm:t>
        <a:bodyPr/>
        <a:lstStyle/>
        <a:p>
          <a:endParaRPr lang="en-US"/>
        </a:p>
      </dgm:t>
    </dgm:pt>
    <dgm:pt modelId="{6D0E9437-01C0-4091-A8C7-463A7B88761B}" type="sibTrans" cxnId="{845CCF1A-D0B3-4409-A8CB-A8568F07411E}">
      <dgm:prSet/>
      <dgm:spPr/>
      <dgm:t>
        <a:bodyPr/>
        <a:lstStyle/>
        <a:p>
          <a:endParaRPr lang="en-US"/>
        </a:p>
      </dgm:t>
    </dgm:pt>
    <dgm:pt modelId="{1E9D3992-E049-4C87-B8A2-6B2C17A13BD4}">
      <dgm:prSet/>
      <dgm:spPr/>
      <dgm:t>
        <a:bodyPr/>
        <a:lstStyle/>
        <a:p>
          <a:r>
            <a:rPr lang="en-GB"/>
            <a:t>Connection Before Correction: relationships as the foundation for learning</a:t>
          </a:r>
          <a:endParaRPr lang="en-US"/>
        </a:p>
      </dgm:t>
    </dgm:pt>
    <dgm:pt modelId="{3B23F024-7BF0-4452-BA69-5F8DB013DB25}" type="parTrans" cxnId="{83DDEA7E-E54B-4D54-BE6E-F509B61678C7}">
      <dgm:prSet/>
      <dgm:spPr/>
      <dgm:t>
        <a:bodyPr/>
        <a:lstStyle/>
        <a:p>
          <a:endParaRPr lang="en-US"/>
        </a:p>
      </dgm:t>
    </dgm:pt>
    <dgm:pt modelId="{316B5D12-5692-41C3-9320-4875EEA3F120}" type="sibTrans" cxnId="{83DDEA7E-E54B-4D54-BE6E-F509B61678C7}">
      <dgm:prSet/>
      <dgm:spPr/>
      <dgm:t>
        <a:bodyPr/>
        <a:lstStyle/>
        <a:p>
          <a:endParaRPr lang="en-US"/>
        </a:p>
      </dgm:t>
    </dgm:pt>
    <dgm:pt modelId="{E7F25CEE-05A8-4CD7-94E3-2F6AD134CE92}">
      <dgm:prSet/>
      <dgm:spPr/>
      <dgm:t>
        <a:bodyPr/>
        <a:lstStyle/>
        <a:p>
          <a:r>
            <a:rPr lang="en-GB"/>
            <a:t>Empowerment &amp; Choice: offering voice, autonomy, and shared decision‑making</a:t>
          </a:r>
          <a:endParaRPr lang="en-US"/>
        </a:p>
      </dgm:t>
    </dgm:pt>
    <dgm:pt modelId="{7B0F389F-263C-43B3-AB63-4F7D5FC82887}" type="parTrans" cxnId="{42AF5B60-63AE-43FB-9B80-B5AB36E3F12A}">
      <dgm:prSet/>
      <dgm:spPr/>
      <dgm:t>
        <a:bodyPr/>
        <a:lstStyle/>
        <a:p>
          <a:endParaRPr lang="en-US"/>
        </a:p>
      </dgm:t>
    </dgm:pt>
    <dgm:pt modelId="{E5823CF4-E2BF-4A83-B824-65D8EA39757C}" type="sibTrans" cxnId="{42AF5B60-63AE-43FB-9B80-B5AB36E3F12A}">
      <dgm:prSet/>
      <dgm:spPr/>
      <dgm:t>
        <a:bodyPr/>
        <a:lstStyle/>
        <a:p>
          <a:endParaRPr lang="en-US"/>
        </a:p>
      </dgm:t>
    </dgm:pt>
    <dgm:pt modelId="{7EF9BE15-9098-4852-B1EE-673B3374C04E}">
      <dgm:prSet/>
      <dgm:spPr/>
      <dgm:t>
        <a:bodyPr/>
        <a:lstStyle/>
        <a:p>
          <a:r>
            <a:rPr lang="en-GB"/>
            <a:t>Collaboration: working with families, pastoral teams, external agencies</a:t>
          </a:r>
          <a:endParaRPr lang="en-US"/>
        </a:p>
      </dgm:t>
    </dgm:pt>
    <dgm:pt modelId="{1C9D1013-2B22-4E8A-98A8-82A4F60EEC83}" type="parTrans" cxnId="{7D07324F-3412-4C0C-8CA0-80998438A7B7}">
      <dgm:prSet/>
      <dgm:spPr/>
      <dgm:t>
        <a:bodyPr/>
        <a:lstStyle/>
        <a:p>
          <a:endParaRPr lang="en-US"/>
        </a:p>
      </dgm:t>
    </dgm:pt>
    <dgm:pt modelId="{2198D267-87B9-4003-AE77-61D39A5E0E23}" type="sibTrans" cxnId="{7D07324F-3412-4C0C-8CA0-80998438A7B7}">
      <dgm:prSet/>
      <dgm:spPr/>
      <dgm:t>
        <a:bodyPr/>
        <a:lstStyle/>
        <a:p>
          <a:endParaRPr lang="en-US"/>
        </a:p>
      </dgm:t>
    </dgm:pt>
    <dgm:pt modelId="{4CC31EC4-26DA-49A1-B3B5-6655BE9953AB}">
      <dgm:prSet/>
      <dgm:spPr/>
      <dgm:t>
        <a:bodyPr/>
        <a:lstStyle/>
        <a:p>
          <a:r>
            <a:rPr lang="en-GB"/>
            <a:t>Regulation Strategies: calm spaces, co‑regulation, mindfulness, sensory tools</a:t>
          </a:r>
          <a:endParaRPr lang="en-US"/>
        </a:p>
      </dgm:t>
    </dgm:pt>
    <dgm:pt modelId="{C7D9C31B-DD86-49A2-8AEE-72ED05B3B21B}" type="parTrans" cxnId="{E2442C6A-71F3-4082-A8C9-0E1E347B1C99}">
      <dgm:prSet/>
      <dgm:spPr/>
      <dgm:t>
        <a:bodyPr/>
        <a:lstStyle/>
        <a:p>
          <a:endParaRPr lang="en-US"/>
        </a:p>
      </dgm:t>
    </dgm:pt>
    <dgm:pt modelId="{94BBAC79-3B7E-49D9-A0BF-5C56C811E167}" type="sibTrans" cxnId="{E2442C6A-71F3-4082-A8C9-0E1E347B1C99}">
      <dgm:prSet/>
      <dgm:spPr/>
      <dgm:t>
        <a:bodyPr/>
        <a:lstStyle/>
        <a:p>
          <a:endParaRPr lang="en-US"/>
        </a:p>
      </dgm:t>
    </dgm:pt>
    <dgm:pt modelId="{94296FB1-2588-4784-9083-B9B5665ACB49}">
      <dgm:prSet/>
      <dgm:spPr/>
      <dgm:t>
        <a:bodyPr/>
        <a:lstStyle/>
        <a:p>
          <a:r>
            <a:rPr lang="en-GB"/>
            <a:t>Staff Support: training, supervision, and reflective practice to reduce burnout</a:t>
          </a:r>
          <a:endParaRPr lang="en-US"/>
        </a:p>
      </dgm:t>
    </dgm:pt>
    <dgm:pt modelId="{6813C6A7-034A-49AA-9BC2-1B5838142D08}" type="parTrans" cxnId="{D0E9B703-5EC9-4788-84FA-E43016284661}">
      <dgm:prSet/>
      <dgm:spPr/>
      <dgm:t>
        <a:bodyPr/>
        <a:lstStyle/>
        <a:p>
          <a:endParaRPr lang="en-US"/>
        </a:p>
      </dgm:t>
    </dgm:pt>
    <dgm:pt modelId="{678C8529-2A72-4A4A-80D2-62AE649CE884}" type="sibTrans" cxnId="{D0E9B703-5EC9-4788-84FA-E43016284661}">
      <dgm:prSet/>
      <dgm:spPr/>
      <dgm:t>
        <a:bodyPr/>
        <a:lstStyle/>
        <a:p>
          <a:endParaRPr lang="en-US"/>
        </a:p>
      </dgm:t>
    </dgm:pt>
    <dgm:pt modelId="{A77DAFC0-314E-40B8-8C51-485E44F0A93D}" type="pres">
      <dgm:prSet presAssocID="{3C322D27-BCEB-4518-A1A5-D0229A6A3247}" presName="linear" presStyleCnt="0">
        <dgm:presLayoutVars>
          <dgm:animLvl val="lvl"/>
          <dgm:resizeHandles val="exact"/>
        </dgm:presLayoutVars>
      </dgm:prSet>
      <dgm:spPr/>
    </dgm:pt>
    <dgm:pt modelId="{D819AFCF-8434-4E12-A225-642804CBD68F}" type="pres">
      <dgm:prSet presAssocID="{8D271075-AA72-4CB4-AAC8-7ED6A66E22E5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4FAE2737-F17D-447E-B2ED-9162919AC2BC}" type="pres">
      <dgm:prSet presAssocID="{B47CF9D3-E3D1-4D30-B959-6E71402708C1}" presName="spacer" presStyleCnt="0"/>
      <dgm:spPr/>
    </dgm:pt>
    <dgm:pt modelId="{A9B299B8-15C3-4675-AB28-B7C02807F108}" type="pres">
      <dgm:prSet presAssocID="{DDF4556A-1B39-4DF8-92B4-68C1D73FD502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3BE32DC6-9B36-4ADE-82D2-EE26719ECFF0}" type="pres">
      <dgm:prSet presAssocID="{6D0E9437-01C0-4091-A8C7-463A7B88761B}" presName="spacer" presStyleCnt="0"/>
      <dgm:spPr/>
    </dgm:pt>
    <dgm:pt modelId="{2BF8B45A-4656-450E-868E-A90A4585ECBA}" type="pres">
      <dgm:prSet presAssocID="{1E9D3992-E049-4C87-B8A2-6B2C17A13BD4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EF03A000-7EAB-453A-82EA-DEC73441015F}" type="pres">
      <dgm:prSet presAssocID="{316B5D12-5692-41C3-9320-4875EEA3F120}" presName="spacer" presStyleCnt="0"/>
      <dgm:spPr/>
    </dgm:pt>
    <dgm:pt modelId="{58401591-1E6A-4D5D-B2FE-1B84F87AF587}" type="pres">
      <dgm:prSet presAssocID="{E7F25CEE-05A8-4CD7-94E3-2F6AD134CE92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7B023849-8398-46E8-92AD-C9B477C9FCEF}" type="pres">
      <dgm:prSet presAssocID="{E5823CF4-E2BF-4A83-B824-65D8EA39757C}" presName="spacer" presStyleCnt="0"/>
      <dgm:spPr/>
    </dgm:pt>
    <dgm:pt modelId="{BCF71C79-F534-4D85-8D43-0257168C33DF}" type="pres">
      <dgm:prSet presAssocID="{7EF9BE15-9098-4852-B1EE-673B3374C04E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2939FC56-2CBF-4F35-BE93-D8952871A13B}" type="pres">
      <dgm:prSet presAssocID="{2198D267-87B9-4003-AE77-61D39A5E0E23}" presName="spacer" presStyleCnt="0"/>
      <dgm:spPr/>
    </dgm:pt>
    <dgm:pt modelId="{4D6E6E74-5E11-4F3A-AD01-A49857D12B28}" type="pres">
      <dgm:prSet presAssocID="{4CC31EC4-26DA-49A1-B3B5-6655BE9953AB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4E7665C6-850D-4D3A-B65C-921B00188E71}" type="pres">
      <dgm:prSet presAssocID="{94BBAC79-3B7E-49D9-A0BF-5C56C811E167}" presName="spacer" presStyleCnt="0"/>
      <dgm:spPr/>
    </dgm:pt>
    <dgm:pt modelId="{F7E686D8-6766-4556-8085-F1A1B79DE3B8}" type="pres">
      <dgm:prSet presAssocID="{94296FB1-2588-4784-9083-B9B5665ACB49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D0E9B703-5EC9-4788-84FA-E43016284661}" srcId="{3C322D27-BCEB-4518-A1A5-D0229A6A3247}" destId="{94296FB1-2588-4784-9083-B9B5665ACB49}" srcOrd="6" destOrd="0" parTransId="{6813C6A7-034A-49AA-9BC2-1B5838142D08}" sibTransId="{678C8529-2A72-4A4A-80D2-62AE649CE884}"/>
    <dgm:cxn modelId="{845CCF1A-D0B3-4409-A8CB-A8568F07411E}" srcId="{3C322D27-BCEB-4518-A1A5-D0229A6A3247}" destId="{DDF4556A-1B39-4DF8-92B4-68C1D73FD502}" srcOrd="1" destOrd="0" parTransId="{E4C0866F-1353-42B9-B689-CA8A52B2603D}" sibTransId="{6D0E9437-01C0-4091-A8C7-463A7B88761B}"/>
    <dgm:cxn modelId="{05CAE026-E134-4E04-AEF3-3C9741C361AB}" type="presOf" srcId="{4CC31EC4-26DA-49A1-B3B5-6655BE9953AB}" destId="{4D6E6E74-5E11-4F3A-AD01-A49857D12B28}" srcOrd="0" destOrd="0" presId="urn:microsoft.com/office/officeart/2005/8/layout/vList2"/>
    <dgm:cxn modelId="{3986D55E-4F97-48B1-A66E-718D23412FD9}" type="presOf" srcId="{DDF4556A-1B39-4DF8-92B4-68C1D73FD502}" destId="{A9B299B8-15C3-4675-AB28-B7C02807F108}" srcOrd="0" destOrd="0" presId="urn:microsoft.com/office/officeart/2005/8/layout/vList2"/>
    <dgm:cxn modelId="{42AF5B60-63AE-43FB-9B80-B5AB36E3F12A}" srcId="{3C322D27-BCEB-4518-A1A5-D0229A6A3247}" destId="{E7F25CEE-05A8-4CD7-94E3-2F6AD134CE92}" srcOrd="3" destOrd="0" parTransId="{7B0F389F-263C-43B3-AB63-4F7D5FC82887}" sibTransId="{E5823CF4-E2BF-4A83-B824-65D8EA39757C}"/>
    <dgm:cxn modelId="{856EAA60-73A6-4657-98D0-B4294758A250}" type="presOf" srcId="{1E9D3992-E049-4C87-B8A2-6B2C17A13BD4}" destId="{2BF8B45A-4656-450E-868E-A90A4585ECBA}" srcOrd="0" destOrd="0" presId="urn:microsoft.com/office/officeart/2005/8/layout/vList2"/>
    <dgm:cxn modelId="{E2442C6A-71F3-4082-A8C9-0E1E347B1C99}" srcId="{3C322D27-BCEB-4518-A1A5-D0229A6A3247}" destId="{4CC31EC4-26DA-49A1-B3B5-6655BE9953AB}" srcOrd="5" destOrd="0" parTransId="{C7D9C31B-DD86-49A2-8AEE-72ED05B3B21B}" sibTransId="{94BBAC79-3B7E-49D9-A0BF-5C56C811E167}"/>
    <dgm:cxn modelId="{7D07324F-3412-4C0C-8CA0-80998438A7B7}" srcId="{3C322D27-BCEB-4518-A1A5-D0229A6A3247}" destId="{7EF9BE15-9098-4852-B1EE-673B3374C04E}" srcOrd="4" destOrd="0" parTransId="{1C9D1013-2B22-4E8A-98A8-82A4F60EEC83}" sibTransId="{2198D267-87B9-4003-AE77-61D39A5E0E23}"/>
    <dgm:cxn modelId="{83DDEA7E-E54B-4D54-BE6E-F509B61678C7}" srcId="{3C322D27-BCEB-4518-A1A5-D0229A6A3247}" destId="{1E9D3992-E049-4C87-B8A2-6B2C17A13BD4}" srcOrd="2" destOrd="0" parTransId="{3B23F024-7BF0-4452-BA69-5F8DB013DB25}" sibTransId="{316B5D12-5692-41C3-9320-4875EEA3F120}"/>
    <dgm:cxn modelId="{D55EA185-D598-44EE-928E-BCBC39D29232}" type="presOf" srcId="{3C322D27-BCEB-4518-A1A5-D0229A6A3247}" destId="{A77DAFC0-314E-40B8-8C51-485E44F0A93D}" srcOrd="0" destOrd="0" presId="urn:microsoft.com/office/officeart/2005/8/layout/vList2"/>
    <dgm:cxn modelId="{EB00C08A-FB80-4EE2-A139-2AC100CFA16C}" type="presOf" srcId="{8D271075-AA72-4CB4-AAC8-7ED6A66E22E5}" destId="{D819AFCF-8434-4E12-A225-642804CBD68F}" srcOrd="0" destOrd="0" presId="urn:microsoft.com/office/officeart/2005/8/layout/vList2"/>
    <dgm:cxn modelId="{3F95149D-67BC-4953-8FD2-EBE0922AD8BB}" srcId="{3C322D27-BCEB-4518-A1A5-D0229A6A3247}" destId="{8D271075-AA72-4CB4-AAC8-7ED6A66E22E5}" srcOrd="0" destOrd="0" parTransId="{98E0E05B-7AE4-46B8-A62A-D0E618CEFFC9}" sibTransId="{B47CF9D3-E3D1-4D30-B959-6E71402708C1}"/>
    <dgm:cxn modelId="{96325AA7-9AE4-403D-AEF4-7BEE11520035}" type="presOf" srcId="{E7F25CEE-05A8-4CD7-94E3-2F6AD134CE92}" destId="{58401591-1E6A-4D5D-B2FE-1B84F87AF587}" srcOrd="0" destOrd="0" presId="urn:microsoft.com/office/officeart/2005/8/layout/vList2"/>
    <dgm:cxn modelId="{0AA058B2-6826-4E64-88E3-6A7B5AE4DE9C}" type="presOf" srcId="{94296FB1-2588-4784-9083-B9B5665ACB49}" destId="{F7E686D8-6766-4556-8085-F1A1B79DE3B8}" srcOrd="0" destOrd="0" presId="urn:microsoft.com/office/officeart/2005/8/layout/vList2"/>
    <dgm:cxn modelId="{F07ADCC3-6A19-452B-ADD4-E020C6A5E568}" type="presOf" srcId="{7EF9BE15-9098-4852-B1EE-673B3374C04E}" destId="{BCF71C79-F534-4D85-8D43-0257168C33DF}" srcOrd="0" destOrd="0" presId="urn:microsoft.com/office/officeart/2005/8/layout/vList2"/>
    <dgm:cxn modelId="{EDD06F19-5E23-4CB9-9A82-F96D41FAD28F}" type="presParOf" srcId="{A77DAFC0-314E-40B8-8C51-485E44F0A93D}" destId="{D819AFCF-8434-4E12-A225-642804CBD68F}" srcOrd="0" destOrd="0" presId="urn:microsoft.com/office/officeart/2005/8/layout/vList2"/>
    <dgm:cxn modelId="{4CED1F52-7647-40A8-B528-9983D6C8D63A}" type="presParOf" srcId="{A77DAFC0-314E-40B8-8C51-485E44F0A93D}" destId="{4FAE2737-F17D-447E-B2ED-9162919AC2BC}" srcOrd="1" destOrd="0" presId="urn:microsoft.com/office/officeart/2005/8/layout/vList2"/>
    <dgm:cxn modelId="{BBE126EC-2B1E-4EEE-A921-C6877B0CEC27}" type="presParOf" srcId="{A77DAFC0-314E-40B8-8C51-485E44F0A93D}" destId="{A9B299B8-15C3-4675-AB28-B7C02807F108}" srcOrd="2" destOrd="0" presId="urn:microsoft.com/office/officeart/2005/8/layout/vList2"/>
    <dgm:cxn modelId="{82A45AA1-4455-43A5-ABE2-AF724716F3C4}" type="presParOf" srcId="{A77DAFC0-314E-40B8-8C51-485E44F0A93D}" destId="{3BE32DC6-9B36-4ADE-82D2-EE26719ECFF0}" srcOrd="3" destOrd="0" presId="urn:microsoft.com/office/officeart/2005/8/layout/vList2"/>
    <dgm:cxn modelId="{EB20FD54-E398-48BC-8256-7086EFDDD4F8}" type="presParOf" srcId="{A77DAFC0-314E-40B8-8C51-485E44F0A93D}" destId="{2BF8B45A-4656-450E-868E-A90A4585ECBA}" srcOrd="4" destOrd="0" presId="urn:microsoft.com/office/officeart/2005/8/layout/vList2"/>
    <dgm:cxn modelId="{24FF8160-2AF6-4DF4-BB04-A17A4FEFCEB4}" type="presParOf" srcId="{A77DAFC0-314E-40B8-8C51-485E44F0A93D}" destId="{EF03A000-7EAB-453A-82EA-DEC73441015F}" srcOrd="5" destOrd="0" presId="urn:microsoft.com/office/officeart/2005/8/layout/vList2"/>
    <dgm:cxn modelId="{F355A9B8-DC3E-4574-AB3F-4FCC712EB6C9}" type="presParOf" srcId="{A77DAFC0-314E-40B8-8C51-485E44F0A93D}" destId="{58401591-1E6A-4D5D-B2FE-1B84F87AF587}" srcOrd="6" destOrd="0" presId="urn:microsoft.com/office/officeart/2005/8/layout/vList2"/>
    <dgm:cxn modelId="{20C2B5BC-BCF7-41DF-9BEA-B57BCDB69E19}" type="presParOf" srcId="{A77DAFC0-314E-40B8-8C51-485E44F0A93D}" destId="{7B023849-8398-46E8-92AD-C9B477C9FCEF}" srcOrd="7" destOrd="0" presId="urn:microsoft.com/office/officeart/2005/8/layout/vList2"/>
    <dgm:cxn modelId="{3EFC79E6-EA92-4ADA-B491-8C8DD9184C0C}" type="presParOf" srcId="{A77DAFC0-314E-40B8-8C51-485E44F0A93D}" destId="{BCF71C79-F534-4D85-8D43-0257168C33DF}" srcOrd="8" destOrd="0" presId="urn:microsoft.com/office/officeart/2005/8/layout/vList2"/>
    <dgm:cxn modelId="{6859C447-E617-487D-9EBC-E3C7DEC9D40D}" type="presParOf" srcId="{A77DAFC0-314E-40B8-8C51-485E44F0A93D}" destId="{2939FC56-2CBF-4F35-BE93-D8952871A13B}" srcOrd="9" destOrd="0" presId="urn:microsoft.com/office/officeart/2005/8/layout/vList2"/>
    <dgm:cxn modelId="{1B6D5BD9-A0D0-4947-B29F-B026F1F45D3A}" type="presParOf" srcId="{A77DAFC0-314E-40B8-8C51-485E44F0A93D}" destId="{4D6E6E74-5E11-4F3A-AD01-A49857D12B28}" srcOrd="10" destOrd="0" presId="urn:microsoft.com/office/officeart/2005/8/layout/vList2"/>
    <dgm:cxn modelId="{58CDDFA3-49DE-47E3-A2D6-3ED68AA9D5D6}" type="presParOf" srcId="{A77DAFC0-314E-40B8-8C51-485E44F0A93D}" destId="{4E7665C6-850D-4D3A-B65C-921B00188E71}" srcOrd="11" destOrd="0" presId="urn:microsoft.com/office/officeart/2005/8/layout/vList2"/>
    <dgm:cxn modelId="{15C5961C-A5E4-4834-A09B-879AECE606A9}" type="presParOf" srcId="{A77DAFC0-314E-40B8-8C51-485E44F0A93D}" destId="{F7E686D8-6766-4556-8085-F1A1B79DE3B8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EB37971-9D54-4D74-955F-55449DA32D09}">
      <dsp:nvSpPr>
        <dsp:cNvPr id="0" name=""/>
        <dsp:cNvSpPr/>
      </dsp:nvSpPr>
      <dsp:spPr>
        <a:xfrm>
          <a:off x="0" y="69619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Recognises the prevalence and impact of trauma on students’ learning and behaviour</a:t>
          </a:r>
          <a:endParaRPr lang="en-US" sz="2100" kern="1200"/>
        </a:p>
      </dsp:txBody>
      <dsp:txXfrm>
        <a:off x="40780" y="110399"/>
        <a:ext cx="6585273" cy="753819"/>
      </dsp:txXfrm>
    </dsp:sp>
    <dsp:sp modelId="{0A5A2DBD-EC60-440A-A3CE-76282A3A5310}">
      <dsp:nvSpPr>
        <dsp:cNvPr id="0" name=""/>
        <dsp:cNvSpPr/>
      </dsp:nvSpPr>
      <dsp:spPr>
        <a:xfrm>
          <a:off x="0" y="965479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-1351709"/>
                <a:satOff val="-3484"/>
                <a:lumOff val="-2353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351709"/>
                <a:satOff val="-3484"/>
                <a:lumOff val="-2353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351709"/>
                <a:satOff val="-3484"/>
                <a:lumOff val="-2353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Create safe, predictable and supportive environments</a:t>
          </a:r>
          <a:endParaRPr lang="en-US" sz="2100" kern="1200"/>
        </a:p>
      </dsp:txBody>
      <dsp:txXfrm>
        <a:off x="40780" y="1006259"/>
        <a:ext cx="6585273" cy="753819"/>
      </dsp:txXfrm>
    </dsp:sp>
    <dsp:sp modelId="{E17B48F1-71AA-4CCA-807D-E1F586604467}">
      <dsp:nvSpPr>
        <dsp:cNvPr id="0" name=""/>
        <dsp:cNvSpPr/>
      </dsp:nvSpPr>
      <dsp:spPr>
        <a:xfrm>
          <a:off x="0" y="1861339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-2703417"/>
                <a:satOff val="-6968"/>
                <a:lumOff val="-4706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703417"/>
                <a:satOff val="-6968"/>
                <a:lumOff val="-4706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703417"/>
                <a:satOff val="-6968"/>
                <a:lumOff val="-4706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Build strong, trusting relationships between staff and students</a:t>
          </a:r>
          <a:endParaRPr lang="en-US" sz="2100" kern="1200"/>
        </a:p>
      </dsp:txBody>
      <dsp:txXfrm>
        <a:off x="40780" y="1902119"/>
        <a:ext cx="6585273" cy="753819"/>
      </dsp:txXfrm>
    </dsp:sp>
    <dsp:sp modelId="{AA37F74C-048E-4047-A119-7C4EACDB73EB}">
      <dsp:nvSpPr>
        <dsp:cNvPr id="0" name=""/>
        <dsp:cNvSpPr/>
      </dsp:nvSpPr>
      <dsp:spPr>
        <a:xfrm>
          <a:off x="0" y="2757200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-4055126"/>
                <a:satOff val="-10451"/>
                <a:lumOff val="-705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5126"/>
                <a:satOff val="-10451"/>
                <a:lumOff val="-705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5126"/>
                <a:satOff val="-10451"/>
                <a:lumOff val="-705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Understand behaviour as communication of unmet needs, not defiance</a:t>
          </a:r>
          <a:endParaRPr lang="en-US" sz="2100" kern="1200"/>
        </a:p>
      </dsp:txBody>
      <dsp:txXfrm>
        <a:off x="40780" y="2797980"/>
        <a:ext cx="6585273" cy="753819"/>
      </dsp:txXfrm>
    </dsp:sp>
    <dsp:sp modelId="{131E7594-65A7-422B-80C0-515B17617CBC}">
      <dsp:nvSpPr>
        <dsp:cNvPr id="0" name=""/>
        <dsp:cNvSpPr/>
      </dsp:nvSpPr>
      <dsp:spPr>
        <a:xfrm>
          <a:off x="0" y="3653060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-5406834"/>
                <a:satOff val="-13935"/>
                <a:lumOff val="-941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5406834"/>
                <a:satOff val="-13935"/>
                <a:lumOff val="-941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5406834"/>
                <a:satOff val="-13935"/>
                <a:lumOff val="-941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Prioritise emotional regulation and wellbeing alongside academic work</a:t>
          </a:r>
          <a:endParaRPr lang="en-US" sz="2100" kern="1200"/>
        </a:p>
      </dsp:txBody>
      <dsp:txXfrm>
        <a:off x="40780" y="3693840"/>
        <a:ext cx="6585273" cy="753819"/>
      </dsp:txXfrm>
    </dsp:sp>
    <dsp:sp modelId="{1E7F6C1C-323F-472E-86E5-ECF138D427C0}">
      <dsp:nvSpPr>
        <dsp:cNvPr id="0" name=""/>
        <dsp:cNvSpPr/>
      </dsp:nvSpPr>
      <dsp:spPr>
        <a:xfrm>
          <a:off x="0" y="4548920"/>
          <a:ext cx="6666833" cy="835379"/>
        </a:xfrm>
        <a:prstGeom prst="roundRect">
          <a:avLst/>
        </a:prstGeom>
        <a:gradFill rotWithShape="0">
          <a:gsLst>
            <a:gs pos="0">
              <a:schemeClr val="accent5">
                <a:hueOff val="-6758543"/>
                <a:satOff val="-17419"/>
                <a:lumOff val="-1176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758543"/>
                <a:satOff val="-17419"/>
                <a:lumOff val="-1176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758543"/>
                <a:satOff val="-17419"/>
                <a:lumOff val="-1176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Whole‑school commitment—policies, classroom practice, leadership</a:t>
          </a:r>
          <a:endParaRPr lang="en-US" sz="2100" kern="1200"/>
        </a:p>
      </dsp:txBody>
      <dsp:txXfrm>
        <a:off x="40780" y="4589700"/>
        <a:ext cx="6585273" cy="75381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19AFCF-8434-4E12-A225-642804CBD68F}">
      <dsp:nvSpPr>
        <dsp:cNvPr id="0" name=""/>
        <dsp:cNvSpPr/>
      </dsp:nvSpPr>
      <dsp:spPr>
        <a:xfrm>
          <a:off x="0" y="17558"/>
          <a:ext cx="6253721" cy="675327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Safety: physical, emotional, and relational</a:t>
          </a:r>
          <a:endParaRPr lang="en-US" sz="1700" kern="1200"/>
        </a:p>
      </dsp:txBody>
      <dsp:txXfrm>
        <a:off x="32967" y="50525"/>
        <a:ext cx="6187787" cy="609393"/>
      </dsp:txXfrm>
    </dsp:sp>
    <dsp:sp modelId="{A9B299B8-15C3-4675-AB28-B7C02807F108}">
      <dsp:nvSpPr>
        <dsp:cNvPr id="0" name=""/>
        <dsp:cNvSpPr/>
      </dsp:nvSpPr>
      <dsp:spPr>
        <a:xfrm>
          <a:off x="0" y="741845"/>
          <a:ext cx="6253721" cy="675327"/>
        </a:xfrm>
        <a:prstGeom prst="roundRect">
          <a:avLst/>
        </a:prstGeom>
        <a:solidFill>
          <a:schemeClr val="accent5">
            <a:hueOff val="-1126424"/>
            <a:satOff val="-2903"/>
            <a:lumOff val="-19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Trust &amp; Transparency: consistent routines, clear expectations</a:t>
          </a:r>
          <a:endParaRPr lang="en-US" sz="1700" kern="1200"/>
        </a:p>
      </dsp:txBody>
      <dsp:txXfrm>
        <a:off x="32967" y="774812"/>
        <a:ext cx="6187787" cy="609393"/>
      </dsp:txXfrm>
    </dsp:sp>
    <dsp:sp modelId="{2BF8B45A-4656-450E-868E-A90A4585ECBA}">
      <dsp:nvSpPr>
        <dsp:cNvPr id="0" name=""/>
        <dsp:cNvSpPr/>
      </dsp:nvSpPr>
      <dsp:spPr>
        <a:xfrm>
          <a:off x="0" y="1466133"/>
          <a:ext cx="6253721" cy="675327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Connection Before Correction: relationships as the foundation for learning</a:t>
          </a:r>
          <a:endParaRPr lang="en-US" sz="1700" kern="1200"/>
        </a:p>
      </dsp:txBody>
      <dsp:txXfrm>
        <a:off x="32967" y="1499100"/>
        <a:ext cx="6187787" cy="609393"/>
      </dsp:txXfrm>
    </dsp:sp>
    <dsp:sp modelId="{58401591-1E6A-4D5D-B2FE-1B84F87AF587}">
      <dsp:nvSpPr>
        <dsp:cNvPr id="0" name=""/>
        <dsp:cNvSpPr/>
      </dsp:nvSpPr>
      <dsp:spPr>
        <a:xfrm>
          <a:off x="0" y="2190421"/>
          <a:ext cx="6253721" cy="675327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Empowerment &amp; Choice: offering voice, autonomy, and shared decision‑making</a:t>
          </a:r>
          <a:endParaRPr lang="en-US" sz="1700" kern="1200"/>
        </a:p>
      </dsp:txBody>
      <dsp:txXfrm>
        <a:off x="32967" y="2223388"/>
        <a:ext cx="6187787" cy="609393"/>
      </dsp:txXfrm>
    </dsp:sp>
    <dsp:sp modelId="{BCF71C79-F534-4D85-8D43-0257168C33DF}">
      <dsp:nvSpPr>
        <dsp:cNvPr id="0" name=""/>
        <dsp:cNvSpPr/>
      </dsp:nvSpPr>
      <dsp:spPr>
        <a:xfrm>
          <a:off x="0" y="2914708"/>
          <a:ext cx="6253721" cy="675327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Collaboration: working with families, pastoral teams, external agencies</a:t>
          </a:r>
          <a:endParaRPr lang="en-US" sz="1700" kern="1200"/>
        </a:p>
      </dsp:txBody>
      <dsp:txXfrm>
        <a:off x="32967" y="2947675"/>
        <a:ext cx="6187787" cy="609393"/>
      </dsp:txXfrm>
    </dsp:sp>
    <dsp:sp modelId="{4D6E6E74-5E11-4F3A-AD01-A49857D12B28}">
      <dsp:nvSpPr>
        <dsp:cNvPr id="0" name=""/>
        <dsp:cNvSpPr/>
      </dsp:nvSpPr>
      <dsp:spPr>
        <a:xfrm>
          <a:off x="0" y="3638996"/>
          <a:ext cx="6253721" cy="675327"/>
        </a:xfrm>
        <a:prstGeom prst="roundRect">
          <a:avLst/>
        </a:prstGeom>
        <a:solidFill>
          <a:schemeClr val="accent5">
            <a:hueOff val="-5632119"/>
            <a:satOff val="-14516"/>
            <a:lumOff val="-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Regulation Strategies: calm spaces, co‑regulation, mindfulness, sensory tools</a:t>
          </a:r>
          <a:endParaRPr lang="en-US" sz="1700" kern="1200"/>
        </a:p>
      </dsp:txBody>
      <dsp:txXfrm>
        <a:off x="32967" y="3671963"/>
        <a:ext cx="6187787" cy="609393"/>
      </dsp:txXfrm>
    </dsp:sp>
    <dsp:sp modelId="{F7E686D8-6766-4556-8085-F1A1B79DE3B8}">
      <dsp:nvSpPr>
        <dsp:cNvPr id="0" name=""/>
        <dsp:cNvSpPr/>
      </dsp:nvSpPr>
      <dsp:spPr>
        <a:xfrm>
          <a:off x="0" y="4363284"/>
          <a:ext cx="6253721" cy="675327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Staff Support: training, supervision, and reflective practice to reduce burnout</a:t>
          </a:r>
          <a:endParaRPr lang="en-US" sz="1700" kern="1200"/>
        </a:p>
      </dsp:txBody>
      <dsp:txXfrm>
        <a:off x="32967" y="4396251"/>
        <a:ext cx="6187787" cy="6093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16D84-6BE9-486E-8594-736B3D9641A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0C606F-6F13-4681-B13E-B7DC1E055C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C7DC59-56FD-425B-834C-D2604C38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A2A01C-8AC7-4CBC-A8AB-8D76801D8E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67F094-09AF-41CF-AE61-E21A73B31E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0767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EC08F9-D950-42ED-BFD9-9451FDA865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ADD470-D002-447E-9E8B-134E22844C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FCC63A-2902-4358-9839-BDC677819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641D3-B043-4F56-87C9-3A741AA2A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C1BDC2-F9F5-405D-8DFC-548FE4B817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04144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89D94D-5BC0-4B91-9A98-F1CA3107B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1D78C6B-2BE5-4688-BBB1-0C8C7A9207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86E412-E5FD-401A-83F4-67C63A7FB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F2604-272D-442B-BF7D-E7F84BF480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9F19BE-4161-43C2-BB44-26358DB78B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30290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C694E9-64F2-4533-9D68-D56FFC271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4357B-D04A-48B4-9E67-7EDB546F2E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DDDE86-70FA-4049-9A34-3CC65D0939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CFBBDC8-DAB5-483E-ABAF-9785A1A487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310943-1D48-4C20-B39B-E017C6E3B9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EF879-716B-4051-9FC7-7E57F74DB1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1479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8526E-5162-4175-A9F5-353BB1A718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0772A6-092C-4215-B2C6-55CE68ECFA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8F2946C-2BB3-460F-B737-36B17EFF6CC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3C8C72-2DFF-417C-A7C0-7C7F465C965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57372B2-B39F-4296-9750-E61F80AD9E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25276DA-1A0A-4F39-9D24-61C6199F58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280D814-D62B-498C-BA2C-C5DB78CED5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7630DAD-DF19-4640-AACE-29E5D6D3DC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83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CC948-919F-4E90-9A94-886AD47E39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E7AEABF-56F7-4A1D-8631-988283367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229242-2236-4705-8F61-6D5CF6F18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D96F38F-BC99-4DC8-8F9B-2A5DE9766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21686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FC36C69-7F52-4084-B293-D6E01F6D7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60713A-E0C0-4070-BBB5-63133F114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A9C055-4395-48FF-9762-49374F2C2E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000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1C826-B324-4CF2-A027-525CE667CB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6B0B76-307C-42E1-82B4-518034C089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006FBD7-F91B-4286-B3EA-DC85F278F5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5D1D90-1BE7-42DC-AA35-691F131AD7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34CA63-83C9-4469-B13F-1F51C5B56E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211CD8-B129-4947-B711-0F65A1971D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055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AF8DF-8E3C-4CCE-9B2D-B6D8851055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49604CD-68E6-41A7-BBBB-577A37B79D7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C1B144-7850-4FA7-BD97-7DAC0DB838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3395CE-79B7-4ADD-91B5-73F727442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66A324-2DCB-435B-A73D-24CD9E0402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635E5B0-E5F3-4039-8E99-BEBEBBAF18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2965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620D7-C44A-4194-AB2C-E50B46347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057E91-F33B-47C7-9DF9-C1630EE7E4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1899A2-C69F-4E85-BEBE-4A1AE8D761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442448-E18A-4C75-B4AF-266D1D2448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A84F0C-EC15-4B28-A69D-94876D77C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05951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151D66C-00E2-4E67-ADD2-45381897E1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504EB8D-D597-499F-9642-C03B404D2A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39F8A9-7C73-48F6-9DEF-E3D3B7277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82C08B-D38F-490D-8056-61AF04FD0B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250F6E-956D-485A-863B-42D8E17840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07793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664BB0A-F2CE-47CE-8BEA-B74D16A12E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07DD92-C6F6-4DF2-93F5-8C761AA4D8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51A318-CEE7-4F98-8654-2AFE2D634D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3EA617-3AFA-49A0-8FAE-688329BB272B}" type="datetimeFigureOut">
              <a:rPr lang="en-GB" smtClean="0"/>
              <a:t>17/02/2026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979597-3B25-4956-BACC-12A28CDB04F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075BF4-34C6-4374-A95F-CDF6E3D0983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D58430-631B-4BAE-A742-1BA2A70E3AE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3039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png"/><Relationship Id="rId4" Type="http://schemas.openxmlformats.org/officeDocument/2006/relationships/hyperlink" Target="mailto:s.ainsworth@uwtsd.ac.uk" TargetMode="Externa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ke.lt/w/s/TetDBp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talhealth.org.uk/explore-mental-health/publications/impact-traumatic-events-mental-health" TargetMode="External"/><Relationship Id="rId2" Type="http://schemas.openxmlformats.org/officeDocument/2006/relationships/hyperlink" Target="https://acehubwales.com/what-are-ac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earebeyond.org.uk/who-we-support/young-person" TargetMode="External"/><Relationship Id="rId5" Type="http://schemas.openxmlformats.org/officeDocument/2006/relationships/hyperlink" Target="https://uktraumacouncil.org/trauma" TargetMode="External"/><Relationship Id="rId4" Type="http://schemas.openxmlformats.org/officeDocument/2006/relationships/hyperlink" Target="https://www.trauma-informed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65DBBEF-238B-476B-96AB-8AAC3224EC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0E06B7-C10A-44C4-BC9C-55F2E976C7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8882" y="639193"/>
            <a:ext cx="3571810" cy="3573516"/>
          </a:xfrm>
        </p:spPr>
        <p:txBody>
          <a:bodyPr>
            <a:normAutofit/>
          </a:bodyPr>
          <a:lstStyle/>
          <a:p>
            <a:pPr algn="l"/>
            <a:r>
              <a:rPr lang="en-GB" sz="4100" dirty="0"/>
              <a:t>ECES6020</a:t>
            </a:r>
            <a:br>
              <a:rPr lang="en-GB" sz="4100" dirty="0"/>
            </a:br>
            <a:r>
              <a:rPr lang="en-GB" sz="4100" dirty="0"/>
              <a:t>Therapeutic Work with Individuals</a:t>
            </a:r>
            <a:br>
              <a:rPr lang="en-GB" sz="4100" dirty="0"/>
            </a:br>
            <a:endParaRPr lang="en-GB" sz="41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614EA1-E9DC-422E-A914-F4DDD434FAB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8882" y="4631161"/>
            <a:ext cx="3571810" cy="15593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GB" dirty="0">
                <a:cs typeface="Calibri"/>
              </a:rPr>
              <a:t>Session 2</a:t>
            </a:r>
          </a:p>
          <a:p>
            <a:pPr algn="l"/>
            <a:r>
              <a:rPr lang="en-GB" dirty="0">
                <a:cs typeface="Calibri"/>
              </a:rPr>
              <a:t>Sue Ainsworth </a:t>
            </a:r>
            <a:r>
              <a:rPr lang="en-GB" dirty="0">
                <a:cs typeface="Calibri"/>
                <a:hlinkClick r:id="rId4"/>
              </a:rPr>
              <a:t>s.ainsworth@uwtsd.ac.uk</a:t>
            </a:r>
            <a:r>
              <a:rPr lang="en-GB" dirty="0">
                <a:cs typeface="Calibri"/>
              </a:rPr>
              <a:t> </a:t>
            </a:r>
          </a:p>
        </p:txBody>
      </p:sp>
      <p:sp>
        <p:nvSpPr>
          <p:cNvPr id="18" name="sketch line">
            <a:extLst>
              <a:ext uri="{FF2B5EF4-FFF2-40B4-BE49-F238E27FC236}">
                <a16:creationId xmlns:a16="http://schemas.microsoft.com/office/drawing/2014/main" id="{3FCFB1DE-0B7E-48CC-BA90-B2AB0889F9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4409267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ideo 4">
            <a:extLst>
              <a:ext uri="{FF2B5EF4-FFF2-40B4-BE49-F238E27FC236}">
                <a16:creationId xmlns:a16="http://schemas.microsoft.com/office/drawing/2014/main" id="{9946D82E-9805-4D4D-A7CC-C40A3A20368C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r="1" b="285"/>
          <a:stretch/>
        </p:blipFill>
        <p:spPr>
          <a:xfrm>
            <a:off x="4654296" y="1391936"/>
            <a:ext cx="7214616" cy="40466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183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00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F00CEF-BCE1-C085-64E0-DB78646615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afternoon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AF2361-4743-EF53-25B8-6E2E36B6F0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The signs of trauma</a:t>
            </a:r>
          </a:p>
          <a:p>
            <a:r>
              <a:rPr lang="en-GB" sz="3600" dirty="0"/>
              <a:t>ACES</a:t>
            </a:r>
          </a:p>
          <a:p>
            <a:r>
              <a:rPr lang="en-GB" sz="3600" dirty="0"/>
              <a:t> The impact of childhood trauma on an individual’s health and development across their lifespan</a:t>
            </a:r>
          </a:p>
          <a:p>
            <a:r>
              <a:rPr lang="en-GB" sz="3600" dirty="0"/>
              <a:t>Trauma informed schools/approach/practice </a:t>
            </a:r>
            <a:endParaRPr lang="en-GB" sz="3600" b="1" dirty="0"/>
          </a:p>
          <a:p>
            <a:pPr marL="0" indent="0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9042596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9A59A-2F07-4047-9C5E-FA6DD486C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40960" y="568345"/>
            <a:ext cx="6563311" cy="1560716"/>
          </a:xfrm>
        </p:spPr>
        <p:txBody>
          <a:bodyPr>
            <a:normAutofit/>
          </a:bodyPr>
          <a:lstStyle/>
          <a:p>
            <a:r>
              <a:rPr lang="en-GB" dirty="0"/>
              <a:t>Childhood trauma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CEC995-05FD-402C-9825-F607BF1BE9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7422" y="2438399"/>
            <a:ext cx="6836849" cy="443706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Definition</a:t>
            </a:r>
          </a:p>
          <a:p>
            <a:r>
              <a:rPr lang="en-GB" sz="2400" dirty="0"/>
              <a:t>A traumatic experience is one that affects a child’s ordinary coping mechanisms, leaving them temporarily helpless </a:t>
            </a:r>
          </a:p>
          <a:p>
            <a:pPr marL="0" indent="0">
              <a:buNone/>
            </a:pPr>
            <a:r>
              <a:rPr lang="en-GB" sz="2400" dirty="0"/>
              <a:t>Childhood trauma can be broken into two categories:</a:t>
            </a:r>
          </a:p>
          <a:p>
            <a:r>
              <a:rPr lang="en-GB" sz="2400" dirty="0"/>
              <a:t>A single event that is relatively time limited and unexpected such as the sudden death of a parent</a:t>
            </a:r>
          </a:p>
          <a:p>
            <a:r>
              <a:rPr lang="en-GB" sz="2400" dirty="0"/>
              <a:t>A re-occurring stressor such as repeated sexual abuse or residing in a war-torn country </a:t>
            </a:r>
          </a:p>
          <a:p>
            <a:pPr marL="0" indent="0" algn="r">
              <a:buNone/>
            </a:pPr>
            <a:r>
              <a:rPr lang="en-GB" sz="1200" dirty="0"/>
              <a:t>(Mental Health Foundation, 2025)</a:t>
            </a:r>
          </a:p>
        </p:txBody>
      </p:sp>
    </p:spTree>
    <p:extLst>
      <p:ext uri="{BB962C8B-B14F-4D97-AF65-F5344CB8AC3E}">
        <p14:creationId xmlns:p14="http://schemas.microsoft.com/office/powerpoint/2010/main" val="39963056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C15825-08AF-40E4-BBBB-031BD44D61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2846" y="1055489"/>
            <a:ext cx="9486309" cy="1073572"/>
          </a:xfrm>
        </p:spPr>
        <p:txBody>
          <a:bodyPr anchor="ctr">
            <a:normAutofit/>
          </a:bodyPr>
          <a:lstStyle/>
          <a:p>
            <a:pPr algn="ctr"/>
            <a:r>
              <a:rPr lang="en-GB" sz="3600" dirty="0"/>
              <a:t>Some types of trauma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84DEEE-B59B-4FF6-AEEF-314F82F8F0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416" y="2129061"/>
            <a:ext cx="9959926" cy="3882946"/>
          </a:xfrm>
        </p:spPr>
        <p:txBody>
          <a:bodyPr anchor="ctr">
            <a:normAutofit fontScale="77500" lnSpcReduction="20000"/>
          </a:bodyPr>
          <a:lstStyle/>
          <a:p>
            <a:endParaRPr lang="en-GB" sz="1800" dirty="0"/>
          </a:p>
          <a:p>
            <a:endParaRPr lang="en-GB" sz="1800" dirty="0"/>
          </a:p>
          <a:p>
            <a:r>
              <a:rPr lang="en-GB" sz="2900" dirty="0"/>
              <a:t>ACEs</a:t>
            </a:r>
          </a:p>
          <a:p>
            <a:r>
              <a:rPr lang="en-GB" sz="2900" dirty="0"/>
              <a:t>Natural disasters</a:t>
            </a:r>
          </a:p>
          <a:p>
            <a:r>
              <a:rPr lang="en-GB" sz="2900" dirty="0"/>
              <a:t>Chronic illness</a:t>
            </a:r>
          </a:p>
          <a:p>
            <a:r>
              <a:rPr lang="en-GB" sz="2900" dirty="0"/>
              <a:t>Abuse (physical, emotional)</a:t>
            </a:r>
          </a:p>
          <a:p>
            <a:r>
              <a:rPr lang="en-GB" sz="2900" dirty="0"/>
              <a:t>Witnessing bullying or being bullied</a:t>
            </a:r>
          </a:p>
          <a:p>
            <a:r>
              <a:rPr lang="en-GB" sz="2900" dirty="0"/>
              <a:t>Impact of discrimination, victimisation, hate crimes, prejudices (e.g. LGBTQIA+ (lesbian, gay, bisexual, transgender, queer, questioning, intersex and asexual) sexism, racism or disablism)</a:t>
            </a:r>
          </a:p>
          <a:p>
            <a:r>
              <a:rPr lang="en-GB" sz="2900" dirty="0"/>
              <a:t>Bereavement</a:t>
            </a:r>
          </a:p>
          <a:p>
            <a:r>
              <a:rPr lang="en-GB" sz="2900" dirty="0"/>
              <a:t>Family situations (e.g. divorce).</a:t>
            </a:r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  <a:p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129345094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1717A9-F411-99A0-2B7C-BACDED025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5872F-C598-06DF-1777-F67859153FA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endParaRPr lang="en-GB" sz="1200" dirty="0"/>
          </a:p>
          <a:p>
            <a:pPr marL="0" indent="0">
              <a:buNone/>
            </a:pPr>
            <a:r>
              <a:rPr lang="en-GB" dirty="0"/>
              <a:t>Adverse Childhood Experiences (ACEs) are stressful experiences occurring during childhood that directly harm a child (</a:t>
            </a:r>
            <a:r>
              <a:rPr lang="en-GB" dirty="0" err="1"/>
              <a:t>e.g</a:t>
            </a:r>
            <a:r>
              <a:rPr lang="en-GB" dirty="0"/>
              <a:t> sexual or physical abuse) or affect the environment in which they live (</a:t>
            </a:r>
            <a:r>
              <a:rPr lang="en-GB" dirty="0" err="1"/>
              <a:t>e.g</a:t>
            </a:r>
            <a:r>
              <a:rPr lang="en-GB" dirty="0"/>
              <a:t> growing up in a household with domestic violence). </a:t>
            </a:r>
            <a:endParaRPr lang="en-GB" sz="1200" dirty="0"/>
          </a:p>
          <a:p>
            <a:pPr marL="0" indent="0" algn="r">
              <a:buNone/>
            </a:pPr>
            <a:r>
              <a:rPr lang="en-GB" sz="1200" dirty="0"/>
              <a:t>(Bellis et al, 2016 </a:t>
            </a:r>
            <a:r>
              <a:rPr lang="en-GB" sz="1200" i="1" dirty="0"/>
              <a:t>cited by </a:t>
            </a:r>
            <a:r>
              <a:rPr lang="en-GB" sz="1200" dirty="0"/>
              <a:t>ACE Hub Wales, 2022)</a:t>
            </a:r>
          </a:p>
          <a:p>
            <a:pPr marL="0" indent="0">
              <a:buNone/>
            </a:pPr>
            <a:r>
              <a:rPr lang="en-GB" b="1" dirty="0"/>
              <a:t>ACEs are everyone’s business.</a:t>
            </a:r>
          </a:p>
          <a:p>
            <a:pPr marL="0" indent="0">
              <a:buNone/>
            </a:pPr>
            <a:r>
              <a:rPr lang="en-GB" dirty="0"/>
              <a:t>For every 100 people in Wales:-</a:t>
            </a:r>
          </a:p>
          <a:p>
            <a:pPr marL="0" indent="0">
              <a:buNone/>
            </a:pPr>
            <a:r>
              <a:rPr lang="en-GB" dirty="0"/>
              <a:t>50 have experienced one ACE</a:t>
            </a:r>
          </a:p>
          <a:p>
            <a:pPr marL="0" indent="0">
              <a:buNone/>
            </a:pPr>
            <a:r>
              <a:rPr lang="en-GB" dirty="0"/>
              <a:t>14 have experienced 4 or more    </a:t>
            </a:r>
            <a:r>
              <a:rPr lang="en-GB" sz="1200" dirty="0"/>
              <a:t>(ACE Hub Wales, 2022)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7534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8B514F-A778-4EE3-B517-564736CD1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48640"/>
            <a:ext cx="3600860" cy="5431536"/>
          </a:xfrm>
        </p:spPr>
        <p:txBody>
          <a:bodyPr>
            <a:normAutofit/>
          </a:bodyPr>
          <a:lstStyle/>
          <a:p>
            <a:r>
              <a:rPr lang="en-GB" sz="5400" dirty="0"/>
              <a:t>Trauma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82552-0E5B-4DFC-9917-A60B356E3F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26418" y="552091"/>
            <a:ext cx="6224335" cy="5431536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b="0" i="0" dirty="0">
                <a:effectLst/>
                <a:latin typeface="Lato"/>
              </a:rPr>
              <a:t>Trauma is not a mental health condition</a:t>
            </a:r>
          </a:p>
          <a:p>
            <a:pPr marL="0" indent="0">
              <a:buNone/>
            </a:pPr>
            <a:r>
              <a:rPr lang="en-GB" sz="2400" dirty="0">
                <a:latin typeface="Lato"/>
              </a:rPr>
              <a:t>Experiencing trauma can cause mental health issues</a:t>
            </a:r>
          </a:p>
          <a:p>
            <a:r>
              <a:rPr lang="en-GB" sz="2400" b="0" i="0" dirty="0">
                <a:effectLst/>
                <a:latin typeface="Lato"/>
              </a:rPr>
              <a:t>The symptoms of these can be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b="0" i="0" dirty="0">
                <a:effectLst/>
                <a:latin typeface="Lato"/>
              </a:rPr>
              <a:t>Anxiety,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Lato"/>
              </a:rPr>
              <a:t>D</a:t>
            </a:r>
            <a:r>
              <a:rPr lang="en-GB" sz="2400" b="0" i="0" dirty="0">
                <a:effectLst/>
                <a:latin typeface="Lato"/>
              </a:rPr>
              <a:t>epression,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Lato"/>
              </a:rPr>
              <a:t>O</a:t>
            </a:r>
            <a:r>
              <a:rPr lang="en-GB" sz="2400" b="0" i="0" dirty="0">
                <a:effectLst/>
                <a:latin typeface="Lato"/>
              </a:rPr>
              <a:t>bsessive compulsive disorder (OCD),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Lato"/>
              </a:rPr>
              <a:t>E</a:t>
            </a:r>
            <a:r>
              <a:rPr lang="en-GB" sz="2400" b="0" i="0" dirty="0">
                <a:effectLst/>
                <a:latin typeface="Lato"/>
              </a:rPr>
              <a:t>ating disorders,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>
                <a:latin typeface="Lato"/>
              </a:rPr>
              <a:t>S</a:t>
            </a:r>
            <a:r>
              <a:rPr lang="en-GB" sz="2400" b="0" i="0" dirty="0">
                <a:effectLst/>
                <a:latin typeface="Lato"/>
              </a:rPr>
              <a:t>elf-harming behaviours</a:t>
            </a:r>
          </a:p>
          <a:p>
            <a:pPr marL="0" indent="0" algn="r">
              <a:buNone/>
            </a:pPr>
            <a:r>
              <a:rPr lang="en-GB" sz="1200" dirty="0">
                <a:latin typeface="Lato"/>
              </a:rPr>
              <a:t>(Mental Health Foundation, 2025)</a:t>
            </a:r>
            <a:endParaRPr lang="en-GB" sz="1200" b="0" i="0" dirty="0">
              <a:effectLst/>
              <a:latin typeface="Lato"/>
            </a:endParaRPr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5991754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CEA62-8645-438E-9941-171AADA14F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13468" y="365125"/>
            <a:ext cx="9440332" cy="1325563"/>
          </a:xfrm>
        </p:spPr>
        <p:txBody>
          <a:bodyPr>
            <a:normAutofit/>
          </a:bodyPr>
          <a:lstStyle/>
          <a:p>
            <a:r>
              <a:rPr lang="en-GB" sz="4600" dirty="0"/>
              <a:t>Signs a child has experienced trauma</a:t>
            </a:r>
          </a:p>
        </p:txBody>
      </p:sp>
      <p:pic>
        <p:nvPicPr>
          <p:cNvPr id="7" name="Graphic 6" descr="Person with Idea">
            <a:extLst>
              <a:ext uri="{FF2B5EF4-FFF2-40B4-BE49-F238E27FC236}">
                <a16:creationId xmlns:a16="http://schemas.microsoft.com/office/drawing/2014/main" id="{5BEB3073-4F3E-4B1A-B0FB-AF1739D253B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38200" y="570706"/>
            <a:ext cx="914400" cy="9144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8EB785-8E42-4612-AC2D-7E9DAB39EA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  <a:latin typeface="Lato"/>
              </a:rPr>
              <a:t>Having memories, thoughts or flashbacks that seem to come suddenly from nowhere (often called ‘intrusive’ thoughts)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Lato"/>
              </a:rPr>
              <a:t>A</a:t>
            </a:r>
            <a:r>
              <a:rPr lang="en-GB" b="0" i="0" dirty="0">
                <a:effectLst/>
                <a:latin typeface="Lato"/>
              </a:rPr>
              <a:t>cting out or having angry or aggressive outbursts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Lato"/>
              </a:rPr>
              <a:t>F</a:t>
            </a:r>
            <a:r>
              <a:rPr lang="en-GB" b="0" i="0" dirty="0">
                <a:effectLst/>
                <a:latin typeface="Lato"/>
              </a:rPr>
              <a:t>inding it difficult to calm down when they are distressed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Lato"/>
              </a:rPr>
              <a:t>W</a:t>
            </a:r>
            <a:r>
              <a:rPr lang="en-GB" b="0" i="0" dirty="0">
                <a:effectLst/>
                <a:latin typeface="Lato"/>
              </a:rPr>
              <a:t>ithdrawing from friends, family, school and activities they usually enjoy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Lato"/>
              </a:rPr>
              <a:t>R</a:t>
            </a:r>
            <a:r>
              <a:rPr lang="en-GB" b="0" i="0" dirty="0">
                <a:effectLst/>
                <a:latin typeface="Lato"/>
              </a:rPr>
              <a:t>epeating certain behaviours or seeming agitated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Lato"/>
              </a:rPr>
              <a:t>A</a:t>
            </a:r>
            <a:r>
              <a:rPr lang="en-GB" b="0" i="0" dirty="0">
                <a:effectLst/>
                <a:latin typeface="Lato"/>
              </a:rPr>
              <a:t>voiding thinking about, talking about or being in situations which are related to a particular experience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7916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121AF-B063-4C5F-949C-9E0D47D478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Lato"/>
              </a:rPr>
              <a:t>S</a:t>
            </a:r>
            <a:r>
              <a:rPr lang="en-GB" sz="2400" b="0" i="0" dirty="0">
                <a:effectLst/>
                <a:latin typeface="Lato"/>
              </a:rPr>
              <a:t>eeming sensitive or vigilant about anything that could be threatening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Lato"/>
              </a:rPr>
              <a:t>S</a:t>
            </a:r>
            <a:r>
              <a:rPr lang="en-GB" sz="2400" b="0" i="0" dirty="0">
                <a:effectLst/>
                <a:latin typeface="Lato"/>
              </a:rPr>
              <a:t>eeming zoned-out or disconnected from themselves, their feelings and what’s going on around them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Lato"/>
              </a:rPr>
              <a:t>H</a:t>
            </a:r>
            <a:r>
              <a:rPr lang="en-GB" sz="2400" b="0" i="0" dirty="0">
                <a:effectLst/>
                <a:latin typeface="Lato"/>
              </a:rPr>
              <a:t>aving trouble remembering things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Lato"/>
              </a:rPr>
              <a:t>N</a:t>
            </a:r>
            <a:r>
              <a:rPr lang="en-GB" sz="2400" b="0" i="0" dirty="0">
                <a:effectLst/>
                <a:latin typeface="Lato"/>
              </a:rPr>
              <a:t>ot feeling able to sleep or having nightmares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Lato"/>
              </a:rPr>
              <a:t>U</a:t>
            </a:r>
            <a:r>
              <a:rPr lang="en-GB" sz="2400" b="0" i="0" dirty="0">
                <a:effectLst/>
                <a:latin typeface="Lato"/>
              </a:rPr>
              <a:t>sing drugs or alcohol differently to how they did before, or starting to for the first time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Lato"/>
              </a:rPr>
              <a:t>E</a:t>
            </a:r>
            <a:r>
              <a:rPr lang="en-GB" sz="2400" b="0" i="0" dirty="0">
                <a:effectLst/>
                <a:latin typeface="Lato"/>
              </a:rPr>
              <a:t>ating significantly more or less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latin typeface="Lato"/>
              </a:rPr>
              <a:t>S</a:t>
            </a:r>
            <a:r>
              <a:rPr lang="en-GB" sz="2400" b="0" i="0" dirty="0">
                <a:effectLst/>
                <a:latin typeface="Lato"/>
              </a:rPr>
              <a:t>elf-harming</a:t>
            </a:r>
          </a:p>
          <a:p>
            <a:pPr marL="0" indent="0" algn="r">
              <a:buNone/>
            </a:pPr>
            <a:r>
              <a:rPr lang="en-GB" sz="1200" dirty="0"/>
              <a:t>(UK Trauma Council, 2026)</a:t>
            </a:r>
          </a:p>
        </p:txBody>
      </p:sp>
    </p:spTree>
    <p:extLst>
      <p:ext uri="{BB962C8B-B14F-4D97-AF65-F5344CB8AC3E}">
        <p14:creationId xmlns:p14="http://schemas.microsoft.com/office/powerpoint/2010/main" val="3702066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13918F-0E8B-44CB-BC47-EB254AF4CB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A child may feel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E3DDF3-C16D-454C-A004-89D8009FCA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 fontScale="77500" lnSpcReduction="20000"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Lato"/>
              </a:rPr>
              <a:t>A</a:t>
            </a:r>
            <a:r>
              <a:rPr lang="en-GB" sz="2600" b="0" i="0" dirty="0">
                <a:effectLst/>
                <a:latin typeface="Lato"/>
              </a:rPr>
              <a:t>nxious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Lato"/>
              </a:rPr>
              <a:t>A</a:t>
            </a:r>
            <a:r>
              <a:rPr lang="en-GB" sz="2600" b="0" i="0" dirty="0">
                <a:effectLst/>
                <a:latin typeface="Lato"/>
              </a:rPr>
              <a:t>ngry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  <a:latin typeface="Lato"/>
              </a:rPr>
              <a:t>Frightened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Lato"/>
              </a:rPr>
              <a:t>U</a:t>
            </a:r>
            <a:r>
              <a:rPr lang="en-GB" sz="2600" b="0" i="0" dirty="0">
                <a:effectLst/>
                <a:latin typeface="Lato"/>
              </a:rPr>
              <a:t>nsafe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Lato"/>
              </a:rPr>
              <a:t>N</a:t>
            </a:r>
            <a:r>
              <a:rPr lang="en-GB" sz="2600" b="0" i="0" dirty="0">
                <a:effectLst/>
                <a:latin typeface="Lato"/>
              </a:rPr>
              <a:t>umb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Lato"/>
              </a:rPr>
              <a:t>L</a:t>
            </a:r>
            <a:r>
              <a:rPr lang="en-GB" sz="2600" b="0" i="0" dirty="0">
                <a:effectLst/>
                <a:latin typeface="Lato"/>
              </a:rPr>
              <a:t>ow or depressed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Lato"/>
              </a:rPr>
              <a:t>I</a:t>
            </a:r>
            <a:r>
              <a:rPr lang="en-GB" sz="2600" b="0" i="0" dirty="0">
                <a:effectLst/>
                <a:latin typeface="Lato"/>
              </a:rPr>
              <a:t>solated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Lato"/>
              </a:rPr>
              <a:t>G</a:t>
            </a:r>
            <a:r>
              <a:rPr lang="en-GB" sz="2600" b="0" i="0" dirty="0">
                <a:effectLst/>
                <a:latin typeface="Lato"/>
              </a:rPr>
              <a:t>uilty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>
                <a:latin typeface="Lato"/>
              </a:rPr>
              <a:t>A</a:t>
            </a:r>
            <a:r>
              <a:rPr lang="en-GB" sz="2600" b="0" i="0" dirty="0">
                <a:effectLst/>
                <a:latin typeface="Lato"/>
              </a:rPr>
              <a:t>shamed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b="0" i="0" dirty="0">
                <a:effectLst/>
                <a:latin typeface="Lato"/>
              </a:rPr>
              <a:t>Feeling bad about themselves</a:t>
            </a:r>
          </a:p>
          <a:p>
            <a:pPr marL="0" indent="0" algn="r">
              <a:buNone/>
            </a:pPr>
            <a:r>
              <a:rPr lang="en-GB" sz="1000" dirty="0">
                <a:latin typeface="Lato"/>
              </a:rPr>
              <a:t>(UK Trauma Council, 2026)</a:t>
            </a:r>
            <a:endParaRPr lang="en-GB" sz="1600" b="0" i="0" dirty="0">
              <a:effectLst/>
              <a:latin typeface="Lato"/>
            </a:endParaRPr>
          </a:p>
          <a:p>
            <a:pPr marL="0" indent="0">
              <a:buNone/>
            </a:pPr>
            <a:endParaRPr lang="en-GB" sz="2600" b="0" i="0" dirty="0">
              <a:effectLst/>
              <a:latin typeface="Lato"/>
            </a:endParaRPr>
          </a:p>
          <a:p>
            <a:r>
              <a:rPr lang="en-GB" sz="2800" dirty="0"/>
              <a:t>Young carers have a high referral rate for therapy.</a:t>
            </a:r>
          </a:p>
          <a:p>
            <a:pPr marL="0" indent="0" algn="r">
              <a:buNone/>
            </a:pPr>
            <a:r>
              <a:rPr lang="en-GB" sz="1000" b="0" i="0" dirty="0">
                <a:effectLst/>
                <a:latin typeface="Lato"/>
              </a:rPr>
              <a:t>(We Are Beyond, 2026)</a:t>
            </a:r>
            <a:endParaRPr lang="en-GB" sz="1600" b="0" i="0" dirty="0">
              <a:effectLst/>
              <a:latin typeface="Lato"/>
            </a:endParaRPr>
          </a:p>
          <a:p>
            <a:pPr marL="0" indent="0">
              <a:buNone/>
            </a:pPr>
            <a:endParaRPr lang="en-GB" sz="2600" dirty="0"/>
          </a:p>
        </p:txBody>
      </p:sp>
    </p:spTree>
    <p:extLst>
      <p:ext uri="{BB962C8B-B14F-4D97-AF65-F5344CB8AC3E}">
        <p14:creationId xmlns:p14="http://schemas.microsoft.com/office/powerpoint/2010/main" val="52239201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2C45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FA03E83-356F-3263-2F28-6CC49053A1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Longer term impact of childhood trauma</a:t>
            </a:r>
            <a:b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1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(M365 Copilot, 2026)</a:t>
            </a:r>
            <a:endParaRPr lang="en-US" sz="2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25CF221-82B5-CE23-9966-248D01C8E5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038600" y="1028244"/>
            <a:ext cx="7188199" cy="4798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17069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4" name="Freeform: Shape 43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E68775-65F0-85CE-77B5-A5BFFF516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br>
              <a:rPr lang="en-GB" sz="3100" dirty="0">
                <a:solidFill>
                  <a:srgbClr val="FFFFFF"/>
                </a:solidFill>
              </a:rPr>
            </a:br>
            <a:r>
              <a:rPr lang="en-GB" sz="3100" dirty="0">
                <a:solidFill>
                  <a:srgbClr val="FFFFFF"/>
                </a:solidFill>
              </a:rPr>
              <a:t>Trauma informed schools</a:t>
            </a:r>
            <a:br>
              <a:rPr lang="en-GB" sz="3100" dirty="0">
                <a:solidFill>
                  <a:srgbClr val="FFFFFF"/>
                </a:solidFill>
              </a:rPr>
            </a:br>
            <a:r>
              <a:rPr lang="en-GB" sz="1000" dirty="0">
                <a:solidFill>
                  <a:srgbClr val="FFFFFF"/>
                </a:solidFill>
              </a:rPr>
              <a:t>(Trauma Informed Schools &amp; Communities UK, 2026)</a:t>
            </a:r>
            <a:br>
              <a:rPr lang="en-GB" sz="3100" b="1" dirty="0">
                <a:solidFill>
                  <a:srgbClr val="FFFFFF"/>
                </a:solidFill>
              </a:rPr>
            </a:br>
            <a:endParaRPr lang="en-GB" sz="3100" dirty="0">
              <a:solidFill>
                <a:srgbClr val="FFFFFF"/>
              </a:solidFill>
            </a:endParaRPr>
          </a:p>
        </p:txBody>
      </p:sp>
      <p:graphicFrame>
        <p:nvGraphicFramePr>
          <p:cNvPr id="32" name="Content Placeholder 2">
            <a:extLst>
              <a:ext uri="{FF2B5EF4-FFF2-40B4-BE49-F238E27FC236}">
                <a16:creationId xmlns:a16="http://schemas.microsoft.com/office/drawing/2014/main" id="{B8C7AC7B-4DC5-E736-E3C8-989E85A034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114606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2686114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3EFF7B1-6CB7-47D1-AD37-B870CA2B21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FA2962B-21B6-4689-A95D-A8FF6ADE4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solidFill>
            <a:schemeClr val="bg1">
              <a:alpha val="5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A745280D-ED36-41FE-8EB1-CE597C99CF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117348" y="774914"/>
            <a:ext cx="304800" cy="429768"/>
            <a:chOff x="215328" y="-46937"/>
            <a:chExt cx="304800" cy="2773841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D26CEB3-5AE4-4088-AD63-396DB50F28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53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4AA9279A-AD34-474C-834E-6BF658144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69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B3589559-7D9A-4ECD-90BB-A5565E2DAE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85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701B1A71-DCEA-4EB2-8133-98A2CD6F0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20128" y="-46937"/>
              <a:ext cx="0" cy="2773841"/>
            </a:xfrm>
            <a:prstGeom prst="line">
              <a:avLst/>
            </a:prstGeom>
            <a:ln w="25400" cmpd="sng">
              <a:solidFill>
                <a:schemeClr val="bg2">
                  <a:lumMod val="60000"/>
                  <a:lumOff val="40000"/>
                  <a:alpha val="5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0E95A5C-1E97-41C3-9DEC-245FF6DEBF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2075420"/>
            <a:ext cx="12048729" cy="4093306"/>
            <a:chOff x="1" y="2075420"/>
            <a:chExt cx="12048729" cy="4093306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8D3C3374-C720-4FCD-B6CD-AEF1D1A619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7942191" y="2507571"/>
              <a:ext cx="3563871" cy="3563871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7639E2EF-4D23-4EA3-B29E-D6362FF722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0435065" y="4048931"/>
              <a:ext cx="1381607" cy="1381607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730820A4-6CEA-4BF7-8DE4-F5B2D2EB23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2075420"/>
              <a:ext cx="3144364" cy="3144364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20000"/>
                  </a:schemeClr>
                </a:gs>
                <a:gs pos="100000">
                  <a:schemeClr val="tx2">
                    <a:lumMod val="50000"/>
                    <a:alpha val="1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F320E002-8AED-4D4F-A104-0585FFFB9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2600000">
              <a:off x="10150845" y="4270841"/>
              <a:ext cx="1897885" cy="1897885"/>
            </a:xfrm>
            <a:prstGeom prst="ellipse">
              <a:avLst/>
            </a:prstGeom>
            <a:gradFill>
              <a:gsLst>
                <a:gs pos="0">
                  <a:schemeClr val="tx2">
                    <a:lumMod val="75000"/>
                    <a:alpha val="10000"/>
                  </a:schemeClr>
                </a:gs>
                <a:gs pos="100000">
                  <a:schemeClr val="tx2">
                    <a:lumMod val="75000"/>
                    <a:alpha val="20000"/>
                  </a:schemeClr>
                </a:gs>
              </a:gsLst>
              <a:lin ang="54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6A0BF3F3-3A09-42CE-9483-114BD01DD9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046780" y="3040492"/>
              <a:ext cx="2579322" cy="2579322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20000"/>
                    </a:schemeClr>
                  </a:gs>
                  <a:gs pos="100000">
                    <a:schemeClr val="tx2">
                      <a:lumMod val="50000"/>
                      <a:alpha val="20000"/>
                    </a:schemeClr>
                  </a:gs>
                </a:gsLst>
                <a:lin ang="5400000" scaled="1"/>
              </a:gra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233BD5C-DFC7-4EB7-B348-7C9B5B8D0A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4500000">
              <a:off x="2224640" y="3193975"/>
              <a:ext cx="2243193" cy="2243193"/>
            </a:xfrm>
            <a:prstGeom prst="ellipse">
              <a:avLst/>
            </a:prstGeom>
            <a:noFill/>
            <a:ln w="31750">
              <a:gradFill>
                <a:gsLst>
                  <a:gs pos="0">
                    <a:schemeClr val="tx2">
                      <a:lumMod val="60000"/>
                      <a:lumOff val="40000"/>
                      <a:alpha val="10000"/>
                    </a:schemeClr>
                  </a:gs>
                  <a:gs pos="100000">
                    <a:schemeClr val="tx2">
                      <a:lumMod val="50000"/>
                      <a:alpha val="10000"/>
                    </a:schemeClr>
                  </a:gs>
                </a:gsLst>
                <a:lin ang="5400000" scaled="1"/>
              </a:gra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A00D2CE1-35C1-46E6-BD59-CEE668BD90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438146" y="1042605"/>
            <a:ext cx="2796461" cy="711252"/>
          </a:xfrm>
          <a:prstGeom prst="rect">
            <a:avLst/>
          </a:prstGeom>
          <a:gradFill flip="none" rotWithShape="1">
            <a:gsLst>
              <a:gs pos="0">
                <a:schemeClr val="tx2">
                  <a:lumMod val="40000"/>
                  <a:lumOff val="60000"/>
                  <a:alpha val="0"/>
                </a:schemeClr>
              </a:gs>
              <a:gs pos="100000">
                <a:schemeClr val="tx2">
                  <a:lumMod val="75000"/>
                  <a:alpha val="1000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A58DCE86-9AE1-46D1-96D6-04B8B3EDF6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259539" y="317578"/>
            <a:ext cx="548640" cy="549007"/>
            <a:chOff x="7029447" y="3514725"/>
            <a:chExt cx="1285875" cy="549007"/>
          </a:xfrm>
        </p:grpSpPr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89B74739-D423-4F25-A976-0A6CD86D17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6018E700-FF08-42AA-9237-24E7A74AD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6B3488A-8A55-403E-B9C9-75AFA0CF53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15089B9D-BA8D-4A64-B95F-33940D9D68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75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5" name="Rectangle 34">
            <a:extLst>
              <a:ext uri="{FF2B5EF4-FFF2-40B4-BE49-F238E27FC236}">
                <a16:creationId xmlns:a16="http://schemas.microsoft.com/office/drawing/2014/main" id="{E18403B7-F2C7-4C07-8522-21C319109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" y="6140785"/>
            <a:ext cx="6095997" cy="711252"/>
          </a:xfrm>
          <a:prstGeom prst="rect">
            <a:avLst/>
          </a:prstGeom>
          <a:gradFill flip="none" rotWithShape="1">
            <a:gsLst>
              <a:gs pos="10000">
                <a:schemeClr val="tx2">
                  <a:lumMod val="50000"/>
                  <a:alpha val="10000"/>
                </a:schemeClr>
              </a:gs>
              <a:gs pos="100000">
                <a:schemeClr val="tx2">
                  <a:lumMod val="60000"/>
                  <a:lumOff val="40000"/>
                  <a:alpha val="0"/>
                </a:schemeClr>
              </a:gs>
            </a:gsLst>
            <a:lin ang="8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23B58CC6-A99E-43AF-A467-256F19287F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616345" y="5940560"/>
            <a:ext cx="1285875" cy="549007"/>
            <a:chOff x="7029447" y="3514725"/>
            <a:chExt cx="1285875" cy="549007"/>
          </a:xfrm>
        </p:grpSpPr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8FE97852-3A18-4317-B17E-8C45174F96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514725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F9D0BC6E-6D0B-4589-B1BF-372BAA3839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697727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30B892E-E062-4B0A-B79E-E55D36EC9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3880729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8D1A4DF9-C28A-4C0A-B273-702F0C4880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029447" y="4063732"/>
              <a:ext cx="1285875" cy="0"/>
            </a:xfrm>
            <a:prstGeom prst="line">
              <a:avLst/>
            </a:prstGeom>
            <a:ln w="31750" cap="rnd" cmpd="sng">
              <a:gradFill>
                <a:gsLst>
                  <a:gs pos="0">
                    <a:schemeClr val="tx2">
                      <a:lumMod val="60000"/>
                      <a:lumOff val="40000"/>
                      <a:alpha val="40000"/>
                    </a:schemeClr>
                  </a:gs>
                  <a:gs pos="100000">
                    <a:schemeClr val="tx2">
                      <a:lumMod val="50000"/>
                      <a:alpha val="40000"/>
                    </a:schemeClr>
                  </a:gs>
                </a:gsLst>
                <a:lin ang="5400000" scaled="1"/>
              </a:gradFill>
              <a:prstDash val="sysDot"/>
              <a:round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780A010-068A-453D-AA92-573A10BA0A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936" y="495992"/>
            <a:ext cx="4195140" cy="5638831"/>
          </a:xfrm>
          <a:noFill/>
        </p:spPr>
        <p:txBody>
          <a:bodyPr anchor="ctr">
            <a:normAutofit/>
          </a:bodyPr>
          <a:lstStyle/>
          <a:p>
            <a:r>
              <a:rPr lang="en-GB" sz="4800" dirty="0"/>
              <a:t>Key principles and practices</a:t>
            </a:r>
            <a:br>
              <a:rPr lang="en-GB" sz="4800" dirty="0"/>
            </a:br>
            <a:r>
              <a:rPr lang="en-GB" sz="1000" dirty="0"/>
              <a:t>(Trauma Informed Schools &amp; Communities UK, 2026)</a:t>
            </a:r>
            <a:endParaRPr lang="en-GB" sz="4800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0779F9E-A32D-4654-E9D9-4CF1C64D6E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54966745"/>
              </p:ext>
            </p:extLst>
          </p:nvPr>
        </p:nvGraphicFramePr>
        <p:xfrm>
          <a:off x="4915947" y="866585"/>
          <a:ext cx="6253722" cy="50561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095848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71EE3-B1C1-7A07-9C26-F85BAFC83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session (tomorrow morning)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F8062-F9C5-C4FE-E602-7583B96509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hangingPunct="0"/>
            <a:r>
              <a:rPr lang="en-GB" sz="3600" dirty="0"/>
              <a:t>Analysis of the support and interventions available</a:t>
            </a:r>
          </a:p>
          <a:p>
            <a:pPr hangingPunct="0"/>
            <a:r>
              <a:rPr lang="en-GB" sz="3600" dirty="0"/>
              <a:t>Theories of self-esteem and self-worth</a:t>
            </a:r>
          </a:p>
          <a:p>
            <a:pPr marL="0" indent="0">
              <a:buNone/>
            </a:pPr>
            <a:endParaRPr lang="en-GB" sz="3600" dirty="0"/>
          </a:p>
          <a:p>
            <a:pPr marL="0" indent="0">
              <a:buNone/>
            </a:pPr>
            <a:r>
              <a:rPr lang="en-GB" sz="3600" dirty="0"/>
              <a:t>Asynchronous session:-</a:t>
            </a:r>
          </a:p>
          <a:p>
            <a:pPr marL="0" indent="0">
              <a:buNone/>
            </a:pPr>
            <a:r>
              <a:rPr lang="en-GB" sz="3600" dirty="0"/>
              <a:t>Trauma –informed practices</a:t>
            </a:r>
          </a:p>
          <a:p>
            <a:pPr marL="0" indent="0">
              <a:buNone/>
            </a:pPr>
            <a:r>
              <a:rPr lang="en-GB" sz="18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hlinkClick r:id="rId2"/>
              </a:rPr>
              <a:t>https://wke.lt/w/s/TetDBp</a:t>
            </a:r>
            <a:endParaRPr lang="en-GB" sz="1800" b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4800" dirty="0"/>
          </a:p>
          <a:p>
            <a:pPr marL="0" indent="0">
              <a:buNone/>
            </a:pP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40387273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F2BD2-A68A-F791-B7EA-3E346876AB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84B80-02CF-D5B4-7EA3-7C33BB1096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dirty="0"/>
              <a:t>ACE Hub Wales (2022) </a:t>
            </a:r>
            <a:r>
              <a:rPr lang="en-GB" i="1" dirty="0"/>
              <a:t>What are ACEs? </a:t>
            </a:r>
            <a:r>
              <a:rPr lang="en-GB" dirty="0"/>
              <a:t>Available at </a:t>
            </a:r>
            <a:r>
              <a:rPr lang="en-GB" dirty="0">
                <a:hlinkClick r:id="rId2"/>
              </a:rPr>
              <a:t>About ACEs and a trauma and ACEs-informed approach - ACE Hub Wales</a:t>
            </a:r>
            <a:r>
              <a:rPr lang="en-GB" dirty="0"/>
              <a:t> (Accessed 04.02.2026)</a:t>
            </a:r>
          </a:p>
          <a:p>
            <a:r>
              <a:rPr lang="en-GB" dirty="0"/>
              <a:t>M365 Copilot (2026) </a:t>
            </a:r>
            <a:r>
              <a:rPr lang="en-GB" i="1" dirty="0"/>
              <a:t>Impact of childhood trauma across the lifespan. [AI generated image] Created 04.02.2026</a:t>
            </a:r>
            <a:endParaRPr lang="en-GB" dirty="0"/>
          </a:p>
          <a:p>
            <a:r>
              <a:rPr lang="en-GB" dirty="0"/>
              <a:t>Farrand, P. (Ed.) (2020) </a:t>
            </a:r>
            <a:r>
              <a:rPr lang="en-GB" i="1" dirty="0"/>
              <a:t>Low intensity CBT skills &amp; interventions: A practitioner’s manual. </a:t>
            </a:r>
            <a:r>
              <a:rPr lang="en-GB" dirty="0"/>
              <a:t> Sage: London</a:t>
            </a:r>
          </a:p>
          <a:p>
            <a:r>
              <a:rPr lang="en-GB" dirty="0"/>
              <a:t>Mental Health Foundation (2025) </a:t>
            </a:r>
            <a:r>
              <a:rPr lang="en-GB" i="1" dirty="0"/>
              <a:t>Symptoms of trauma. </a:t>
            </a:r>
            <a:r>
              <a:rPr lang="en-GB" dirty="0"/>
              <a:t>Available at </a:t>
            </a:r>
            <a:r>
              <a:rPr lang="en-GB" dirty="0">
                <a:hlinkClick r:id="rId3"/>
              </a:rPr>
              <a:t>The impact of traumatic events on mental health | Mental Health Foundation</a:t>
            </a:r>
            <a:r>
              <a:rPr lang="en-GB" dirty="0"/>
              <a:t> (Accessed 04.02.2026)</a:t>
            </a:r>
          </a:p>
          <a:p>
            <a:r>
              <a:rPr lang="en-GB" dirty="0"/>
              <a:t>Telford, O. (2021) </a:t>
            </a:r>
            <a:r>
              <a:rPr lang="en-GB" i="1" dirty="0"/>
              <a:t>Cognitive </a:t>
            </a:r>
            <a:r>
              <a:rPr lang="en-GB" i="1" dirty="0" err="1"/>
              <a:t>Behavioral</a:t>
            </a:r>
            <a:r>
              <a:rPr lang="en-GB" i="1" dirty="0"/>
              <a:t> Therapy &amp; Mindfulness </a:t>
            </a:r>
            <a:r>
              <a:rPr lang="en-GB" dirty="0"/>
              <a:t>Pristine Publishing: Vancouver B.C.</a:t>
            </a:r>
          </a:p>
          <a:p>
            <a:r>
              <a:rPr lang="en-GB" dirty="0"/>
              <a:t>Trauma Informed Schools &amp; Communities UK (2026). </a:t>
            </a:r>
            <a:r>
              <a:rPr lang="en-GB" i="1" dirty="0"/>
              <a:t>Trauma Informed Schools. </a:t>
            </a:r>
            <a:r>
              <a:rPr lang="en-GB" dirty="0"/>
              <a:t>Available at </a:t>
            </a:r>
            <a:r>
              <a:rPr lang="en-GB" dirty="0">
                <a:hlinkClick r:id="rId4"/>
              </a:rPr>
              <a:t>Trauma Informed Schools UK</a:t>
            </a:r>
            <a:r>
              <a:rPr lang="en-GB" dirty="0"/>
              <a:t> (Accessed 17.02.2026)</a:t>
            </a:r>
          </a:p>
          <a:p>
            <a:r>
              <a:rPr lang="en-GB" dirty="0"/>
              <a:t>UK Trauma Council (2026)</a:t>
            </a:r>
            <a:r>
              <a:rPr lang="en-GB" i="1" dirty="0"/>
              <a:t>Key terms in childhood trauma, research &amp; practice </a:t>
            </a:r>
            <a:r>
              <a:rPr lang="en-GB" dirty="0"/>
              <a:t> </a:t>
            </a:r>
            <a:r>
              <a:rPr lang="en-GB" dirty="0">
                <a:hlinkClick r:id="rId5"/>
              </a:rPr>
              <a:t>Definitions - UK Trauma Council</a:t>
            </a:r>
            <a:r>
              <a:rPr lang="en-GB" dirty="0"/>
              <a:t> (Accessed 04.02.2026)</a:t>
            </a:r>
          </a:p>
          <a:p>
            <a:r>
              <a:rPr lang="en-GB" dirty="0"/>
              <a:t>We Are Beyond (2026) </a:t>
            </a:r>
            <a:r>
              <a:rPr lang="en-GB" i="1" dirty="0"/>
              <a:t>Who we support. </a:t>
            </a:r>
            <a:r>
              <a:rPr lang="en-GB" dirty="0"/>
              <a:t>Available at </a:t>
            </a:r>
            <a:r>
              <a:rPr lang="en-GB" dirty="0">
                <a:hlinkClick r:id="rId6"/>
              </a:rPr>
              <a:t>I Am a Young Person – Beyond</a:t>
            </a:r>
            <a:r>
              <a:rPr lang="en-GB" dirty="0"/>
              <a:t> (Accessed 04.02.2026)</a:t>
            </a:r>
          </a:p>
        </p:txBody>
      </p:sp>
    </p:spTree>
    <p:extLst>
      <p:ext uri="{BB962C8B-B14F-4D97-AF65-F5344CB8AC3E}">
        <p14:creationId xmlns:p14="http://schemas.microsoft.com/office/powerpoint/2010/main" val="28497805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D20C1F77195DB540A9C14CABE1FB4069" ma:contentTypeVersion="4" ma:contentTypeDescription="Create a new document." ma:contentTypeScope="" ma:versionID="e58e283192c98965d1a41391b0808a46">
  <xsd:schema xmlns:xsd="http://www.w3.org/2001/XMLSchema" xmlns:xs="http://www.w3.org/2001/XMLSchema" xmlns:p="http://schemas.microsoft.com/office/2006/metadata/properties" xmlns:ns2="c3080eb9-d5dd-4dac-98d5-7e8dbfadbeab" targetNamespace="http://schemas.microsoft.com/office/2006/metadata/properties" ma:root="true" ma:fieldsID="251bfc209c8a62bf4768105581658264" ns2:_="">
    <xsd:import namespace="c3080eb9-d5dd-4dac-98d5-7e8dbfadbea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3080eb9-d5dd-4dac-98d5-7e8dbfadbe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1C7C9724-5E20-4884-AFB5-AC1238CFCDC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CF0A538C-F92A-4D9C-A479-DD82A184B253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B6352C0-6FFF-491D-9318-652208D81E6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3080eb9-d5dd-4dac-98d5-7e8dbfadbe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922</Words>
  <Application>Microsoft Office PowerPoint</Application>
  <PresentationFormat>Widescreen</PresentationFormat>
  <Paragraphs>109</Paragraphs>
  <Slides>14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1" baseType="lpstr">
      <vt:lpstr>Arial</vt:lpstr>
      <vt:lpstr>Calibri</vt:lpstr>
      <vt:lpstr>Calibri Light</vt:lpstr>
      <vt:lpstr>Lato</vt:lpstr>
      <vt:lpstr>Times New Roman</vt:lpstr>
      <vt:lpstr>Wingdings</vt:lpstr>
      <vt:lpstr>Office Theme</vt:lpstr>
      <vt:lpstr>ECES6020 Therapeutic Work with Individuals </vt:lpstr>
      <vt:lpstr>This afternoon</vt:lpstr>
      <vt:lpstr>Childhood trauma</vt:lpstr>
      <vt:lpstr>Some types of trauma</vt:lpstr>
      <vt:lpstr>ACEs</vt:lpstr>
      <vt:lpstr>Trauma</vt:lpstr>
      <vt:lpstr>Signs a child has experienced trauma</vt:lpstr>
      <vt:lpstr>PowerPoint Presentation</vt:lpstr>
      <vt:lpstr>A child may feel</vt:lpstr>
      <vt:lpstr>Longer term impact of childhood trauma (M365 Copilot, 2026)</vt:lpstr>
      <vt:lpstr> Trauma informed schools (Trauma Informed Schools &amp; Communities UK, 2026) </vt:lpstr>
      <vt:lpstr>Key principles and practices (Trauma Informed Schools &amp; Communities UK, 2026)</vt:lpstr>
      <vt:lpstr>Next session (tomorrow morning)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Sarah Knight</dc:creator>
  <cp:lastModifiedBy>Sue Ainsworth</cp:lastModifiedBy>
  <cp:revision>45</cp:revision>
  <dcterms:created xsi:type="dcterms:W3CDTF">2021-02-23T10:22:27Z</dcterms:created>
  <dcterms:modified xsi:type="dcterms:W3CDTF">2026-02-17T08:08:58Z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0x010100D20C1F77195DB540A9C14CABE1FB4069</vt:lpwstr>
  </property>
</Properties>
</file>