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5" r:id="rId2"/>
    <p:sldId id="256" r:id="rId3"/>
    <p:sldId id="257" r:id="rId4"/>
    <p:sldId id="258" r:id="rId5"/>
    <p:sldId id="259" r:id="rId6"/>
    <p:sldId id="264" r:id="rId7"/>
    <p:sldId id="261" r:id="rId8"/>
    <p:sldId id="262" r:id="rId9"/>
    <p:sldId id="263" r:id="rId10"/>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55E9E5-B520-4CDD-BFC9-7C3CCFED0AFE}" v="2" dt="2026-07-21T12:00:18.712"/>
    <p1510:client id="{8C9AFAB3-838D-466F-BBD2-A84AA050ADAB}" v="11" dt="2026-07-20T12:42:13.938"/>
    <p1510:client id="{BEC37BC0-2055-43BB-8F55-C7E934064B9C}" v="42" dt="2026-07-21T09:53:51.229"/>
  </p1510:revLst>
</p1510:revInfo>
</file>

<file path=ppt/tableStyles.xml><?xml version="1.0" encoding="utf-8"?>
<a:tblStyleLst xmlns:a="http://schemas.openxmlformats.org/drawingml/2006/main" def="{5C22544A-7EE6-4342-B048-85BDC9FD1C3A}">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6" d="100"/>
          <a:sy n="66" d="100"/>
        </p:scale>
        <p:origin x="652"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is hamid" userId="6e00e54c3072b760" providerId="LiveId" clId="{7CD03C02-1B9A-48A2-88BB-56004BDC3CAF}"/>
    <pc:docChg chg="custSel addSld modSld sldOrd">
      <pc:chgData name="shamis hamid" userId="6e00e54c3072b760" providerId="LiveId" clId="{7CD03C02-1B9A-48A2-88BB-56004BDC3CAF}" dt="2026-07-21T12:00:22.486" v="29" actId="1076"/>
      <pc:docMkLst>
        <pc:docMk/>
      </pc:docMkLst>
      <pc:sldChg chg="delSp modSp new mod ord">
        <pc:chgData name="shamis hamid" userId="6e00e54c3072b760" providerId="LiveId" clId="{7CD03C02-1B9A-48A2-88BB-56004BDC3CAF}" dt="2026-07-21T12:00:22.486" v="29" actId="1076"/>
        <pc:sldMkLst>
          <pc:docMk/>
          <pc:sldMk cId="1071741432" sldId="265"/>
        </pc:sldMkLst>
        <pc:spChg chg="mod">
          <ac:chgData name="shamis hamid" userId="6e00e54c3072b760" providerId="LiveId" clId="{7CD03C02-1B9A-48A2-88BB-56004BDC3CAF}" dt="2026-07-21T12:00:22.486" v="29" actId="1076"/>
          <ac:spMkLst>
            <pc:docMk/>
            <pc:sldMk cId="1071741432" sldId="265"/>
            <ac:spMk id="2" creationId="{F26BB00E-D51E-C6EC-DAE1-273E0C676E03}"/>
          </ac:spMkLst>
        </pc:spChg>
        <pc:spChg chg="del">
          <ac:chgData name="shamis hamid" userId="6e00e54c3072b760" providerId="LiveId" clId="{7CD03C02-1B9A-48A2-88BB-56004BDC3CAF}" dt="2026-07-21T11:59:58.878" v="3" actId="478"/>
          <ac:spMkLst>
            <pc:docMk/>
            <pc:sldMk cId="1071741432" sldId="265"/>
            <ac:spMk id="3" creationId="{D12BF958-4F75-BD8C-849B-3DC1D19841C2}"/>
          </ac:spMkLst>
        </pc:spChg>
      </pc:sldChg>
    </pc:docChg>
  </pc:docChgLst>
  <pc:docChgLst>
    <pc:chgData name="shamis hamid" userId="6e00e54c3072b760" providerId="LiveId" clId="{BEC37BC0-2055-43BB-8F55-C7E934064B9C}"/>
    <pc:docChg chg="custSel modSld">
      <pc:chgData name="shamis hamid" userId="6e00e54c3072b760" providerId="LiveId" clId="{BEC37BC0-2055-43BB-8F55-C7E934064B9C}" dt="2026-07-21T09:53:51.229" v="34"/>
      <pc:docMkLst>
        <pc:docMk/>
      </pc:docMkLst>
      <pc:sldChg chg="addSp delSp modSp mod modTransition delAnim modAnim">
        <pc:chgData name="shamis hamid" userId="6e00e54c3072b760" providerId="LiveId" clId="{BEC37BC0-2055-43BB-8F55-C7E934064B9C}" dt="2026-07-21T09:53:51.229" v="34"/>
        <pc:sldMkLst>
          <pc:docMk/>
          <pc:sldMk cId="0" sldId="256"/>
        </pc:sldMkLst>
        <pc:picChg chg="add del mod">
          <ac:chgData name="shamis hamid" userId="6e00e54c3072b760" providerId="LiveId" clId="{BEC37BC0-2055-43BB-8F55-C7E934064B9C}" dt="2026-07-21T09:50:59.521" v="26"/>
          <ac:picMkLst>
            <pc:docMk/>
            <pc:sldMk cId="0" sldId="256"/>
            <ac:picMk id="4" creationId="{18D2109E-097E-4AF7-BD6E-DDF34E1D6B06}"/>
          </ac:picMkLst>
        </pc:picChg>
        <pc:picChg chg="add del mod">
          <ac:chgData name="shamis hamid" userId="6e00e54c3072b760" providerId="LiveId" clId="{BEC37BC0-2055-43BB-8F55-C7E934064B9C}" dt="2026-07-21T09:40:42.284" v="16"/>
          <ac:picMkLst>
            <pc:docMk/>
            <pc:sldMk cId="0" sldId="256"/>
            <ac:picMk id="4" creationId="{8C061986-81CA-4500-AA05-06C1804D9579}"/>
          </ac:picMkLst>
        </pc:picChg>
        <pc:picChg chg="add del mod">
          <ac:chgData name="shamis hamid" userId="6e00e54c3072b760" providerId="LiveId" clId="{BEC37BC0-2055-43BB-8F55-C7E934064B9C}" dt="2026-07-21T08:47:18.329" v="2" actId="478"/>
          <ac:picMkLst>
            <pc:docMk/>
            <pc:sldMk cId="0" sldId="256"/>
            <ac:picMk id="4" creationId="{94D21FC5-3C04-4BCE-9A1D-9D5082C33696}"/>
          </ac:picMkLst>
        </pc:picChg>
        <pc:picChg chg="add del mod">
          <ac:chgData name="shamis hamid" userId="6e00e54c3072b760" providerId="LiveId" clId="{BEC37BC0-2055-43BB-8F55-C7E934064B9C}" dt="2026-07-21T08:57:39.988" v="5"/>
          <ac:picMkLst>
            <pc:docMk/>
            <pc:sldMk cId="0" sldId="256"/>
            <ac:picMk id="5" creationId="{14810092-7C34-4B5D-B75C-9C7AC8EDF334}"/>
          </ac:picMkLst>
        </pc:picChg>
        <pc:picChg chg="add del mod">
          <ac:chgData name="shamis hamid" userId="6e00e54c3072b760" providerId="LiveId" clId="{BEC37BC0-2055-43BB-8F55-C7E934064B9C}" dt="2026-07-21T09:43:51.028" v="20"/>
          <ac:picMkLst>
            <pc:docMk/>
            <pc:sldMk cId="0" sldId="256"/>
            <ac:picMk id="5" creationId="{531407EF-4C5D-4EE1-8FB4-3B658271C1E2}"/>
          </ac:picMkLst>
        </pc:picChg>
        <pc:picChg chg="add del mod">
          <ac:chgData name="shamis hamid" userId="6e00e54c3072b760" providerId="LiveId" clId="{BEC37BC0-2055-43BB-8F55-C7E934064B9C}" dt="2026-07-21T09:51:43.381" v="28"/>
          <ac:picMkLst>
            <pc:docMk/>
            <pc:sldMk cId="0" sldId="256"/>
            <ac:picMk id="5" creationId="{70C84E46-C733-461B-A2C4-181A42787EC4}"/>
          </ac:picMkLst>
        </pc:picChg>
        <pc:picChg chg="add del mod">
          <ac:chgData name="shamis hamid" userId="6e00e54c3072b760" providerId="LiveId" clId="{BEC37BC0-2055-43BB-8F55-C7E934064B9C}" dt="2026-07-21T09:44:49.180" v="24"/>
          <ac:picMkLst>
            <pc:docMk/>
            <pc:sldMk cId="0" sldId="256"/>
            <ac:picMk id="6" creationId="{5CE1C5E4-7064-4857-9549-4487F9D73131}"/>
          </ac:picMkLst>
        </pc:picChg>
        <pc:picChg chg="add del mod">
          <ac:chgData name="shamis hamid" userId="6e00e54c3072b760" providerId="LiveId" clId="{BEC37BC0-2055-43BB-8F55-C7E934064B9C}" dt="2026-07-21T09:53:25.996" v="32"/>
          <ac:picMkLst>
            <pc:docMk/>
            <pc:sldMk cId="0" sldId="256"/>
            <ac:picMk id="6" creationId="{BD8848FB-1F77-4B30-9BDB-8C975D358E4E}"/>
          </ac:picMkLst>
        </pc:picChg>
        <pc:picChg chg="add del mod">
          <ac:chgData name="shamis hamid" userId="6e00e54c3072b760" providerId="LiveId" clId="{BEC37BC0-2055-43BB-8F55-C7E934064B9C}" dt="2026-07-21T08:58:21.263" v="7"/>
          <ac:picMkLst>
            <pc:docMk/>
            <pc:sldMk cId="0" sldId="256"/>
            <ac:picMk id="6" creationId="{EA38183E-462C-4746-953A-0A2A88219369}"/>
          </ac:picMkLst>
        </pc:picChg>
        <pc:picChg chg="add del mod">
          <ac:chgData name="shamis hamid" userId="6e00e54c3072b760" providerId="LiveId" clId="{BEC37BC0-2055-43BB-8F55-C7E934064B9C}" dt="2026-07-21T09:13:26.977" v="9"/>
          <ac:picMkLst>
            <pc:docMk/>
            <pc:sldMk cId="0" sldId="256"/>
            <ac:picMk id="7" creationId="{0BA4675A-E4CC-454A-98BD-BEA7634198A4}"/>
          </ac:picMkLst>
        </pc:picChg>
        <pc:picChg chg="add del mod">
          <ac:chgData name="shamis hamid" userId="6e00e54c3072b760" providerId="LiveId" clId="{BEC37BC0-2055-43BB-8F55-C7E934064B9C}" dt="2026-07-21T09:53:51.229" v="34"/>
          <ac:picMkLst>
            <pc:docMk/>
            <pc:sldMk cId="0" sldId="256"/>
            <ac:picMk id="7" creationId="{7B14BA86-4043-4FD1-B7EA-DC36A35307AD}"/>
          </ac:picMkLst>
        </pc:picChg>
        <pc:picChg chg="add del mod">
          <ac:chgData name="shamis hamid" userId="6e00e54c3072b760" providerId="LiveId" clId="{BEC37BC0-2055-43BB-8F55-C7E934064B9C}" dt="2026-07-21T09:13:59.486" v="11"/>
          <ac:picMkLst>
            <pc:docMk/>
            <pc:sldMk cId="0" sldId="256"/>
            <ac:picMk id="8" creationId="{521DB5B3-D64E-4F64-8F17-0A036C5D34A9}"/>
          </ac:picMkLst>
        </pc:picChg>
        <pc:picChg chg="add del mod">
          <ac:chgData name="shamis hamid" userId="6e00e54c3072b760" providerId="LiveId" clId="{BEC37BC0-2055-43BB-8F55-C7E934064B9C}" dt="2026-07-21T09:18:18.568" v="13"/>
          <ac:picMkLst>
            <pc:docMk/>
            <pc:sldMk cId="0" sldId="256"/>
            <ac:picMk id="9" creationId="{44F00886-AF22-4C6A-878D-D76E9D048352}"/>
          </ac:picMkLst>
        </pc:picChg>
      </pc:sldChg>
      <pc:sldChg chg="addSp delSp modSp modTransition modAnim">
        <pc:chgData name="shamis hamid" userId="6e00e54c3072b760" providerId="LiveId" clId="{BEC37BC0-2055-43BB-8F55-C7E934064B9C}" dt="2026-07-21T09:53:51.229" v="34"/>
        <pc:sldMkLst>
          <pc:docMk/>
          <pc:sldMk cId="0" sldId="257"/>
        </pc:sldMkLst>
        <pc:picChg chg="add del mod">
          <ac:chgData name="shamis hamid" userId="6e00e54c3072b760" providerId="LiveId" clId="{BEC37BC0-2055-43BB-8F55-C7E934064B9C}" dt="2026-07-21T08:57:39.988" v="5"/>
          <ac:picMkLst>
            <pc:docMk/>
            <pc:sldMk cId="0" sldId="257"/>
            <ac:picMk id="5" creationId="{57341A3E-19AC-4C5C-8D21-5F3CEBDB59A0}"/>
          </ac:picMkLst>
        </pc:picChg>
        <pc:picChg chg="add del mod">
          <ac:chgData name="shamis hamid" userId="6e00e54c3072b760" providerId="LiveId" clId="{BEC37BC0-2055-43BB-8F55-C7E934064B9C}" dt="2026-07-21T09:50:59.521" v="26"/>
          <ac:picMkLst>
            <pc:docMk/>
            <pc:sldMk cId="0" sldId="257"/>
            <ac:picMk id="5" creationId="{661CE8E9-8D4F-435B-9F3A-34FA827D57FF}"/>
          </ac:picMkLst>
        </pc:picChg>
        <pc:picChg chg="add del mod">
          <ac:chgData name="shamis hamid" userId="6e00e54c3072b760" providerId="LiveId" clId="{BEC37BC0-2055-43BB-8F55-C7E934064B9C}" dt="2026-07-21T09:40:42.284" v="16"/>
          <ac:picMkLst>
            <pc:docMk/>
            <pc:sldMk cId="0" sldId="257"/>
            <ac:picMk id="5" creationId="{E828A86A-65F0-4F54-A72A-B38CC2E96239}"/>
          </ac:picMkLst>
        </pc:picChg>
        <pc:picChg chg="add del mod">
          <ac:chgData name="shamis hamid" userId="6e00e54c3072b760" providerId="LiveId" clId="{BEC37BC0-2055-43BB-8F55-C7E934064B9C}" dt="2026-07-21T09:43:51.028" v="20"/>
          <ac:picMkLst>
            <pc:docMk/>
            <pc:sldMk cId="0" sldId="257"/>
            <ac:picMk id="6" creationId="{0CB3128C-48A2-4C25-A486-2B28DB6EB56A}"/>
          </ac:picMkLst>
        </pc:picChg>
        <pc:picChg chg="add del mod">
          <ac:chgData name="shamis hamid" userId="6e00e54c3072b760" providerId="LiveId" clId="{BEC37BC0-2055-43BB-8F55-C7E934064B9C}" dt="2026-07-21T09:13:26.977" v="9"/>
          <ac:picMkLst>
            <pc:docMk/>
            <pc:sldMk cId="0" sldId="257"/>
            <ac:picMk id="6" creationId="{B7DDC65B-A949-4896-B237-44A00DCA5C5D}"/>
          </ac:picMkLst>
        </pc:picChg>
        <pc:picChg chg="add del mod">
          <ac:chgData name="shamis hamid" userId="6e00e54c3072b760" providerId="LiveId" clId="{BEC37BC0-2055-43BB-8F55-C7E934064B9C}" dt="2026-07-21T09:51:43.381" v="28"/>
          <ac:picMkLst>
            <pc:docMk/>
            <pc:sldMk cId="0" sldId="257"/>
            <ac:picMk id="6" creationId="{FDAF7743-B09D-4381-9BF0-06B027929F9F}"/>
          </ac:picMkLst>
        </pc:picChg>
        <pc:picChg chg="add del mod">
          <ac:chgData name="shamis hamid" userId="6e00e54c3072b760" providerId="LiveId" clId="{BEC37BC0-2055-43BB-8F55-C7E934064B9C}" dt="2026-07-21T09:53:25.996" v="32"/>
          <ac:picMkLst>
            <pc:docMk/>
            <pc:sldMk cId="0" sldId="257"/>
            <ac:picMk id="7" creationId="{880366F7-6CC0-4ABC-A01A-1F86D7FB6EFF}"/>
          </ac:picMkLst>
        </pc:picChg>
      </pc:sldChg>
      <pc:sldChg chg="addSp delSp modSp modTransition modAnim">
        <pc:chgData name="shamis hamid" userId="6e00e54c3072b760" providerId="LiveId" clId="{BEC37BC0-2055-43BB-8F55-C7E934064B9C}" dt="2026-07-21T09:53:51.229" v="34"/>
        <pc:sldMkLst>
          <pc:docMk/>
          <pc:sldMk cId="0" sldId="258"/>
        </pc:sldMkLst>
        <pc:picChg chg="add del mod">
          <ac:chgData name="shamis hamid" userId="6e00e54c3072b760" providerId="LiveId" clId="{BEC37BC0-2055-43BB-8F55-C7E934064B9C}" dt="2026-07-21T08:57:39.988" v="5"/>
          <ac:picMkLst>
            <pc:docMk/>
            <pc:sldMk cId="0" sldId="258"/>
            <ac:picMk id="5" creationId="{1105FEA0-DDB3-49B2-B665-24834C422D71}"/>
          </ac:picMkLst>
        </pc:picChg>
        <pc:picChg chg="add del mod">
          <ac:chgData name="shamis hamid" userId="6e00e54c3072b760" providerId="LiveId" clId="{BEC37BC0-2055-43BB-8F55-C7E934064B9C}" dt="2026-07-21T09:50:59.521" v="26"/>
          <ac:picMkLst>
            <pc:docMk/>
            <pc:sldMk cId="0" sldId="258"/>
            <ac:picMk id="5" creationId="{365B7841-17C7-4212-820A-43CBFF75AE5F}"/>
          </ac:picMkLst>
        </pc:picChg>
        <pc:picChg chg="add del mod">
          <ac:chgData name="shamis hamid" userId="6e00e54c3072b760" providerId="LiveId" clId="{BEC37BC0-2055-43BB-8F55-C7E934064B9C}" dt="2026-07-21T09:40:57.881" v="18"/>
          <ac:picMkLst>
            <pc:docMk/>
            <pc:sldMk cId="0" sldId="258"/>
            <ac:picMk id="5" creationId="{7097F168-EB94-494F-9126-58FADDB260DE}"/>
          </ac:picMkLst>
        </pc:picChg>
        <pc:picChg chg="add del mod">
          <ac:chgData name="shamis hamid" userId="6e00e54c3072b760" providerId="LiveId" clId="{BEC37BC0-2055-43BB-8F55-C7E934064B9C}" dt="2026-07-21T09:43:51.028" v="20"/>
          <ac:picMkLst>
            <pc:docMk/>
            <pc:sldMk cId="0" sldId="258"/>
            <ac:picMk id="6" creationId="{5318E1E5-BE4B-4526-9C2C-CE5C2FB680EC}"/>
          </ac:picMkLst>
        </pc:picChg>
        <pc:picChg chg="add del mod">
          <ac:chgData name="shamis hamid" userId="6e00e54c3072b760" providerId="LiveId" clId="{BEC37BC0-2055-43BB-8F55-C7E934064B9C}" dt="2026-07-21T09:51:43.381" v="28"/>
          <ac:picMkLst>
            <pc:docMk/>
            <pc:sldMk cId="0" sldId="258"/>
            <ac:picMk id="6" creationId="{CADF42AD-2745-4E5C-83B6-B6E1B49FCAC9}"/>
          </ac:picMkLst>
        </pc:picChg>
        <pc:picChg chg="add del mod">
          <ac:chgData name="shamis hamid" userId="6e00e54c3072b760" providerId="LiveId" clId="{BEC37BC0-2055-43BB-8F55-C7E934064B9C}" dt="2026-07-21T09:52:02.583" v="30"/>
          <ac:picMkLst>
            <pc:docMk/>
            <pc:sldMk cId="0" sldId="258"/>
            <ac:picMk id="7" creationId="{772EBF79-21CC-4C83-9369-78836ACDD9FE}"/>
          </ac:picMkLst>
        </pc:picChg>
      </pc:sldChg>
      <pc:sldChg chg="addSp delSp modSp modTransition modAnim">
        <pc:chgData name="shamis hamid" userId="6e00e54c3072b760" providerId="LiveId" clId="{BEC37BC0-2055-43BB-8F55-C7E934064B9C}" dt="2026-07-21T09:53:51.229" v="34"/>
        <pc:sldMkLst>
          <pc:docMk/>
          <pc:sldMk cId="0" sldId="259"/>
        </pc:sldMkLst>
        <pc:picChg chg="add del mod">
          <ac:chgData name="shamis hamid" userId="6e00e54c3072b760" providerId="LiveId" clId="{BEC37BC0-2055-43BB-8F55-C7E934064B9C}" dt="2026-07-21T09:43:51.028" v="20"/>
          <ac:picMkLst>
            <pc:docMk/>
            <pc:sldMk cId="0" sldId="259"/>
            <ac:picMk id="3" creationId="{3DDA8FDE-377B-4D9A-B839-827DFD6BDBB2}"/>
          </ac:picMkLst>
        </pc:picChg>
        <pc:picChg chg="add del mod">
          <ac:chgData name="shamis hamid" userId="6e00e54c3072b760" providerId="LiveId" clId="{BEC37BC0-2055-43BB-8F55-C7E934064B9C}" dt="2026-07-21T09:50:59.521" v="26"/>
          <ac:picMkLst>
            <pc:docMk/>
            <pc:sldMk cId="0" sldId="259"/>
            <ac:picMk id="3" creationId="{64BFF993-8434-4266-AC17-73CE0C89BCBD}"/>
          </ac:picMkLst>
        </pc:picChg>
      </pc:sldChg>
      <pc:sldChg chg="addSp delSp modSp modTransition modAnim">
        <pc:chgData name="shamis hamid" userId="6e00e54c3072b760" providerId="LiveId" clId="{BEC37BC0-2055-43BB-8F55-C7E934064B9C}" dt="2026-07-21T09:53:51.229" v="34"/>
        <pc:sldMkLst>
          <pc:docMk/>
          <pc:sldMk cId="0" sldId="261"/>
        </pc:sldMkLst>
        <pc:picChg chg="add del mod">
          <ac:chgData name="shamis hamid" userId="6e00e54c3072b760" providerId="LiveId" clId="{BEC37BC0-2055-43BB-8F55-C7E934064B9C}" dt="2026-07-21T09:43:51.028" v="20"/>
          <ac:picMkLst>
            <pc:docMk/>
            <pc:sldMk cId="0" sldId="261"/>
            <ac:picMk id="4" creationId="{DC79EFD6-E246-43C6-ABE7-809A4AC68AA4}"/>
          </ac:picMkLst>
        </pc:picChg>
        <pc:picChg chg="add del mod">
          <ac:chgData name="shamis hamid" userId="6e00e54c3072b760" providerId="LiveId" clId="{BEC37BC0-2055-43BB-8F55-C7E934064B9C}" dt="2026-07-21T09:50:59.521" v="26"/>
          <ac:picMkLst>
            <pc:docMk/>
            <pc:sldMk cId="0" sldId="261"/>
            <ac:picMk id="4" creationId="{F1DC6A25-0711-4D8A-A20D-508CED96002B}"/>
          </ac:picMkLst>
        </pc:picChg>
      </pc:sldChg>
      <pc:sldChg chg="addSp delSp modSp modTransition modAnim">
        <pc:chgData name="shamis hamid" userId="6e00e54c3072b760" providerId="LiveId" clId="{BEC37BC0-2055-43BB-8F55-C7E934064B9C}" dt="2026-07-21T09:53:51.229" v="34"/>
        <pc:sldMkLst>
          <pc:docMk/>
          <pc:sldMk cId="0" sldId="262"/>
        </pc:sldMkLst>
        <pc:picChg chg="add del mod">
          <ac:chgData name="shamis hamid" userId="6e00e54c3072b760" providerId="LiveId" clId="{BEC37BC0-2055-43BB-8F55-C7E934064B9C}" dt="2026-07-21T09:50:59.521" v="26"/>
          <ac:picMkLst>
            <pc:docMk/>
            <pc:sldMk cId="0" sldId="262"/>
            <ac:picMk id="4" creationId="{DB199D20-84E8-470D-88DD-89E0A7A61B3D}"/>
          </ac:picMkLst>
        </pc:picChg>
        <pc:picChg chg="add del mod">
          <ac:chgData name="shamis hamid" userId="6e00e54c3072b760" providerId="LiveId" clId="{BEC37BC0-2055-43BB-8F55-C7E934064B9C}" dt="2026-07-21T09:44:08.259" v="22"/>
          <ac:picMkLst>
            <pc:docMk/>
            <pc:sldMk cId="0" sldId="262"/>
            <ac:picMk id="4" creationId="{F4A4BDBB-5C75-4227-A425-3581A64036AA}"/>
          </ac:picMkLst>
        </pc:picChg>
      </pc:sldChg>
      <pc:sldChg chg="addSp delSp modSp modTransition modAnim">
        <pc:chgData name="shamis hamid" userId="6e00e54c3072b760" providerId="LiveId" clId="{BEC37BC0-2055-43BB-8F55-C7E934064B9C}" dt="2026-07-21T09:53:51.229" v="34"/>
        <pc:sldMkLst>
          <pc:docMk/>
          <pc:sldMk cId="0" sldId="263"/>
        </pc:sldMkLst>
        <pc:picChg chg="add del mod">
          <ac:chgData name="shamis hamid" userId="6e00e54c3072b760" providerId="LiveId" clId="{BEC37BC0-2055-43BB-8F55-C7E934064B9C}" dt="2026-07-21T09:44:08.259" v="22"/>
          <ac:picMkLst>
            <pc:docMk/>
            <pc:sldMk cId="0" sldId="263"/>
            <ac:picMk id="4" creationId="{1EB04072-86A8-463F-A33B-7D4A75BF4CDA}"/>
          </ac:picMkLst>
        </pc:picChg>
        <pc:picChg chg="add del mod">
          <ac:chgData name="shamis hamid" userId="6e00e54c3072b760" providerId="LiveId" clId="{BEC37BC0-2055-43BB-8F55-C7E934064B9C}" dt="2026-07-21T09:50:59.521" v="26"/>
          <ac:picMkLst>
            <pc:docMk/>
            <pc:sldMk cId="0" sldId="263"/>
            <ac:picMk id="4" creationId="{433815F7-5139-46EB-8004-AA4CA9482A6A}"/>
          </ac:picMkLst>
        </pc:picChg>
      </pc:sldChg>
      <pc:sldChg chg="addSp delSp modSp modTransition modAnim">
        <pc:chgData name="shamis hamid" userId="6e00e54c3072b760" providerId="LiveId" clId="{BEC37BC0-2055-43BB-8F55-C7E934064B9C}" dt="2026-07-21T09:53:51.229" v="34"/>
        <pc:sldMkLst>
          <pc:docMk/>
          <pc:sldMk cId="3287991753" sldId="264"/>
        </pc:sldMkLst>
        <pc:picChg chg="add del mod">
          <ac:chgData name="shamis hamid" userId="6e00e54c3072b760" providerId="LiveId" clId="{BEC37BC0-2055-43BB-8F55-C7E934064B9C}" dt="2026-07-21T09:50:59.521" v="26"/>
          <ac:picMkLst>
            <pc:docMk/>
            <pc:sldMk cId="3287991753" sldId="264"/>
            <ac:picMk id="2" creationId="{87430EBE-FCF4-4238-9F5F-E9D5774B5AFA}"/>
          </ac:picMkLst>
        </pc:picChg>
        <pc:picChg chg="add del mod">
          <ac:chgData name="shamis hamid" userId="6e00e54c3072b760" providerId="LiveId" clId="{BEC37BC0-2055-43BB-8F55-C7E934064B9C}" dt="2026-07-21T09:43:51.028" v="20"/>
          <ac:picMkLst>
            <pc:docMk/>
            <pc:sldMk cId="3287991753" sldId="264"/>
            <ac:picMk id="2" creationId="{F7097F88-2506-4CFA-85A5-F0B98602EAD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youtu.be/uXFBbbtfqDQ"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mindtools.com/pages/article/newCDV_90.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BB00E-D51E-C6EC-DAE1-273E0C676E03}"/>
              </a:ext>
            </a:extLst>
          </p:cNvPr>
          <p:cNvSpPr>
            <a:spLocks noGrp="1"/>
          </p:cNvSpPr>
          <p:nvPr>
            <p:ph type="title"/>
          </p:nvPr>
        </p:nvSpPr>
        <p:spPr>
          <a:xfrm>
            <a:off x="1222407" y="2560638"/>
            <a:ext cx="9851065" cy="1143000"/>
          </a:xfrm>
        </p:spPr>
        <p:txBody>
          <a:bodyPr>
            <a:normAutofit fontScale="90000"/>
          </a:bodyPr>
          <a:lstStyle/>
          <a:p>
            <a:r>
              <a:rPr lang="en-GB" dirty="0"/>
              <a:t>YOUTUBE LINK:</a:t>
            </a:r>
            <a:br>
              <a:rPr lang="en-GB" dirty="0"/>
            </a:br>
            <a:br>
              <a:rPr lang="en-GB" dirty="0"/>
            </a:br>
            <a:r>
              <a:rPr lang="en-GB" dirty="0">
                <a:hlinkClick r:id="rId2"/>
              </a:rPr>
              <a:t>https://youtu.be/uXFBbbtfqDQ</a:t>
            </a:r>
            <a:r>
              <a:rPr lang="en-GB" dirty="0"/>
              <a:t> </a:t>
            </a:r>
          </a:p>
        </p:txBody>
      </p:sp>
    </p:spTree>
    <p:extLst>
      <p:ext uri="{BB962C8B-B14F-4D97-AF65-F5344CB8AC3E}">
        <p14:creationId xmlns:p14="http://schemas.microsoft.com/office/powerpoint/2010/main" val="1071741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8212" y="523007"/>
            <a:ext cx="7772400" cy="1470025"/>
          </a:xfrm>
        </p:spPr>
        <p:txBody>
          <a:bodyPr/>
          <a:lstStyle/>
          <a:p>
            <a:r>
              <a:rPr dirty="0"/>
              <a:t>Personal and Professional Development</a:t>
            </a:r>
          </a:p>
        </p:txBody>
      </p:sp>
      <p:sp>
        <p:nvSpPr>
          <p:cNvPr id="3" name="Subtitle 2"/>
          <p:cNvSpPr>
            <a:spLocks noGrp="1"/>
          </p:cNvSpPr>
          <p:nvPr>
            <p:ph type="subTitle" idx="1"/>
          </p:nvPr>
        </p:nvSpPr>
        <p:spPr>
          <a:xfrm>
            <a:off x="1241659" y="2425565"/>
            <a:ext cx="10140215" cy="3296653"/>
          </a:xfrm>
        </p:spPr>
        <p:txBody>
          <a:bodyPr>
            <a:normAutofit fontScale="85000" lnSpcReduction="10000"/>
          </a:bodyPr>
          <a:lstStyle/>
          <a:p>
            <a:r>
              <a:rPr lang="en-GB" b="1" dirty="0"/>
              <a:t>Student Name: </a:t>
            </a:r>
            <a:r>
              <a:rPr lang="en-GB" dirty="0"/>
              <a:t>Shamis Hamid</a:t>
            </a:r>
          </a:p>
          <a:p>
            <a:r>
              <a:rPr lang="en-GB" b="1" dirty="0"/>
              <a:t>Student number: </a:t>
            </a:r>
            <a:r>
              <a:rPr lang="en-GB" dirty="0"/>
              <a:t>2541245</a:t>
            </a:r>
          </a:p>
          <a:p>
            <a:r>
              <a:rPr lang="en-GB" b="1" dirty="0"/>
              <a:t>Lecturer Name: </a:t>
            </a:r>
            <a:r>
              <a:rPr lang="en-GB" dirty="0"/>
              <a:t>Martin Svejda</a:t>
            </a:r>
          </a:p>
          <a:p>
            <a:r>
              <a:rPr lang="en-GB" b="1" dirty="0"/>
              <a:t>Programme Title: </a:t>
            </a:r>
            <a:r>
              <a:rPr lang="en-GB" dirty="0" err="1"/>
              <a:t>CertHE</a:t>
            </a:r>
            <a:r>
              <a:rPr lang="en-GB" dirty="0"/>
              <a:t> Computing Skill for Workplace</a:t>
            </a:r>
          </a:p>
          <a:p>
            <a:r>
              <a:rPr lang="en-GB" b="1" dirty="0"/>
              <a:t>Module:</a:t>
            </a:r>
            <a:r>
              <a:rPr lang="en-GB" dirty="0"/>
              <a:t> Learning in the Digital Era</a:t>
            </a:r>
          </a:p>
          <a:p>
            <a:r>
              <a:rPr lang="en-GB" b="1" dirty="0"/>
              <a:t>Module Code: </a:t>
            </a:r>
            <a:r>
              <a:rPr lang="en-GB" dirty="0"/>
              <a:t>ACCA4025</a:t>
            </a:r>
          </a:p>
          <a:p>
            <a:r>
              <a:rPr lang="en-GB" b="1" dirty="0"/>
              <a:t>Assignment Title: </a:t>
            </a:r>
            <a:r>
              <a:rPr lang="en-GB" dirty="0"/>
              <a:t>Assignment 2: Professional Development Plan (PDP)</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dirty="0"/>
              <a:t>Self-Evaluation</a:t>
            </a:r>
          </a:p>
        </p:txBody>
      </p:sp>
      <p:sp>
        <p:nvSpPr>
          <p:cNvPr id="3" name="Content Placeholder 2"/>
          <p:cNvSpPr>
            <a:spLocks noGrp="1"/>
          </p:cNvSpPr>
          <p:nvPr>
            <p:ph idx="1"/>
          </p:nvPr>
        </p:nvSpPr>
        <p:spPr>
          <a:xfrm>
            <a:off x="457200" y="1600201"/>
            <a:ext cx="7171268" cy="3873499"/>
          </a:xfrm>
        </p:spPr>
        <p:txBody>
          <a:bodyPr>
            <a:normAutofit fontScale="40000" lnSpcReduction="20000"/>
          </a:bodyPr>
          <a:lstStyle/>
          <a:p>
            <a:r>
              <a:rPr b="1" dirty="0"/>
              <a:t>Strengths:</a:t>
            </a:r>
            <a:endParaRPr lang="en-GB" b="1" dirty="0"/>
          </a:p>
          <a:p>
            <a:br>
              <a:rPr b="1" dirty="0"/>
            </a:br>
            <a:r>
              <a:rPr lang="en-GB" b="1" dirty="0"/>
              <a:t>Confident completing tasks and delivering presentations.</a:t>
            </a:r>
            <a:r>
              <a:rPr lang="en-GB" dirty="0"/>
              <a:t> I am confident in my ability to complete tasks to a high standard and communicate information clearly when presenting. I remain calm under pressure and enjoy sharing ideas with others, which helps me contribute effectively during presentations and discussions. </a:t>
            </a:r>
          </a:p>
          <a:p>
            <a:endParaRPr lang="en-GB" dirty="0"/>
          </a:p>
          <a:p>
            <a:r>
              <a:rPr lang="en-GB" b="1" dirty="0"/>
              <a:t>Work effectively independently and in teams.</a:t>
            </a:r>
            <a:r>
              <a:rPr lang="en-GB" dirty="0"/>
              <a:t> I am adaptable and can work productively on my own by managing my responsibilities, while also collaborating well with others. I value different perspectives, communicate respectfully and contribute positively towards achieving shared goals. </a:t>
            </a:r>
          </a:p>
          <a:p>
            <a:endParaRPr lang="en-GB" dirty="0"/>
          </a:p>
          <a:p>
            <a:r>
              <a:rPr lang="en-GB" b="1" dirty="0"/>
              <a:t>Strong technology skills to improve productivity.</a:t>
            </a:r>
            <a:r>
              <a:rPr lang="en-GB" dirty="0"/>
              <a:t> I am confident using a wide range of digital tools and software to organise my work, conduct research and complete assignments more efficiently. Using technology helps me manage my time effectively and improve the quality of my work. </a:t>
            </a:r>
          </a:p>
          <a:p>
            <a:endParaRPr lang="en-GB" dirty="0"/>
          </a:p>
          <a:p>
            <a:r>
              <a:rPr lang="en-GB" b="1" dirty="0"/>
              <a:t>Enjoy helping and supporting others.</a:t>
            </a:r>
            <a:r>
              <a:rPr lang="en-GB" dirty="0"/>
              <a:t> I enjoy supporting classmates and colleagues by sharing knowledge, offering assistance and encouraging teamwork. Helping others not only strengthens working relationships but also improves my own understanding and communication skills.</a:t>
            </a:r>
          </a:p>
          <a:p>
            <a:pPr marL="0" indent="0">
              <a:buNone/>
              <a:defRPr sz="2200"/>
            </a:pPr>
            <a:endParaRPr b="1" dirty="0"/>
          </a:p>
        </p:txBody>
      </p:sp>
      <p:pic>
        <p:nvPicPr>
          <p:cNvPr id="4" name="Picture 3" descr="Image result for key strengths diagram">
            <a:extLst>
              <a:ext uri="{FF2B5EF4-FFF2-40B4-BE49-F238E27FC236}">
                <a16:creationId xmlns:a16="http://schemas.microsoft.com/office/drawing/2014/main" id="{80F18198-95BF-C024-25DB-C8F1F0002276}"/>
              </a:ext>
            </a:extLst>
          </p:cNvPr>
          <p:cNvPicPr>
            <a:picLocks noChangeAspect="1"/>
          </p:cNvPicPr>
          <p:nvPr/>
        </p:nvPicPr>
        <p:blipFill>
          <a:blip r:embed="rId2"/>
          <a:stretch>
            <a:fillRect/>
          </a:stretch>
        </p:blipFill>
        <p:spPr>
          <a:xfrm>
            <a:off x="7699572" y="4135437"/>
            <a:ext cx="4420607" cy="228652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dirty="0"/>
              <a:t>Areas for Improvement</a:t>
            </a:r>
          </a:p>
        </p:txBody>
      </p:sp>
      <p:sp>
        <p:nvSpPr>
          <p:cNvPr id="3" name="Content Placeholder 2"/>
          <p:cNvSpPr>
            <a:spLocks noGrp="1"/>
          </p:cNvSpPr>
          <p:nvPr>
            <p:ph idx="1"/>
          </p:nvPr>
        </p:nvSpPr>
        <p:spPr>
          <a:xfrm>
            <a:off x="457200" y="1600200"/>
            <a:ext cx="7302500" cy="3754967"/>
          </a:xfrm>
        </p:spPr>
        <p:txBody>
          <a:bodyPr>
            <a:normAutofit/>
          </a:bodyPr>
          <a:lstStyle/>
          <a:p>
            <a:r>
              <a:rPr lang="en-GB" sz="1200" b="1" dirty="0"/>
              <a:t>I do not always ask for help.</a:t>
            </a:r>
            <a:r>
              <a:rPr lang="en-GB" sz="1200" dirty="0"/>
              <a:t> I often prefer to solve problems independently, which can sometimes delay my progress or prevent me from learning from others' knowledge and experience. I would like to become more confident seeking guidance from lecturers, colleagues and peers when appropriate. </a:t>
            </a:r>
          </a:p>
          <a:p>
            <a:endParaRPr lang="en-GB" sz="1200" dirty="0"/>
          </a:p>
          <a:p>
            <a:r>
              <a:rPr lang="en-GB" sz="1200" b="1" dirty="0"/>
              <a:t>Perfectionism can affect deadline flexibility.</a:t>
            </a:r>
            <a:r>
              <a:rPr lang="en-GB" sz="1200" dirty="0"/>
              <a:t> I set very high standards for my work and spend extra time refining small details. While this often improves the quality of my work, it can also make it more difficult to meet deadlines and adapt when priorities change. </a:t>
            </a:r>
          </a:p>
          <a:p>
            <a:endParaRPr lang="en-GB" sz="1200" dirty="0"/>
          </a:p>
          <a:p>
            <a:r>
              <a:rPr lang="en-GB" sz="1200" b="1" dirty="0"/>
              <a:t>I sometimes take on too much work, reducing quality.</a:t>
            </a:r>
            <a:r>
              <a:rPr lang="en-GB" sz="1200" dirty="0"/>
              <a:t> I enjoy helping others and accepting new responsibilities; however, taking on too many tasks at once can lead to increased pressure, reduced focus and a decline in the overall quality of my work. Improving my prioritisation and time management skills will help me maintain a better balance.</a:t>
            </a:r>
          </a:p>
          <a:p>
            <a:pPr marL="0" indent="0">
              <a:buNone/>
              <a:defRPr sz="2200"/>
            </a:pPr>
            <a:br>
              <a:rPr b="1" dirty="0"/>
            </a:br>
            <a:endParaRPr b="1" dirty="0"/>
          </a:p>
        </p:txBody>
      </p:sp>
      <p:pic>
        <p:nvPicPr>
          <p:cNvPr id="4" name="Picture 3" descr="Image result for areas to improve diagram">
            <a:extLst>
              <a:ext uri="{FF2B5EF4-FFF2-40B4-BE49-F238E27FC236}">
                <a16:creationId xmlns:a16="http://schemas.microsoft.com/office/drawing/2014/main" id="{851E2C70-BA58-7CC0-86B1-2FD15FD7BE11}"/>
              </a:ext>
            </a:extLst>
          </p:cNvPr>
          <p:cNvPicPr>
            <a:picLocks noChangeAspect="1"/>
          </p:cNvPicPr>
          <p:nvPr/>
        </p:nvPicPr>
        <p:blipFill>
          <a:blip r:embed="rId2"/>
          <a:stretch>
            <a:fillRect/>
          </a:stretch>
        </p:blipFill>
        <p:spPr>
          <a:xfrm>
            <a:off x="7882467" y="4198758"/>
            <a:ext cx="3798219" cy="216354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267" y="143405"/>
            <a:ext cx="8229600" cy="1143000"/>
          </a:xfrm>
        </p:spPr>
        <p:txBody>
          <a:bodyPr>
            <a:normAutofit fontScale="90000"/>
          </a:bodyPr>
          <a:lstStyle/>
          <a:p>
            <a:pPr algn="l"/>
            <a:r>
              <a:rPr dirty="0"/>
              <a:t>Professional Development Plan (PDP)</a:t>
            </a:r>
          </a:p>
        </p:txBody>
      </p:sp>
      <p:pic>
        <p:nvPicPr>
          <p:cNvPr id="4" name="Picture 3" descr="Image result for s.m.a.r.t goals">
            <a:extLst>
              <a:ext uri="{FF2B5EF4-FFF2-40B4-BE49-F238E27FC236}">
                <a16:creationId xmlns:a16="http://schemas.microsoft.com/office/drawing/2014/main" id="{A2577485-F7AA-F16E-EFE8-D1533A21E165}"/>
              </a:ext>
            </a:extLst>
          </p:cNvPr>
          <p:cNvPicPr>
            <a:picLocks noChangeAspect="1"/>
          </p:cNvPicPr>
          <p:nvPr/>
        </p:nvPicPr>
        <p:blipFill>
          <a:blip r:embed="rId2"/>
          <a:stretch>
            <a:fillRect/>
          </a:stretch>
        </p:blipFill>
        <p:spPr>
          <a:xfrm>
            <a:off x="9042401" y="195581"/>
            <a:ext cx="2755906" cy="1605383"/>
          </a:xfrm>
          <a:prstGeom prst="rect">
            <a:avLst/>
          </a:prstGeom>
        </p:spPr>
      </p:pic>
      <p:graphicFrame>
        <p:nvGraphicFramePr>
          <p:cNvPr id="7" name="Content Placeholder 6">
            <a:extLst>
              <a:ext uri="{FF2B5EF4-FFF2-40B4-BE49-F238E27FC236}">
                <a16:creationId xmlns:a16="http://schemas.microsoft.com/office/drawing/2014/main" id="{55C17432-FA75-1CA0-3044-08D54CF7DAF5}"/>
              </a:ext>
            </a:extLst>
          </p:cNvPr>
          <p:cNvGraphicFramePr>
            <a:graphicFrameLocks noGrp="1"/>
          </p:cNvGraphicFramePr>
          <p:nvPr>
            <p:ph idx="1"/>
            <p:extLst>
              <p:ext uri="{D42A27DB-BD31-4B8C-83A1-F6EECF244321}">
                <p14:modId xmlns:p14="http://schemas.microsoft.com/office/powerpoint/2010/main" val="2215840282"/>
              </p:ext>
            </p:extLst>
          </p:nvPr>
        </p:nvGraphicFramePr>
        <p:xfrm>
          <a:off x="194733" y="1892300"/>
          <a:ext cx="11243733" cy="4648728"/>
        </p:xfrm>
        <a:graphic>
          <a:graphicData uri="http://schemas.openxmlformats.org/drawingml/2006/table">
            <a:tbl>
              <a:tblPr>
                <a:tableStyleId>{22838BEF-8BB2-4498-84A7-C5851F593DF1}</a:tableStyleId>
              </a:tblPr>
              <a:tblGrid>
                <a:gridCol w="1421934">
                  <a:extLst>
                    <a:ext uri="{9D8B030D-6E8A-4147-A177-3AD203B41FA5}">
                      <a16:colId xmlns:a16="http://schemas.microsoft.com/office/drawing/2014/main" val="202702496"/>
                    </a:ext>
                  </a:extLst>
                </a:gridCol>
                <a:gridCol w="2902926">
                  <a:extLst>
                    <a:ext uri="{9D8B030D-6E8A-4147-A177-3AD203B41FA5}">
                      <a16:colId xmlns:a16="http://schemas.microsoft.com/office/drawing/2014/main" val="3739822864"/>
                    </a:ext>
                  </a:extLst>
                </a:gridCol>
                <a:gridCol w="3048300">
                  <a:extLst>
                    <a:ext uri="{9D8B030D-6E8A-4147-A177-3AD203B41FA5}">
                      <a16:colId xmlns:a16="http://schemas.microsoft.com/office/drawing/2014/main" val="4040395650"/>
                    </a:ext>
                  </a:extLst>
                </a:gridCol>
                <a:gridCol w="3870573">
                  <a:extLst>
                    <a:ext uri="{9D8B030D-6E8A-4147-A177-3AD203B41FA5}">
                      <a16:colId xmlns:a16="http://schemas.microsoft.com/office/drawing/2014/main" val="2183640787"/>
                    </a:ext>
                  </a:extLst>
                </a:gridCol>
              </a:tblGrid>
              <a:tr h="281741">
                <a:tc>
                  <a:txBody>
                    <a:bodyPr/>
                    <a:lstStyle/>
                    <a:p>
                      <a:pPr>
                        <a:buNone/>
                      </a:pPr>
                      <a:r>
                        <a:rPr lang="en-GB" sz="1100" b="1"/>
                        <a:t>SMART Element</a:t>
                      </a:r>
                      <a:endParaRPr lang="en-GB" sz="1100"/>
                    </a:p>
                  </a:txBody>
                  <a:tcPr marL="27430" marR="27430" marT="13715" marB="13715" anchor="ctr"/>
                </a:tc>
                <a:tc>
                  <a:txBody>
                    <a:bodyPr/>
                    <a:lstStyle/>
                    <a:p>
                      <a:pPr>
                        <a:buNone/>
                      </a:pPr>
                      <a:r>
                        <a:rPr lang="en-GB" sz="1100" b="1"/>
                        <a:t>Goal 1 – Improve Time Management</a:t>
                      </a:r>
                      <a:endParaRPr lang="en-GB" sz="1100"/>
                    </a:p>
                  </a:txBody>
                  <a:tcPr marL="27430" marR="27430" marT="13715" marB="13715" anchor="ctr"/>
                </a:tc>
                <a:tc>
                  <a:txBody>
                    <a:bodyPr/>
                    <a:lstStyle/>
                    <a:p>
                      <a:pPr>
                        <a:buNone/>
                      </a:pPr>
                      <a:r>
                        <a:rPr lang="en-GB" sz="1100" b="1"/>
                        <a:t>Goal 2 – Leadership &amp; Communication CPD</a:t>
                      </a:r>
                      <a:endParaRPr lang="en-GB" sz="1100"/>
                    </a:p>
                  </a:txBody>
                  <a:tcPr marL="27430" marR="27430" marT="13715" marB="13715" anchor="ctr"/>
                </a:tc>
                <a:tc>
                  <a:txBody>
                    <a:bodyPr/>
                    <a:lstStyle/>
                    <a:p>
                      <a:pPr>
                        <a:buNone/>
                      </a:pPr>
                      <a:r>
                        <a:rPr lang="en-GB" sz="1100" b="1" dirty="0"/>
                        <a:t>Goal 3 – Become More Confident Asking for Support</a:t>
                      </a:r>
                      <a:endParaRPr lang="en-GB" sz="1100" dirty="0"/>
                    </a:p>
                  </a:txBody>
                  <a:tcPr marL="27430" marR="27430" marT="13715" marB="13715" anchor="ctr"/>
                </a:tc>
                <a:extLst>
                  <a:ext uri="{0D108BD9-81ED-4DB2-BD59-A6C34878D82A}">
                    <a16:rowId xmlns:a16="http://schemas.microsoft.com/office/drawing/2014/main" val="4077598808"/>
                  </a:ext>
                </a:extLst>
              </a:tr>
              <a:tr h="957920">
                <a:tc>
                  <a:txBody>
                    <a:bodyPr/>
                    <a:lstStyle/>
                    <a:p>
                      <a:pPr>
                        <a:buNone/>
                      </a:pPr>
                      <a:r>
                        <a:rPr lang="en-GB" sz="1100" b="1"/>
                        <a:t>Specific</a:t>
                      </a:r>
                      <a:endParaRPr lang="en-GB" sz="1100"/>
                    </a:p>
                  </a:txBody>
                  <a:tcPr marL="27430" marR="27430" marT="13715" marB="13715" anchor="ctr"/>
                </a:tc>
                <a:tc>
                  <a:txBody>
                    <a:bodyPr/>
                    <a:lstStyle/>
                    <a:p>
                      <a:pPr>
                        <a:buNone/>
                      </a:pPr>
                      <a:r>
                        <a:rPr lang="en-GB" sz="1100"/>
                        <a:t>Improve my time management and organisational skills by planning my weekly workload using a digital planner and prioritising tasks according to assignment deadlines.</a:t>
                      </a:r>
                    </a:p>
                  </a:txBody>
                  <a:tcPr marL="27430" marR="27430" marT="13715" marB="13715" anchor="ctr"/>
                </a:tc>
                <a:tc>
                  <a:txBody>
                    <a:bodyPr/>
                    <a:lstStyle/>
                    <a:p>
                      <a:pPr>
                        <a:buNone/>
                      </a:pPr>
                      <a:r>
                        <a:rPr lang="en-GB" sz="1100"/>
                        <a:t>Improve my leadership and communication skills by completing an accredited online Continuing Professional Development (CPD) course.</a:t>
                      </a:r>
                    </a:p>
                  </a:txBody>
                  <a:tcPr marL="27430" marR="27430" marT="13715" marB="13715" anchor="ctr"/>
                </a:tc>
                <a:tc>
                  <a:txBody>
                    <a:bodyPr/>
                    <a:lstStyle/>
                    <a:p>
                      <a:pPr>
                        <a:buNone/>
                      </a:pPr>
                      <a:r>
                        <a:rPr lang="en-GB" sz="1100"/>
                        <a:t>Build my confidence by seeking guidance from lecturers, tutors and colleagues whenever I face challenges instead of trying to solve every problem independently.</a:t>
                      </a:r>
                    </a:p>
                  </a:txBody>
                  <a:tcPr marL="27430" marR="27430" marT="13715" marB="13715" anchor="ctr"/>
                </a:tc>
                <a:extLst>
                  <a:ext uri="{0D108BD9-81ED-4DB2-BD59-A6C34878D82A}">
                    <a16:rowId xmlns:a16="http://schemas.microsoft.com/office/drawing/2014/main" val="1523351330"/>
                  </a:ext>
                </a:extLst>
              </a:tr>
              <a:tr h="873397">
                <a:tc>
                  <a:txBody>
                    <a:bodyPr/>
                    <a:lstStyle/>
                    <a:p>
                      <a:pPr>
                        <a:buNone/>
                      </a:pPr>
                      <a:r>
                        <a:rPr lang="en-GB" sz="1100" b="1"/>
                        <a:t>Measurable</a:t>
                      </a:r>
                      <a:endParaRPr lang="en-GB" sz="1100"/>
                    </a:p>
                  </a:txBody>
                  <a:tcPr marL="27430" marR="27430" marT="13715" marB="13715" anchor="ctr"/>
                </a:tc>
                <a:tc>
                  <a:txBody>
                    <a:bodyPr/>
                    <a:lstStyle/>
                    <a:p>
                      <a:pPr>
                        <a:buNone/>
                      </a:pPr>
                      <a:r>
                        <a:rPr lang="en-GB" sz="1100"/>
                        <a:t>Measure success by submitting all university assignments on time, reducing last-minute work and reviewing my weekly planner regularly.</a:t>
                      </a:r>
                    </a:p>
                  </a:txBody>
                  <a:tcPr marL="27430" marR="27430" marT="13715" marB="13715" anchor="ctr"/>
                </a:tc>
                <a:tc>
                  <a:txBody>
                    <a:bodyPr/>
                    <a:lstStyle/>
                    <a:p>
                      <a:pPr>
                        <a:buNone/>
                      </a:pPr>
                      <a:r>
                        <a:rPr lang="en-GB" sz="1100"/>
                        <a:t>Successfully complete the CPD course, obtain the completion certificate and apply the learning during university group work and in my professional role.</a:t>
                      </a:r>
                    </a:p>
                  </a:txBody>
                  <a:tcPr marL="27430" marR="27430" marT="13715" marB="13715" anchor="ctr"/>
                </a:tc>
                <a:tc>
                  <a:txBody>
                    <a:bodyPr/>
                    <a:lstStyle/>
                    <a:p>
                      <a:pPr>
                        <a:buNone/>
                      </a:pPr>
                      <a:r>
                        <a:rPr lang="en-GB" sz="1100" dirty="0"/>
                        <a:t>Measure progress by asking for feedback during assignments and reflecting on how receiving support improves my confidence, learning and overall performance.</a:t>
                      </a:r>
                    </a:p>
                  </a:txBody>
                  <a:tcPr marL="27430" marR="27430" marT="13715" marB="13715" anchor="ctr"/>
                </a:tc>
                <a:extLst>
                  <a:ext uri="{0D108BD9-81ED-4DB2-BD59-A6C34878D82A}">
                    <a16:rowId xmlns:a16="http://schemas.microsoft.com/office/drawing/2014/main" val="2836416889"/>
                  </a:ext>
                </a:extLst>
              </a:tr>
              <a:tr h="873397">
                <a:tc>
                  <a:txBody>
                    <a:bodyPr/>
                    <a:lstStyle/>
                    <a:p>
                      <a:pPr>
                        <a:buNone/>
                      </a:pPr>
                      <a:r>
                        <a:rPr lang="en-GB" sz="1100" b="1"/>
                        <a:t>Achievable</a:t>
                      </a:r>
                      <a:endParaRPr lang="en-GB" sz="1100"/>
                    </a:p>
                  </a:txBody>
                  <a:tcPr marL="27430" marR="27430" marT="13715" marB="13715" anchor="ctr"/>
                </a:tc>
                <a:tc>
                  <a:txBody>
                    <a:bodyPr/>
                    <a:lstStyle/>
                    <a:p>
                      <a:pPr>
                        <a:buNone/>
                      </a:pPr>
                      <a:r>
                        <a:rPr lang="en-GB" sz="1100"/>
                        <a:t>I can achieve this by dedicating time each week to planning my workload and reviewing my progress every Sunday.</a:t>
                      </a:r>
                    </a:p>
                  </a:txBody>
                  <a:tcPr marL="27430" marR="27430" marT="13715" marB="13715" anchor="ctr"/>
                </a:tc>
                <a:tc>
                  <a:txBody>
                    <a:bodyPr/>
                    <a:lstStyle/>
                    <a:p>
                      <a:pPr>
                        <a:buNone/>
                      </a:pPr>
                      <a:r>
                        <a:rPr lang="en-GB" sz="1100"/>
                        <a:t>This goal is achievable because there are many flexible online CPD courses available that I can complete alongside my university studies.</a:t>
                      </a:r>
                    </a:p>
                  </a:txBody>
                  <a:tcPr marL="27430" marR="27430" marT="13715" marB="13715" anchor="ctr"/>
                </a:tc>
                <a:tc>
                  <a:txBody>
                    <a:bodyPr/>
                    <a:lstStyle/>
                    <a:p>
                      <a:pPr>
                        <a:buNone/>
                      </a:pPr>
                      <a:r>
                        <a:rPr lang="en-GB" sz="1100"/>
                        <a:t>I can achieve this by making a conscious effort to ask questions whenever I am unsure and by attending tutorials or speaking with colleagues when necessary.</a:t>
                      </a:r>
                    </a:p>
                  </a:txBody>
                  <a:tcPr marL="27430" marR="27430" marT="13715" marB="13715" anchor="ctr"/>
                </a:tc>
                <a:extLst>
                  <a:ext uri="{0D108BD9-81ED-4DB2-BD59-A6C34878D82A}">
                    <a16:rowId xmlns:a16="http://schemas.microsoft.com/office/drawing/2014/main" val="4053255629"/>
                  </a:ext>
                </a:extLst>
              </a:tr>
              <a:tr h="957920">
                <a:tc>
                  <a:txBody>
                    <a:bodyPr/>
                    <a:lstStyle/>
                    <a:p>
                      <a:pPr>
                        <a:buNone/>
                      </a:pPr>
                      <a:r>
                        <a:rPr lang="en-GB" sz="1100" b="1"/>
                        <a:t>Relevant</a:t>
                      </a:r>
                      <a:endParaRPr lang="en-GB" sz="1100"/>
                    </a:p>
                  </a:txBody>
                  <a:tcPr marL="27430" marR="27430" marT="13715" marB="13715" anchor="ctr"/>
                </a:tc>
                <a:tc>
                  <a:txBody>
                    <a:bodyPr/>
                    <a:lstStyle/>
                    <a:p>
                      <a:pPr>
                        <a:buNone/>
                      </a:pPr>
                      <a:r>
                        <a:rPr lang="en-GB" sz="1100"/>
                        <a:t>Good time management will help me meet deadlines, reduce stress and improve the quality of my academic work.</a:t>
                      </a:r>
                    </a:p>
                  </a:txBody>
                  <a:tcPr marL="27430" marR="27430" marT="13715" marB="13715" anchor="ctr"/>
                </a:tc>
                <a:tc>
                  <a:txBody>
                    <a:bodyPr/>
                    <a:lstStyle/>
                    <a:p>
                      <a:pPr>
                        <a:buNone/>
                      </a:pPr>
                      <a:r>
                        <a:rPr lang="en-GB" sz="1100"/>
                        <a:t>Strong leadership and communication skills are essential for both my university studies and my future career, helping me work effectively with others and develop professionally.</a:t>
                      </a:r>
                    </a:p>
                  </a:txBody>
                  <a:tcPr marL="27430" marR="27430" marT="13715" marB="13715" anchor="ctr"/>
                </a:tc>
                <a:tc>
                  <a:txBody>
                    <a:bodyPr/>
                    <a:lstStyle/>
                    <a:p>
                      <a:pPr>
                        <a:buNone/>
                      </a:pPr>
                      <a:r>
                        <a:rPr lang="en-GB" sz="1100"/>
                        <a:t>Developing confidence to seek support will improve my problem-solving skills, increase my knowledge and help me become a more effective learner and professional.</a:t>
                      </a:r>
                    </a:p>
                  </a:txBody>
                  <a:tcPr marL="27430" marR="27430" marT="13715" marB="13715" anchor="ctr"/>
                </a:tc>
                <a:extLst>
                  <a:ext uri="{0D108BD9-81ED-4DB2-BD59-A6C34878D82A}">
                    <a16:rowId xmlns:a16="http://schemas.microsoft.com/office/drawing/2014/main" val="3075357363"/>
                  </a:ext>
                </a:extLst>
              </a:tr>
              <a:tr h="704353">
                <a:tc>
                  <a:txBody>
                    <a:bodyPr/>
                    <a:lstStyle/>
                    <a:p>
                      <a:pPr>
                        <a:buNone/>
                      </a:pPr>
                      <a:r>
                        <a:rPr lang="en-GB" sz="1100" b="1"/>
                        <a:t>Time-bound</a:t>
                      </a:r>
                      <a:endParaRPr lang="en-GB" sz="1100"/>
                    </a:p>
                  </a:txBody>
                  <a:tcPr marL="27430" marR="27430" marT="13715" marB="13715" anchor="ctr"/>
                </a:tc>
                <a:tc>
                  <a:txBody>
                    <a:bodyPr/>
                    <a:lstStyle/>
                    <a:p>
                      <a:pPr>
                        <a:buNone/>
                      </a:pPr>
                      <a:r>
                        <a:rPr lang="en-GB" sz="1100"/>
                        <a:t>Complete within the next </a:t>
                      </a:r>
                      <a:r>
                        <a:rPr lang="en-GB" sz="1100" b="1"/>
                        <a:t>3 months</a:t>
                      </a:r>
                      <a:r>
                        <a:rPr lang="en-GB" sz="1100"/>
                        <a:t> and review my progress every two weeks.</a:t>
                      </a:r>
                    </a:p>
                  </a:txBody>
                  <a:tcPr marL="27430" marR="27430" marT="13715" marB="13715" anchor="ctr"/>
                </a:tc>
                <a:tc>
                  <a:txBody>
                    <a:bodyPr/>
                    <a:lstStyle/>
                    <a:p>
                      <a:pPr>
                        <a:buNone/>
                      </a:pPr>
                      <a:r>
                        <a:rPr lang="en-GB" sz="1100"/>
                        <a:t>Complete the CPD course and begin applying the learning within the next </a:t>
                      </a:r>
                      <a:r>
                        <a:rPr lang="en-GB" sz="1100" b="1"/>
                        <a:t>3 months</a:t>
                      </a:r>
                      <a:r>
                        <a:rPr lang="en-GB" sz="1100"/>
                        <a:t>.</a:t>
                      </a:r>
                    </a:p>
                  </a:txBody>
                  <a:tcPr marL="27430" marR="27430" marT="13715" marB="13715" anchor="ctr"/>
                </a:tc>
                <a:tc>
                  <a:txBody>
                    <a:bodyPr/>
                    <a:lstStyle/>
                    <a:p>
                      <a:pPr>
                        <a:buNone/>
                      </a:pPr>
                      <a:r>
                        <a:rPr lang="en-GB" sz="1100" dirty="0"/>
                        <a:t>Practise asking for support consistently over the next </a:t>
                      </a:r>
                      <a:r>
                        <a:rPr lang="en-GB" sz="1100" b="1" dirty="0"/>
                        <a:t>3 months</a:t>
                      </a:r>
                      <a:r>
                        <a:rPr lang="en-GB" sz="1100" dirty="0"/>
                        <a:t> and review my progress through regular reflection and feedback.</a:t>
                      </a:r>
                    </a:p>
                  </a:txBody>
                  <a:tcPr marL="27430" marR="27430" marT="13715" marB="13715" anchor="ctr"/>
                </a:tc>
                <a:extLst>
                  <a:ext uri="{0D108BD9-81ED-4DB2-BD59-A6C34878D82A}">
                    <a16:rowId xmlns:a16="http://schemas.microsoft.com/office/drawing/2014/main" val="2076105511"/>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4CFBB-5C8F-75A7-5BE8-21E6B674A4F1}"/>
            </a:ext>
          </a:extLst>
        </p:cNvPr>
        <p:cNvGrpSpPr/>
        <p:nvPr/>
      </p:nvGrpSpPr>
      <p:grpSpPr>
        <a:xfrm>
          <a:off x="0" y="0"/>
          <a:ext cx="0" cy="0"/>
          <a:chOff x="0" y="0"/>
          <a:chExt cx="0" cy="0"/>
        </a:xfrm>
      </p:grpSpPr>
      <p:sp>
        <p:nvSpPr>
          <p:cNvPr id="9" name="Title 1"/>
          <p:cNvSpPr txBox="1">
            <a:spLocks/>
          </p:cNvSpPr>
          <p:nvPr/>
        </p:nvSpPr>
        <p:spPr>
          <a:xfrm>
            <a:off x="732495" y="416614"/>
            <a:ext cx="7166905" cy="1454051"/>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GB" sz="3600" dirty="0">
                <a:solidFill>
                  <a:schemeClr val="tx2"/>
                </a:solidFill>
              </a:rPr>
              <a:t>Evidence of Goal Progress</a:t>
            </a:r>
          </a:p>
        </p:txBody>
      </p:sp>
      <p:pic>
        <p:nvPicPr>
          <p:cNvPr id="11" name="Picture 10">
            <a:extLst>
              <a:ext uri="{FF2B5EF4-FFF2-40B4-BE49-F238E27FC236}">
                <a16:creationId xmlns:a16="http://schemas.microsoft.com/office/drawing/2014/main" id="{A3DCA5AB-BA05-779E-C750-C1D0DA57D806}"/>
              </a:ext>
            </a:extLst>
          </p:cNvPr>
          <p:cNvPicPr>
            <a:picLocks noChangeAspect="1"/>
          </p:cNvPicPr>
          <p:nvPr/>
        </p:nvPicPr>
        <p:blipFill>
          <a:blip r:embed="rId2"/>
          <a:stretch>
            <a:fillRect/>
          </a:stretch>
        </p:blipFill>
        <p:spPr>
          <a:xfrm>
            <a:off x="435945" y="1794358"/>
            <a:ext cx="9237221" cy="4896522"/>
          </a:xfrm>
          <a:prstGeom prst="rect">
            <a:avLst/>
          </a:prstGeom>
        </p:spPr>
      </p:pic>
    </p:spTree>
    <p:extLst>
      <p:ext uri="{BB962C8B-B14F-4D97-AF65-F5344CB8AC3E}">
        <p14:creationId xmlns:p14="http://schemas.microsoft.com/office/powerpoint/2010/main" val="3287991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dirty="0"/>
              <a:t>Reflection</a:t>
            </a:r>
          </a:p>
        </p:txBody>
      </p:sp>
      <p:sp>
        <p:nvSpPr>
          <p:cNvPr id="3" name="Content Placeholder 2"/>
          <p:cNvSpPr>
            <a:spLocks noGrp="1"/>
          </p:cNvSpPr>
          <p:nvPr>
            <p:ph idx="1"/>
          </p:nvPr>
        </p:nvSpPr>
        <p:spPr>
          <a:xfrm>
            <a:off x="408940" y="1282700"/>
            <a:ext cx="10713052" cy="5123180"/>
          </a:xfrm>
        </p:spPr>
        <p:txBody>
          <a:bodyPr>
            <a:noAutofit/>
          </a:bodyPr>
          <a:lstStyle/>
          <a:p>
            <a:pPr marL="0" indent="0">
              <a:buNone/>
            </a:pPr>
            <a:r>
              <a:rPr sz="1100" dirty="0"/>
              <a:t>Reflection is a structured process of learning from experience.</a:t>
            </a:r>
            <a:br>
              <a:rPr sz="1100" dirty="0"/>
            </a:br>
            <a:br>
              <a:rPr sz="1100" dirty="0"/>
            </a:br>
            <a:r>
              <a:rPr sz="1100" dirty="0"/>
              <a:t>Main concepts:</a:t>
            </a:r>
            <a:endParaRPr lang="en-GB" sz="1100" dirty="0"/>
          </a:p>
          <a:p>
            <a:pPr marL="0" indent="0">
              <a:buNone/>
            </a:pPr>
            <a:br>
              <a:rPr sz="1100" dirty="0"/>
            </a:br>
            <a:r>
              <a:rPr lang="en-GB" sz="1100" b="1" dirty="0"/>
              <a:t>Description</a:t>
            </a:r>
          </a:p>
          <a:p>
            <a:r>
              <a:rPr lang="en-GB" sz="1100" dirty="0"/>
              <a:t>Explain what happened during the experience or situation. </a:t>
            </a:r>
          </a:p>
          <a:p>
            <a:r>
              <a:rPr lang="en-GB" sz="1100" dirty="0"/>
              <a:t>Focus on the facts by answering questions such as </a:t>
            </a:r>
            <a:r>
              <a:rPr lang="en-GB" sz="1100" b="1" dirty="0"/>
              <a:t>who was involved, what happened, where it took place, and what your role was</a:t>
            </a:r>
            <a:r>
              <a:rPr lang="en-GB" sz="1100" dirty="0"/>
              <a:t>. </a:t>
            </a:r>
          </a:p>
          <a:p>
            <a:r>
              <a:rPr lang="en-GB" sz="1100" b="1" dirty="0"/>
              <a:t>Feelings</a:t>
            </a:r>
          </a:p>
          <a:p>
            <a:r>
              <a:rPr lang="en-GB" sz="1100" dirty="0"/>
              <a:t>Consider your thoughts and emotions before, during and after the experience. </a:t>
            </a:r>
          </a:p>
          <a:p>
            <a:r>
              <a:rPr lang="en-GB" sz="1100" dirty="0"/>
              <a:t>Reflect on how your feelings may have influenced your actions or decisions. </a:t>
            </a:r>
          </a:p>
          <a:p>
            <a:pPr marL="0" indent="0">
              <a:buNone/>
            </a:pPr>
            <a:r>
              <a:rPr lang="en-GB" sz="1100" b="1" dirty="0"/>
              <a:t>Evaluation</a:t>
            </a:r>
          </a:p>
          <a:p>
            <a:r>
              <a:rPr lang="en-GB" sz="1100" dirty="0"/>
              <a:t>Identify what went well and what did not go as planned. </a:t>
            </a:r>
          </a:p>
          <a:p>
            <a:r>
              <a:rPr lang="en-GB" sz="1100" dirty="0"/>
              <a:t>Consider the positive and negative aspects of the experience and how they affected the outcome. </a:t>
            </a:r>
          </a:p>
          <a:p>
            <a:pPr marL="0" indent="0">
              <a:buNone/>
            </a:pPr>
            <a:r>
              <a:rPr lang="en-GB" sz="1100" b="1" dirty="0"/>
              <a:t>Analysis</a:t>
            </a:r>
          </a:p>
          <a:p>
            <a:r>
              <a:rPr lang="en-GB" sz="1100" dirty="0"/>
              <a:t>Explore why the experience happened the way it did. </a:t>
            </a:r>
          </a:p>
          <a:p>
            <a:r>
              <a:rPr lang="en-GB" sz="1100" dirty="0"/>
              <a:t>Link your experience to relevant theories, evidence or professional practice to gain a deeper understanding. </a:t>
            </a:r>
          </a:p>
          <a:p>
            <a:pPr marL="0" indent="0">
              <a:buNone/>
            </a:pPr>
            <a:r>
              <a:rPr lang="en-GB" sz="1100" b="1" dirty="0"/>
              <a:t>Conclusion</a:t>
            </a:r>
          </a:p>
          <a:p>
            <a:r>
              <a:rPr lang="en-GB" sz="1100" dirty="0"/>
              <a:t>Summarise what you have learned from the experience. </a:t>
            </a:r>
          </a:p>
          <a:p>
            <a:r>
              <a:rPr lang="en-GB" sz="1100" dirty="0"/>
              <a:t>Identify what you could have done differently and what knowledge or skills you have gained. </a:t>
            </a:r>
          </a:p>
          <a:p>
            <a:pPr marL="0" indent="0">
              <a:buNone/>
            </a:pPr>
            <a:r>
              <a:rPr lang="en-GB" sz="1100" b="1" dirty="0"/>
              <a:t>Action Plan</a:t>
            </a:r>
          </a:p>
          <a:p>
            <a:r>
              <a:rPr lang="en-GB" sz="1100" dirty="0"/>
              <a:t>Develop a clear plan for future situations. </a:t>
            </a:r>
          </a:p>
          <a:p>
            <a:r>
              <a:rPr lang="en-GB" sz="1100" dirty="0"/>
              <a:t>Identify specific actions that will help you improve your performance and prevent similar issues from occurring again. </a:t>
            </a:r>
          </a:p>
          <a:p>
            <a:pPr marL="0" indent="0">
              <a:buNone/>
            </a:pPr>
            <a:r>
              <a:rPr lang="en-GB" sz="1100" b="1" dirty="0"/>
              <a:t>Reference:</a:t>
            </a:r>
            <a:r>
              <a:rPr lang="en-GB" sz="1100" dirty="0"/>
              <a:t> Gibbs (1988)</a:t>
            </a:r>
            <a:br>
              <a:rPr sz="1100" dirty="0"/>
            </a:br>
            <a:r>
              <a:rPr sz="1100" dirty="0"/>
              <a:t>(Gibbs, 1988; Atkins &amp; Murphy, 1994; Moon, 2004)</a:t>
            </a:r>
          </a:p>
        </p:txBody>
      </p:sp>
      <p:pic>
        <p:nvPicPr>
          <p:cNvPr id="5" name="Picture 4" descr="Image result for gibbs reflection">
            <a:extLst>
              <a:ext uri="{FF2B5EF4-FFF2-40B4-BE49-F238E27FC236}">
                <a16:creationId xmlns:a16="http://schemas.microsoft.com/office/drawing/2014/main" id="{DC13E6C2-7BBF-F172-11B5-8A04708422D3}"/>
              </a:ext>
            </a:extLst>
          </p:cNvPr>
          <p:cNvPicPr>
            <a:picLocks noChangeAspect="1"/>
          </p:cNvPicPr>
          <p:nvPr/>
        </p:nvPicPr>
        <p:blipFill>
          <a:blip r:embed="rId2"/>
          <a:stretch>
            <a:fillRect/>
          </a:stretch>
        </p:blipFill>
        <p:spPr>
          <a:xfrm>
            <a:off x="8899647" y="3429000"/>
            <a:ext cx="2645856" cy="299375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a:xfrm>
            <a:off x="457199" y="1600200"/>
            <a:ext cx="9654139" cy="4525963"/>
          </a:xfrm>
        </p:spPr>
        <p:txBody>
          <a:bodyPr>
            <a:normAutofit fontScale="70000" lnSpcReduction="20000"/>
          </a:bodyPr>
          <a:lstStyle/>
          <a:p>
            <a:r>
              <a:rPr lang="en-GB" dirty="0"/>
              <a:t>Through self-evaluation and reflection, I have gained a better understanding of my personal strengths, such as confidence, teamwork and using technology effectively, while also recognising areas that require improvement, including asking for help, managing perfectionism and balancing my workload. </a:t>
            </a:r>
          </a:p>
          <a:p>
            <a:endParaRPr lang="en-GB" dirty="0"/>
          </a:p>
          <a:p>
            <a:r>
              <a:rPr lang="en-GB" dirty="0"/>
              <a:t>Creating SMART goals has given me a clear and structured plan for improving my knowledge, skills and professional behaviours. These goals allow me to monitor my progress, remain motivated and continuously develop throughout my university studies and future career. </a:t>
            </a:r>
          </a:p>
          <a:p>
            <a:endParaRPr lang="en-GB" dirty="0"/>
          </a:p>
          <a:p>
            <a:r>
              <a:rPr lang="en-GB" dirty="0"/>
              <a:t>By regularly reflecting on my experiences and reviewing my progress, I can continue to build my confidence, improve my performance and become a more effective and adaptable professional.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a:xfrm>
            <a:off x="457199" y="1600200"/>
            <a:ext cx="10597415" cy="4525963"/>
          </a:xfrm>
        </p:spPr>
        <p:txBody>
          <a:bodyPr>
            <a:normAutofit fontScale="55000" lnSpcReduction="20000"/>
          </a:bodyPr>
          <a:lstStyle/>
          <a:p>
            <a:pPr marL="0" indent="0">
              <a:buNone/>
            </a:pPr>
            <a:r>
              <a:rPr lang="en-GB" dirty="0"/>
              <a:t>[1] S. Atkins and K. Murphy, “Reflective practice,” </a:t>
            </a:r>
            <a:r>
              <a:rPr lang="en-GB" i="1" dirty="0"/>
              <a:t>Nursing Standard</a:t>
            </a:r>
            <a:r>
              <a:rPr lang="en-GB" dirty="0"/>
              <a:t>, vol. 8, no. 39, pp. 49–56, Jun. 1994.</a:t>
            </a:r>
          </a:p>
          <a:p>
            <a:pPr marL="0" indent="0">
              <a:buNone/>
            </a:pPr>
            <a:endParaRPr lang="en-GB" dirty="0"/>
          </a:p>
          <a:p>
            <a:pPr marL="0" indent="0">
              <a:buNone/>
            </a:pPr>
            <a:r>
              <a:rPr lang="en-GB" dirty="0"/>
              <a:t>[2] D. Boud, R. Keogh, and D. Walker, </a:t>
            </a:r>
            <a:r>
              <a:rPr lang="en-GB" i="1" dirty="0"/>
              <a:t>Reflection: Turning Experience into Learning</a:t>
            </a:r>
            <a:r>
              <a:rPr lang="en-GB" dirty="0"/>
              <a:t>. London, U.K.: Kogan Page, 1994.</a:t>
            </a:r>
          </a:p>
          <a:p>
            <a:pPr marL="0" indent="0">
              <a:buNone/>
            </a:pPr>
            <a:endParaRPr lang="en-GB" dirty="0"/>
          </a:p>
          <a:p>
            <a:pPr marL="0" indent="0">
              <a:buNone/>
            </a:pPr>
            <a:r>
              <a:rPr lang="en-GB" dirty="0"/>
              <a:t>[3] C. Craig, </a:t>
            </a:r>
            <a:r>
              <a:rPr lang="en-GB" i="1" dirty="0"/>
              <a:t>Study Skills for Health and Social Care Students</a:t>
            </a:r>
            <a:r>
              <a:rPr lang="en-GB" dirty="0"/>
              <a:t>. London, U.K.: SAGE Publications, 2009.</a:t>
            </a:r>
          </a:p>
          <a:p>
            <a:pPr marL="0" indent="0">
              <a:buNone/>
            </a:pPr>
            <a:endParaRPr lang="en-GB" dirty="0"/>
          </a:p>
          <a:p>
            <a:pPr marL="0" indent="0">
              <a:buNone/>
            </a:pPr>
            <a:r>
              <a:rPr lang="en-GB" dirty="0"/>
              <a:t>[4] G. Gibbs, </a:t>
            </a:r>
            <a:r>
              <a:rPr lang="en-GB" i="1" dirty="0"/>
              <a:t>Learning by Doing: A Guide to Teaching and Learning Methods</a:t>
            </a:r>
            <a:r>
              <a:rPr lang="en-GB" dirty="0"/>
              <a:t>. Oxford, U.K.: Oxford Polytechnic, 1988.</a:t>
            </a:r>
          </a:p>
          <a:p>
            <a:pPr marL="0" indent="0">
              <a:buNone/>
            </a:pPr>
            <a:endParaRPr lang="en-GB" dirty="0"/>
          </a:p>
          <a:p>
            <a:pPr marL="0" indent="0">
              <a:buNone/>
            </a:pPr>
            <a:r>
              <a:rPr lang="en-GB" dirty="0"/>
              <a:t>[5] Mind Tools, “Locus of Control,” Mind Tools. [Online]. Available: </a:t>
            </a:r>
            <a:r>
              <a:rPr lang="en-GB" dirty="0">
                <a:hlinkClick r:id="rId2"/>
              </a:rPr>
              <a:t>https://www.mindtools.com/pages/article/newCDV_90.htm</a:t>
            </a:r>
            <a:r>
              <a:rPr lang="en-GB" dirty="0"/>
              <a:t>. [Accessed: Jul. 18, 2026].</a:t>
            </a:r>
          </a:p>
          <a:p>
            <a:pPr marL="0" indent="0">
              <a:buNone/>
            </a:pPr>
            <a:endParaRPr lang="en-GB" dirty="0"/>
          </a:p>
          <a:p>
            <a:pPr marL="0" indent="0">
              <a:buNone/>
            </a:pPr>
            <a:r>
              <a:rPr lang="en-GB" dirty="0"/>
              <a:t>[6] J. A. Moon, </a:t>
            </a:r>
            <a:r>
              <a:rPr lang="en-GB" i="1" dirty="0"/>
              <a:t>A Handbook of Reflective and Experiential Learning: Theory and Practice</a:t>
            </a:r>
            <a:r>
              <a:rPr lang="en-GB" dirty="0"/>
              <a:t>. London, U.K.: </a:t>
            </a:r>
            <a:r>
              <a:rPr lang="en-GB" dirty="0" err="1"/>
              <a:t>RoutledgeFalmer</a:t>
            </a:r>
            <a:r>
              <a:rPr lang="en-GB" dirty="0"/>
              <a:t>, 2004.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1367</TotalTime>
  <Words>1314</Words>
  <Application>Microsoft Office PowerPoint</Application>
  <PresentationFormat>Custom</PresentationFormat>
  <Paragraphs>90</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YOUTUBE LINK:  https://youtu.be/uXFBbbtfqDQ </vt:lpstr>
      <vt:lpstr>Personal and Professional Development</vt:lpstr>
      <vt:lpstr>Self-Evaluation</vt:lpstr>
      <vt:lpstr>Areas for Improvement</vt:lpstr>
      <vt:lpstr>Professional Development Plan (PDP)</vt:lpstr>
      <vt:lpstr>PowerPoint Presentation</vt:lpstr>
      <vt:lpstr>Reflection</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and Professional Development</dc:title>
  <dc:subject/>
  <dc:creator>shamis hamid</dc:creator>
  <cp:keywords/>
  <dc:description>generated using python-pptx</dc:description>
  <cp:lastModifiedBy>shamis hamid</cp:lastModifiedBy>
  <cp:revision>3</cp:revision>
  <dcterms:created xsi:type="dcterms:W3CDTF">2013-01-27T09:14:16Z</dcterms:created>
  <dcterms:modified xsi:type="dcterms:W3CDTF">2026-07-21T12:00:24Z</dcterms:modified>
  <cp:category/>
</cp:coreProperties>
</file>