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05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542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27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483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95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062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191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780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459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756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025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7158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05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3346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01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4543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689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77201086-B8DE-43E5-88E5-0A3020C3B9B1}" type="datetimeFigureOut">
              <a:rPr lang="en-GB" smtClean="0"/>
              <a:t>04/03/2018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1BE5C3E0-AC82-46B4-AB38-E6A4A7BC8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7051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8502C-C574-4832-A207-CC6ABD9ACF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5388"/>
            <a:ext cx="9144000" cy="318188"/>
          </a:xfrm>
        </p:spPr>
        <p:txBody>
          <a:bodyPr>
            <a:normAutofit fontScale="90000"/>
          </a:bodyPr>
          <a:lstStyle/>
          <a:p>
            <a:r>
              <a:rPr lang="en-GB" sz="14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is CBT used to treat Alcohol use Disorder and how does it compare to other treatments?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856FAD-7296-4DB0-8E9E-64165F46D33E}"/>
              </a:ext>
            </a:extLst>
          </p:cNvPr>
          <p:cNvSpPr txBox="1"/>
          <p:nvPr/>
        </p:nvSpPr>
        <p:spPr>
          <a:xfrm>
            <a:off x="274386" y="553321"/>
            <a:ext cx="280070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Alcohol Use Disorder?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The DSM 5</a:t>
            </a:r>
            <a:r>
              <a:rPr lang="en-GB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edition (2013), defines Alcohol Use Disorder (AUD) as ‘a problematic pattern of alcohol use leading to clinically significant impairment or distress’ (p.490). </a:t>
            </a:r>
            <a:endParaRPr lang="en-GB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028B23-9DBC-405C-8865-3630CAB1DEF3}"/>
              </a:ext>
            </a:extLst>
          </p:cNvPr>
          <p:cNvSpPr txBox="1"/>
          <p:nvPr/>
        </p:nvSpPr>
        <p:spPr>
          <a:xfrm>
            <a:off x="4266182" y="524562"/>
            <a:ext cx="22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Cognitive Behavioural Therapy (CBT)?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E1DB14-BF9D-4BD2-B311-353C5FD5D7B2}"/>
              </a:ext>
            </a:extLst>
          </p:cNvPr>
          <p:cNvSpPr txBox="1"/>
          <p:nvPr/>
        </p:nvSpPr>
        <p:spPr>
          <a:xfrm>
            <a:off x="174000" y="2051253"/>
            <a:ext cx="370360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How does AUD impact people’s lives?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Rehm et al. (2015) suggests that AUD is one of the world’s most widespread mental disorders. 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Alcohol affects every organ and causes both physical and mental issues. 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4075F9-7602-46CB-8CDD-CA2266422E6A}"/>
              </a:ext>
            </a:extLst>
          </p:cNvPr>
          <p:cNvSpPr txBox="1"/>
          <p:nvPr/>
        </p:nvSpPr>
        <p:spPr>
          <a:xfrm>
            <a:off x="8204554" y="529472"/>
            <a:ext cx="2697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CBT help people with AUD?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98FDE7-5CDA-4C95-BE3D-2A394033E6A4}"/>
              </a:ext>
            </a:extLst>
          </p:cNvPr>
          <p:cNvSpPr txBox="1"/>
          <p:nvPr/>
        </p:nvSpPr>
        <p:spPr>
          <a:xfrm>
            <a:off x="4449090" y="2446553"/>
            <a:ext cx="2478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Comparing CBT to the 12-step programme in regards to AUD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644457-191A-4529-8FC3-55DEA0E2FE52}"/>
              </a:ext>
            </a:extLst>
          </p:cNvPr>
          <p:cNvSpPr txBox="1"/>
          <p:nvPr/>
        </p:nvSpPr>
        <p:spPr>
          <a:xfrm>
            <a:off x="9191749" y="2673026"/>
            <a:ext cx="954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pic>
        <p:nvPicPr>
          <p:cNvPr id="13" name="Picture 12" descr="A close up of a logo&#10;&#10;Description generated with high confidence">
            <a:extLst>
              <a:ext uri="{FF2B5EF4-FFF2-40B4-BE49-F238E27FC236}">
                <a16:creationId xmlns:a16="http://schemas.microsoft.com/office/drawing/2014/main" id="{443A3AF9-22F9-4DE4-906B-D7D094AA9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26" y="2915882"/>
            <a:ext cx="2752854" cy="1763468"/>
          </a:xfrm>
          <a:prstGeom prst="rect">
            <a:avLst/>
          </a:prstGeom>
        </p:spPr>
      </p:pic>
      <p:pic>
        <p:nvPicPr>
          <p:cNvPr id="15" name="Picture 1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7340A5EE-E140-4EB7-B759-2A12F4E4AB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75" y="4679350"/>
            <a:ext cx="2705714" cy="1491412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D063845-5CF7-4287-8CC2-CC8B2CFF1CC2}"/>
              </a:ext>
            </a:extLst>
          </p:cNvPr>
          <p:cNvSpPr/>
          <p:nvPr/>
        </p:nvSpPr>
        <p:spPr>
          <a:xfrm>
            <a:off x="188676" y="524562"/>
            <a:ext cx="2875470" cy="1144438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3FF25C7-9BC2-4F79-9870-44A0670D17FA}"/>
              </a:ext>
            </a:extLst>
          </p:cNvPr>
          <p:cNvSpPr/>
          <p:nvPr/>
        </p:nvSpPr>
        <p:spPr>
          <a:xfrm>
            <a:off x="154537" y="2061433"/>
            <a:ext cx="3508079" cy="4109329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rrow: Down 18">
            <a:extLst>
              <a:ext uri="{FF2B5EF4-FFF2-40B4-BE49-F238E27FC236}">
                <a16:creationId xmlns:a16="http://schemas.microsoft.com/office/drawing/2014/main" id="{1565EEF2-19F9-4EBD-ADC8-094066F76514}"/>
              </a:ext>
            </a:extLst>
          </p:cNvPr>
          <p:cNvSpPr/>
          <p:nvPr/>
        </p:nvSpPr>
        <p:spPr>
          <a:xfrm>
            <a:off x="1479902" y="1744562"/>
            <a:ext cx="448573" cy="241309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8D94C5E0-8D1C-4527-A47F-C2EF920A1863}"/>
              </a:ext>
            </a:extLst>
          </p:cNvPr>
          <p:cNvSpPr/>
          <p:nvPr/>
        </p:nvSpPr>
        <p:spPr>
          <a:xfrm>
            <a:off x="4032436" y="524562"/>
            <a:ext cx="2601638" cy="1776967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C5271AF-5D91-4E64-AF91-22DDCD7B4917}"/>
              </a:ext>
            </a:extLst>
          </p:cNvPr>
          <p:cNvSpPr/>
          <p:nvPr/>
        </p:nvSpPr>
        <p:spPr>
          <a:xfrm>
            <a:off x="7499229" y="543395"/>
            <a:ext cx="4261450" cy="1992771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96597AD-1830-47B2-8DB0-EB617F079CBE}"/>
              </a:ext>
            </a:extLst>
          </p:cNvPr>
          <p:cNvSpPr/>
          <p:nvPr/>
        </p:nvSpPr>
        <p:spPr>
          <a:xfrm>
            <a:off x="4050716" y="2438796"/>
            <a:ext cx="3004201" cy="3404162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07FDA89-6B20-4AE4-8682-A0F4377D95AB}"/>
              </a:ext>
            </a:extLst>
          </p:cNvPr>
          <p:cNvSpPr/>
          <p:nvPr/>
        </p:nvSpPr>
        <p:spPr>
          <a:xfrm>
            <a:off x="7586264" y="2696948"/>
            <a:ext cx="4261450" cy="3316555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Down 24">
            <a:extLst>
              <a:ext uri="{FF2B5EF4-FFF2-40B4-BE49-F238E27FC236}">
                <a16:creationId xmlns:a16="http://schemas.microsoft.com/office/drawing/2014/main" id="{164087D7-544F-4B71-B281-5B7A6A8DDD65}"/>
              </a:ext>
            </a:extLst>
          </p:cNvPr>
          <p:cNvSpPr/>
          <p:nvPr/>
        </p:nvSpPr>
        <p:spPr>
          <a:xfrm rot="13593825">
            <a:off x="3581953" y="1881284"/>
            <a:ext cx="448573" cy="397273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79F1B1EC-441B-4B67-95F0-8B21ADA8895F}"/>
              </a:ext>
            </a:extLst>
          </p:cNvPr>
          <p:cNvSpPr/>
          <p:nvPr/>
        </p:nvSpPr>
        <p:spPr>
          <a:xfrm rot="16200000">
            <a:off x="6846763" y="1474870"/>
            <a:ext cx="448573" cy="380889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Down 26">
            <a:extLst>
              <a:ext uri="{FF2B5EF4-FFF2-40B4-BE49-F238E27FC236}">
                <a16:creationId xmlns:a16="http://schemas.microsoft.com/office/drawing/2014/main" id="{D024554C-D25D-46AF-8297-B2EE67CFD244}"/>
              </a:ext>
            </a:extLst>
          </p:cNvPr>
          <p:cNvSpPr/>
          <p:nvPr/>
        </p:nvSpPr>
        <p:spPr>
          <a:xfrm rot="16200000">
            <a:off x="7096787" y="4069612"/>
            <a:ext cx="448573" cy="241309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BDDDBE-1610-4E9F-AEB0-B62C7291A010}"/>
              </a:ext>
            </a:extLst>
          </p:cNvPr>
          <p:cNvSpPr txBox="1"/>
          <p:nvPr/>
        </p:nvSpPr>
        <p:spPr>
          <a:xfrm>
            <a:off x="4104685" y="897065"/>
            <a:ext cx="24571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CBT is based on the assumption that our emotions and behaviours are influenced by our thoughts, not outside stimuli. Circumstances may not change, however how we think about them can.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67BE314-B81C-48E0-AF3B-30750BF57AD3}"/>
              </a:ext>
            </a:extLst>
          </p:cNvPr>
          <p:cNvSpPr txBox="1"/>
          <p:nvPr/>
        </p:nvSpPr>
        <p:spPr>
          <a:xfrm>
            <a:off x="7648042" y="763015"/>
            <a:ext cx="3950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Recent studies suggest that CBT can significantly help individuals who are living with AUD and depressive or anxiety disorders (Baker, Thornton, Hiles, Hides and Lubman, 2012).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Teach individuals to recognise scenarios and situations that may lead to alcohol consumption and to avoid them if possible.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Create coping strategies to help with other behaviours or issues that may lead to alcohol abuse. 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196E33F-3DB1-44C0-A77C-2D765BC56CCE}"/>
              </a:ext>
            </a:extLst>
          </p:cNvPr>
          <p:cNvSpPr txBox="1"/>
          <p:nvPr/>
        </p:nvSpPr>
        <p:spPr>
          <a:xfrm>
            <a:off x="7792578" y="2813995"/>
            <a:ext cx="39509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Recent studies suggest that when comparing CBT to other therapeutic interventions, CBT comes out superior for many disorders and illnesses; however there is little evidence to suggest that CBT is superior to other therapies when treating alcohol or substance misuse disorders 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Tolin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2010). 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CBT can be used to treat more than one disorder at a time e.g. alcohol use disorder can be treated simultaneously with depression or anxiety (Riper, Anderson, Hunter,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Berking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Cuijpers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2014). 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Although there are both positives and negatives to CBT and 12-step programmes being used to treat AUD, it is evident that they are both successful treatments in their own ways. Everyone is individual and will respond to treatments differently.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595AEF1-4AD3-44EC-9826-06EB6E13D89E}"/>
              </a:ext>
            </a:extLst>
          </p:cNvPr>
          <p:cNvSpPr txBox="1"/>
          <p:nvPr/>
        </p:nvSpPr>
        <p:spPr>
          <a:xfrm>
            <a:off x="4117707" y="2798726"/>
            <a:ext cx="297659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12-step programmes aims for total abstinence, however CBT allows the client to set their own goals, usually resulting in a greater will to achieve them.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Individuals may not like the sometimes religious or spiritual aspect of some 12-step programmes.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CBT can be provided in a number of formats including individual and group meetings, self-help books and computer programmes.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12-step programmes offer more social support due to sessions requiring people to come together for treatment.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Arrow: Down 27">
            <a:extLst>
              <a:ext uri="{FF2B5EF4-FFF2-40B4-BE49-F238E27FC236}">
                <a16:creationId xmlns:a16="http://schemas.microsoft.com/office/drawing/2014/main" id="{90A0CD87-C9E2-4B36-A617-A8449BBCDD99}"/>
              </a:ext>
            </a:extLst>
          </p:cNvPr>
          <p:cNvSpPr/>
          <p:nvPr/>
        </p:nvSpPr>
        <p:spPr>
          <a:xfrm rot="3192755">
            <a:off x="6980642" y="2350816"/>
            <a:ext cx="448573" cy="351893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A464BF-A29C-44A8-8D50-41C4E15679E1}"/>
              </a:ext>
            </a:extLst>
          </p:cNvPr>
          <p:cNvSpPr txBox="1"/>
          <p:nvPr/>
        </p:nvSpPr>
        <p:spPr>
          <a:xfrm>
            <a:off x="104901" y="6170762"/>
            <a:ext cx="38418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References:</a:t>
            </a:r>
          </a:p>
          <a:p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American Psychiatric Association. (2013).Alcohol-Related Disorders. In Diagnostic and Statistical Manual of Mental Disorders (5th ed.). Arlington, VA: American Psychiatric Publishing.</a:t>
            </a:r>
          </a:p>
          <a:p>
            <a:endParaRPr lang="en-GB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910581-FA1A-40D1-9EC2-CB1D4078AC2A}"/>
              </a:ext>
            </a:extLst>
          </p:cNvPr>
          <p:cNvSpPr txBox="1"/>
          <p:nvPr/>
        </p:nvSpPr>
        <p:spPr>
          <a:xfrm>
            <a:off x="4104685" y="6078614"/>
            <a:ext cx="31568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Baker, A. L., Thornton, L. K.,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Hiles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S., Hides, L., &amp;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Lubman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D. I. (2012). Psychological interventions for alcohol misuse among people with co-occurring depression or anxiety disorders: a systematic review.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Journal of Affective Disorders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139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(3), 217-229.</a:t>
            </a: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DCC211-28B8-455A-AA0B-9C5BCF749DCD}"/>
              </a:ext>
            </a:extLst>
          </p:cNvPr>
          <p:cNvSpPr txBox="1"/>
          <p:nvPr/>
        </p:nvSpPr>
        <p:spPr>
          <a:xfrm>
            <a:off x="7712015" y="6222521"/>
            <a:ext cx="39509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Rehm, J., Anderson, P., Barry, J.,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Dimitrov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P.,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Elekes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Z.,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Feijão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F., ... &amp;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Marmet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S. (2015). Prevalence of and potential influencing factors for alcohol dependence in Europe.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European addiction research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(1), 6-18.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6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61334-F201-48F3-BAE6-99434D048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609600"/>
          </a:xfrm>
        </p:spPr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B4B4AA-7688-402F-91C0-E32F84E15107}"/>
              </a:ext>
            </a:extLst>
          </p:cNvPr>
          <p:cNvSpPr txBox="1"/>
          <p:nvPr/>
        </p:nvSpPr>
        <p:spPr>
          <a:xfrm>
            <a:off x="1141413" y="1380227"/>
            <a:ext cx="859191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American Psychiatric Association. (2013).Alcohol-Related Disorders. In Diagnostic and Statistical Manual of Mental Disorders (5th ed.). Arlington, VA: American Psychiatric Publishing.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Baker, A. L., Thornton, L. K., Hiles, S., Hides, L., &amp; Lubman, D. I. (2012). Psychological interventions for alcohol misuse among people with co-occurring depression or anxiety disorders: a systematic review.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 of Affective Disorders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139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(3), 217-229.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Rehm, J., Anderson, P., Barry, J.,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Dimitrov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P.,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Elekes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Z.,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Feijão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F., ... &amp;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Marmet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S. (2015). Prevalence of and potential influencing factors for alcohol dependence in Europe.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European addiction research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6-18.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Riper, H., Andersson, G., Hunter, S. B., Wit, J.,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Berking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M., &amp;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Cuijpers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P. (2014). Treatment of comorbid alcohol use disorders and depression with cognitive‐behavioural therapy and motivational interviewing: A meta‐analysis.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Addiction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109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(3), 394-406.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D. F. (2010). Is cognitive–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behavioral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therapy more effective than other therapies?: A meta-analytic review.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Clinical psychology review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(6), 710-720.</a:t>
            </a:r>
          </a:p>
        </p:txBody>
      </p:sp>
    </p:spTree>
    <p:extLst>
      <p:ext uri="{BB962C8B-B14F-4D97-AF65-F5344CB8AC3E}">
        <p14:creationId xmlns:p14="http://schemas.microsoft.com/office/powerpoint/2010/main" val="9080605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472</TotalTime>
  <Words>775</Words>
  <Application>Microsoft Office PowerPoint</Application>
  <PresentationFormat>Widescreen</PresentationFormat>
  <Paragraphs>39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Century Gothic</vt:lpstr>
      <vt:lpstr>Times New Roman</vt:lpstr>
      <vt:lpstr>Mesh</vt:lpstr>
      <vt:lpstr>How is CBT used to treat Alcohol use Disorder and how does it compare to other treatments?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is CBT used to treat Alcohol Misuse Disorder and how does it compare to other treatments?</dc:title>
  <dc:creator>John Rees (1703876)</dc:creator>
  <cp:lastModifiedBy>John Rees (1703876)</cp:lastModifiedBy>
  <cp:revision>28</cp:revision>
  <dcterms:created xsi:type="dcterms:W3CDTF">2018-03-04T13:36:37Z</dcterms:created>
  <dcterms:modified xsi:type="dcterms:W3CDTF">2018-03-04T21:36:52Z</dcterms:modified>
</cp:coreProperties>
</file>