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69" r:id="rId1"/>
  </p:sldMasterIdLst>
  <p:notesMasterIdLst>
    <p:notesMasterId r:id="rId16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96" autoAdjust="0"/>
    <p:restoredTop sz="76883" autoAdjust="0"/>
  </p:normalViewPr>
  <p:slideViewPr>
    <p:cSldViewPr snapToGrid="0">
      <p:cViewPr varScale="1">
        <p:scale>
          <a:sx n="50" d="100"/>
          <a:sy n="50" d="100"/>
        </p:scale>
        <p:origin x="1209" y="2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79C0FFE-7BA6-428D-BB6C-FB260A1947EE}" type="datetimeFigureOut">
              <a:rPr lang="en-GB" smtClean="0"/>
              <a:t>14/02/2020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A6C1B2C-CC82-453A-BF07-D1DFE6F180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699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6C1B2C-CC82-453A-BF07-D1DFE6F18069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808397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4242851"/>
            <a:ext cx="8968084" cy="275942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1716" y="4243845"/>
            <a:ext cx="3077108" cy="27694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2590078"/>
            <a:ext cx="8968085" cy="1660332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9111715" y="2590078"/>
            <a:ext cx="3077109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0322" y="2733709"/>
            <a:ext cx="8144134" cy="1373070"/>
          </a:xfrm>
        </p:spPr>
        <p:txBody>
          <a:bodyPr anchor="b">
            <a:noAutofit/>
          </a:bodyPr>
          <a:lstStyle>
            <a:lvl1pPr algn="r"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0322" y="4394039"/>
            <a:ext cx="8144134" cy="1117687"/>
          </a:xfrm>
        </p:spPr>
        <p:txBody>
          <a:bodyPr>
            <a:normAutofit/>
          </a:bodyPr>
          <a:lstStyle>
            <a:lvl1pPr marL="0" indent="0" algn="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239A9A-B4B0-4B32-B8CD-2E25E95134C4}" type="datetimeFigureOut">
              <a:rPr lang="en-US" smtClean="0"/>
              <a:t>2/14/2020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255346" y="2750337"/>
            <a:ext cx="1171888" cy="1356442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793318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1E21DC-8981-44E6-BC8C-2BA8F673FFBB}" type="datetimeFigureOut">
              <a:rPr lang="en-US" smtClean="0"/>
              <a:t>2/14/2020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464354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4086907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4" y="4087901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-2" y="2726267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5" y="2726267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2869895"/>
            <a:ext cx="9613860" cy="1090788"/>
          </a:xfrm>
        </p:spPr>
        <p:txBody>
          <a:bodyPr anchor="ctr">
            <a:normAutofit/>
          </a:bodyPr>
          <a:lstStyle>
            <a:lvl1pPr algn="r"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2" y="4232171"/>
            <a:ext cx="9613860" cy="1704017"/>
          </a:xfrm>
        </p:spPr>
        <p:txBody>
          <a:bodyPr>
            <a:normAutofit/>
          </a:bodyPr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B9C5D3-0140-4E75-8D7F-C0623D06DFD7}" type="datetimeFigureOut">
              <a:rPr lang="en-US" smtClean="0"/>
              <a:t>2/14/2020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729455" y="286989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15994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0320" y="2336873"/>
            <a:ext cx="4698358" cy="3599316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594123" y="2336873"/>
            <a:ext cx="4700058" cy="3599316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5666F9-5B40-48E0-8DFD-99EF944CDD22}" type="datetimeFigureOut">
              <a:rPr lang="en-US" smtClean="0"/>
              <a:t>2/14/2020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008286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1" name="Picture 10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2" name="Rectangle 11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753229"/>
            <a:ext cx="9613863" cy="108093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06350" y="2336873"/>
            <a:ext cx="4472327" cy="69313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0322" y="3030008"/>
            <a:ext cx="4698355" cy="2906179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820154" y="2336873"/>
            <a:ext cx="4474028" cy="69207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594123" y="3030008"/>
            <a:ext cx="4700059" cy="2906179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698D6B-2C72-4E21-9893-A649C6E2A47D}" type="datetimeFigureOut">
              <a:rPr lang="en-US" smtClean="0"/>
              <a:t>2/14/2020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0009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7" name="Picture 6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6811C9-A66C-49F0-970E-F7B68D9109A0}" type="datetimeFigureOut">
              <a:rPr lang="en-US" smtClean="0"/>
              <a:t>2/14/2020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532216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HD-ShadowShor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01AE78-96A2-4A23-B183-3B6DB4374FE7}" type="datetimeFigureOut">
              <a:rPr lang="en-US" smtClean="0"/>
              <a:t>2/14/2020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005819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1" y="753227"/>
            <a:ext cx="9613859" cy="108094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85846" y="2336873"/>
            <a:ext cx="5608336" cy="3599313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2336872"/>
            <a:ext cx="3790078" cy="359931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AE0757-B101-4811-9189-10EB2F458E2D}" type="datetimeFigureOut">
              <a:rPr lang="en-US" smtClean="0"/>
              <a:t>2/14/2020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984117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3" y="753228"/>
            <a:ext cx="9613857" cy="1080938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868333" y="2336874"/>
            <a:ext cx="5425849" cy="3599312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3" y="2336873"/>
            <a:ext cx="3876256" cy="3599315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BDC078-589F-40E3-816C-EE21D62B5BBA}" type="datetimeFigureOut">
              <a:rPr lang="en-US" smtClean="0"/>
              <a:t>2/14/2020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782678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4711616"/>
            <a:ext cx="9613859" cy="453051"/>
          </a:xfrm>
        </p:spPr>
        <p:txBody>
          <a:bodyPr anchor="b">
            <a:normAutofit/>
          </a:bodyPr>
          <a:lstStyle>
            <a:lvl1pPr>
              <a:defRPr sz="2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0322" y="609597"/>
            <a:ext cx="9613859" cy="3589575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19" y="5169583"/>
            <a:ext cx="9613862" cy="62297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5518A9-B687-4302-9395-2322403C6656}" type="datetimeFigureOut">
              <a:rPr lang="en-US" smtClean="0"/>
              <a:t>2/14/2020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309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870753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609597"/>
            <a:ext cx="9613858" cy="3592750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9A684-0CB7-41E9-A4DF-5D1C2CA5BF6F}" type="datetimeFigureOut">
              <a:rPr lang="en-US" smtClean="0"/>
              <a:t>2/14/2020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61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867737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3" name="Picture 12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7856" y="609598"/>
            <a:ext cx="8718877" cy="3036061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402288" y="3653379"/>
            <a:ext cx="815657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D7C35-9E19-4518-A4B2-3B09CD8CC756}" type="datetimeFigureOut">
              <a:rPr lang="en-US" smtClean="0"/>
              <a:t>2/14/2020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6" name="TextBox 15"/>
          <p:cNvSpPr txBox="1"/>
          <p:nvPr/>
        </p:nvSpPr>
        <p:spPr>
          <a:xfrm>
            <a:off x="583572" y="74811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72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9662809" y="30335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72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28951927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0" name="Picture 9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4711615"/>
            <a:ext cx="9613862" cy="5885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0" y="5300149"/>
            <a:ext cx="9613862" cy="50225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196DA8-8897-4DDF-BFB6-5D83863C837A}" type="datetimeFigureOut">
              <a:rPr lang="en-US" smtClean="0"/>
              <a:t>2/14/2020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4755473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4" name="Picture 13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6" name="Rectangle 15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" name="Rectangle 16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69222" y="753228"/>
            <a:ext cx="9624960" cy="1080938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60946" y="2336873"/>
            <a:ext cx="307003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0322" y="3022673"/>
            <a:ext cx="3049702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56025" y="233687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945470" y="3022673"/>
            <a:ext cx="3063240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24156" y="2336873"/>
            <a:ext cx="30700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224156" y="3022673"/>
            <a:ext cx="3070025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BBA708-C5F0-412D-90E2-1919F0D196AE}" type="datetimeFigureOut">
              <a:rPr lang="en-US" smtClean="0"/>
              <a:t>2/14/2020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1213930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0322" y="753228"/>
            <a:ext cx="9613860" cy="1080938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0318" y="4297503"/>
            <a:ext cx="30497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0318" y="2336873"/>
            <a:ext cx="30497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0318" y="4873765"/>
            <a:ext cx="3049705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45471" y="429750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945470" y="2336873"/>
            <a:ext cx="3063240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944117" y="4873764"/>
            <a:ext cx="3067297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30678" y="4297503"/>
            <a:ext cx="30635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230677" y="2336873"/>
            <a:ext cx="30635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230553" y="4873762"/>
            <a:ext cx="3067563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C8F8FA-EF43-4642-9368-3F4E33039BD9}" type="datetimeFigureOut">
              <a:rPr lang="en-US" smtClean="0"/>
              <a:t>2/14/2020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5573342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61E721-B01C-4D5D-A3CA-2E5518383F10}" type="datetimeFigureOut">
              <a:rPr lang="en-US" smtClean="0"/>
              <a:t>2/14/2020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9053844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ltGray">
          <a:xfrm rot="5400000">
            <a:off x="8116207" y="1869395"/>
            <a:ext cx="5106988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 rot="5400000">
            <a:off x="9868202" y="5372403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129231" y="609597"/>
            <a:ext cx="1073802" cy="435376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0322" y="609597"/>
            <a:ext cx="8870004" cy="5326589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07126" y="5936187"/>
            <a:ext cx="2743200" cy="365125"/>
          </a:xfrm>
        </p:spPr>
        <p:txBody>
          <a:bodyPr/>
          <a:lstStyle/>
          <a:p>
            <a:fld id="{6513FEF9-69D0-4F8C-A336-59491FBEDC47}" type="datetimeFigureOut">
              <a:rPr lang="en-US" smtClean="0"/>
              <a:t>2/14/2020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0321" y="5936188"/>
            <a:ext cx="6126805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097550" y="5398633"/>
            <a:ext cx="1154151" cy="1090789"/>
          </a:xfrm>
        </p:spPr>
        <p:txBody>
          <a:bodyPr anchor="t"/>
          <a:lstStyle>
            <a:lvl1pPr algn="ctr">
              <a:defRPr/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815013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ashOverlay-FullResolve.png"/>
          <p:cNvPicPr>
            <a:picLocks noChangeAspect="1"/>
          </p:cNvPicPr>
          <p:nvPr/>
        </p:nvPicPr>
        <p:blipFill>
          <a:blip r:embed="rId19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1" y="2336873"/>
            <a:ext cx="9613861" cy="35993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0981" y="5936187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004436-CA73-4D53-89B4-2A5C7347BF2F}" type="datetimeFigureOut">
              <a:rPr lang="en-US" smtClean="0"/>
              <a:t>2/14/2020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0321" y="5936188"/>
            <a:ext cx="687066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29455" y="753227"/>
            <a:ext cx="1154151" cy="109078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2451377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0" r:id="rId1"/>
    <p:sldLayoutId id="2147483671" r:id="rId2"/>
    <p:sldLayoutId id="2147483672" r:id="rId3"/>
    <p:sldLayoutId id="2147483673" r:id="rId4"/>
    <p:sldLayoutId id="2147483674" r:id="rId5"/>
    <p:sldLayoutId id="2147483675" r:id="rId6"/>
    <p:sldLayoutId id="2147483676" r:id="rId7"/>
    <p:sldLayoutId id="2147483677" r:id="rId8"/>
    <p:sldLayoutId id="2147483678" r:id="rId9"/>
    <p:sldLayoutId id="2147483679" r:id="rId10"/>
    <p:sldLayoutId id="2147483680" r:id="rId11"/>
    <p:sldLayoutId id="2147483681" r:id="rId12"/>
    <p:sldLayoutId id="2147483682" r:id="rId13"/>
    <p:sldLayoutId id="2147483683" r:id="rId14"/>
    <p:sldLayoutId id="2147483684" r:id="rId15"/>
    <p:sldLayoutId id="2147483685" r:id="rId16"/>
    <p:sldLayoutId id="2147483686" r:id="rId17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Completing an Ethics Form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971064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ethical approval process is a means by which the University seeks to ensure that all researchers consider carefully the ethical implications of their research activity.</a:t>
            </a:r>
          </a:p>
          <a:p>
            <a:endParaRPr lang="en-GB" dirty="0"/>
          </a:p>
          <a:p>
            <a:r>
              <a:rPr lang="en-GB" dirty="0" smtClean="0"/>
              <a:t>Research design and methodology will be completed for all research project proposals before ethical approval is sought.</a:t>
            </a:r>
          </a:p>
          <a:p>
            <a:r>
              <a:rPr lang="en-GB" dirty="0" smtClean="0"/>
              <a:t>All ethical approval applications are completed on the PG2-E1 Form.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81157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Section A – About You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Full Name</a:t>
            </a:r>
          </a:p>
          <a:p>
            <a:r>
              <a:rPr lang="en-GB" dirty="0" smtClean="0"/>
              <a:t>Taught Post-Graduate Student</a:t>
            </a:r>
          </a:p>
          <a:p>
            <a:r>
              <a:rPr lang="en-GB" dirty="0" smtClean="0"/>
              <a:t>Institute: </a:t>
            </a:r>
            <a:r>
              <a:rPr lang="en-GB" dirty="0" err="1" smtClean="0"/>
              <a:t>Yr</a:t>
            </a:r>
            <a:r>
              <a:rPr lang="en-GB" dirty="0" smtClean="0"/>
              <a:t> Athrofa – Institute of Education and Humanities, Psychology and Counselling</a:t>
            </a:r>
          </a:p>
          <a:p>
            <a:r>
              <a:rPr lang="en-GB" dirty="0" smtClean="0"/>
              <a:t>Campus: Swansea, SA1</a:t>
            </a:r>
          </a:p>
          <a:p>
            <a:r>
              <a:rPr lang="en-GB" dirty="0" smtClean="0"/>
              <a:t>Email address</a:t>
            </a:r>
          </a:p>
          <a:p>
            <a:r>
              <a:rPr lang="en-GB" dirty="0" smtClean="0"/>
              <a:t>Telephone number</a:t>
            </a:r>
          </a:p>
          <a:p>
            <a:r>
              <a:rPr lang="en-GB" dirty="0" smtClean="0"/>
              <a:t>Director of studies: Catherine Slade</a:t>
            </a:r>
          </a:p>
        </p:txBody>
      </p:sp>
    </p:spTree>
    <p:extLst>
      <p:ext uri="{BB962C8B-B14F-4D97-AF65-F5344CB8AC3E}">
        <p14:creationId xmlns:p14="http://schemas.microsoft.com/office/powerpoint/2010/main" val="328434550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Section B – Approval for research activity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Has the research activity been approved [Yes]</a:t>
            </a:r>
          </a:p>
          <a:p>
            <a:r>
              <a:rPr lang="en-GB" dirty="0" smtClean="0"/>
              <a:t>Please indicate source of approval: Other: Supervisor, also include the date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3533385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Section C: Internal and External Ethical Guidance Materials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Include the discipline codes of conduct: e.g. BACP and NCS</a:t>
            </a:r>
          </a:p>
        </p:txBody>
      </p:sp>
    </p:spTree>
    <p:extLst>
      <p:ext uri="{BB962C8B-B14F-4D97-AF65-F5344CB8AC3E}">
        <p14:creationId xmlns:p14="http://schemas.microsoft.com/office/powerpoint/2010/main" val="400513036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Section D: External Collaborative Research Activity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Does the research activity involve collaborators outside of the university [no]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1356331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Section E: Details of Research Activity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Indicative Tittle</a:t>
            </a:r>
          </a:p>
          <a:p>
            <a:r>
              <a:rPr lang="en-GB" dirty="0" smtClean="0"/>
              <a:t>Purpose</a:t>
            </a:r>
          </a:p>
          <a:p>
            <a:r>
              <a:rPr lang="en-GB" dirty="0" smtClean="0"/>
              <a:t>Proposed Methods</a:t>
            </a:r>
          </a:p>
          <a:p>
            <a:r>
              <a:rPr lang="en-GB" dirty="0" smtClean="0"/>
              <a:t>Location</a:t>
            </a:r>
          </a:p>
          <a:p>
            <a:r>
              <a:rPr lang="en-GB" dirty="0" smtClean="0"/>
              <a:t>Research Activity outside of the UK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9949287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Section F – Scope of Research Activity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Use of Diaries.</a:t>
            </a:r>
          </a:p>
          <a:p>
            <a:r>
              <a:rPr lang="en-GB" dirty="0" smtClean="0"/>
              <a:t>Everything else is a no.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4711712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Section G: Intended Participants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No to all.</a:t>
            </a:r>
          </a:p>
          <a:p>
            <a:r>
              <a:rPr lang="en-GB" dirty="0" smtClean="0"/>
              <a:t>You are the researcher.</a:t>
            </a:r>
          </a:p>
          <a:p>
            <a:endParaRPr lang="en-GB" dirty="0"/>
          </a:p>
          <a:p>
            <a:r>
              <a:rPr lang="en-GB" dirty="0" smtClean="0"/>
              <a:t>Participant numbers and source: N/A</a:t>
            </a:r>
          </a:p>
          <a:p>
            <a:r>
              <a:rPr lang="en-GB" dirty="0" smtClean="0"/>
              <a:t>Information for participants: N/A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5358373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Section H: Anticipated Risks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Full risk assessment completed and appended [no]</a:t>
            </a:r>
          </a:p>
          <a:p>
            <a:r>
              <a:rPr lang="en-GB" dirty="0" smtClean="0"/>
              <a:t>Risks to participants: you need to acknowledge that you are both the researcher and participant.</a:t>
            </a:r>
          </a:p>
          <a:p>
            <a:pPr lvl="1"/>
            <a:r>
              <a:rPr lang="en-GB" dirty="0" smtClean="0"/>
              <a:t>Emotional risk?</a:t>
            </a:r>
          </a:p>
          <a:p>
            <a:pPr lvl="1"/>
            <a:endParaRPr lang="en-GB" dirty="0"/>
          </a:p>
          <a:p>
            <a:pPr lvl="1"/>
            <a:r>
              <a:rPr lang="en-GB" dirty="0" smtClean="0"/>
              <a:t>Sensitive issues: This is a project that you have control of. You can indicate that you are aware of the sensitivity of this project and it is up to you how much you disclose.</a:t>
            </a:r>
          </a:p>
          <a:p>
            <a:pPr lvl="1"/>
            <a:r>
              <a:rPr lang="en-GB" dirty="0" smtClean="0"/>
              <a:t>You also need to acknowledge that you know and understand what illegal activity means and that will agree to not engage in such activity.</a:t>
            </a:r>
          </a:p>
        </p:txBody>
      </p:sp>
    </p:spTree>
    <p:extLst>
      <p:ext uri="{BB962C8B-B14F-4D97-AF65-F5344CB8AC3E}">
        <p14:creationId xmlns:p14="http://schemas.microsoft.com/office/powerpoint/2010/main" val="260414493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Section H cont..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Consider the risks that you might experience undertaking this project. Consider whether this is low, moderate or high.</a:t>
            </a:r>
          </a:p>
          <a:p>
            <a:r>
              <a:rPr lang="en-GB" dirty="0" smtClean="0"/>
              <a:t>Acknowledge that you will seek personal therapy during the course of this process</a:t>
            </a:r>
          </a:p>
          <a:p>
            <a:endParaRPr lang="en-GB" dirty="0"/>
          </a:p>
          <a:p>
            <a:r>
              <a:rPr lang="en-GB" dirty="0" smtClean="0"/>
              <a:t>University risks: considered the risks to university and that you will not damage the reputation of the university etc.</a:t>
            </a:r>
          </a:p>
          <a:p>
            <a:r>
              <a:rPr lang="en-GB" dirty="0"/>
              <a:t>Disclosure and Barring service: n/a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7344719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Section </a:t>
            </a:r>
            <a:r>
              <a:rPr lang="en-GB" dirty="0"/>
              <a:t>I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Feedback: [n/a]</a:t>
            </a:r>
          </a:p>
          <a:p>
            <a:r>
              <a:rPr lang="en-GB" dirty="0" smtClean="0"/>
              <a:t>Informed consent: [n/a]</a:t>
            </a:r>
          </a:p>
          <a:p>
            <a:r>
              <a:rPr lang="en-GB" dirty="0" smtClean="0"/>
              <a:t>Confidentiality: you need to consider this, consider the people that your research might impact, how might you ensure confidentiality if discussing others within your project. </a:t>
            </a:r>
          </a:p>
          <a:p>
            <a:r>
              <a:rPr lang="en-GB" dirty="0" smtClean="0"/>
              <a:t>Spend some time looking at this one and see where you might incorporate research or supporting information.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5451122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Section J: Data Protection and Storage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Point 1: [no]</a:t>
            </a:r>
          </a:p>
          <a:p>
            <a:r>
              <a:rPr lang="en-GB" dirty="0" smtClean="0"/>
              <a:t>Special Category [no]</a:t>
            </a:r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Data storage: Consider what you will be storing on: at the very least this will be laptop/computer</a:t>
            </a:r>
          </a:p>
          <a:p>
            <a:r>
              <a:rPr lang="en-GB" dirty="0" smtClean="0"/>
              <a:t>Read through the points and consider where and how this is relevant to you and your work.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3702617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Section K</a:t>
            </a:r>
            <a:r>
              <a:rPr lang="en-GB" smtClean="0"/>
              <a:t>: Declaration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6548364"/>
      </p:ext>
    </p:extLst>
  </p:cSld>
  <p:clrMapOvr>
    <a:masterClrMapping/>
  </p:clrMapOvr>
</p:sld>
</file>

<file path=ppt/theme/theme1.xml><?xml version="1.0" encoding="utf-8"?>
<a:theme xmlns:a="http://schemas.openxmlformats.org/drawingml/2006/main" name="Berlin">
  <a:themeElements>
    <a:clrScheme name="Berlin">
      <a:dk1>
        <a:sysClr val="windowText" lastClr="000000"/>
      </a:dk1>
      <a:lt1>
        <a:sysClr val="window" lastClr="FFFFFF"/>
      </a:lt1>
      <a:dk2>
        <a:srgbClr val="1F8094"/>
      </a:dk2>
      <a:lt2>
        <a:srgbClr val="E7E6E6"/>
      </a:lt2>
      <a:accent1>
        <a:srgbClr val="39CDE7"/>
      </a:accent1>
      <a:accent2>
        <a:srgbClr val="60DE72"/>
      </a:accent2>
      <a:accent3>
        <a:srgbClr val="DDCC64"/>
      </a:accent3>
      <a:accent4>
        <a:srgbClr val="F49D50"/>
      </a:accent4>
      <a:accent5>
        <a:srgbClr val="E44951"/>
      </a:accent5>
      <a:accent6>
        <a:srgbClr val="D666F9"/>
      </a:accent6>
      <a:hlink>
        <a:srgbClr val="4BF7ED"/>
      </a:hlink>
      <a:folHlink>
        <a:srgbClr val="95E9F4"/>
      </a:folHlink>
    </a:clrScheme>
    <a:fontScheme name="Berlin">
      <a:maj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erli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0000"/>
                <a:lumMod val="11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6000"/>
                <a:shade val="100000"/>
                <a:hueMod val="92000"/>
                <a:satMod val="200000"/>
                <a:lumMod val="128000"/>
              </a:schemeClr>
            </a:gs>
            <a:gs pos="50000">
              <a:schemeClr val="phClr">
                <a:shade val="100000"/>
                <a:hueMod val="100000"/>
                <a:satMod val="110000"/>
                <a:lumMod val="130000"/>
              </a:schemeClr>
            </a:gs>
            <a:gs pos="100000">
              <a:schemeClr val="phClr">
                <a:shade val="78000"/>
                <a:hueMod val="118000"/>
                <a:satMod val="120000"/>
                <a:lumMod val="69000"/>
              </a:schemeClr>
            </a:gs>
          </a:gsLst>
          <a:lin ang="252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erlin" id="{7B5DBA9E-B069-418E-9360-A61BDD0615A4}" vid="{C7DC10E3-4FF5-456B-A359-A0F378C1E5FB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Berlin</Template>
  <TotalTime>26</TotalTime>
  <Words>512</Words>
  <Application>Microsoft Office PowerPoint</Application>
  <PresentationFormat>Widescreen</PresentationFormat>
  <Paragraphs>62</Paragraphs>
  <Slides>14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Arial</vt:lpstr>
      <vt:lpstr>Calibri</vt:lpstr>
      <vt:lpstr>Trebuchet MS</vt:lpstr>
      <vt:lpstr>Berlin</vt:lpstr>
      <vt:lpstr>Completing an Ethics Form</vt:lpstr>
      <vt:lpstr>PowerPoint Presentation</vt:lpstr>
      <vt:lpstr>Section A – About You</vt:lpstr>
      <vt:lpstr>Section B – Approval for research activity</vt:lpstr>
      <vt:lpstr>Section C: Internal and External Ethical Guidance Materials</vt:lpstr>
      <vt:lpstr>Section D: External Collaborative Research Activity</vt:lpstr>
      <vt:lpstr>Section E: Details of Research Activity </vt:lpstr>
      <vt:lpstr>Section F – Scope of Research Activity </vt:lpstr>
      <vt:lpstr>Section G: Intended Participants</vt:lpstr>
      <vt:lpstr>Section H: Anticipated Risks</vt:lpstr>
      <vt:lpstr>Section H cont..</vt:lpstr>
      <vt:lpstr>Section I </vt:lpstr>
      <vt:lpstr>Section J: Data Protection and Storage</vt:lpstr>
      <vt:lpstr>Section K: Declaration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Completing an Ethics Form</dc:title>
  <dc:creator>Catherine Slade</dc:creator>
  <cp:lastModifiedBy>Catherine Slade</cp:lastModifiedBy>
  <cp:revision>3</cp:revision>
  <dcterms:created xsi:type="dcterms:W3CDTF">2020-02-14T13:02:22Z</dcterms:created>
  <dcterms:modified xsi:type="dcterms:W3CDTF">2020-02-14T13:28:34Z</dcterms:modified>
</cp:coreProperties>
</file>