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8288000" cy="10287000"/>
  <p:notesSz cx="6858000" cy="9144000"/>
  <p:embeddedFontLst>
    <p:embeddedFont>
      <p:font typeface="Cambria Math" panose="02040503050406030204" pitchFamily="18" charset="0"/>
      <p:regular r:id="rId6"/>
    </p:embeddedFont>
    <p:embeddedFont>
      <p:font typeface="Cantata One" panose="02010600030101010101" charset="0"/>
      <p:regular r:id="rId7"/>
    </p:embeddedFont>
    <p:embeddedFont>
      <p:font typeface="Montserrat Classic" panose="02010600030101010101" charset="0"/>
      <p:regular r:id="rId8"/>
    </p:embeddedFont>
    <p:embeddedFont>
      <p:font typeface="等线" panose="02010600030101010101" pitchFamily="2" charset="-122"/>
      <p:regular r:id="rId9"/>
      <p:bold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3986" autoAdjust="0"/>
  </p:normalViewPr>
  <p:slideViewPr>
    <p:cSldViewPr>
      <p:cViewPr varScale="1">
        <p:scale>
          <a:sx n="54" d="100"/>
          <a:sy n="54" d="100"/>
        </p:scale>
        <p:origin x="30" y="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165AD-CBDF-4D4F-84A2-3DD6B7B78E7B}" type="datetimeFigureOut">
              <a:rPr lang="zh-CN" altLang="en-US" smtClean="0"/>
              <a:t>2024/4/18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2BE979-27E3-4E23-BA6F-F2EC079DCCD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74434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11642">
            <a:off x="11340288" y="2438070"/>
            <a:ext cx="10443683" cy="8487866"/>
          </a:xfrm>
          <a:custGeom>
            <a:avLst/>
            <a:gdLst/>
            <a:ahLst/>
            <a:cxnLst/>
            <a:rect l="l" t="t" r="r" b="b"/>
            <a:pathLst>
              <a:path w="10443683" h="8487866">
                <a:moveTo>
                  <a:pt x="0" y="0"/>
                </a:moveTo>
                <a:lnTo>
                  <a:pt x="10443682" y="0"/>
                </a:lnTo>
                <a:lnTo>
                  <a:pt x="10443682" y="8487866"/>
                </a:lnTo>
                <a:lnTo>
                  <a:pt x="0" y="848786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4318441" y="9258300"/>
            <a:ext cx="9727319" cy="3106962"/>
          </a:xfrm>
          <a:custGeom>
            <a:avLst/>
            <a:gdLst/>
            <a:ahLst/>
            <a:cxnLst/>
            <a:rect l="l" t="t" r="r" b="b"/>
            <a:pathLst>
              <a:path w="9727319" h="3106962">
                <a:moveTo>
                  <a:pt x="0" y="0"/>
                </a:moveTo>
                <a:lnTo>
                  <a:pt x="9727318" y="0"/>
                </a:lnTo>
                <a:lnTo>
                  <a:pt x="9727318" y="3106962"/>
                </a:lnTo>
                <a:lnTo>
                  <a:pt x="0" y="310696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zh-CN" altLang="en-US"/>
          </a:p>
        </p:txBody>
      </p:sp>
      <p:sp>
        <p:nvSpPr>
          <p:cNvPr id="4" name="TextBox 4"/>
          <p:cNvSpPr txBox="1"/>
          <p:nvPr/>
        </p:nvSpPr>
        <p:spPr>
          <a:xfrm>
            <a:off x="457200" y="1333500"/>
            <a:ext cx="16391887" cy="41416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66"/>
              </a:lnSpc>
            </a:pPr>
            <a:r>
              <a:rPr lang="en-US" sz="8148" dirty="0">
                <a:solidFill>
                  <a:srgbClr val="004AAD"/>
                </a:solidFill>
                <a:latin typeface="Montserrat Classic"/>
              </a:rPr>
              <a:t>The Study of Chinese EFL Learners’ Incidental Vocabulary Acquisition Through Reading While Listening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0585" y="6579370"/>
            <a:ext cx="10456974" cy="2041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67"/>
              </a:lnSpc>
            </a:pPr>
            <a:r>
              <a:rPr lang="en-US" sz="3599" spc="179" dirty="0">
                <a:solidFill>
                  <a:srgbClr val="2E2E2E"/>
                </a:solidFill>
                <a:latin typeface="Cantata One"/>
              </a:rPr>
              <a:t>University of Wales Trinity Saint David</a:t>
            </a:r>
          </a:p>
          <a:p>
            <a:pPr algn="ctr">
              <a:lnSpc>
                <a:spcPts val="8567"/>
              </a:lnSpc>
            </a:pPr>
            <a:r>
              <a:rPr lang="en-US" sz="3599" spc="179" dirty="0">
                <a:solidFill>
                  <a:srgbClr val="2E2E2E"/>
                </a:solidFill>
                <a:latin typeface="Cantata One"/>
              </a:rPr>
              <a:t>Jie Yu</a:t>
            </a: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C220B9C6-52E2-89EC-AD66-2D92CBA6F496}"/>
              </a:ext>
            </a:extLst>
          </p:cNvPr>
          <p:cNvSpPr txBox="1"/>
          <p:nvPr/>
        </p:nvSpPr>
        <p:spPr>
          <a:xfrm>
            <a:off x="2209800" y="2400300"/>
            <a:ext cx="13716000" cy="3594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8000" dirty="0">
                <a:latin typeface="Cambria Math" panose="02040503050406030204" pitchFamily="18" charset="0"/>
                <a:ea typeface="Cambria Math" panose="02040503050406030204" pitchFamily="18" charset="0"/>
              </a:rPr>
              <a:t>Please watch</a:t>
            </a:r>
            <a:r>
              <a:rPr lang="zh-CN" altLang="en-US" sz="8000" dirty="0">
                <a:latin typeface="Cambria Math" panose="02040503050406030204" pitchFamily="18" charset="0"/>
              </a:rPr>
              <a:t> </a:t>
            </a:r>
            <a:r>
              <a:rPr lang="en-US" altLang="zh-CN" sz="8000" dirty="0">
                <a:latin typeface="Cambria Math" panose="02040503050406030204" pitchFamily="18" charset="0"/>
                <a:ea typeface="Cambria Math" panose="02040503050406030204" pitchFamily="18" charset="0"/>
              </a:rPr>
              <a:t>the</a:t>
            </a:r>
            <a:r>
              <a:rPr lang="zh-CN" altLang="en-US" sz="8000" dirty="0">
                <a:latin typeface="Cambria Math" panose="02040503050406030204" pitchFamily="18" charset="0"/>
              </a:rPr>
              <a:t> </a:t>
            </a:r>
            <a:r>
              <a:rPr lang="en-US" altLang="zh-CN" sz="8000" dirty="0">
                <a:latin typeface="Cambria Math" panose="02040503050406030204" pitchFamily="18" charset="0"/>
                <a:ea typeface="Cambria Math" panose="02040503050406030204" pitchFamily="18" charset="0"/>
              </a:rPr>
              <a:t>recording</a:t>
            </a:r>
            <a:r>
              <a:rPr lang="zh-CN" altLang="en-US" sz="8000" dirty="0">
                <a:latin typeface="Cambria Math" panose="02040503050406030204" pitchFamily="18" charset="0"/>
              </a:rPr>
              <a:t> </a:t>
            </a:r>
            <a:endParaRPr lang="en-US" altLang="zh-CN" sz="8000" dirty="0">
              <a:latin typeface="Cambria Math" panose="020405030504060302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8000" dirty="0">
                <a:latin typeface="Cambria Math" panose="02040503050406030204" pitchFamily="18" charset="0"/>
                <a:ea typeface="Cambria Math" panose="02040503050406030204" pitchFamily="18" charset="0"/>
              </a:rPr>
              <a:t>in</a:t>
            </a:r>
            <a:r>
              <a:rPr lang="zh-CN" altLang="en-US" sz="8000" dirty="0">
                <a:latin typeface="Cambria Math" panose="02040503050406030204" pitchFamily="18" charset="0"/>
              </a:rPr>
              <a:t> </a:t>
            </a:r>
            <a:r>
              <a:rPr lang="en-US" altLang="zh-CN" sz="8000" dirty="0">
                <a:latin typeface="Cambria Math" panose="02040503050406030204" pitchFamily="18" charset="0"/>
              </a:rPr>
              <a:t>the </a:t>
            </a:r>
            <a:r>
              <a:rPr lang="en-US" altLang="zh-CN" sz="8000" dirty="0">
                <a:latin typeface="Cambria Math" panose="02040503050406030204" pitchFamily="18" charset="0"/>
                <a:ea typeface="Cambria Math" panose="02040503050406030204" pitchFamily="18" charset="0"/>
              </a:rPr>
              <a:t>next slide.</a:t>
            </a:r>
            <a:endParaRPr lang="zh-CN" altLang="en-US" sz="8000" dirty="0">
              <a:latin typeface="Cambria Math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1645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ELTE PPT Recording Video">
            <a:hlinkClick r:id="" action="ppaction://media"/>
            <a:extLst>
              <a:ext uri="{FF2B5EF4-FFF2-40B4-BE49-F238E27FC236}">
                <a16:creationId xmlns:a16="http://schemas.microsoft.com/office/drawing/2014/main" id="{858CE5B2-0BFD-36EE-BE4E-1A99369DF4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200" y="163669"/>
            <a:ext cx="17678400" cy="9959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245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24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1763</TotalTime>
  <Words>31</Words>
  <Application>Microsoft Office PowerPoint</Application>
  <PresentationFormat>自定义</PresentationFormat>
  <Paragraphs>5</Paragraphs>
  <Slides>3</Slides>
  <Notes>0</Notes>
  <HiddenSlides>0</HiddenSlides>
  <MMClips>1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</vt:i4>
      </vt:variant>
    </vt:vector>
  </HeadingPairs>
  <TitlesOfParts>
    <vt:vector size="10" baseType="lpstr">
      <vt:lpstr>Cantata One</vt:lpstr>
      <vt:lpstr>Arial</vt:lpstr>
      <vt:lpstr>Calibri</vt:lpstr>
      <vt:lpstr>等线</vt:lpstr>
      <vt:lpstr>Montserrat Classic</vt:lpstr>
      <vt:lpstr>Cambria Math</vt:lpstr>
      <vt:lpstr>Office Theme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 and Minimal Company Profile Presentation</dc:title>
  <cp:lastModifiedBy>Jessie Yu</cp:lastModifiedBy>
  <cp:revision>89</cp:revision>
  <dcterms:created xsi:type="dcterms:W3CDTF">2006-08-16T00:00:00Z</dcterms:created>
  <dcterms:modified xsi:type="dcterms:W3CDTF">2024-04-18T15:26:23Z</dcterms:modified>
  <dc:identifier>DAFzCHY03pQ</dc:identifier>
</cp:coreProperties>
</file>