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84"/>
  </p:notesMasterIdLst>
  <p:sldIdLst>
    <p:sldId id="284" r:id="rId3"/>
    <p:sldId id="267" r:id="rId4"/>
    <p:sldId id="261" r:id="rId5"/>
    <p:sldId id="262" r:id="rId6"/>
    <p:sldId id="257" r:id="rId7"/>
    <p:sldId id="259" r:id="rId8"/>
    <p:sldId id="260" r:id="rId9"/>
    <p:sldId id="266" r:id="rId10"/>
    <p:sldId id="264" r:id="rId11"/>
    <p:sldId id="256" r:id="rId12"/>
    <p:sldId id="258" r:id="rId13"/>
    <p:sldId id="265"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325" r:id="rId30"/>
    <p:sldId id="326" r:id="rId31"/>
    <p:sldId id="327" r:id="rId32"/>
    <p:sldId id="328" r:id="rId33"/>
    <p:sldId id="329" r:id="rId34"/>
    <p:sldId id="330" r:id="rId35"/>
    <p:sldId id="331" r:id="rId36"/>
    <p:sldId id="332" r:id="rId37"/>
    <p:sldId id="333"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04"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318" r:id="rId72"/>
    <p:sldId id="319" r:id="rId73"/>
    <p:sldId id="320" r:id="rId74"/>
    <p:sldId id="334" r:id="rId75"/>
    <p:sldId id="323" r:id="rId76"/>
    <p:sldId id="324" r:id="rId77"/>
    <p:sldId id="321" r:id="rId78"/>
    <p:sldId id="322" r:id="rId79"/>
    <p:sldId id="335" r:id="rId80"/>
    <p:sldId id="336" r:id="rId81"/>
    <p:sldId id="337" r:id="rId82"/>
    <p:sldId id="338" r:id="rId8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576" autoAdjust="0"/>
  </p:normalViewPr>
  <p:slideViewPr>
    <p:cSldViewPr>
      <p:cViewPr varScale="1">
        <p:scale>
          <a:sx n="110" d="100"/>
          <a:sy n="110" d="100"/>
        </p:scale>
        <p:origin x="1644" y="102"/>
      </p:cViewPr>
      <p:guideLst>
        <p:guide orient="horz" pos="2160"/>
        <p:guide pos="2880"/>
      </p:guideLst>
    </p:cSldViewPr>
  </p:slideViewPr>
  <p:outlineViewPr>
    <p:cViewPr>
      <p:scale>
        <a:sx n="33" d="100"/>
        <a:sy n="33" d="100"/>
      </p:scale>
      <p:origin x="0" y="300"/>
    </p:cViewPr>
  </p:outlin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notesMaster" Target="notesMasters/notesMaster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0.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500FFA-CFAE-47FF-914A-1E56AAA1D827}" type="datetimeFigureOut">
              <a:rPr lang="en-GB" smtClean="0"/>
              <a:t>15/04/2016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256664-406A-4FAC-AE06-69AB25B166FA}" type="slidenum">
              <a:rPr lang="en-GB" smtClean="0"/>
              <a:t>‹#›</a:t>
            </a:fld>
            <a:endParaRPr lang="en-GB"/>
          </a:p>
        </p:txBody>
      </p:sp>
    </p:spTree>
    <p:extLst>
      <p:ext uri="{BB962C8B-B14F-4D97-AF65-F5344CB8AC3E}">
        <p14:creationId xmlns:p14="http://schemas.microsoft.com/office/powerpoint/2010/main" val="3323437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199A0135-91C3-4260-A07B-AD5FBE344E17}" type="slidenum">
              <a:rPr lang="en-US" altLang="en-US"/>
              <a:pPr eaLnBrk="1" hangingPunct="1">
                <a:spcBef>
                  <a:spcPct val="0"/>
                </a:spcBef>
              </a:pPr>
              <a:t>56</a:t>
            </a:fld>
            <a:endParaRPr lang="en-US" altLang="en-US"/>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r>
              <a:rPr lang="en-US" altLang="en-US" smtClean="0"/>
              <a:t>Federal officials rarely invoked it until after WWI</a:t>
            </a:r>
          </a:p>
          <a:p>
            <a:pPr eaLnBrk="1" hangingPunct="1"/>
            <a:endParaRPr lang="en-US" altLang="en-US" smtClean="0"/>
          </a:p>
        </p:txBody>
      </p:sp>
    </p:spTree>
    <p:extLst>
      <p:ext uri="{BB962C8B-B14F-4D97-AF65-F5344CB8AC3E}">
        <p14:creationId xmlns:p14="http://schemas.microsoft.com/office/powerpoint/2010/main" val="1420903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35881E2-6FD2-4716-A99B-0A710CD83588}" type="slidenum">
              <a:rPr lang="en-US" altLang="en-US">
                <a:latin typeface="Arial" panose="020B0604020202020204" pitchFamily="34" charset="0"/>
              </a:rPr>
              <a:pPr/>
              <a:t>58</a:t>
            </a:fld>
            <a:endParaRPr lang="en-US" altLang="en-US">
              <a:latin typeface="Arial" panose="020B0604020202020204" pitchFamily="34" charset="0"/>
            </a:endParaRPr>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25333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81ECEFA-F143-49FA-BD96-0FDC1E63F8A2}" type="slidenum">
              <a:rPr lang="en-US" altLang="en-US">
                <a:latin typeface="Arial" panose="020B0604020202020204" pitchFamily="34" charset="0"/>
              </a:rPr>
              <a:pPr/>
              <a:t>59</a:t>
            </a:fld>
            <a:endParaRPr lang="en-US" altLang="en-US">
              <a:latin typeface="Arial" panose="020B0604020202020204" pitchFamily="34" charset="0"/>
            </a:endParaRPr>
          </a:p>
        </p:txBody>
      </p:sp>
      <p:sp>
        <p:nvSpPr>
          <p:cNvPr id="26627" name="Rectangle 2"/>
          <p:cNvSpPr>
            <a:spLocks noRo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650558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B48927AC-FA76-4CD9-B157-E83BA4D34297}" type="slidenum">
              <a:rPr lang="en-US" altLang="en-US">
                <a:latin typeface="Arial" panose="020B0604020202020204" pitchFamily="34" charset="0"/>
              </a:rPr>
              <a:pPr/>
              <a:t>60</a:t>
            </a:fld>
            <a:endParaRPr lang="en-US" altLang="en-US">
              <a:latin typeface="Arial" panose="020B0604020202020204" pitchFamily="34" charset="0"/>
            </a:endParaRPr>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70926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7F18FA9-7FC1-433C-A7B2-668F79B83A14}" type="slidenum">
              <a:rPr lang="en-US" altLang="en-US">
                <a:latin typeface="Arial" panose="020B0604020202020204" pitchFamily="34" charset="0"/>
              </a:rPr>
              <a:pPr/>
              <a:t>61</a:t>
            </a:fld>
            <a:endParaRPr lang="en-US" altLang="en-US">
              <a:latin typeface="Arial" panose="020B0604020202020204" pitchFamily="34" charset="0"/>
            </a:endParaRPr>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21007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2C86C183-362D-439B-8EAF-64EB80391313}" type="slidenum">
              <a:rPr lang="en-US" altLang="en-US">
                <a:latin typeface="Arial" panose="020B0604020202020204" pitchFamily="34" charset="0"/>
              </a:rPr>
              <a:pPr/>
              <a:t>62</a:t>
            </a:fld>
            <a:endParaRPr lang="en-US" altLang="en-US">
              <a:latin typeface="Arial" panose="020B0604020202020204" pitchFamily="34" charset="0"/>
            </a:endParaRPr>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51623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FF600820-F3CE-4122-9CDA-162E0435CBF9}" type="slidenum">
              <a:rPr lang="en-US" altLang="en-US">
                <a:latin typeface="Arial" panose="020B0604020202020204" pitchFamily="34" charset="0"/>
              </a:rPr>
              <a:pPr/>
              <a:t>63</a:t>
            </a:fld>
            <a:endParaRPr lang="en-US" altLang="en-US">
              <a:latin typeface="Arial" panose="020B0604020202020204" pitchFamily="34" charset="0"/>
            </a:endParaRPr>
          </a:p>
        </p:txBody>
      </p:sp>
      <p:sp>
        <p:nvSpPr>
          <p:cNvPr id="30723" name="Rectangle 2"/>
          <p:cNvSpPr>
            <a:spLocks noRo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73104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6306438-7C16-44D5-B4B3-C2F27DF81458}" type="slidenum">
              <a:rPr lang="en-US" altLang="en-US">
                <a:latin typeface="Arial" panose="020B0604020202020204" pitchFamily="34" charset="0"/>
              </a:rPr>
              <a:pPr/>
              <a:t>64</a:t>
            </a:fld>
            <a:endParaRPr lang="en-US" altLang="en-US">
              <a:latin typeface="Arial" panose="020B0604020202020204" pitchFamily="34" charset="0"/>
            </a:endParaRPr>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37771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26F6F8D-DA78-415F-97C0-05E727F3A8BA}" type="slidenum">
              <a:rPr lang="en-US" altLang="en-US">
                <a:latin typeface="Arial" panose="020B0604020202020204" pitchFamily="34" charset="0"/>
              </a:rPr>
              <a:pPr/>
              <a:t>67</a:t>
            </a:fld>
            <a:endParaRPr lang="en-US" altLang="en-US">
              <a:latin typeface="Arial" panose="020B0604020202020204" pitchFamily="34" charset="0"/>
            </a:endParaRPr>
          </a:p>
        </p:txBody>
      </p:sp>
      <p:sp>
        <p:nvSpPr>
          <p:cNvPr id="32771" name="Rectangle 2"/>
          <p:cNvSpPr>
            <a:spLocks noRo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12101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733A9B54-19C6-4F99-91ED-EE9E57BC931C}" type="slidenum">
              <a:rPr lang="en-US" altLang="en-US">
                <a:latin typeface="Arial" panose="020B0604020202020204" pitchFamily="34" charset="0"/>
              </a:rPr>
              <a:pPr/>
              <a:t>68</a:t>
            </a:fld>
            <a:endParaRPr lang="en-US" altLang="en-US">
              <a:latin typeface="Arial" panose="020B0604020202020204" pitchFamily="34" charset="0"/>
            </a:endParaRPr>
          </a:p>
        </p:txBody>
      </p:sp>
      <p:sp>
        <p:nvSpPr>
          <p:cNvPr id="33795" name="Rectangle 2"/>
          <p:cNvSpPr>
            <a:spLocks noRo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13448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21C077D-EAA8-4AC6-BE56-867A28609FD0}" type="slidenum">
              <a:rPr lang="en-US" altLang="en-US">
                <a:latin typeface="Arial" panose="020B0604020202020204" pitchFamily="34" charset="0"/>
              </a:rPr>
              <a:pPr/>
              <a:t>69</a:t>
            </a:fld>
            <a:endParaRPr lang="en-US" altLang="en-US">
              <a:latin typeface="Arial" panose="020B0604020202020204" pitchFamily="34" charset="0"/>
            </a:endParaRPr>
          </a:p>
        </p:txBody>
      </p:sp>
      <p:sp>
        <p:nvSpPr>
          <p:cNvPr id="34819" name="Rectangle 2"/>
          <p:cNvSpPr>
            <a:spLocks noRo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633442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E848A3AF-1768-4E8B-8F5E-C1BA7D31AB25}" type="slidenum">
              <a:rPr lang="en-US" altLang="en-US">
                <a:latin typeface="Arial" panose="020B0604020202020204" pitchFamily="34" charset="0"/>
              </a:rPr>
              <a:pPr/>
              <a:t>70</a:t>
            </a:fld>
            <a:endParaRPr lang="en-US" altLang="en-US">
              <a:latin typeface="Arial" panose="020B0604020202020204" pitchFamily="34" charset="0"/>
            </a:endParaRPr>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03944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328E924-4A56-4ACF-853F-51CB8D768164}" type="slidenum">
              <a:rPr lang="en-US" altLang="en-US">
                <a:latin typeface="Arial" panose="020B0604020202020204" pitchFamily="34" charset="0"/>
              </a:rPr>
              <a:pPr/>
              <a:t>71</a:t>
            </a:fld>
            <a:endParaRPr lang="en-US" altLang="en-US">
              <a:latin typeface="Arial" panose="020B0604020202020204" pitchFamily="34" charset="0"/>
            </a:endParaRPr>
          </a:p>
        </p:txBody>
      </p:sp>
      <p:sp>
        <p:nvSpPr>
          <p:cNvPr id="36867" name="Rectangle 2"/>
          <p:cNvSpPr>
            <a:spLocks noRo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574565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BC229FC5-79C9-47DB-84E7-8DDAEA00DC91}" type="slidenum">
              <a:rPr lang="en-US" altLang="en-US">
                <a:latin typeface="Arial" panose="020B0604020202020204" pitchFamily="34" charset="0"/>
              </a:rPr>
              <a:pPr/>
              <a:t>72</a:t>
            </a:fld>
            <a:endParaRPr lang="en-US" altLang="en-US">
              <a:latin typeface="Arial" panose="020B0604020202020204" pitchFamily="34" charset="0"/>
            </a:endParaRPr>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466437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BE435728-F50A-4BFA-8157-C3B9EAC36074}" type="slidenum">
              <a:rPr lang="en-US" altLang="en-US">
                <a:latin typeface="Arial" panose="020B0604020202020204" pitchFamily="34" charset="0"/>
              </a:rPr>
              <a:pPr/>
              <a:t>76</a:t>
            </a:fld>
            <a:endParaRPr lang="en-US" altLang="en-US">
              <a:latin typeface="Arial" panose="020B0604020202020204" pitchFamily="34" charset="0"/>
            </a:endParaRPr>
          </a:p>
        </p:txBody>
      </p:sp>
      <p:sp>
        <p:nvSpPr>
          <p:cNvPr id="38915" name="Rectangle 2"/>
          <p:cNvSpPr>
            <a:spLocks noRo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0704609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62902CE-1E92-4A44-B1BD-0C0B34227791}" type="slidenum">
              <a:rPr lang="en-US" altLang="en-US">
                <a:latin typeface="Arial" panose="020B0604020202020204" pitchFamily="34" charset="0"/>
              </a:rPr>
              <a:pPr/>
              <a:t>77</a:t>
            </a:fld>
            <a:endParaRPr lang="en-US" altLang="en-US">
              <a:latin typeface="Arial" panose="020B0604020202020204" pitchFamily="34" charset="0"/>
            </a:endParaRPr>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788203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5F8D71E-5784-4577-868F-BEB63E243F9B}" type="datetimeFigureOut">
              <a:rPr lang="en-US" smtClean="0"/>
              <a:pPr/>
              <a:t>4/15/2016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5F8D71E-5784-4577-868F-BEB63E243F9B}" type="datetimeFigureOut">
              <a:rPr lang="en-US" smtClean="0"/>
              <a:pPr/>
              <a:t>4/15/2016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5F8D71E-5784-4577-868F-BEB63E243F9B}" type="datetimeFigureOut">
              <a:rPr lang="en-US" smtClean="0"/>
              <a:pPr/>
              <a:t>4/15/2016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5F8D71E-5784-4577-868F-BEB63E243F9B}" type="datetimeFigureOut">
              <a:rPr lang="en-US" smtClean="0"/>
              <a:pPr/>
              <a:t>4/15/2016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5F8D71E-5784-4577-868F-BEB63E243F9B}" type="datetimeFigureOut">
              <a:rPr lang="en-US" smtClean="0"/>
              <a:pPr/>
              <a:t>4/15/2016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5F8D71E-5784-4577-868F-BEB63E243F9B}" type="datetimeFigureOut">
              <a:rPr lang="en-US" smtClean="0"/>
              <a:pPr/>
              <a:t>4/15/2016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F8D71E-5784-4577-868F-BEB63E243F9B}" type="datetimeFigureOut">
              <a:rPr lang="en-US" smtClean="0"/>
              <a:pPr/>
              <a:t>4/15/2016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F8D71E-5784-4577-868F-BEB63E243F9B}" type="datetimeFigureOut">
              <a:rPr lang="en-US" smtClean="0"/>
              <a:pPr/>
              <a:t>4/15/2016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F8D71E-5784-4577-868F-BEB63E243F9B}" type="datetimeFigureOut">
              <a:rPr lang="en-US" smtClean="0"/>
              <a:pPr/>
              <a:t>4/15/2016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5F8D71E-5784-4577-868F-BEB63E243F9B}" type="datetimeFigureOut">
              <a:rPr lang="en-US" smtClean="0"/>
              <a:pPr/>
              <a:t>4/15/2016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5F8D71E-5784-4577-868F-BEB63E243F9B}" type="datetimeFigureOut">
              <a:rPr lang="en-US" smtClean="0"/>
              <a:pPr/>
              <a:t>4/15/2016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D841E-17D2-4834-BBB6-EA4AD694EBF1}"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1066800" y="304800"/>
            <a:ext cx="7543800" cy="579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17"/>
          <p:cNvSpPr>
            <a:spLocks noGrp="1" noChangeArrowheads="1"/>
          </p:cNvSpPr>
          <p:nvPr>
            <p:ph type="dt" sz="half" idx="10"/>
          </p:nvPr>
        </p:nvSpPr>
        <p:spPr>
          <a:ln/>
        </p:spPr>
        <p:txBody>
          <a:bodyPr/>
          <a:lstStyle>
            <a:lvl1pPr>
              <a:defRPr/>
            </a:lvl1pPr>
          </a:lstStyle>
          <a:p>
            <a:pPr>
              <a:defRPr/>
            </a:pPr>
            <a:endParaRPr lang="en-US"/>
          </a:p>
        </p:txBody>
      </p:sp>
      <p:sp>
        <p:nvSpPr>
          <p:cNvPr id="4" name="Rectangle 18"/>
          <p:cNvSpPr>
            <a:spLocks noGrp="1" noChangeArrowheads="1"/>
          </p:cNvSpPr>
          <p:nvPr>
            <p:ph type="ftr" sz="quarter" idx="11"/>
          </p:nvPr>
        </p:nvSpPr>
        <p:spPr>
          <a:ln/>
        </p:spPr>
        <p:txBody>
          <a:bodyPr/>
          <a:lstStyle>
            <a:lvl1pPr>
              <a:defRPr/>
            </a:lvl1pPr>
          </a:lstStyle>
          <a:p>
            <a:pPr>
              <a:defRPr/>
            </a:pPr>
            <a:endParaRPr lang="en-US"/>
          </a:p>
        </p:txBody>
      </p:sp>
      <p:sp>
        <p:nvSpPr>
          <p:cNvPr id="5" name="Rectangle 19"/>
          <p:cNvSpPr>
            <a:spLocks noGrp="1" noChangeArrowheads="1"/>
          </p:cNvSpPr>
          <p:nvPr>
            <p:ph type="sldNum" sz="quarter" idx="12"/>
          </p:nvPr>
        </p:nvSpPr>
        <p:spPr>
          <a:ln/>
        </p:spPr>
        <p:txBody>
          <a:bodyPr/>
          <a:lstStyle>
            <a:lvl1pPr>
              <a:defRPr/>
            </a:lvl1pPr>
          </a:lstStyle>
          <a:p>
            <a:fld id="{1E0C5D08-B2AB-4C64-8E52-C790F0CE2A4E}" type="slidenum">
              <a:rPr lang="en-US" altLang="en-US"/>
              <a:pPr/>
              <a:t>‹#›</a:t>
            </a:fld>
            <a:endParaRPr lang="en-US" altLang="en-US"/>
          </a:p>
        </p:txBody>
      </p:sp>
    </p:spTree>
    <p:extLst>
      <p:ext uri="{BB962C8B-B14F-4D97-AF65-F5344CB8AC3E}">
        <p14:creationId xmlns:p14="http://schemas.microsoft.com/office/powerpoint/2010/main" val="413842285"/>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0"/>
            <a:ext cx="7543800" cy="14319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066800" y="1981200"/>
            <a:ext cx="36957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17"/>
          <p:cNvSpPr>
            <a:spLocks noGrp="1" noChangeArrowheads="1"/>
          </p:cNvSpPr>
          <p:nvPr>
            <p:ph type="dt" sz="half" idx="10"/>
          </p:nvPr>
        </p:nvSpPr>
        <p:spPr>
          <a:ln/>
        </p:spPr>
        <p:txBody>
          <a:bodyPr/>
          <a:lstStyle>
            <a:lvl1pPr>
              <a:defRPr/>
            </a:lvl1pPr>
          </a:lstStyle>
          <a:p>
            <a:pPr>
              <a:defRPr/>
            </a:pPr>
            <a:endParaRPr lang="en-US"/>
          </a:p>
        </p:txBody>
      </p:sp>
      <p:sp>
        <p:nvSpPr>
          <p:cNvPr id="6" name="Rectangle 18"/>
          <p:cNvSpPr>
            <a:spLocks noGrp="1" noChangeArrowheads="1"/>
          </p:cNvSpPr>
          <p:nvPr>
            <p:ph type="ftr" sz="quarter" idx="11"/>
          </p:nvPr>
        </p:nvSpPr>
        <p:spPr>
          <a:ln/>
        </p:spPr>
        <p:txBody>
          <a:bodyPr/>
          <a:lstStyle>
            <a:lvl1pPr>
              <a:defRPr/>
            </a:lvl1pPr>
          </a:lstStyle>
          <a:p>
            <a:pPr>
              <a:defRPr/>
            </a:pPr>
            <a:endParaRPr lang="en-US"/>
          </a:p>
        </p:txBody>
      </p:sp>
      <p:sp>
        <p:nvSpPr>
          <p:cNvPr id="7" name="Rectangle 19"/>
          <p:cNvSpPr>
            <a:spLocks noGrp="1" noChangeArrowheads="1"/>
          </p:cNvSpPr>
          <p:nvPr>
            <p:ph type="sldNum" sz="quarter" idx="12"/>
          </p:nvPr>
        </p:nvSpPr>
        <p:spPr>
          <a:ln/>
        </p:spPr>
        <p:txBody>
          <a:bodyPr/>
          <a:lstStyle>
            <a:lvl1pPr>
              <a:defRPr/>
            </a:lvl1pPr>
          </a:lstStyle>
          <a:p>
            <a:fld id="{51A93C2A-96D3-483B-9247-DDFD8E76D2C8}" type="slidenum">
              <a:rPr lang="en-US" altLang="en-US"/>
              <a:pPr/>
              <a:t>‹#›</a:t>
            </a:fld>
            <a:endParaRPr lang="en-US" altLang="en-US"/>
          </a:p>
        </p:txBody>
      </p:sp>
    </p:spTree>
    <p:extLst>
      <p:ext uri="{BB962C8B-B14F-4D97-AF65-F5344CB8AC3E}">
        <p14:creationId xmlns:p14="http://schemas.microsoft.com/office/powerpoint/2010/main" val="3615232525"/>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0"/>
            <a:ext cx="7543800" cy="143192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914900" y="1981200"/>
            <a:ext cx="36957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17"/>
          <p:cNvSpPr>
            <a:spLocks noGrp="1" noChangeArrowheads="1"/>
          </p:cNvSpPr>
          <p:nvPr>
            <p:ph type="dt" sz="half" idx="10"/>
          </p:nvPr>
        </p:nvSpPr>
        <p:spPr>
          <a:ln/>
        </p:spPr>
        <p:txBody>
          <a:bodyPr/>
          <a:lstStyle>
            <a:lvl1pPr>
              <a:defRPr/>
            </a:lvl1pPr>
          </a:lstStyle>
          <a:p>
            <a:pPr>
              <a:defRPr/>
            </a:pPr>
            <a:endParaRPr lang="en-US"/>
          </a:p>
        </p:txBody>
      </p:sp>
      <p:sp>
        <p:nvSpPr>
          <p:cNvPr id="6" name="Rectangle 18"/>
          <p:cNvSpPr>
            <a:spLocks noGrp="1" noChangeArrowheads="1"/>
          </p:cNvSpPr>
          <p:nvPr>
            <p:ph type="ftr" sz="quarter" idx="11"/>
          </p:nvPr>
        </p:nvSpPr>
        <p:spPr>
          <a:ln/>
        </p:spPr>
        <p:txBody>
          <a:bodyPr/>
          <a:lstStyle>
            <a:lvl1pPr>
              <a:defRPr/>
            </a:lvl1pPr>
          </a:lstStyle>
          <a:p>
            <a:pPr>
              <a:defRPr/>
            </a:pPr>
            <a:endParaRPr lang="en-US"/>
          </a:p>
        </p:txBody>
      </p:sp>
      <p:sp>
        <p:nvSpPr>
          <p:cNvPr id="7" name="Rectangle 19"/>
          <p:cNvSpPr>
            <a:spLocks noGrp="1" noChangeArrowheads="1"/>
          </p:cNvSpPr>
          <p:nvPr>
            <p:ph type="sldNum" sz="quarter" idx="12"/>
          </p:nvPr>
        </p:nvSpPr>
        <p:spPr>
          <a:ln/>
        </p:spPr>
        <p:txBody>
          <a:bodyPr/>
          <a:lstStyle>
            <a:lvl1pPr>
              <a:defRPr/>
            </a:lvl1pPr>
          </a:lstStyle>
          <a:p>
            <a:fld id="{2B09E21E-4075-49E0-A82B-E50DF4FC3C0C}" type="slidenum">
              <a:rPr lang="en-US" altLang="en-US"/>
              <a:pPr/>
              <a:t>‹#›</a:t>
            </a:fld>
            <a:endParaRPr lang="en-US" altLang="en-US"/>
          </a:p>
        </p:txBody>
      </p:sp>
    </p:spTree>
    <p:extLst>
      <p:ext uri="{BB962C8B-B14F-4D97-AF65-F5344CB8AC3E}">
        <p14:creationId xmlns:p14="http://schemas.microsoft.com/office/powerpoint/2010/main" val="395068336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3939DFB9-8E31-4DA8-8B77-44F9DB675291}" type="slidenum">
              <a:rPr lang="en-US" altLang="en-US"/>
              <a:pPr/>
              <a:t>‹#›</a:t>
            </a:fld>
            <a:endParaRPr lang="en-US" altLang="en-US"/>
          </a:p>
        </p:txBody>
      </p:sp>
    </p:spTree>
    <p:extLst>
      <p:ext uri="{BB962C8B-B14F-4D97-AF65-F5344CB8AC3E}">
        <p14:creationId xmlns:p14="http://schemas.microsoft.com/office/powerpoint/2010/main" val="3916653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8915400" cy="10668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457200" y="1874838"/>
            <a:ext cx="4038600" cy="4525962"/>
          </a:xfrm>
        </p:spPr>
        <p:txBody>
          <a:bodyPr/>
          <a:lstStyle/>
          <a:p>
            <a:endParaRPr lang="en-GB"/>
          </a:p>
        </p:txBody>
      </p:sp>
      <p:sp>
        <p:nvSpPr>
          <p:cNvPr id="4" name="Text Placeholder 3"/>
          <p:cNvSpPr>
            <a:spLocks noGrp="1"/>
          </p:cNvSpPr>
          <p:nvPr>
            <p:ph type="body" sz="half" idx="2"/>
          </p:nvPr>
        </p:nvSpPr>
        <p:spPr>
          <a:xfrm>
            <a:off x="4648200" y="1874838"/>
            <a:ext cx="4038600" cy="4525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0" y="6553200"/>
            <a:ext cx="1219200" cy="304800"/>
          </a:xfrm>
        </p:spPr>
        <p:txBody>
          <a:bodyPr/>
          <a:lstStyle>
            <a:lvl1pPr>
              <a:defRPr/>
            </a:lvl1pPr>
          </a:lstStyle>
          <a:p>
            <a:endParaRPr lang="en-US" altLang="en-US"/>
          </a:p>
        </p:txBody>
      </p:sp>
      <p:sp>
        <p:nvSpPr>
          <p:cNvPr id="6" name="Footer Placeholder 5"/>
          <p:cNvSpPr>
            <a:spLocks noGrp="1"/>
          </p:cNvSpPr>
          <p:nvPr>
            <p:ph type="ftr" sz="quarter" idx="11"/>
          </p:nvPr>
        </p:nvSpPr>
        <p:spPr>
          <a:xfrm>
            <a:off x="1371600" y="6553200"/>
            <a:ext cx="7162800" cy="3048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8686800" y="6324600"/>
            <a:ext cx="457200" cy="533400"/>
          </a:xfrm>
        </p:spPr>
        <p:txBody>
          <a:bodyPr/>
          <a:lstStyle>
            <a:lvl1pPr>
              <a:defRPr/>
            </a:lvl1pPr>
          </a:lstStyle>
          <a:p>
            <a:fld id="{757ED688-24CC-437F-A94B-4C18C94B0D76}" type="slidenum">
              <a:rPr lang="en-US" altLang="en-US"/>
              <a:pPr/>
              <a:t>‹#›</a:t>
            </a:fld>
            <a:endParaRPr lang="en-US" altLang="en-US"/>
          </a:p>
        </p:txBody>
      </p:sp>
    </p:spTree>
    <p:extLst>
      <p:ext uri="{BB962C8B-B14F-4D97-AF65-F5344CB8AC3E}">
        <p14:creationId xmlns:p14="http://schemas.microsoft.com/office/powerpoint/2010/main" val="3142888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11865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63358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98426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66861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148922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607915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357581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524381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750097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892939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84087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F8D71E-5784-4577-868F-BEB63E243F9B}" type="datetimeFigureOut">
              <a:rPr lang="en-US" smtClean="0"/>
              <a:pPr/>
              <a:t>4/15/2016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2D841E-17D2-4834-BBB6-EA4AD694EBF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CEB6B1-C29A-45F5-943B-23A9CE5FB0D0}" type="datetimeFigureOut">
              <a:rPr lang="en-US" smtClean="0">
                <a:solidFill>
                  <a:prstClr val="black">
                    <a:tint val="75000"/>
                  </a:prstClr>
                </a:solidFill>
              </a:rPr>
              <a:pPr/>
              <a:t>4/15/2016</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65EFECD-4AE5-490C-8F1B-3C2C2DC0EEC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994004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gif"/><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gi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amath.colorado.edu/faculty/fperez/photo/040527_Vanderbilt_University/img001.jpe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wmf"/><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35.wmf"/><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image" Target="../media/image36.wmf"/><Relationship Id="rId1" Type="http://schemas.openxmlformats.org/officeDocument/2006/relationships/slideLayout" Target="../slideLayouts/slideLayout16.xml"/><Relationship Id="rId4" Type="http://schemas.openxmlformats.org/officeDocument/2006/relationships/image" Target="../media/image38.wmf"/></Relationships>
</file>

<file path=ppt/slides/_rels/slide33.xml.rels><?xml version="1.0" encoding="UTF-8" standalone="yes"?>
<Relationships xmlns="http://schemas.openxmlformats.org/package/2006/relationships"><Relationship Id="rId2" Type="http://schemas.openxmlformats.org/officeDocument/2006/relationships/image" Target="../media/image39.wmf"/><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40.wmf"/><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41.wmf"/><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42.wmf"/><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5.jpe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hyperlink" Target="http://images.google.com/imgres?imgurl=javalab.cs.uni-bonn.de/research/darwin/images/darwin.jpg&amp;imgrefurl=http://javalab.cs.uni-bonn.de/research/darwin/&amp;h=300&amp;w=219&amp;prev=/images%3Fq%3D%2522Charles%2BDarwin%2522%26svnum%3D10%26hl%3Den%26lr%3D%26ie%3DUTF-8%26oe%3DUTF-8%26sa%3DG"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4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images.google.com/imgres?imgurl=analyzer.depaul.edu/astrobiology/origins.jpg&amp;imgrefurl=http://analyzer.depaul.edu/astrobiology/Diversity%2520of%2520life.htm&amp;h=573&amp;w=370&amp;prev=/images%3Fq%3D%2522Origins%2Bof%2BSpecies%2522%26svnum%3D10%26hl%3Den%26lr%3D%26ie%3DUTF-8%26oe%3DUTF-8%26sa%3DG"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hyperlink" Target="http://images.google.com/imgres?imgurl=www.rlorelli.com/Project%2520Photos/Carnegie%2520Hall-Piano.jpg&amp;imgrefurl=http://www.rlorelli.com/projects/reference.htm&amp;h=617&amp;w=952&amp;prev=/images%3Fq%3D%2522Carnegie%2BHall%2522%26svnum%3D10%26hl%3Den%26lr%3D%26ie%3DUTF-8%26oe%3DUTF-8%26sa%3DG"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images.google.com/imgres?imgurl=voteview.uh.edu/images/carnegie.gif&amp;imgrefurl=http://voteview.uh.edu/carnegie.htm&amp;h=522&amp;w=367&amp;prev=/images%3Fq%3D%2522Andrew%2BCarnegie%2522%26svnum%3D10%26hl%3Den%26lr%3D%26ie%3DUTF-8%26oe%3DUTF-8"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4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51.wmf"/><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52.wmf"/><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53.jpe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images.google.com/imgres?imgurl=www.americanwholesaleflags.com/images/Coca-Cola.jpg&amp;imgrefurl=http://www.americanwholesaleflags.com/coke.htm&amp;h=413&amp;w=413&amp;prev=/images%3Fq%3D%2522Coca%2BCola%2522%26start%3D20%26svnum%3D10%26hl%3Den%26lr%3D%26ie%3DUTF-8%26oe%3DUTF-8%26sa%3DN"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5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images.google.com/imgres?imgurl=www.atarihq.com/tsr/nes/monopoly.jpg&amp;imgrefurl=http://www.atarihq.com/tsr/nes/nesgallery.html&amp;h=563&amp;w=408&amp;prev=/images%3Fq%3D%2522Monopoly%2522%26svnum%3D10%26hl%3Den%26lr%3D%26ie%3DUTF-8%26oe%3DUTF-8"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5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hyperlink" Target="http://images.google.com/imgres?imgurl=www.reformation.org/images/jpmorgan.jpg&amp;imgrefurl=http://www.reformation.org/usbank.html&amp;h=287&amp;w=150&amp;prev=/images%3Fq%3D%2522J%2BP%2BMorgan%2522%26start%3D20%26svnum%3D10%26hl%3Den%26lr%3D%26ie%3DUTF-8%26oe%3DUTF-8%26sa%3DN"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5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57.pn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hyperlink" Target="http://images.google.com/imgres?imgurl=www.chevron.com/prodserv/aviation/images/June1928big.jpg&amp;imgrefurl=http://www.chevron.com/prodserv/aviation/1928history.shtm&amp;h=437&amp;w=300&amp;prev=/images%3Fq%3D%2522Standard%2BOil%2522%26svnum%3D10%26hl%3Den%26lr%3D%26ie%3DUTF-8%26oe%3DUTF-8%26sa%3DG" TargetMode="Externa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5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60.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67.jpeg"/></Relationships>
</file>

<file path=ppt/slides/_rels/slide68.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70.png"/><Relationship Id="rId4" Type="http://schemas.openxmlformats.org/officeDocument/2006/relationships/oleObject" Target="../embeddings/oleObject1.bin"/></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72.wmf"/><Relationship Id="rId1" Type="http://schemas.openxmlformats.org/officeDocument/2006/relationships/slideLayout" Target="../slideLayouts/slideLayout16.xml"/></Relationships>
</file>

<file path=ppt/slides/_rels/slide74.xml.rels><?xml version="1.0" encoding="UTF-8" standalone="yes"?>
<Relationships xmlns="http://schemas.openxmlformats.org/package/2006/relationships"><Relationship Id="rId2" Type="http://schemas.openxmlformats.org/officeDocument/2006/relationships/image" Target="../media/image73.wmf"/><Relationship Id="rId1" Type="http://schemas.openxmlformats.org/officeDocument/2006/relationships/slideLayout" Target="../slideLayouts/slideLayout16.xml"/></Relationships>
</file>

<file path=ppt/slides/_rels/slide75.xml.rels><?xml version="1.0" encoding="UTF-8" standalone="yes"?>
<Relationships xmlns="http://schemas.openxmlformats.org/package/2006/relationships"><Relationship Id="rId2" Type="http://schemas.openxmlformats.org/officeDocument/2006/relationships/image" Target="../media/image74.wmf"/><Relationship Id="rId1" Type="http://schemas.openxmlformats.org/officeDocument/2006/relationships/slideLayout" Target="../slideLayouts/slideLayout16.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78.png"/><Relationship Id="rId5" Type="http://schemas.openxmlformats.org/officeDocument/2006/relationships/image" Target="../media/image77.jpeg"/><Relationship Id="rId4" Type="http://schemas.openxmlformats.org/officeDocument/2006/relationships/image" Target="../media/image76.jpeg"/></Relationships>
</file>

<file path=ppt/slides/_rels/slide7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p:cNvSpPr>
            <a:spLocks noGrp="1" noChangeArrowheads="1"/>
          </p:cNvSpPr>
          <p:nvPr>
            <p:ph type="title"/>
          </p:nvPr>
        </p:nvSpPr>
        <p:spPr>
          <a:xfrm>
            <a:off x="838200" y="1676400"/>
            <a:ext cx="7772400" cy="4572000"/>
          </a:xfrm>
        </p:spPr>
        <p:txBody>
          <a:bodyPr>
            <a:normAutofit/>
          </a:bodyPr>
          <a:lstStyle/>
          <a:p>
            <a:pPr algn="ctr" eaLnBrk="1" hangingPunct="1">
              <a:defRPr/>
            </a:pPr>
            <a:r>
              <a:rPr lang="en-US" sz="5100" b="0" dirty="0" smtClean="0"/>
              <a:t>Robber Barons?</a:t>
            </a:r>
            <a:br>
              <a:rPr lang="en-US" sz="5100" b="0" dirty="0" smtClean="0"/>
            </a:br>
            <a:r>
              <a:rPr lang="en-US" sz="5100" b="0" dirty="0" smtClean="0"/>
              <a:t>or </a:t>
            </a:r>
            <a:br>
              <a:rPr lang="en-US" sz="5100" b="0" dirty="0" smtClean="0"/>
            </a:br>
            <a:r>
              <a:rPr lang="en-US" sz="5100" b="0" dirty="0" smtClean="0"/>
              <a:t>Captains of Industry</a:t>
            </a:r>
            <a:r>
              <a:rPr lang="en-US" sz="5100" b="0" dirty="0" smtClean="0"/>
              <a:t>?</a:t>
            </a:r>
            <a:br>
              <a:rPr lang="en-US" sz="5100" b="0" dirty="0" smtClean="0"/>
            </a:br>
            <a:r>
              <a:rPr lang="en-US" sz="5100" b="0" dirty="0" smtClean="0"/>
              <a:t>Or </a:t>
            </a:r>
            <a:br>
              <a:rPr lang="en-US" sz="5100" b="0" dirty="0" smtClean="0"/>
            </a:br>
            <a:r>
              <a:rPr lang="en-US" sz="5100" b="0" dirty="0" smtClean="0"/>
              <a:t>Philanthropist</a:t>
            </a:r>
            <a:r>
              <a:rPr lang="en-US" sz="5100" b="0" dirty="0" smtClean="0"/>
              <a:t/>
            </a:r>
            <a:br>
              <a:rPr lang="en-US" sz="5100" b="0" dirty="0" smtClean="0"/>
            </a:br>
            <a:endParaRPr lang="en-US" sz="5100" b="0" dirty="0" smtClean="0"/>
          </a:p>
        </p:txBody>
      </p:sp>
    </p:spTree>
    <p:extLst>
      <p:ext uri="{BB962C8B-B14F-4D97-AF65-F5344CB8AC3E}">
        <p14:creationId xmlns:p14="http://schemas.microsoft.com/office/powerpoint/2010/main" val="401746643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9172" y="1398567"/>
            <a:ext cx="4021775" cy="4316566"/>
          </a:xfrm>
          <a:prstGeom prst="rect">
            <a:avLst/>
          </a:prstGeom>
          <a:noFill/>
          <a:ln w="76200">
            <a:solidFill>
              <a:schemeClr val="tx1"/>
            </a:solidFill>
          </a:ln>
        </p:spPr>
        <p:txBody>
          <a:bodyPr wrap="square" rtlCol="0">
            <a:spAutoFit/>
          </a:bodyPr>
          <a:lstStyle/>
          <a:p>
            <a:r>
              <a:rPr lang="en-US" b="1" dirty="0">
                <a:solidFill>
                  <a:prstClr val="black"/>
                </a:solidFill>
              </a:rPr>
              <a:t>Philanthropy is </a:t>
            </a:r>
          </a:p>
          <a:p>
            <a:endParaRPr lang="en-US" sz="1350" dirty="0">
              <a:solidFill>
                <a:prstClr val="black"/>
              </a:solidFill>
            </a:endParaRPr>
          </a:p>
          <a:p>
            <a:r>
              <a:rPr lang="en-US" sz="1350" b="1" dirty="0">
                <a:solidFill>
                  <a:prstClr val="black"/>
                </a:solidFill>
              </a:rPr>
              <a:t>Examples of philanthropy from</a:t>
            </a:r>
          </a:p>
          <a:p>
            <a:endParaRPr lang="en-US" sz="1350" b="1"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r>
              <a:rPr lang="en-US" sz="1350" dirty="0">
                <a:solidFill>
                  <a:prstClr val="black"/>
                </a:solidFill>
              </a:rPr>
              <a:t>These guys were called </a:t>
            </a:r>
            <a:r>
              <a:rPr lang="en-US" sz="1350" b="1" u="sng" dirty="0">
                <a:solidFill>
                  <a:prstClr val="black"/>
                </a:solidFill>
              </a:rPr>
              <a:t>ROBBER BARONS</a:t>
            </a:r>
            <a:r>
              <a:rPr lang="en-US" sz="1350" b="1" dirty="0">
                <a:solidFill>
                  <a:prstClr val="black"/>
                </a:solidFill>
              </a:rPr>
              <a:t> </a:t>
            </a:r>
            <a:r>
              <a:rPr lang="en-US" sz="1350" dirty="0">
                <a:solidFill>
                  <a:prstClr val="black"/>
                </a:solidFill>
              </a:rPr>
              <a:t>because</a:t>
            </a: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endParaRPr lang="en-US" sz="1350" dirty="0">
              <a:solidFill>
                <a:prstClr val="black"/>
              </a:solidFill>
            </a:endParaRPr>
          </a:p>
          <a:p>
            <a:r>
              <a:rPr lang="en-US" sz="1350" dirty="0">
                <a:solidFill>
                  <a:prstClr val="black"/>
                </a:solidFill>
              </a:rPr>
              <a:t> </a:t>
            </a:r>
          </a:p>
        </p:txBody>
      </p:sp>
      <p:sp>
        <p:nvSpPr>
          <p:cNvPr id="5" name="TextBox 4"/>
          <p:cNvSpPr txBox="1"/>
          <p:nvPr/>
        </p:nvSpPr>
        <p:spPr>
          <a:xfrm>
            <a:off x="2079172" y="924704"/>
            <a:ext cx="4021775" cy="369332"/>
          </a:xfrm>
          <a:prstGeom prst="rect">
            <a:avLst/>
          </a:prstGeom>
          <a:noFill/>
          <a:ln w="19050">
            <a:solidFill>
              <a:schemeClr val="tx1"/>
            </a:solidFill>
          </a:ln>
        </p:spPr>
        <p:txBody>
          <a:bodyPr wrap="square" rtlCol="0">
            <a:spAutoFit/>
          </a:bodyPr>
          <a:lstStyle/>
          <a:p>
            <a:pPr algn="ctr"/>
            <a:r>
              <a:rPr lang="en-US" b="1" dirty="0">
                <a:solidFill>
                  <a:srgbClr val="ED7D31">
                    <a:lumMod val="75000"/>
                  </a:srgbClr>
                </a:solidFill>
              </a:rPr>
              <a:t>Philanthropists and Robber Barons</a:t>
            </a:r>
          </a:p>
        </p:txBody>
      </p:sp>
      <p:graphicFrame>
        <p:nvGraphicFramePr>
          <p:cNvPr id="2" name="Table 1"/>
          <p:cNvGraphicFramePr>
            <a:graphicFrameLocks noGrp="1"/>
          </p:cNvGraphicFramePr>
          <p:nvPr>
            <p:extLst/>
          </p:nvPr>
        </p:nvGraphicFramePr>
        <p:xfrm>
          <a:off x="2177143" y="2283278"/>
          <a:ext cx="3814948" cy="1319077"/>
        </p:xfrm>
        <a:graphic>
          <a:graphicData uri="http://schemas.openxmlformats.org/drawingml/2006/table">
            <a:tbl>
              <a:tblPr firstRow="1" bandRow="1">
                <a:tableStyleId>{5C22544A-7EE6-4342-B048-85BDC9FD1C3A}</a:tableStyleId>
              </a:tblPr>
              <a:tblGrid>
                <a:gridCol w="953737"/>
                <a:gridCol w="953737"/>
                <a:gridCol w="953737"/>
                <a:gridCol w="953737"/>
              </a:tblGrid>
              <a:tr h="478972">
                <a:tc>
                  <a:txBody>
                    <a:bodyPr/>
                    <a:lstStyle/>
                    <a:p>
                      <a:pPr algn="ctr"/>
                      <a:r>
                        <a:rPr lang="en-US" sz="1000" dirty="0" smtClean="0"/>
                        <a:t>John</a:t>
                      </a:r>
                      <a:r>
                        <a:rPr lang="en-US" sz="1000" baseline="0" dirty="0" smtClean="0"/>
                        <a:t> D. Rockefeller</a:t>
                      </a:r>
                      <a:endParaRPr lang="en-US" sz="1000" dirty="0"/>
                    </a:p>
                  </a:txBody>
                  <a:tcPr marL="68580" marR="68580" marT="34290" marB="34290"/>
                </a:tc>
                <a:tc>
                  <a:txBody>
                    <a:bodyPr/>
                    <a:lstStyle/>
                    <a:p>
                      <a:pPr algn="ctr"/>
                      <a:r>
                        <a:rPr lang="en-US" sz="1000" dirty="0" smtClean="0"/>
                        <a:t>Andrew Carnegie</a:t>
                      </a:r>
                      <a:endParaRPr lang="en-US" sz="1000" dirty="0"/>
                    </a:p>
                  </a:txBody>
                  <a:tcPr marL="68580" marR="68580" marT="34290" marB="34290"/>
                </a:tc>
                <a:tc>
                  <a:txBody>
                    <a:bodyPr/>
                    <a:lstStyle/>
                    <a:p>
                      <a:pPr algn="ctr"/>
                      <a:r>
                        <a:rPr lang="en-US" sz="1000" dirty="0" smtClean="0"/>
                        <a:t>Cornelius Vanderbilt</a:t>
                      </a:r>
                      <a:endParaRPr lang="en-US" sz="1000" dirty="0"/>
                    </a:p>
                  </a:txBody>
                  <a:tcPr marL="68580" marR="68580" marT="34290" marB="34290"/>
                </a:tc>
                <a:tc>
                  <a:txBody>
                    <a:bodyPr/>
                    <a:lstStyle/>
                    <a:p>
                      <a:pPr algn="ctr"/>
                      <a:r>
                        <a:rPr lang="en-US" sz="1000" dirty="0" smtClean="0"/>
                        <a:t>James</a:t>
                      </a:r>
                      <a:r>
                        <a:rPr lang="en-US" sz="1000" baseline="0" dirty="0" smtClean="0"/>
                        <a:t> B. Duke</a:t>
                      </a:r>
                      <a:endParaRPr lang="en-US" sz="1000" dirty="0"/>
                    </a:p>
                  </a:txBody>
                  <a:tcPr marL="68580" marR="68580" marT="34290" marB="34290"/>
                </a:tc>
              </a:tr>
              <a:tr h="840105">
                <a:tc>
                  <a:txBody>
                    <a:bodyPr/>
                    <a:lstStyle/>
                    <a:p>
                      <a:endParaRPr lang="en-US" sz="1000" dirty="0"/>
                    </a:p>
                  </a:txBody>
                  <a:tcPr marL="68580" marR="68580" marT="34290" marB="34290"/>
                </a:tc>
                <a:tc>
                  <a:txBody>
                    <a:bodyPr/>
                    <a:lstStyle/>
                    <a:p>
                      <a:endParaRPr lang="en-US" sz="1000" dirty="0" smtClean="0"/>
                    </a:p>
                    <a:p>
                      <a:endParaRPr lang="en-US" sz="1000" dirty="0" smtClean="0"/>
                    </a:p>
                    <a:p>
                      <a:endParaRPr lang="en-US" sz="1000" dirty="0" smtClean="0"/>
                    </a:p>
                    <a:p>
                      <a:endParaRPr lang="en-US" sz="1000" dirty="0" smtClean="0"/>
                    </a:p>
                    <a:p>
                      <a:endParaRPr lang="en-US" sz="1000" dirty="0"/>
                    </a:p>
                  </a:txBody>
                  <a:tcPr marL="68580" marR="68580" marT="34290" marB="34290"/>
                </a:tc>
                <a:tc>
                  <a:txBody>
                    <a:bodyPr/>
                    <a:lstStyle/>
                    <a:p>
                      <a:endParaRPr lang="en-US" sz="1000" dirty="0"/>
                    </a:p>
                  </a:txBody>
                  <a:tcPr marL="68580" marR="68580" marT="34290" marB="34290"/>
                </a:tc>
                <a:tc>
                  <a:txBody>
                    <a:bodyPr/>
                    <a:lstStyle/>
                    <a:p>
                      <a:endParaRPr lang="en-US" sz="1000" dirty="0"/>
                    </a:p>
                  </a:txBody>
                  <a:tcPr marL="68580" marR="68580" marT="34290" marB="34290"/>
                </a:tc>
              </a:tr>
            </a:tbl>
          </a:graphicData>
        </a:graphic>
      </p:graphicFrame>
    </p:spTree>
    <p:extLst>
      <p:ext uri="{BB962C8B-B14F-4D97-AF65-F5344CB8AC3E}">
        <p14:creationId xmlns:p14="http://schemas.microsoft.com/office/powerpoint/2010/main" val="2397092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197"/>
            <a:ext cx="8229600" cy="1143000"/>
          </a:xfrm>
        </p:spPr>
        <p:txBody>
          <a:bodyPr>
            <a:normAutofit/>
          </a:bodyPr>
          <a:lstStyle/>
          <a:p>
            <a:r>
              <a:rPr lang="en-US" sz="6000" b="1" dirty="0" smtClean="0">
                <a:solidFill>
                  <a:schemeClr val="accent6"/>
                </a:solidFill>
              </a:rPr>
              <a:t>Andrew Carnegie</a:t>
            </a:r>
            <a:endParaRPr lang="en-US" sz="6000" b="1" dirty="0">
              <a:solidFill>
                <a:schemeClr val="accent6"/>
              </a:solidFill>
            </a:endParaRPr>
          </a:p>
        </p:txBody>
      </p:sp>
      <p:sp>
        <p:nvSpPr>
          <p:cNvPr id="3" name="Content Placeholder 2"/>
          <p:cNvSpPr>
            <a:spLocks noGrp="1"/>
          </p:cNvSpPr>
          <p:nvPr>
            <p:ph idx="1"/>
          </p:nvPr>
        </p:nvSpPr>
        <p:spPr>
          <a:xfrm>
            <a:off x="3505200" y="1447800"/>
            <a:ext cx="5410200" cy="5410200"/>
          </a:xfrm>
        </p:spPr>
        <p:txBody>
          <a:bodyPr>
            <a:normAutofit fontScale="92500"/>
          </a:bodyPr>
          <a:lstStyle/>
          <a:p>
            <a:pPr>
              <a:buFont typeface="Wingdings" panose="05000000000000000000" pitchFamily="2" charset="2"/>
              <a:buChar char="Ø"/>
            </a:pPr>
            <a:r>
              <a:rPr lang="en-US" b="1" dirty="0" smtClean="0"/>
              <a:t>Andrew </a:t>
            </a:r>
            <a:r>
              <a:rPr lang="en-US" b="1" dirty="0"/>
              <a:t>Carnegie </a:t>
            </a:r>
            <a:r>
              <a:rPr lang="en-US" b="1" dirty="0" smtClean="0"/>
              <a:t>was </a:t>
            </a:r>
            <a:r>
              <a:rPr lang="en-US" b="1" dirty="0"/>
              <a:t>a steel magnate, self-made businessman and millionaire</a:t>
            </a:r>
            <a:r>
              <a:rPr lang="en-US" b="1" dirty="0" smtClean="0"/>
              <a:t>.</a:t>
            </a:r>
          </a:p>
          <a:p>
            <a:pPr>
              <a:buFont typeface="Wingdings" panose="05000000000000000000" pitchFamily="2" charset="2"/>
              <a:buChar char="Ø"/>
            </a:pPr>
            <a:r>
              <a:rPr lang="en-US" b="1" dirty="0" smtClean="0"/>
              <a:t> </a:t>
            </a:r>
            <a:r>
              <a:rPr lang="en-US" b="1" dirty="0"/>
              <a:t>In </a:t>
            </a:r>
            <a:r>
              <a:rPr lang="en-US" b="1" dirty="0" smtClean="0"/>
              <a:t>1892, </a:t>
            </a:r>
            <a:r>
              <a:rPr lang="en-US" b="1" dirty="0"/>
              <a:t>workers called a strike at his steel plant in Homestead, Pennsylvania. Carnegie </a:t>
            </a:r>
            <a:r>
              <a:rPr lang="en-US" b="1" dirty="0" smtClean="0"/>
              <a:t>hired men</a:t>
            </a:r>
            <a:r>
              <a:rPr lang="en-US" b="1" dirty="0"/>
              <a:t> to break up the strike leading to </a:t>
            </a:r>
            <a:r>
              <a:rPr lang="en-US" b="1" dirty="0" smtClean="0"/>
              <a:t>violent confrontations</a:t>
            </a:r>
            <a:r>
              <a:rPr lang="en-US" b="1" dirty="0"/>
              <a:t>. </a:t>
            </a:r>
            <a:endParaRPr lang="en-US" b="1" dirty="0" smtClean="0"/>
          </a:p>
          <a:p>
            <a:pPr>
              <a:buFont typeface="Wingdings" panose="05000000000000000000" pitchFamily="2" charset="2"/>
              <a:buChar char="Ø"/>
            </a:pPr>
            <a:r>
              <a:rPr lang="en-US" b="1" dirty="0" smtClean="0"/>
              <a:t>He monopolized the steel industry.</a:t>
            </a:r>
            <a:endParaRPr lang="en-US" b="1" dirty="0"/>
          </a:p>
          <a:p>
            <a:endParaRPr lang="en-US" dirty="0"/>
          </a:p>
        </p:txBody>
      </p:sp>
      <p:sp>
        <p:nvSpPr>
          <p:cNvPr id="8194" name="AutoShape 2" descr="data:image/jpeg;base64,/9j/4AAQSkZJRgABAQAAAQABAAD/2wCEAAkGBxQSEhQUEhQUFBQUFBQUFBUUFBQUFBQUFBQWFhQUFBQYHCggGBolHBQUITEhJSkrLi4uFx8zODMsNygtLisBCgoKBQUFDgUFDisZExkrKysrKysrKysrKysrKysrKysrKysrKysrKysrKysrKysrKysrKysrKysrKysrKysrK//AABEIAQYAwAMBIgACEQEDEQH/xAAcAAACAwEBAQEAAAAAAAAAAAABAgADBAUGBwj/xAA3EAACAQIEAwcDAwMDBQAAAAAAAQIDEQQSITEFQVEGIjJhcYGRE6GxB0LwUtHhI8HxFGJzkrL/xAAUAQEAAAAAAAAAAAAAAAAAAAAA/8QAFBEBAAAAAAAAAAAAAAAAAAAAAP/aAAwDAQACEQMRAD8A5vG+0NWrOXeaV3ZJ2SRw62Klzk/krlIWSAX6z6sGd9X8jOILADM+rG+owNEjEAObFcyx0xXACvMBsewrQFbQti1oVgUTiVyRdIRoChgLJRFsBW2DMPYVoAZwOQGS4EzeY8ahVYgGyhi5Qd4yafk7H0z9PO2s5SVGtK/Rvmv7nyhG7hGIdOtTkuUl8X1A6liJD2JlArkhcpc0RwArsQsSI0BW2QZwJlArygcS5IDQFGUSUTQ0I0BklERo1zgUzQGeSK2i6aKmAjFY7FaArkJcsYuUAINgpBsALD0XqvUVIektUB6FkLMoMoCxRGNYlgAhbFliZQEykcC5QLI0gMmQipm2FAvp4W4HMVIn0DvUaNKDtPvPnZ6Hd4bw7D1P2rXzX9wPAzomWrA+uS7F0JK93G+2qt/Pg89xjsO4punK9uq0Xq+XrawHzqaK3E3YqhlbTTTTs0+RkkBQ0IWyK2ArAw2JYBUhrBsQAJFlGPeQhbh/EvUD0aQskG4LgCw6iKiyIAyhUR1EsyAJCBohANOBojTAqjHrouoamItFuN/L+4uO/bH3fpyBGN38fz7ANw/DNtddLt3bPd8Gwb0vd/8As3+LHE4PTV1fdnuOH1UkuQG/B4eyVtOvT4LsVgIyj3kvVaP2YaU721N8YJrUD5t2j7CQquU4NqT9PLdHy7j3BamFqZKkWr+F8pLyP0pOmkcPtl2bhjMJUiks8U50pWV1Ja29Ht7gfnCSEaL6kbFbArsCw7QLAKQIbAIy3DLvL1EsW4daoD0CAkGIWgAWQK7FsEBbEtiiuKNFNAXUoF6gLSRawOJxKv8A6luiSNGB3RyOIyf1G31f5Onw7G04WzvWy0S39XyA9jwlc1+D0uFhddbX+DxmC4zTSvlkujXJ+Z2OG9pqTtllz5v20A9Ng5O9nfyO7RloeQjxyKV5K3f38tdg4vt1RhZWk35WsttwPW1alwYerq09mmecwPamlUV7SXqvjY6eFxCm1bm38agfnHiEMtSa6TkviTRlaNvFl/rVf/LU8/3sxgKIyxiAKMSxAIkW0N0VoelugPQRQ2UlLYsARRLIRGSHggDFF9MSKLYIDREmYWIGwPMcQvd5vEpyT/2YMMpqWkXKTV0NxiFqk2+sf/k7/AHTnbPpyTA28Cli5yUXV+nBrVQjT/3Wa/qZuK8IlCrCUsrc275dnZ+LRLf0+T0dKjl8Mrp2tovycDF4tyra3aUsqfJ2YHu12bg8ImopSe2r0fofPMVhsRSm4wlBOL5KF3vfx+h9k7P1M+FV9TzmLw1KtVnl7lWDtKL2l5256Wd/MDl8MxOKgoOrCFWlKylUgoqUG9O8k7NX0uj1nCqqjPNLRRhKT9Ert/kw4Sg4qzay9Ekk/YNWtZzyq6UHfpaWnwB8T7RxgsTW+ldw+pJrNo9dWn7tnMLsVVc5yk95Sb+XcqAUDQ4rAUFhgABFlLdCJFlNaoD0FIcWkiywDxHiytDxAtgXxKIFlwHzAbEuK2By+N66c3b7P/Jn4ZjMkrGni0e9D1t9xKODTs7/APNnf8fcD0NTiryWju/k41BYlSyxpylduS0vpds9NgcDChTVWra/JPl0SXXU28J7RVlNSpYRyVtHKUY35OT33v8AcDd2e4tjFSdOFCTaa0k7RTavYxdpp4mnWp4iaytwUZZdlZtrXn4tztUeK4xSlKOFglJxulWWkkls8q/p/J048dhN/SxlF0U2leeVxu9NWrpe/n0YHI4bxxSjaVndD9ocZ9Dh+JqRffmo04tftztLT5+xurdlIQknT8Dadr3SvytulzT/AI/N/qvWjTwlGjfvTqudusacbN+l5RA+TMhGEACsYDAUlgkAFiynuhEPDcD0VF6Flimm9CxSAsQyK0xosC5MOYS5LgO5CpguVVqiim5OyXMDJxuvGMNd793rcs4TiUkru12reSvv9/seb4ji/qzb5bRXkW8Kx305d7wv7Aez4zOUqcG3dxfh80+nW+p3+zGMdqcXeOueTfPa3+F5X6HKwGHU2ndPXT03T+Pyet7PcOXTZp+dle7+/wB2B6LBVr1JrTaLa5eFaeysc3itGddpZU72XrZ7W9G/k7OAwKim3tZfMrrX5XwdPD4WMdN/8c/51Aw8KpfRpWm+7BPV8klfV8uZ8F7acfeMxMqn7IrJSXSCb19W237n2ftfinUoYqnTTajhq06ko8mqcnCC6yb+yZ+eWwBcgCAEUIAIQlyAAeD1RXcMXqgPQ0mPcojIdSAvTHTM6kWRkBfFjGWtio01eTt+X6I4uL43KWkFlXX93+AOzjuIQpLXV8orf36HnMfj5VXrolslt6+pmk29Xq/MFgAQawAN3C+LVKEk4u6X7W9LdPI+k9mO2tJtKTy30aem9k7P7+x8oNdLDKcbxdpLxRf5i+aA/RL7R0E6cVVg/qawjmWaTu9FHm1p72HnxadS0KSf1JysukV+6U+iS/sfnHD4dPdtem56zC9rcbTjlVbLeKjKraDryS8KlUknJpX3389AP0BhcJCjTy6ZdXOUrLM34pS5H5s7WcPp4fF1qVKcKlJSzU5QkpLJLWMbrnG9vYq4lj6tWT+tWq1rq6dSpKaT8k3ZGKlVbeoFYBq6ab/mhIyTARguO0JOIEA2QDYEJFguBbgd3MHOVXJcC2dZRTk3ZLc5tTjcv2RS6N6v4KOMVdVHkld+vIwxAuqVHJ3k235gBELAgQBSAKFDYgARbF21RXYeGunuv9wLoXv3Xa+/k+Z3ez3Z54zEUqEb3k7zl/TBazl7L5dkeepysz67+imKoKdVSklXmlGEWrNwj3pZXzberW/dW+tg9BxL9L8LLDyhRjGNW3cqSzNp+eu3sfE+PcDq4WrOlV8cHrbZp7NPofqk+MfrPhUsVCX9dOz9YsD5bSAtCJWlYeaAkHqW267MoNMVdAUVIWEZqlG6Ms0BWwxYsmLEDvMFwXKMdO0JelvkDk4utnm3y2XohYoWKHigLIgmgoLAVDIRFkWAZIWxYKALEjoyEAepGz8nqjVgMTKnJSi3GUWmmm0009GmtmZ0rx9Nf7gpgfoP9Oe2X/WQ+lWa+vCN77fVgtM1uUldXXndc7cD9a6OlKf9La9mkfLOFcUnh6kalNtSi7rW11s0/Jq69z6l2/4lSxnDqeIpO8GubvKEkrShP/uTA+PYqLTuNHVDTV4FeHkAppovQprQsNQYF0jPiI8zRJ7FclcDBJiwZZVjYEIgdiUjLxF9z3RczNxCXdS8/wAAYEPESJYkAUFkIAgUQgFiYWVxY9wAFkABdQepKkbP7oFIurx0T9v59wMzZpwnFKlOnVpJ/wCnVXei9sy2muj5ea9jNIWC1A1w2Mqdn7muLM2IWoF8tUV0HqGg7jJWkA9VguNPYriwK68b6lUUa4xumZrAbZMxcQlql0RqzGHGeL2QFcSxFcSxAEhAICMUaYoBQUwIjAdBK4yHAeLNMXdNGRM0YZ6gZpsNJkxMbSfnqKgNVORXiUJCQ9Z6ADDvU0zhszFSZvfh+AAUIvizNU0kwNVJGevGzLKUy6vTurgZ76mTF+L2Rqe5kxXi9gEiOImMAR4oRDpgCQhYysAkYEEBWNCXUUAF7QYsppzsWgXV9UnzWjKLFl9CtMApBmgCymAsWbIzul6/j/kxovpMDVAprx1L4oStHS/oBUomijNlMGbaULWAxS3MeK3XoaW9TPid0BXEIEMgGihhUw3AJW0WCTAAQIYBWBjAsAo9KXIWxANMSpoejK/qNUWoCxYs4jWGYGctovUraGp7gb09PYWr4WC+gYvRrqgMkZG7C4vVJmJWLqVBvbUCp7v1KsQtjRiIWlJdG/yZ623uAiGQIj2AABrBSAgkhmCwCoZC2CgCSxCARoVoYjQCpmlu6TM9jTw+KlNRk8qlpe17edroCslzXi8HKnOUJq0ouz6Po4vmnumUOmBQwwiGaBEDVBXQyQMO9y2UQMVSGug9GTTGcbyZooYSTkktbtIDrduuDKhiJ5WssnmS10ueWqbMhAFgWIJAGigMhAA4hUCEADiCxCAENgEAOUFiEAFhqcdUQgHo6GI/6iP06ms4axqbys2lr11evXxb5s/KlLXbyIQDNWRUkAgG/Cw0fqStJpBIAmEgfSOxfZtNqtUaeXwxXXzIQD//2Q=="/>
          <p:cNvSpPr>
            <a:spLocks noChangeAspect="1" noChangeArrowheads="1"/>
          </p:cNvSpPr>
          <p:nvPr/>
        </p:nvSpPr>
        <p:spPr bwMode="auto">
          <a:xfrm>
            <a:off x="155575" y="-1798638"/>
            <a:ext cx="2752725" cy="37528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196" name="AutoShape 4" descr="data:image/jpeg;base64,/9j/4AAQSkZJRgABAQAAAQABAAD/2wCEAAkGBxQSEhQUEhQUFBQUFBQUFBUUFBQUFBQUFBQWFhQUFBQYHCggGBolHBQUITEhJSkrLi4uFx8zODMsNygtLisBCgoKBQUFDgUFDisZExkrKysrKysrKysrKysrKysrKysrKysrKysrKysrKysrKysrKysrKysrKysrKysrKysrK//AABEIAQYAwAMBIgACEQEDEQH/xAAcAAACAwEBAQEAAAAAAAAAAAABAgADBAUGBwj/xAA3EAACAQIEAwcDAwMDBQAAAAAAAQIDEQQSITEFQVEGIjJhcYGRE6GxB0LwUtHhI8HxFGJzkrL/xAAUAQEAAAAAAAAAAAAAAAAAAAAA/8QAFBEBAAAAAAAAAAAAAAAAAAAAAP/aAAwDAQACEQMRAD8A5vG+0NWrOXeaV3ZJ2SRw62Klzk/krlIWSAX6z6sGd9X8jOILADM+rG+owNEjEAObFcyx0xXACvMBsewrQFbQti1oVgUTiVyRdIRoChgLJRFsBW2DMPYVoAZwOQGS4EzeY8ahVYgGyhi5Qd4yafk7H0z9PO2s5SVGtK/Rvmv7nyhG7hGIdOtTkuUl8X1A6liJD2JlArkhcpc0RwArsQsSI0BW2QZwJlArygcS5IDQFGUSUTQ0I0BklERo1zgUzQGeSK2i6aKmAjFY7FaArkJcsYuUAINgpBsALD0XqvUVIektUB6FkLMoMoCxRGNYlgAhbFliZQEykcC5QLI0gMmQipm2FAvp4W4HMVIn0DvUaNKDtPvPnZ6Hd4bw7D1P2rXzX9wPAzomWrA+uS7F0JK93G+2qt/Pg89xjsO4punK9uq0Xq+XrawHzqaK3E3YqhlbTTTTs0+RkkBQ0IWyK2ArAw2JYBUhrBsQAJFlGPeQhbh/EvUD0aQskG4LgCw6iKiyIAyhUR1EsyAJCBohANOBojTAqjHrouoamItFuN/L+4uO/bH3fpyBGN38fz7ANw/DNtddLt3bPd8Gwb0vd/8As3+LHE4PTV1fdnuOH1UkuQG/B4eyVtOvT4LsVgIyj3kvVaP2YaU721N8YJrUD5t2j7CQquU4NqT9PLdHy7j3BamFqZKkWr+F8pLyP0pOmkcPtl2bhjMJUiks8U50pWV1Ja29Ht7gfnCSEaL6kbFbArsCw7QLAKQIbAIy3DLvL1EsW4daoD0CAkGIWgAWQK7FsEBbEtiiuKNFNAXUoF6gLSRawOJxKv8A6luiSNGB3RyOIyf1G31f5Onw7G04WzvWy0S39XyA9jwlc1+D0uFhddbX+DxmC4zTSvlkujXJ+Z2OG9pqTtllz5v20A9Ng5O9nfyO7RloeQjxyKV5K3f38tdg4vt1RhZWk35WsttwPW1alwYerq09mmecwPamlUV7SXqvjY6eFxCm1bm38agfnHiEMtSa6TkviTRlaNvFl/rVf/LU8/3sxgKIyxiAKMSxAIkW0N0VoelugPQRQ2UlLYsARRLIRGSHggDFF9MSKLYIDREmYWIGwPMcQvd5vEpyT/2YMMpqWkXKTV0NxiFqk2+sf/k7/AHTnbPpyTA28Cli5yUXV+nBrVQjT/3Wa/qZuK8IlCrCUsrc275dnZ+LRLf0+T0dKjl8Mrp2tovycDF4tyra3aUsqfJ2YHu12bg8ImopSe2r0fofPMVhsRSm4wlBOL5KF3vfx+h9k7P1M+FV9TzmLw1KtVnl7lWDtKL2l5256Wd/MDl8MxOKgoOrCFWlKylUgoqUG9O8k7NX0uj1nCqqjPNLRRhKT9Ert/kw4Sg4qzay9Ekk/YNWtZzyq6UHfpaWnwB8T7RxgsTW+ldw+pJrNo9dWn7tnMLsVVc5yk95Sb+XcqAUDQ4rAUFhgABFlLdCJFlNaoD0FIcWkiywDxHiytDxAtgXxKIFlwHzAbEuK2By+N66c3b7P/Jn4ZjMkrGni0e9D1t9xKODTs7/APNnf8fcD0NTiryWju/k41BYlSyxpylduS0vpds9NgcDChTVWra/JPl0SXXU28J7RVlNSpYRyVtHKUY35OT33v8AcDd2e4tjFSdOFCTaa0k7RTavYxdpp4mnWp4iaytwUZZdlZtrXn4tztUeK4xSlKOFglJxulWWkkls8q/p/J048dhN/SxlF0U2leeVxu9NWrpe/n0YHI4bxxSjaVndD9ocZ9Dh+JqRffmo04tftztLT5+xurdlIQknT8Dadr3SvytulzT/AI/N/qvWjTwlGjfvTqudusacbN+l5RA+TMhGEACsYDAUlgkAFiynuhEPDcD0VF6Flimm9CxSAsQyK0xosC5MOYS5LgO5CpguVVqiim5OyXMDJxuvGMNd793rcs4TiUkru12reSvv9/seb4ji/qzb5bRXkW8Kx305d7wv7Aez4zOUqcG3dxfh80+nW+p3+zGMdqcXeOueTfPa3+F5X6HKwGHU2ndPXT03T+Pyet7PcOXTZp+dle7+/wB2B6LBVr1JrTaLa5eFaeysc3itGddpZU72XrZ7W9G/k7OAwKim3tZfMrrX5XwdPD4WMdN/8c/51Aw8KpfRpWm+7BPV8klfV8uZ8F7acfeMxMqn7IrJSXSCb19W237n2ftfinUoYqnTTajhq06ko8mqcnCC6yb+yZ+eWwBcgCAEUIAIQlyAAeD1RXcMXqgPQ0mPcojIdSAvTHTM6kWRkBfFjGWtio01eTt+X6I4uL43KWkFlXX93+AOzjuIQpLXV8orf36HnMfj5VXrolslt6+pmk29Xq/MFgAQawAN3C+LVKEk4u6X7W9LdPI+k9mO2tJtKTy30aem9k7P7+x8oNdLDKcbxdpLxRf5i+aA/RL7R0E6cVVg/qawjmWaTu9FHm1p72HnxadS0KSf1JysukV+6U+iS/sfnHD4dPdtem56zC9rcbTjlVbLeKjKraDryS8KlUknJpX3389AP0BhcJCjTy6ZdXOUrLM34pS5H5s7WcPp4fF1qVKcKlJSzU5QkpLJLWMbrnG9vYq4lj6tWT+tWq1rq6dSpKaT8k3ZGKlVbeoFYBq6ab/mhIyTARguO0JOIEA2QDYEJFguBbgd3MHOVXJcC2dZRTk3ZLc5tTjcv2RS6N6v4KOMVdVHkld+vIwxAuqVHJ3k235gBELAgQBSAKFDYgARbF21RXYeGunuv9wLoXv3Xa+/k+Z3ez3Z54zEUqEb3k7zl/TBazl7L5dkeepysz67+imKoKdVSklXmlGEWrNwj3pZXzberW/dW+tg9BxL9L8LLDyhRjGNW3cqSzNp+eu3sfE+PcDq4WrOlV8cHrbZp7NPofqk+MfrPhUsVCX9dOz9YsD5bSAtCJWlYeaAkHqW267MoNMVdAUVIWEZqlG6Ms0BWwxYsmLEDvMFwXKMdO0JelvkDk4utnm3y2XohYoWKHigLIgmgoLAVDIRFkWAZIWxYKALEjoyEAepGz8nqjVgMTKnJSi3GUWmmm0009GmtmZ0rx9Nf7gpgfoP9Oe2X/WQ+lWa+vCN77fVgtM1uUldXXndc7cD9a6OlKf9La9mkfLOFcUnh6kalNtSi7rW11s0/Jq69z6l2/4lSxnDqeIpO8GubvKEkrShP/uTA+PYqLTuNHVDTV4FeHkAppovQprQsNQYF0jPiI8zRJ7FclcDBJiwZZVjYEIgdiUjLxF9z3RczNxCXdS8/wAAYEPESJYkAUFkIAgUQgFiYWVxY9wAFkABdQepKkbP7oFIurx0T9v59wMzZpwnFKlOnVpJ/wCnVXei9sy2muj5ea9jNIWC1A1w2Mqdn7muLM2IWoF8tUV0HqGg7jJWkA9VguNPYriwK68b6lUUa4xumZrAbZMxcQlql0RqzGHGeL2QFcSxFcSxAEhAICMUaYoBQUwIjAdBK4yHAeLNMXdNGRM0YZ6gZpsNJkxMbSfnqKgNVORXiUJCQ9Z6ADDvU0zhszFSZvfh+AAUIvizNU0kwNVJGevGzLKUy6vTurgZ76mTF+L2Rqe5kxXi9gEiOImMAR4oRDpgCQhYysAkYEEBWNCXUUAF7QYsppzsWgXV9UnzWjKLFl9CtMApBmgCymAsWbIzul6/j/kxovpMDVAprx1L4oStHS/oBUomijNlMGbaULWAxS3MeK3XoaW9TPid0BXEIEMgGihhUw3AJW0WCTAAQIYBWBjAsAo9KXIWxANMSpoejK/qNUWoCxYs4jWGYGctovUraGp7gb09PYWr4WC+gYvRrqgMkZG7C4vVJmJWLqVBvbUCp7v1KsQtjRiIWlJdG/yZ623uAiGQIj2AABrBSAgkhmCwCoZC2CgCSxCARoVoYjQCpmlu6TM9jTw+KlNRk8qlpe17edroCslzXi8HKnOUJq0ouz6Po4vmnumUOmBQwwiGaBEDVBXQyQMO9y2UQMVSGug9GTTGcbyZooYSTkktbtIDrduuDKhiJ5WssnmS10ueWqbMhAFgWIJAGigMhAA4hUCEADiCxCAENgEAOUFiEAFhqcdUQgHo6GI/6iP06ms4axqbys2lr11evXxb5s/KlLXbyIQDNWRUkAgG/Cw0fqStJpBIAmEgfSOxfZtNqtUaeXwxXXzIQD//2Q=="/>
          <p:cNvSpPr>
            <a:spLocks noChangeAspect="1" noChangeArrowheads="1"/>
          </p:cNvSpPr>
          <p:nvPr/>
        </p:nvSpPr>
        <p:spPr bwMode="auto">
          <a:xfrm>
            <a:off x="155575" y="-1798638"/>
            <a:ext cx="2752725" cy="37528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198" name="Picture 6" descr="http://www.clpgh.org/exhibit/images/gif/ac1.gif"/>
          <p:cNvPicPr>
            <a:picLocks noChangeAspect="1" noChangeArrowheads="1"/>
          </p:cNvPicPr>
          <p:nvPr/>
        </p:nvPicPr>
        <p:blipFill>
          <a:blip r:embed="rId2" cstate="print"/>
          <a:srcRect/>
          <a:stretch>
            <a:fillRect/>
          </a:stretch>
        </p:blipFill>
        <p:spPr bwMode="auto">
          <a:xfrm>
            <a:off x="228600" y="1752600"/>
            <a:ext cx="3009900" cy="375285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6060" y="0"/>
            <a:ext cx="5486400" cy="1143000"/>
          </a:xfrm>
        </p:spPr>
        <p:txBody>
          <a:bodyPr/>
          <a:lstStyle/>
          <a:p>
            <a:r>
              <a:rPr lang="en-US" b="1" dirty="0" smtClean="0">
                <a:solidFill>
                  <a:schemeClr val="accent6"/>
                </a:solidFill>
              </a:rPr>
              <a:t>Carnegie Philanthropy</a:t>
            </a:r>
            <a:endParaRPr lang="en-US" b="1" dirty="0">
              <a:solidFill>
                <a:schemeClr val="accent6"/>
              </a:solidFill>
            </a:endParaRPr>
          </a:p>
        </p:txBody>
      </p:sp>
      <p:pic>
        <p:nvPicPr>
          <p:cNvPr id="4" name="irc_mi" descr="http://fortunedotcom.files.wordpress.com/2011/06/andrew_carnegie_philanthropy_cartoon2.jpg"/>
          <p:cNvPicPr>
            <a:picLocks noGrp="1"/>
          </p:cNvPicPr>
          <p:nvPr>
            <p:ph idx="1"/>
          </p:nvPr>
        </p:nvPicPr>
        <p:blipFill>
          <a:blip r:embed="rId2" cstate="print"/>
          <a:srcRect/>
          <a:stretch>
            <a:fillRect/>
          </a:stretch>
        </p:blipFill>
        <p:spPr bwMode="auto">
          <a:xfrm>
            <a:off x="207560" y="0"/>
            <a:ext cx="3238500" cy="3429000"/>
          </a:xfrm>
          <a:prstGeom prst="rect">
            <a:avLst/>
          </a:prstGeom>
          <a:noFill/>
          <a:ln w="9525">
            <a:noFill/>
            <a:miter lim="800000"/>
            <a:headEnd/>
            <a:tailEnd/>
          </a:ln>
        </p:spPr>
      </p:pic>
      <p:sp>
        <p:nvSpPr>
          <p:cNvPr id="5" name="TextBox 4"/>
          <p:cNvSpPr txBox="1"/>
          <p:nvPr/>
        </p:nvSpPr>
        <p:spPr>
          <a:xfrm>
            <a:off x="4302447" y="1143000"/>
            <a:ext cx="4612953" cy="557075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buFont typeface="Arial" pitchFamily="34" charset="0"/>
              <a:buChar char="•"/>
            </a:pPr>
            <a:r>
              <a:rPr lang="en-US" sz="2600" dirty="0" smtClean="0"/>
              <a:t>Later in Carnegie’s life he wrote a book called, </a:t>
            </a:r>
            <a:r>
              <a:rPr lang="en-US" sz="2600" u="sng" dirty="0" smtClean="0"/>
              <a:t>The Gospel of Wealth</a:t>
            </a:r>
            <a:r>
              <a:rPr lang="en-US" sz="2600" dirty="0" smtClean="0"/>
              <a:t>, which promoted </a:t>
            </a:r>
            <a:r>
              <a:rPr lang="en-US" sz="2600" dirty="0" smtClean="0">
                <a:solidFill>
                  <a:schemeClr val="accent6"/>
                </a:solidFill>
              </a:rPr>
              <a:t>philanthropy</a:t>
            </a:r>
            <a:r>
              <a:rPr lang="en-US" sz="2600" dirty="0" smtClean="0"/>
              <a:t> (wealthy citizens who donate to public good). </a:t>
            </a:r>
          </a:p>
          <a:p>
            <a:pPr>
              <a:buFont typeface="Arial" pitchFamily="34" charset="0"/>
              <a:buChar char="•"/>
            </a:pPr>
            <a:r>
              <a:rPr lang="en-US" sz="2600" dirty="0" smtClean="0"/>
              <a:t>He donated to many cities and towns for public libraries and reading education.</a:t>
            </a:r>
          </a:p>
          <a:p>
            <a:pPr>
              <a:buFont typeface="Arial" pitchFamily="34" charset="0"/>
              <a:buChar char="•"/>
            </a:pPr>
            <a:r>
              <a:rPr lang="en-US" sz="2600" dirty="0" smtClean="0"/>
              <a:t>He donated $125 million to the Carnegie foundation to help fund colleges.</a:t>
            </a:r>
          </a:p>
          <a:p>
            <a:pPr>
              <a:buFont typeface="Arial" pitchFamily="34" charset="0"/>
              <a:buChar char="•"/>
            </a:pPr>
            <a:r>
              <a:rPr lang="en-US" sz="2600" dirty="0" smtClean="0"/>
              <a:t>He donated over 90% of his wealth.</a:t>
            </a:r>
          </a:p>
          <a:p>
            <a:pPr>
              <a:buFont typeface="Arial" pitchFamily="34" charset="0"/>
              <a:buChar char="•"/>
            </a:pPr>
            <a:endParaRPr lang="en-US" dirty="0"/>
          </a:p>
        </p:txBody>
      </p:sp>
      <p:pic>
        <p:nvPicPr>
          <p:cNvPr id="20482" name="Picture 2" descr="http://apushindustrycomesofage.weebly.com/uploads/1/0/3/2/10328954/607321798.jpg"/>
          <p:cNvPicPr>
            <a:picLocks noChangeAspect="1" noChangeArrowheads="1"/>
          </p:cNvPicPr>
          <p:nvPr/>
        </p:nvPicPr>
        <p:blipFill>
          <a:blip r:embed="rId3" cstate="print"/>
          <a:srcRect/>
          <a:stretch>
            <a:fillRect/>
          </a:stretch>
        </p:blipFill>
        <p:spPr bwMode="auto">
          <a:xfrm>
            <a:off x="0" y="3337161"/>
            <a:ext cx="4302447" cy="352425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84138"/>
            <a:ext cx="8229600" cy="1143000"/>
          </a:xfrm>
        </p:spPr>
        <p:txBody>
          <a:bodyPr>
            <a:normAutofit/>
          </a:bodyPr>
          <a:lstStyle/>
          <a:p>
            <a:r>
              <a:rPr lang="en-US" sz="6000" dirty="0" smtClean="0">
                <a:solidFill>
                  <a:schemeClr val="accent6"/>
                </a:solidFill>
              </a:rPr>
              <a:t>John D. Rockefeller</a:t>
            </a:r>
            <a:endParaRPr lang="en-US" sz="6000" dirty="0">
              <a:solidFill>
                <a:schemeClr val="accent6"/>
              </a:solidFill>
            </a:endParaRPr>
          </a:p>
        </p:txBody>
      </p:sp>
      <p:sp>
        <p:nvSpPr>
          <p:cNvPr id="3" name="Content Placeholder 2"/>
          <p:cNvSpPr>
            <a:spLocks noGrp="1"/>
          </p:cNvSpPr>
          <p:nvPr>
            <p:ph idx="1"/>
          </p:nvPr>
        </p:nvSpPr>
        <p:spPr>
          <a:xfrm>
            <a:off x="3352800" y="1227138"/>
            <a:ext cx="5638800" cy="5402262"/>
          </a:xfrm>
        </p:spPr>
        <p:txBody>
          <a:bodyPr>
            <a:normAutofit/>
          </a:bodyPr>
          <a:lstStyle/>
          <a:p>
            <a:r>
              <a:rPr lang="en-US" dirty="0" smtClean="0"/>
              <a:t>Rockefeller owned Standard Oil  Company and monopolized the oil industry.</a:t>
            </a:r>
          </a:p>
        </p:txBody>
      </p:sp>
      <p:sp>
        <p:nvSpPr>
          <p:cNvPr id="2052" name="AutoShape 4" descr="Image result for john d rockefell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4" name="Picture 6" descr="http://media-2.web.britannica.com/eb-media/58/38458-004-59FAE2CF.jpg"/>
          <p:cNvPicPr>
            <a:picLocks noChangeAspect="1" noChangeArrowheads="1"/>
          </p:cNvPicPr>
          <p:nvPr/>
        </p:nvPicPr>
        <p:blipFill>
          <a:blip r:embed="rId2" cstate="print"/>
          <a:srcRect/>
          <a:stretch>
            <a:fillRect/>
          </a:stretch>
        </p:blipFill>
        <p:spPr bwMode="auto">
          <a:xfrm>
            <a:off x="228600" y="1828800"/>
            <a:ext cx="3133725" cy="3752851"/>
          </a:xfrm>
          <a:prstGeom prst="rect">
            <a:avLst/>
          </a:prstGeom>
          <a:noFill/>
        </p:spPr>
      </p:pic>
      <p:sp>
        <p:nvSpPr>
          <p:cNvPr id="2056" name="AutoShape 8" descr="Image result for standard oil compan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58" name="AutoShape 10" descr="Image result for standard oil compan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60" name="AutoShape 12" descr="data:image/png;base64,iVBORw0KGgoAAAANSUhEUgAAAHgAAABpCAMAAADGMBfeAAABJlBMVEX///8ORXrUExUAP3jUAADo7vRbepwGQnksWonK1eDx9PcZTYDog4T6/P2uvM2ywdAAPHXmdXXb5OtHbZQrY5DiZWbnfH2bsMMAN3K6ydfkbW2Wp71xjKwAOHDpjIw5bZeJpb70yMg9X4tHI1R9k63nAACTrMEAMG8iX4zfEA8dVofT3OXlDwlfhKaQo7j319cALGv88PDWHB754uLvsrLaQ0TZJynvpqfeUVF4k7E/ZI0jUIBFdJwUUYNcfJ95jKkAH2MlSHm8GCZ+KEkjPWp1K01nKUwsFlA5e6elBh3eXF01QG3ABxjbNzeFcor2sbBWM1uSGS1rmLeeEig3MF7HEA5tMlDrmptXXH+WcorUgYZgJ0tUhqxQHUouR23B2uiLkqfCTFO55QpmAAAKWUlEQVRogcWZC3uiSBaGgaqiuKQAwQSIGolrawKNiYmJlygzPbedzrbbO5fezO5Oz87+/z+xpwBvaTWY6TjfkzyCVNXLOXVO3RSEZ6p3+tyaf1Cnt70/B3yBr06v/wzwtYQfBifd/YNPMT4p4cP9k08w7h8DfO/gWzzt3uNzvG+THzA+7A9uz/HDfrkXUzw9md4cYHy01wDrHuOr/un0dnA1fT/dp80PEr7pDaRpr/dwKt3uL50vJIwvDjG+Oe3flq72GNk3GPd6GOP7aenm/gGf74t7ARENI+bJQx/fH037N/hiT2BIpd4Rvu+f3mPpQTq5x/09gUt4+v7m9uFewhI+kEr3e+vkQzzoTw/7WJIkfCLdD/DRnsDH+OZhCh7m4AfpcIoP9gQ+wbel2+Mr4EqD0rQk7c3VF1i6kqYp+EY6gtzaV1RDJ59L3NHgaukD5BbbE9f/5eNflvTxl8qeyKNA9ZdlTqKXh2pjp3HpcI2TTI4zqon1sv/C4KDhum7lkeCrqvOiWNt4k/jmOlXaHfUFuaOzZFznKi8p/aIul++MF4F2u9fv/y5usYpV6UX3cy+Drk/7pSl+/e5vLXWjzPJ3r6XBQe/isy1ILnoHgyvMB4zzr779Jpy7+IxrdhOib74+h2EF4+n9Se8zsLv945uMmurV2++ZtkYs+Kt0npfB+Oqm9Mem6O5pCS+gGfmf4UT/RGFZ//B6uRjUKp0+t8Ove4NHVK7zn4fGJ2qFP71+XBDWgs9y+fXDOiyAv3U/LRzdXa0pivHgZNeJq/swldZhAfzTWTJqrEou/+N8bWEItZ02Gt3+7XpqSv7qS3dpkoBLVfxuPTdjnxR2+MVgMxb06tsfOzMFnUqnGbz5sBkM6GmvkNXdky3mcr3+4czoIN11RatpKpeyn/y8jctXC6UCXX0x2NoIB7/9HqJpRJijq0JSc4UfP756ogqePpnX/bWhvKLzd+McfKcKMgLwf54CA/p4a093D57EpmAWKY3MYpkaAP4kideQB1sOxq4PC3ABXNcAbGcWi4ZQLWBxGmMb7Z0W4UrnH+qanYJzi3/9rggYEuv9hrAqxgVwmdgNJbWYyaJZFMz3HWu527N3CYzPbDJSohmYff91gT5OdbUmuLtFuZBPDVtbgH1W/6EoeB25OFd69VukOTnY0QH8tjBYwo9j+6g4F8D/ZXPwnaqV324fuVbA09VBrLduWtsGlpfBXxUHw0iyPHBfwJavuF79pgrOXcRG2T8pv3u1S/Wlbma//+8w03Gu0pKOl5QWGvweCUOHsGpis6pMyK//Pkp1sKSThebfZaVK/7LnYDXW1qf2i8gfzy8Tc49cQYhnONXZ1846kz3jxS+z6dmscQaMynvmCmo1jSl3uG+wlvAjBG043wIy1VcJ/5xLyO7y8qClz2zvstze7Ha2yxHmd2QlbVjAfW2PSX7vh5RScewTXckUyjYUmihhwBtkiT4RA7iIdb1OoN4knExCpzWrbirhZJwCWpMQHk3CcsCfuSHcheXYX7ykz32dOxzuREQRQl6stRFNZTm2QBRErRHPeebUKPWgKdlCIYBHUNyC8mF2/MG+sOBxel3xoK7nWchLoHgFWkIW/C1Gi4hfmvlhEUmoSBVncmlolxYVRZGmQNOCS9FPwUgUrSoTYosqAHagkF7zRJo+FaIR3FtxarEFLY0UcJ8HHnKhhEg9JHrxzDla1c79DVLB0VWb2G4k+Ko6QpbsqxETxmA9LKBZDqa6vwBbVVuV25SOeKwYqZNEloEvTULMS5FOOBiJRuTqHkWdmbebhqCN84MiVYcH815wkDXkpTTwmk4puDYDi0jWqjNwrQnfVqz0vbQYiboopr4G8JfwydpgMuNgqvJhw6KTWRy7sUDK+Y06oaI+9O0skh2K0r53Paq7nugZM7BI3RjNwYznhoWgS2yRXgZJjca5xW4UVdoiDYUZGGJItGZngEZZIGEOTvvMEp0OycAWBzMZeY42qdHxAtwor4AFt8YtaVn00q54YsNOwaJ4p9fEvI8zMGlkbaaBrCzAkE1e2k084mZg6HivIgwvqaVxMMSbmIbK2SoY1rkK9UJBhX4xMjAEPA9FbQFmjlWbBbYfCuRscYTkyhCJtO0vwB2EYJlhI9FqpWBlmAb5Crjj0TCK2mLbZbZs8WppVCtQLA2TGTi6W1hsni2CK0uwKkR9aw4mMqJ3STWGuJMZB4dkhB6Bo4ZlOaQJMSvH1QalSsTBnqmCEQlZAndqojU7TTDqAhvm6URM/noqPA3mYB8CmnqexzM84uAJUekSGLJAlWsi7RAIED5mwFshIwX7rAolzTlYc+8obcyOefn8YLRYnk6yT8jQop45A7MAGvJqIIC5AgfbrOnNwdQZxm/gmUL4G1q1mldDIkpYarFggp8SLRtA4iEkk4iCnMua5nzIZB0PeZZniWhEcjAjE4qcCOQ7vA2ZgwEIMZaPXKgNwwe6gyUYdL/BS8LgQgnPP5NnBLX8FEy9SwQeGc7GDxJD7EfZJMECGGD4+KzwPtdGlldlhofaWa90LEtXZXgtqGBAxKZjtZWO52Kipv2cBax6CVWMNmqDSWYbchHAiMuylGA+S6RjtVbNwpr41VDXw6GazkTDsdOCpaTsZGGojsdjMxjLPFpYczyGimSYyHISN33CHzvjfCGVOM7QHycObzQZJzCN+UmSjMdVN1qanYa82c5sIcCIbZPF3MuE1TmVsfyWLc3H2QzMFjNz+l1+mz1ny5Nz1lqQvuX+lz4kyaI7eenfEx7Lz6PMT/YMnq/j6y/4c8IaRfN1vL/XLYywGKTZsBVtPvNfK1g4CvDHCGNkRxlLPRs5ym4K7WBIjJj4jh3JO6q+/Lucm68ri8qLYocECjG8yK+hnWStnncPPXEXeVEVwI0UjHaqSZur8aQ16G7gYW6xna1/iwo5RFiVGu7y5p4ajHKwsYuvKLKFx+KrzOJgPwO7HtkFnK/9H8nfwWbPbM3AbnFX07v1Rw8+LUz2DBfADc29JJXCYKqbG44efL1oI5brlu1gpLltLShaJ9/RrVW68SoEbrlKCva0YUEwLW+bEeyqVwhtBcaZ3WpoFQt2UoWwNP40npelBXoRsjU0ATzSKojFRQKD0srj/H0s5pcLGI2qvpJaTFnyNBh2N/6GsFo1WnySTGM/5OAOzbdyW99Sbz5lbi4/EZ9ojcZqBtZZ/YmiSJSLL62I4bS3Wk3H6sRuKVpnwsrbC1qOUdDcHN3St3U1rXNwQ2uG7GxbMU90d8Jyaa0R7LY2tViOMvCZFm4sg/SR+6xTUs2NlQ2jKD2L0j5ulrUNcwtCYWw+eymnqe7Igi3Sp+2G9iTi4Lq2Lu+phZyK+odWkIyow7DtPfY5nYHH2uPco8hrww5Me5aTH8HVQFZgs7tsuR6FKTjRlr7lB3h6Qw6izwCdyTYrVTmEDWp6igZWqhk45mB+ZsgPWxSn2vK3D8nPkUZU320mThm265blp+AvYlID4uTMiZuuH9kvtzHge05bNYNhlNiGo3UCLXBN1Sbarn36f2wiSMKHCt2uAAAAAElFTkSuQmCC"/>
          <p:cNvSpPr>
            <a:spLocks noChangeAspect="1" noChangeArrowheads="1"/>
          </p:cNvSpPr>
          <p:nvPr/>
        </p:nvSpPr>
        <p:spPr bwMode="auto">
          <a:xfrm>
            <a:off x="155575" y="-601663"/>
            <a:ext cx="1428750" cy="12573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62" name="AutoShape 14" descr="data:image/png;base64,iVBORw0KGgoAAAANSUhEUgAAAHgAAABpCAMAAADGMBfeAAABJlBMVEX///8ORXrUExUAP3jUAADo7vRbepwGQnksWonK1eDx9PcZTYDog4T6/P2uvM2ywdAAPHXmdXXb5OtHbZQrY5DiZWbnfH2bsMMAN3K6ydfkbW2Wp71xjKwAOHDpjIw5bZeJpb70yMg9X4tHI1R9k63nAACTrMEAMG8iX4zfEA8dVofT3OXlDwlfhKaQo7j319cALGv88PDWHB754uLvsrLaQ0TZJynvpqfeUVF4k7E/ZI0jUIBFdJwUUYNcfJ95jKkAH2MlSHm8GCZ+KEkjPWp1K01nKUwsFlA5e6elBh3eXF01QG3ABxjbNzeFcor2sbBWM1uSGS1rmLeeEig3MF7HEA5tMlDrmptXXH+WcorUgYZgJ0tUhqxQHUouR23B2uiLkqfCTFO55QpmAAAKWUlEQVRogcWZC3uiSBaGgaqiuKQAwQSIGolrawKNiYmJlygzPbedzrbbO5fezO5Oz87+/z+xpwBvaTWY6TjfkzyCVNXLOXVO3RSEZ6p3+tyaf1Cnt70/B3yBr06v/wzwtYQfBifd/YNPMT4p4cP9k08w7h8DfO/gWzzt3uNzvG+THzA+7A9uz/HDfrkXUzw9md4cYHy01wDrHuOr/un0dnA1fT/dp80PEr7pDaRpr/dwKt3uL50vJIwvDjG+Oe3flq72GNk3GPd6GOP7aenm/gGf74t7ARENI+bJQx/fH037N/hiT2BIpd4Rvu+f3mPpQTq5x/09gUt4+v7m9uFewhI+kEr3e+vkQzzoTw/7WJIkfCLdD/DRnsDH+OZhCh7m4AfpcIoP9gQ+wbel2+Mr4EqD0rQk7c3VF1i6kqYp+EY6gtzaV1RDJ59L3NHgaukD5BbbE9f/5eNflvTxl8qeyKNA9ZdlTqKXh2pjp3HpcI2TTI4zqon1sv/C4KDhum7lkeCrqvOiWNt4k/jmOlXaHfUFuaOzZFznKi8p/aIul++MF4F2u9fv/y5usYpV6UX3cy+Drk/7pSl+/e5vLXWjzPJ3r6XBQe/isy1ILnoHgyvMB4zzr779Jpy7+IxrdhOib74+h2EF4+n9Se8zsLv945uMmurV2++ZtkYs+Kt0npfB+Oqm9Mem6O5pCS+gGfmf4UT/RGFZ//B6uRjUKp0+t8Ove4NHVK7zn4fGJ2qFP71+XBDWgs9y+fXDOiyAv3U/LRzdXa0pivHgZNeJq/swldZhAfzTWTJqrEou/+N8bWEItZ02Gt3+7XpqSv7qS3dpkoBLVfxuPTdjnxR2+MVgMxb06tsfOzMFnUqnGbz5sBkM6GmvkNXdky3mcr3+4czoIN11RatpKpeyn/y8jctXC6UCXX0x2NoIB7/9HqJpRJijq0JSc4UfP756ogqePpnX/bWhvKLzd+McfKcKMgLwf54CA/p4a093D57EpmAWKY3MYpkaAP4kideQB1sOxq4PC3ABXNcAbGcWi4ZQLWBxGmMb7Z0W4UrnH+qanYJzi3/9rggYEuv9hrAqxgVwmdgNJbWYyaJZFMz3HWu527N3CYzPbDJSohmYff91gT5OdbUmuLtFuZBPDVtbgH1W/6EoeB25OFd69VukOTnY0QH8tjBYwo9j+6g4F8D/ZXPwnaqV324fuVbA09VBrLduWtsGlpfBXxUHw0iyPHBfwJavuF79pgrOXcRG2T8pv3u1S/Wlbma//+8w03Gu0pKOl5QWGvweCUOHsGpis6pMyK//Pkp1sKSThebfZaVK/7LnYDXW1qf2i8gfzy8Tc49cQYhnONXZ1846kz3jxS+z6dmscQaMynvmCmo1jSl3uG+wlvAjBG043wIy1VcJ/5xLyO7y8qClz2zvstze7Ha2yxHmd2QlbVjAfW2PSX7vh5RScewTXckUyjYUmihhwBtkiT4RA7iIdb1OoN4knExCpzWrbirhZJwCWpMQHk3CcsCfuSHcheXYX7ykz32dOxzuREQRQl6stRFNZTm2QBRErRHPeebUKPWgKdlCIYBHUNyC8mF2/MG+sOBxel3xoK7nWchLoHgFWkIW/C1Gi4hfmvlhEUmoSBVncmlolxYVRZGmQNOCS9FPwUgUrSoTYosqAHagkF7zRJo+FaIR3FtxarEFLY0UcJ8HHnKhhEg9JHrxzDla1c79DVLB0VWb2G4k+Ko6QpbsqxETxmA9LKBZDqa6vwBbVVuV25SOeKwYqZNEloEvTULMS5FOOBiJRuTqHkWdmbebhqCN84MiVYcH815wkDXkpTTwmk4puDYDi0jWqjNwrQnfVqz0vbQYiboopr4G8JfwydpgMuNgqvJhw6KTWRy7sUDK+Y06oaI+9O0skh2K0r53Paq7nugZM7BI3RjNwYznhoWgS2yRXgZJjca5xW4UVdoiDYUZGGJItGZngEZZIGEOTvvMEp0OycAWBzMZeY42qdHxAtwor4AFt8YtaVn00q54YsNOwaJ4p9fEvI8zMGlkbaaBrCzAkE1e2k084mZg6HivIgwvqaVxMMSbmIbK2SoY1rkK9UJBhX4xMjAEPA9FbQFmjlWbBbYfCuRscYTkyhCJtO0vwB2EYJlhI9FqpWBlmAb5Crjj0TCK2mLbZbZs8WppVCtQLA2TGTi6W1hsni2CK0uwKkR9aw4mMqJ3STWGuJMZB4dkhB6Bo4ZlOaQJMSvH1QalSsTBnqmCEQlZAndqojU7TTDqAhvm6URM/noqPA3mYB8CmnqexzM84uAJUekSGLJAlWsi7RAIED5mwFshIwX7rAolzTlYc+8obcyOefn8YLRYnk6yT8jQop45A7MAGvJqIIC5AgfbrOnNwdQZxm/gmUL4G1q1mldDIkpYarFggp8SLRtA4iEkk4iCnMua5nzIZB0PeZZniWhEcjAjE4qcCOQ7vA2ZgwEIMZaPXKgNwwe6gyUYdL/BS8LgQgnPP5NnBLX8FEy9SwQeGc7GDxJD7EfZJMECGGD4+KzwPtdGlldlhofaWa90LEtXZXgtqGBAxKZjtZWO52Kipv2cBax6CVWMNmqDSWYbchHAiMuylGA+S6RjtVbNwpr41VDXw6GazkTDsdOCpaTsZGGojsdjMxjLPFpYczyGimSYyHISN33CHzvjfCGVOM7QHycObzQZJzCN+UmSjMdVN1qanYa82c5sIcCIbZPF3MuE1TmVsfyWLc3H2QzMFjNz+l1+mz1ny5Nz1lqQvuX+lz4kyaI7eenfEx7Lz6PMT/YMnq/j6y/4c8IaRfN1vL/XLYywGKTZsBVtPvNfK1g4CvDHCGNkRxlLPRs5ym4K7WBIjJj4jh3JO6q+/Lucm68ri8qLYocECjG8yK+hnWStnncPPXEXeVEVwI0UjHaqSZur8aQ16G7gYW6xna1/iwo5RFiVGu7y5p4ajHKwsYuvKLKFx+KrzOJgPwO7HtkFnK/9H8nfwWbPbM3AbnFX07v1Rw8+LUz2DBfADc29JJXCYKqbG44efL1oI5brlu1gpLltLShaJ9/RrVW68SoEbrlKCva0YUEwLW+bEeyqVwhtBcaZ3WpoFQt2UoWwNP40npelBXoRsjU0ATzSKojFRQKD0srj/H0s5pcLGI2qvpJaTFnyNBh2N/6GsFo1WnySTGM/5OAOzbdyW99Sbz5lbi4/EZ9ojcZqBtZZ/YmiSJSLL62I4bS3Wk3H6sRuKVpnwsrbC1qOUdDcHN3St3U1rXNwQ2uG7GxbMU90d8Jyaa0R7LY2tViOMvCZFm4sg/SR+6xTUs2NlQ2jKD2L0j5ulrUNcwtCYWw+eymnqe7Igi3Sp+2G9iTi4Lq2Lu+phZyK+odWkIyow7DtPfY5nYHH2uPco8hrww5Me5aTH8HVQFZgs7tsuR6FKTjRlr7lB3h6Qw6izwCdyTYrVTmEDWp6igZWqhk45mB+ZsgPWxSn2vK3D8nPkUZU320mThm265blp+AvYlID4uTMiZuuH9kvtzHge05bNYNhlNiGo3UCLXBN1Sbarn36f2wiSMKHCt2uAAAAAElFTkSuQmCC"/>
          <p:cNvSpPr>
            <a:spLocks noChangeAspect="1" noChangeArrowheads="1"/>
          </p:cNvSpPr>
          <p:nvPr/>
        </p:nvSpPr>
        <p:spPr bwMode="auto">
          <a:xfrm>
            <a:off x="155575" y="-601663"/>
            <a:ext cx="1428750" cy="12573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 name="Picture 16" descr="https://www.glabarre.com/item_images/standard%20oil5.jpg"/>
          <p:cNvPicPr>
            <a:picLocks noChangeAspect="1" noChangeArrowheads="1"/>
          </p:cNvPicPr>
          <p:nvPr/>
        </p:nvPicPr>
        <p:blipFill>
          <a:blip r:embed="rId3" cstate="print"/>
          <a:srcRect/>
          <a:stretch>
            <a:fillRect/>
          </a:stretch>
        </p:blipFill>
        <p:spPr bwMode="auto">
          <a:xfrm>
            <a:off x="2971800" y="2895600"/>
            <a:ext cx="5831628" cy="359391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content.cdlib.org/ark:/13030/kt596nc70g/hi-res.jpg"/>
          <p:cNvPicPr>
            <a:picLocks noChangeAspect="1" noChangeArrowheads="1"/>
          </p:cNvPicPr>
          <p:nvPr/>
        </p:nvPicPr>
        <p:blipFill>
          <a:blip r:embed="rId2" cstate="print"/>
          <a:srcRect/>
          <a:stretch>
            <a:fillRect/>
          </a:stretch>
        </p:blipFill>
        <p:spPr bwMode="auto">
          <a:xfrm>
            <a:off x="5699078" y="2819400"/>
            <a:ext cx="3429000" cy="4038600"/>
          </a:xfrm>
          <a:prstGeom prst="rect">
            <a:avLst/>
          </a:prstGeom>
          <a:noFill/>
        </p:spPr>
      </p:pic>
      <p:pic>
        <p:nvPicPr>
          <p:cNvPr id="7172" name="Picture 4" descr="http://www.pagetutor.com/standard/images/intro.jpg"/>
          <p:cNvPicPr>
            <a:picLocks noChangeAspect="1" noChangeArrowheads="1"/>
          </p:cNvPicPr>
          <p:nvPr/>
        </p:nvPicPr>
        <p:blipFill>
          <a:blip r:embed="rId3" cstate="print"/>
          <a:srcRect/>
          <a:stretch>
            <a:fillRect/>
          </a:stretch>
        </p:blipFill>
        <p:spPr bwMode="auto">
          <a:xfrm>
            <a:off x="0" y="0"/>
            <a:ext cx="9144000" cy="2819400"/>
          </a:xfrm>
          <a:prstGeom prst="rect">
            <a:avLst/>
          </a:prstGeom>
          <a:noFill/>
        </p:spPr>
      </p:pic>
      <p:sp>
        <p:nvSpPr>
          <p:cNvPr id="5" name="Rectangle 4"/>
          <p:cNvSpPr/>
          <p:nvPr/>
        </p:nvSpPr>
        <p:spPr>
          <a:xfrm>
            <a:off x="186519" y="2945874"/>
            <a:ext cx="5378356" cy="3785652"/>
          </a:xfrm>
          <a:prstGeom prst="rect">
            <a:avLst/>
          </a:prstGeom>
        </p:spPr>
        <p:txBody>
          <a:bodyPr wrap="square">
            <a:spAutoFit/>
          </a:bodyPr>
          <a:lstStyle/>
          <a:p>
            <a:pPr marL="457200" indent="-457200">
              <a:buFont typeface="Wingdings" panose="05000000000000000000" pitchFamily="2" charset="2"/>
              <a:buChar char="Ø"/>
            </a:pPr>
            <a:r>
              <a:rPr lang="en-US" sz="3000" b="1" dirty="0" smtClean="0"/>
              <a:t>He used </a:t>
            </a:r>
            <a:r>
              <a:rPr lang="en-US" sz="3000" b="1" dirty="0"/>
              <a:t>shady business practices such as making deals for cheap oil for railroad companies and not paying his workers enough.</a:t>
            </a:r>
          </a:p>
          <a:p>
            <a:pPr marL="457200" indent="-457200">
              <a:buFont typeface="Wingdings" panose="05000000000000000000" pitchFamily="2" charset="2"/>
              <a:buChar char="Ø"/>
            </a:pPr>
            <a:r>
              <a:rPr lang="en-US" sz="3000" b="1" dirty="0"/>
              <a:t>The Sherman Anti-Trust laws were created in response to his business practices.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rcRect/>
          <a:stretch>
            <a:fillRect/>
          </a:stretch>
        </p:blipFill>
        <p:spPr bwMode="auto">
          <a:xfrm>
            <a:off x="381000" y="914400"/>
            <a:ext cx="4800600" cy="5715000"/>
          </a:xfrm>
          <a:prstGeom prst="rect">
            <a:avLst/>
          </a:prstGeom>
          <a:noFill/>
          <a:ln w="9525">
            <a:noFill/>
            <a:miter lim="800000"/>
            <a:headEnd/>
            <a:tailEnd/>
          </a:ln>
        </p:spPr>
      </p:pic>
      <p:sp>
        <p:nvSpPr>
          <p:cNvPr id="5" name="Rectangle 4"/>
          <p:cNvSpPr/>
          <p:nvPr/>
        </p:nvSpPr>
        <p:spPr>
          <a:xfrm>
            <a:off x="5334000" y="1302477"/>
            <a:ext cx="3581400" cy="5262979"/>
          </a:xfrm>
          <a:prstGeom prst="rect">
            <a:avLst/>
          </a:prstGeom>
        </p:spPr>
        <p:txBody>
          <a:bodyPr wrap="square">
            <a:spAutoFit/>
          </a:bodyPr>
          <a:lstStyle/>
          <a:p>
            <a:r>
              <a:rPr lang="en-US" sz="2400" b="1" dirty="0" smtClean="0"/>
              <a:t>Before his death in 1937, Rockefeller gave away nearly half of his fortune. Churches, medical foundations, universities, and centers for the arts received hefty sums of oil money. Whether he was driven by good will, conscience, or his devout faith in God is unknown. Regardless, he became a hero to many enterprising Americans. </a:t>
            </a:r>
            <a:endParaRPr lang="en-US" sz="2400" b="1" dirty="0"/>
          </a:p>
        </p:txBody>
      </p:sp>
      <p:sp>
        <p:nvSpPr>
          <p:cNvPr id="2" name="Title 1"/>
          <p:cNvSpPr>
            <a:spLocks noGrp="1"/>
          </p:cNvSpPr>
          <p:nvPr>
            <p:ph type="title"/>
          </p:nvPr>
        </p:nvSpPr>
        <p:spPr>
          <a:xfrm>
            <a:off x="533400" y="152400"/>
            <a:ext cx="8229600" cy="1143000"/>
          </a:xfrm>
        </p:spPr>
        <p:txBody>
          <a:bodyPr>
            <a:normAutofit fontScale="90000"/>
          </a:bodyPr>
          <a:lstStyle/>
          <a:p>
            <a:r>
              <a:rPr lang="en-US" sz="4800" b="1" dirty="0" smtClean="0">
                <a:solidFill>
                  <a:schemeClr val="accent6"/>
                </a:solidFill>
              </a:rPr>
              <a:t>John D. Rockefeller Philanthropy</a:t>
            </a:r>
            <a:endParaRPr lang="en-US" sz="4800" b="1" dirty="0">
              <a:solidFill>
                <a:schemeClr val="accent6"/>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6000" b="1" dirty="0" smtClean="0">
                <a:solidFill>
                  <a:schemeClr val="accent6"/>
                </a:solidFill>
              </a:rPr>
              <a:t>Cornelius Vanderbilt</a:t>
            </a:r>
            <a:endParaRPr lang="en-US" sz="6000" b="1" dirty="0">
              <a:solidFill>
                <a:schemeClr val="accent6"/>
              </a:solidFill>
            </a:endParaRPr>
          </a:p>
        </p:txBody>
      </p:sp>
      <p:sp>
        <p:nvSpPr>
          <p:cNvPr id="3" name="Content Placeholder 2"/>
          <p:cNvSpPr>
            <a:spLocks noGrp="1"/>
          </p:cNvSpPr>
          <p:nvPr>
            <p:ph idx="1"/>
          </p:nvPr>
        </p:nvSpPr>
        <p:spPr>
          <a:xfrm>
            <a:off x="3359150" y="1420820"/>
            <a:ext cx="5715000" cy="2735262"/>
          </a:xfrm>
        </p:spPr>
        <p:txBody>
          <a:bodyPr>
            <a:normAutofit/>
          </a:bodyPr>
          <a:lstStyle/>
          <a:p>
            <a:r>
              <a:rPr lang="en-US" b="1" dirty="0" smtClean="0"/>
              <a:t>Cornelius Vanderbilt was a railroad tycoon who monopolized most of the railroad and steamship industry in the 19</a:t>
            </a:r>
            <a:r>
              <a:rPr lang="en-US" b="1" baseline="30000" dirty="0" smtClean="0"/>
              <a:t>th</a:t>
            </a:r>
            <a:r>
              <a:rPr lang="en-US" b="1" dirty="0" smtClean="0"/>
              <a:t> century. </a:t>
            </a:r>
          </a:p>
        </p:txBody>
      </p:sp>
      <p:sp>
        <p:nvSpPr>
          <p:cNvPr id="21506" name="AutoShape 2" descr="Image result for vanderbilt corneliu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data:image/jpeg;base64,/9j/4AAQSkZJRgABAQAAAQABAAD/2wCEAAkGBxQTEhUUExQWFRUVFxgYGBgWFxkVGhoXGBgYGBQZGBcaHCggGBolGxwYITEiJyksLi4uFx82ODMsNygtLiwBCgoKBQUFDgUFDisZExkrKysrKysrKysrKysrKysrKysrKysrKysrKysrKysrKysrKysrKysrKysrKysrKysrK//AABEIAOMA3gMBIgACEQEDEQH/xAAcAAACAgMBAQAAAAAAAAAAAAAEBQMGAAECBwj/xAA9EAABAgQEAwYEBQQCAgIDAAABAhEAAyExBBJBUQVhcSKBkaGx8AYTMsFCUtHh8QcjYnIUgjOSFaNTc6L/xAAUAQEAAAAAAAAAAAAAAAAAAAAA/8QAFBEBAAAAAAAAAAAAAAAAAAAAAP/aAAwDAQACEQMRAD8A9raNBMdAR00ByI6eNERhgNgxhVHLxomAwiNNA2NxIQm9TaFR4mQpV7cjX994B4WgeZiAH2GsJJ2Nz6s3OF0/FEanpWAsR4lZjXodtHMdf88gVV3hoq5xxLiIfnHQ3emzHTaAsSsYHqpTWdy/jHJxwqxakI5c7pUxNIQpY7KSfL+f2MAzGJa1olVxDw684Vqw0wUag1NBGpiJgSSUuOTexWAcScfsfCsToxrkk7N47bRWPmNblEiMSp4C2ycSd3prp4XghGIEViTjxvaCpWMJN7nwgLEFxomFyZ1bmn6UBr7pDBCnDwGjHJEdkRpoDmMeOmjUBkC4y47/ALQVAmNunv8AtAMBG3jQjIDDHC1MCTYRqavKCdvbQqmTj9SlWAoGvQmAYzJ4AfcONOnrAM3HkOSBl/DztXxt/ELp3EOZ1Z2135QsxmOfr9haAnx+JNTm5nV+rd8Kp+NPjEU+dq/nAK5p22gD04k2eIvnFrvTzeB3BtdzTwifAYJUw/T2bb6/z7eAxM3Mpu8nRqPXesMsDwVSgDmNdR1Bp7N4YSuGBmI2rvTlDPASwjsjW7j7/wAwEGA4emWC6AVP9Rct4wch25eTtsIkSKPd6l6/+vfpHRlNACzJKi9bWevh4wux8iZlLMbMBdub3MO8vl+0cK29+EBScXiAHB+q7MczBvqBFhvG5c8s4qDURYuJ8ORMBcdqwUKEe2EVs4dUujOHqbuDR7b3gOpc6lf5hhImjfzhVmDkdP3iaWNiYB5IxJGv6tpDTA4kks7dLVdqRVpUwiGWDxbG3dAWUz2uNfX78vWJZUwKtCuXigRlI5a2u59/uRKm1erCmttYA5o0RHQLxhEBw0CY7Tv+0GtAmP074AyMeMjRMANjldn+PvaK7xDEg9kEVv6isG8YxV8tX15be/5r05QNT+8B1MXlcwHOnO7t70iGfOI5wAZxJD0v6bwHU06g0YkRx8wjy8qxEaimw8zE0pCioAfm9BWAkw0sqoN/voejxbOHSDLRZyRWz7kci0Q8K4UMoUpIfTqHd+oPhDtMlLkM7g9P2/F5wEsoBgNBTfuaNtp39e+8Yk0owalNO7f9oxBbdw5bkSfdYAlCfLTnG11rv7tEIm+/fdHKp/v33+EB0SaVERqVb30jiYvlAkwnVwGPv1gJJs2jv75wtnqehttE0wUu2n2hdPPZLGo9mAXziAtmIrYvq5vrGpd+scYh5kv5iXZn8yaHQi3dGpJcPUFmbqYAkTCN4mlTv4gVy/fHaZgsRpANsPiC9zDVE7v99Ircs8/PaD5U4tAWbBK89B6mDAXtCrATXQGuQzhr18aV7omw89jby59b84A8wHj7DrBYL2gTiX0jr9oAuBMZPalQNxe2kFExXuMYlgwZOggFWMxTqNmHfYk3puYW4vEAuBRo6xSyNN6wvnTBXeAhm3pv7+/nEAm/fzjpZFG3JiIra+3rASZQ1D+WGfApDqCjcE3tehIAq5fuFoVZnLPrryEPeCraWCCGFCNtSwVyeAtGEWKE6F2D1c1vrSOFTyFFmDGhrYO4/aBETH7RoQxB0qPDfxgDH8SCSlLBYKgzVZVi47vEQFkkT0r7SbeGja+EZO7Om4fXx2vAEnFkJcBxa367W/eAlcTClXPvc7loBwJhOurd3sxItaUh1FhuS2u/fCbHYzIgkO7Fsu+gZjV4onG8V89OTGTpilVP/HkNnKfzKIoBzLByKwF5xXxbg5ZObEywRevjVuvhACPjSTMJ+UpC2YEgkVLim9fWPFuKS5RBVJwc1At215llyUspOUMXG531i5/0p4NmxCvmySEgdkq+lxXMwLVp4wF9n/FcpByrIFWJfLa4D30gc8dwizl+YxPKux5R5x/Vjg05OOSEh5cyWCG7IcE5xUs9RrtCCXwsMh5Rkf5JmKWymBS6VUudPvAeqYXEhCTLJYJJGY5WNWNum0EImOKhju96ltIr+FQpRdyyiyrmz2YBu/TxhvJADB60Boz0qYAhz6xMkhtnaB6t3GJUFhUe2gCEKFa+6QbKUQK+22hYlvWC5Kza9RAWHhM4AZRuPH+WguZqQ37+94Q4aa3KGOGn1OxqOuvc0A+lGnjA3EfpHX7GCZNvLwpA3EvpHX9YCbEHsnR6eNBoWiscbWCuppVj4aRZsSph7vtFP45MBW2rc9a/pAJ8YvYvCvETsxqKOINxaC1PdoXBVTm3PtoDhwdasTtHK3FDbsj7x0A4LHS8RzSQWej/AGgO0KBvuTBnBZoSpT2IABem4favkIWIXTaij5x2EkFwTo3h5wDn4jlkpCiolrpcnTZ6aC+14TSPieWhcnMhf9xSpWYAJQVJLAKBJN6O3OO/mry1c1FKnW3eO6C+H4CVMlSkqCQuQu6gLE1I0cUIPSAvMpJXV3QQwZJDOPS1LVhIuRkcJSXDsR4DrveH/wAPSBLlS5bqXkGUKJJcCoc729mFnE0JJNwAWobggElgd38OcAFKUhSu0ouNLMOoqB7rE87Ay8qhLQCpVF9rKVAOACpiad14TYuUXLOlmpyPdUBj4QywmLyhy9HL9H/mAhw/wYlZCprJS/0JUpVOZJLeGsWfCKkyUhEtg1MoNae/OKrxTjE1Y+XIpMVQK0TzY6D9IzA/EuAw6hIWZiJj9pc2Utitg5M0hiabtoIBh/UDhiZ8lKiKoUFPyJynmzdIqcnhSEAFdWBIBDvVx2iagOaM9qxbeLfGWBy/LK8zhQPZJ2pa5eg1ipYzE55Ndga0Y+P7QBuHPY7Jo5NGAHQi9fWOkkWOhvvSOcGv+yDlIypAtyG9PHlvEaFUfUA/pAFFOo29TE6Vb7/aBgKU5RJJUR//AFAEfLH284nkit4gUQW7o7lvpz9+kAfIXVzrreGeDosMRf1hJImbhoNQp2YtAW/CrdIiHiR7I6/YxHwiYSGMS8S+kdfsYCPiS7e+nvnFU4vRQerpB+0WbHAVrWtNdT94q/FcQCGYv9tPvAIsUDodqd8LFTND/l+kG4tQpX+IUzlsT/r9+6AKQQQe4RHMSXfmfSI/nDpX0jsLO2hMBqgFfyt4x01abt4CkYtQ1H5R78o10/yNYDtJOUi7pI8aPBeCWqXMMwJ+rsLdyk1pbX6mgIKuCKMPtDHhSwpZSorIU9rBrdNB4QF64VjgtCMoyoamamjs2nveOcen5hYVuAxFDuNz5VgfBA5ezlASKN0Ztv5PSDcMSxHZLgG9jTMzhjXXnAVicAWygAGlL/VXnd+QjvFSGl8yAAC2wb7HvMMOIhIW6SzBidjfXVoSccx1gj6trcv0tAd4BAllqPYqtYAU1b1iP4gInylypcxOcmoCg4FMzaju2hPh/g1EwKXjMVOJXUy0kS0J6lNVRBj/AIY4ZLSRLxmIllu0EK+Y9a5nSW/aAQcJQJc49r5gQW7Syutjuz/aH6JQUyQKOaC9zmYswo9O6Kqn4ekuRKmzUgC6juBYNWjGLL8OqAUElVUpudSad1jAO14EJSynILM/Sv2vESVjUWBtpWCsRiAXSn8Kr3ct6C0C5nu9k+sBOlHqP1jtKi3JjHOTbc+kdpUaU0EAQhIPj6RiU27+XKNAjzPpG0gi363LmAnlzHd4nkVIrpAoVWx8NoJw1DSnTrAWjhc3KAH6+voYM4iOyOv2MK+HLLgG5dvD1eGmMfIHu49IAfGy3JO1S4bmK90UviKw52qO54uE7FEElTG4Y6V8tIo3GJwBNKwFc4lN7TAioPl9reEL1Tzry8jvEvEQC5BYsdbB9AIWTFGzm49IA2VPCiHoXMES1ECh/CH8esKpU0EAlqAn9awaEGjE6D7wDILe/wCb0EaSGFNjfrEMqbZx+Y91vffErOKbJEBMm/UjyEdSMQEHMzhlEp0OwPKNS1GhvU/pAvFcUmVKUohyEijs5v5X7jAenYNYSlNAKAtUEuOeriIDiw7KJQFKIAKWBIAIr15mDOH4TNJSlbg5U1DggkVYiMm4Vcu4dPRx1gFPF8clmZOUMSqrndmFE+9IXScTKCgogKUfpZgO47msTfF/Dpf/ABpk1AyrGVTpsQFB3RyBJo2kVDBz6DKpq1cOzb7F9q0gL+rCy5gqkDMNOjd5hVjvh/CoSyQSWqSo6hnaghAri8xKRQ1APZUavV2r6nWBsRiFF1FcwcyA3OpVb9ICbG4SXKzKBbqxtq/Lv9ITfDstc3PPBAlKUUhyHVlAbKHrU7ACFqhOxsz5Moq+Sf8AyzT9OUGrF2t9ouUjCIlpTLljKlHZA5Aa7m8BIhNH0rzo/PWJHq3+v8RGEkCm0Sfirv6CAkRVq/m9Y7SojyiOXLp3feJEgg8qeQgCEqB8zGszW5RySG2jhSDcbjygCETy9WN6+/WCpLGr1YH05wrQrcbwwwrE06QD3ALOZLVY+sWCeXQOsIOGIL7sHHg4h9iEMgDn+sAt4rLYFiDU0151ihcVm9ogjXSPTuIYYLS9mB8CK+keY8eRlWu2n3+8BVMcoXfZ+RephUo6vYn08dfKDMYp1taov3wApCk60Y91/wBoDvDqFRuBo3rDJBL6305QrlJBLWqBuIYSEk1etfSlIAxE6nd6mCEpc03HkIAViUpHaOiRW+jwBieMFZyyRv2lPQMKgchv94B9NxyZaQeRYbufKEmOxK5yFrbL2VJSLlmv1JHlzhZNfdw4cqqXd3fu9RakNciRKZ3oAb16Nrq/WA9o+DuKpxOFlTQzKSyxqlYDLHcYsRLCh0dqHraPF/6ZcfEjELkTFf2pwzoUosBMDhQOzho9gRPHV2qNrd4gB+I4OXOlLRMTRaSlWQsWUCC3+UVKR/T7Bg9gzg+y0A0/6tT1EX7Cm9np1tSMnyAdK7ihgKMr4VwyOz/cI3VPVpX8Ahbi+D4bNlTh0zF6BSlTOpZRpZ67Ra8ZweeokoKEhyzmrfhLZekQcO4PMkhRUn5kxR7RBoBoAS2lepG0BX5mBOTKtmA+kHKkVckANX9IVT0CVlClhST2QTd/wg79aecXPHYBeU/LQHu6lJbnqeUeR/HfDMSopHy5hSlypbZnOgZLuAfWAthRsfyiJUjvqo+UeWcP+K8RhwEn+4h6Bdwzv26E1sDtFu4T8ZyJjZiZarMahzeosOZaAsyEUpqBGwSPE/pG8OtKwCCClwxSxHjGLDeZ97QGpkwNzpfrGn9ftEWJmDzSPOIkq1Gj+WsAZLXoQbQxwKQSITy5u+whrgK1EBY+FSyFhtSD52h5iT2R1+xhRw8F00ekN8aeyOv2MBvHzClBIbv2N/KPM+LF1LChc735x6Bx5DpTt2tenjFAx4ZyR56QFPx0kFT81HwEKpsmgp9rv+vnDTixCQS4DBbudACSaGwCVPFcxIW7lwlgNGbqDzF9VwEszEpSRdwXZxWzvt7u0aVi1WegFQ7G5NaO3ZIt+bYZovk8i4sR9WxKdFVehFWT+asIQaAW0CdgASAOrd2SkBiEAjUlyz1LvetFFwfGn0wzkyhLliiUlQDMLJ/DX8rnkepgTC4d1BLjLqQ7lIq7j9NUQZjlEvt2iwJuErcBJrdIsH20ygKgkqtVx9wqz6g+EGhBKQgVtav4XZr6s3IwNg5TqL3cirpLuoB9BQimgbWDxKzdmylh3NDlbMSWse0/hACz5Kvl/NSO2FiZLozhLJvuQ9D+YaR7j8EcURicJLmoAS7hSRQJWmiktVg9uojx4/XtYdCKNqCAOQudoff0t4sMPj14ZRHy54zI5LcNWwDkp3ciA9i+QQykmmtNO4s7N4Rk9aQCVGhFzToBvBKlMPQfzA6Zb6BwXO3dsYAfD4olv7a0h2S9SXN2umz174APHMMmeZRnIlzeyGmJILtTtKLVGn6w1xmJ+Ul/qWXyp8PIbxSZnwuVzFzVJMxcwlWZtHo3vaAt86eQWKwXo6WItR3doB4jhNeye7KQdKjvhFw/EHDZpc9Ksij2VWKbuC+njXaDf+aC+VRpcGh90gPNP6jfC5JXiZYqms5LPmSB9YAuoNVtK6V81lAA0AJrUF2YXuSprvtpH0Ti15srO46UGtelekeGcZlyxip/y0skTZjCts6mCagMzeloCLhnFJstiFKSfzA6c00AJLX0O0XTh3xXmSAtJ2BFb7jT94pUiVTqKXuX+pJrrWr/AFHSCZEihUO0yeYJUKlw7jS2itdA9DXikLYveoI1A1EaQrYk0JiqYbEGrZnexZyRa1y731SrlDLCYkmj6M5BG1OR1P8A22aAs2HU5rWovDzBSGLc4r+BJLE6ke/OLNw9OaogLPwuWRe/thBfET2e8ehiHhxokdfIBvWJ+I/SOv2MBvHS3T08xqOWkeZ8fmKqNSST0BJ8aHwPKPU5lj0jzL4kkf3FMFUaoLAjdiNi7wFTx2H+ZnQsEgghTltWala/3A+riziEs+T2EsQ5BBAdTrGYWalUJFNos5SedBrodQSWFcopYkUhYMKoJWkkFzmFFDYspIDk9l2oO1cQFdmoegNLOHNKABJ/EcpQbhXY1jn5epDVtWjkOB+ZQDGwYyzWsGLkVY2ACCKOKlGg/tjKoUZRoLaxyUPUpo22WhSlag4fIGXMoCSdoArAYUlCi1SyaAlgcuYGxoSAxUR2RtEhSW1OaoFdbFl/7q5UJNYnlSQuWAls0vMVjK7VNWSxSHAFgezvlglWByskjVIZuaUsUKo5y2/xYUSqAWYaQz0YDtPVgy0qbKqpuSBq7kigglKQkZmGcpGn0hgwVsTt0G0FTMOzAkN9TJDlRYZgkbPUrNPGA8Sp/pLiqgHKiWcuPzVH1/SHYAwEAOgferuBuT9Qem7fMMQY+WUmXND5pagXpaxYi5zNcA6xPLADMoMks7hgRQ1B7S8p0IqkU0gkpzApIDkENR7auHLFg9bQHtvwxxQYvCy5ruojKvTtj6rblj0MNZhISybn2T73jxn+kfxAZUz5Mw9lRyHksEhBI0ex+7R7SG9+MAPhsAAcyznXudBsBpBjRqNBYNi8At4jLBLGozAt319848g/qJh5uHP9pSkEKIzJJSGY5CTqWVqLx7JxKg5fcW9TFV+M+FDEJWmjkHtEWI+ltDX1gPCsf8X4wyzImT3Sq68oC2f6XDEDrp3QukJUAAAAB+IVo7Hs1LsGF4Y47h7HKACRRQIszZjfQmgowVHeDwoYqIGZ0hTuwyg1bWhoBeA1glAsUs22igl3A8TTw2g1EnVnUKlJIJBLggtcGofZzoIjl4UpVQUd60L7sBQZmPWD8NLAyuaJIrq1qJ1OUefOAiTlCmN1AaVY5gM3MoCv/ZMMMMg5i9CL/wCwe/N1LEBsoLmFTBClBspJYlISE1DJ+vR6u9xDLCSnVsSerDOSf+3vWAd8P7KgDa3kPvFw4fIsKaeUVTCpJ58xbT0sN4vPCkZglRoAKnppAPuHIZL78vP3yjvH/T3j0MS4YdkeetdY4xw7I6/YwGsdNyoNQCaDMCRXkK2eKpxPAg2A6hEwvRrUApzi4zEOCN4r2NlWCkgnVvlqD97c9ICj43A5CXcMxGZkihcMgfsBqBCrHpykUJJCkMdAUkh0uMr5UgBxfUUNyxmDu1HDFgiX4lNYQ47AOggMWBIpTssaAjdIqQ1NICnY6RlWG0epa7JV2eymmv8AbQm31DUX/juySLZQbMBmUk3BTajNMNb/AIg+xmHzBRALFIJuaKQGzOR/9kwD/GoZctBd7H6ixbsulVKJOXm0pO6twBlBYUFJKkLDBOUA0IS6CFOFEqL5HJo7JpDrhnEZswKM2SlASyVTAvsKcdoIS7pLM4GaloCk4H5igkEAqcAmgyDM9QQ6BlJZ8nJd4bTpVkSwGKSxDuoVCi7Zl6fQkJH5hSACxK2e1dGygBlVIUaK/wByTSkuBp0wBRJGpJzZgCyy7p+uYWJuE2oNu5qqpys6iQkjLZyCBlzP9Vpb6ZlCB0DN2RS2cJoXUljmTLJV9Vwtaai0BuWHLai+hAByKNHEsZCm7lhdy8SpWXLddWBbYAgByaULO94FRYEMzhrZQVJyEBh8tJcfhStXO4HYVV7XDk2LA3LtVZP1A71YAB5IMrEEPRRzB6M4D6mrjbyYR7p8HcXGIlBRPbAZX+w17wxjw/ioyrkrH4lGXUOwDkD6iA5BDad0Xf8Ap/xb5eJSgnszQxFDVuz389X3gPXBAqVdp+ZHvlaJyHBFucDK7r0A7wfYgCVpC0kGxiucRQUjtgdnfwB56eMOsNM73PnG8TKTMCkLFg7+hfqPKA8T+L+FZZ6wkMmaBNQQG7RqoN/uCWH5hQxXwjIpKvwKAlkvYucreLd/SPVvjLgSjIBDFcjtE1dUsuD30B7o864pgQpKmJrUHZSag9Xr3QHasC4pYvTmSBQXUq/acJpEAlnSn1BzpYNQ1LU7oP4FiPmywosC+VYcgAgEkFu0RZk2Y1AMHTsIxYWs1AQCSNA0pNRuTvuCkYZ3BcOAk6s5QGSB+Lc1ZhtBOGdqMFME3oCXJ5k2Lja4gs4Zhmaiq7UGQltEpoe1rG5CFBsqST8zKySEliTmvQEpoBS0A6kyggADRjz/ANlbjYXO0XH4XV2VJ1TXelH6wilYZ2p2ia5ah+R/GptWAA8YfcEw5QoKLDTuNKPp++8BYpKWAe+vWI8b9Pf+sTiIsVbv/WAlhRjZK3VSZlclwsEf+pSSNmZocRpSXoaiAq2IlFLOAHqDldXhlT6Qq4sgqSWBcNeij+h2FLeFi4pIRJTnJARQEkZWKiEoAKMtyRUvC/ishSUqQwryUzX2qW5nygKJh5QSGVQIzEUqkglvwu/aqAAa/VYQLj8GAAaFN3BAGbKWIJdOYMDUqX0hxisIc4auZQCueUgh7PUDryEc4rDkBIvQBxmchmo39xSf9WRAV7DLMuaFapUSofSWJIc1cK/uCszMa0AcQ3VJSpKlpIUlYcq+oMGbNmJ0/wDyqJ5C0Az5LB9tiAkFgaFPYSXSbdutwYHlqmSFlSHVLJ/uSzRu0oCYhwTLmMBc5lakXgBcbKJpckB3DuEgEZgWJsqqiE7I0gOapOUPlKEghPaSUFilSAk0la0CEq5bRYJuHEwZ5agpBIIolgakhQV2Uqv/AOQrU5pC/E4a93KWd1FzlDsf/IoD/qj7AuIU5LEK0BCioJzpuC0xu6UNzrHEsVfUMAz1SCDQgOwy6Zkj/JViJsurCyjYBJAOdNAwKVHs2AmndgRA6O1uHPMVqTUFTq7TXK2NpdYDeIQPlUD5Cg6BhRJdhQAPTk2hicLKCkgMxcNVjdtwHjWFIUwNiK7AZAKsSw6OOzR2JJs6Q6RW4GwfYEtTmYD2r4d4oMTh5c0ajtclCih4xJMVe3S49vHn39MuKGXMVJUezMbKdM4oW2Bs+paL5ildpxSA7C6d79/XrHXzvFiP1PpA0tZ7Q3G8DqV5wE87HpUAKMWGmtx4GPL+N8O+XMWkVCVN3MFI0/KR1YjSLfNXlL7W6sEj0J8IA45JYhV2SEqF+yB9Xd9zAUjgwyTlJALLYuCQAoNTNZOZIPhzixGV2QBpZgKU0QDlTUXX4Qr45w3sFSHopCgRoczP1Y+Y7rBwlQnSgpq1Cgz9rXsj63qQ7gQHPDpWYElmf6ndJfdZoo1smIOH8PVLMuWsBRSoF2YEZiQojm/WjbxYsFhddQWLkEgbFR7KQ2gf7Qwk4bMmtFJLg0Grip0tSA7wWGcl66V26aD1iwYHWml/X7Qvw6Sws7h3fXbcUMOUoAsGgOhEWJt3xLHE60B3GRkZAaIe8RYiSFCqc3InnX9W5CJoyArPFeDh0EBnLHqKim16P4wkxmDYkM4uoEODtmFAesxQGyYv0yWDfS3KFON4W5oKCzsR3FjlP/V+cB57icIPr3oFO9GZkrFf+sthzgGZhujChDAAOzgAUS7Kol1HWLzi+GqBdu0RzUW6upZHemFE7h4vSlHBAHMAhwP9UhR3OoCr4SWqWokau4IewrV8wUwU50FIJnYRKkdkAhL0IDfVQG7jTMQSGogmsMpnCyCWFNdGFfqYukdqz+ECLwyg+WiiDoA4Ka0sU0qaO5gEmPwtVFQ07T1cdogKKrprYlP/AOsvC2dhvzNRgpzpmSEBRI+mlAsAbS7RblSPmJo2epyigqWKk0OUGtaqLs8Lp/DSGZ9QP9i4ITlN3JcJr+ZdxAV+XLIuLO7u4ISCq9RataMHCWCYZiakqMvMAps3aeqSSCX2CgQRyFolODIO/RqNnYUYONAOynWIOLcNB+VMINCU+iklztlvdiDAG4TDkVqSSKg1cfTV6q2AoI9G4bjxNlJJFWY9RQ92seZ4HhSEH5hKiw7KAspCszOFFJAWhtKCzikWf4V4goKyEDIsnKoPyABa23OmggLtJlsxOunLeBJqGoYaYdiA4oNX1fTbSBpsr7QFfnSFKLi2bWlPfpGp8o1BQ6TQub3uNAzvDOaySMozaNaO5sta02YfqICpzcI0spIIdQQObHMAe5L98b4HIMudZkLoqmosT30PK/Kxf/FsdC5rroQ/gSO+DpHCk7VgOJeFbW3K3R6I7gTBMjD7dd+/mecHpwzs+wfughMoCwgIMJJau7anzeCoxo3AajibaJI4WIDqNxqNwGRkZGQGowiNxkBCuSCGYEbGohZi+GPUep9b9waHMagKtMwRGltgAx3b6U9S59YgXgHunnvUal6q6qZPLe3lMRqw6ToICmTOEA3HMEFldQv72AoIiVg9FB6fWHAI/wAwmqRsEsDrF0VhAenOv897xAvho09n9ecBTZvCg9RsLDuDCnRI6mI8TwsFGVnYhQqdLl96nrWLiOHN0sOQ5bDlGlcN6e/SApf/AMVlJAoPxEi/c0HYbhrEEAht7RZDgGZw7d/7d8TIwRDFr3J7RrZn2pt5QAEsqIbb29efjESJSnuGvUk6uPfKGy8IWFA5/SNDhzu+uoPpAAywpy/vxgqXhVK1bm36wbKwiRp76wRAQSsO16+HP9YmSlo3G4DUbjIyAyMjIyAyNGNxqA3GRkZAZGRkZAZGRkZAZGRkZAZGo3GQGhGGNRkBuNARkZAbEYYyMgNxqNxkBqNxkZAZGRkZAZGRkZAZGRkZAZGRkZAf/9k="/>
          <p:cNvSpPr>
            <a:spLocks noChangeAspect="1" noChangeArrowheads="1"/>
          </p:cNvSpPr>
          <p:nvPr/>
        </p:nvSpPr>
        <p:spPr bwMode="auto">
          <a:xfrm>
            <a:off x="155575" y="-1766888"/>
            <a:ext cx="3590925" cy="36861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1510" name="Picture 6" descr="http://a5.files.biography.com/image/upload/c_fill,cs_srgb,dpr_1.0,g_face,h_300,q_80,w_300/MTE4MDAzNDEwNzExOTA1ODA2.jpg"/>
          <p:cNvPicPr>
            <a:picLocks noChangeAspect="1" noChangeArrowheads="1"/>
          </p:cNvPicPr>
          <p:nvPr/>
        </p:nvPicPr>
        <p:blipFill>
          <a:blip r:embed="rId2" cstate="print"/>
          <a:srcRect/>
          <a:stretch>
            <a:fillRect/>
          </a:stretch>
        </p:blipFill>
        <p:spPr bwMode="auto">
          <a:xfrm>
            <a:off x="363538" y="1811196"/>
            <a:ext cx="2857500" cy="2857500"/>
          </a:xfrm>
          <a:prstGeom prst="rect">
            <a:avLst/>
          </a:prstGeom>
          <a:noFill/>
        </p:spPr>
      </p:pic>
      <p:sp>
        <p:nvSpPr>
          <p:cNvPr id="4" name="Rectangle 3"/>
          <p:cNvSpPr/>
          <p:nvPr/>
        </p:nvSpPr>
        <p:spPr>
          <a:xfrm>
            <a:off x="587387" y="5725959"/>
            <a:ext cx="6626225" cy="830997"/>
          </a:xfrm>
          <a:prstGeom prst="rect">
            <a:avLst/>
          </a:prstGeom>
        </p:spPr>
        <p:txBody>
          <a:bodyPr wrap="square">
            <a:spAutoFit/>
          </a:bodyPr>
          <a:lstStyle/>
          <a:p>
            <a:r>
              <a:rPr lang="en-US" sz="2400" b="1" dirty="0"/>
              <a:t>Watch the VIDEO at: </a:t>
            </a:r>
            <a:r>
              <a:rPr lang="en-US" sz="2400" b="1" dirty="0">
                <a:solidFill>
                  <a:srgbClr val="FF0000"/>
                </a:solidFill>
              </a:rPr>
              <a:t>https://www.youtube.com/watch?v=keRTBBY0VIc</a:t>
            </a:r>
          </a:p>
        </p:txBody>
      </p:sp>
      <p:pic>
        <p:nvPicPr>
          <p:cNvPr id="2050" name="Picture 2" descr="http://www.scripophily.com/webcart/vigs/newyorkcentralvi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4125143"/>
            <a:ext cx="3966949" cy="2016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295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113446"/>
            <a:ext cx="8229600" cy="1143000"/>
          </a:xfrm>
        </p:spPr>
        <p:txBody>
          <a:bodyPr>
            <a:normAutofit/>
          </a:bodyPr>
          <a:lstStyle/>
          <a:p>
            <a:r>
              <a:rPr lang="en-US" sz="6000" b="1" dirty="0" smtClean="0">
                <a:solidFill>
                  <a:schemeClr val="accent6"/>
                </a:solidFill>
              </a:rPr>
              <a:t>Cornelius Vanderbilt</a:t>
            </a:r>
            <a:endParaRPr lang="en-US" sz="6000" b="1" dirty="0">
              <a:solidFill>
                <a:schemeClr val="accent6"/>
              </a:solidFill>
            </a:endParaRPr>
          </a:p>
        </p:txBody>
      </p:sp>
      <p:sp>
        <p:nvSpPr>
          <p:cNvPr id="3" name="Content Placeholder 2"/>
          <p:cNvSpPr>
            <a:spLocks noGrp="1"/>
          </p:cNvSpPr>
          <p:nvPr>
            <p:ph idx="1"/>
          </p:nvPr>
        </p:nvSpPr>
        <p:spPr>
          <a:xfrm>
            <a:off x="0" y="755770"/>
            <a:ext cx="5689079" cy="4979749"/>
          </a:xfrm>
        </p:spPr>
        <p:txBody>
          <a:bodyPr>
            <a:normAutofit/>
          </a:bodyPr>
          <a:lstStyle/>
          <a:p>
            <a:r>
              <a:rPr lang="en-US" sz="2600" b="1" dirty="0" smtClean="0"/>
              <a:t>The only donation he made was in 1873, toward the end of his life, when he gave $1 million to build and endow Vanderbilt University in Nashville, Tennessee.</a:t>
            </a:r>
          </a:p>
          <a:p>
            <a:r>
              <a:rPr lang="en-US" sz="2600" b="1" dirty="0" smtClean="0"/>
              <a:t>His descendents went own to continue building his empire. </a:t>
            </a:r>
            <a:r>
              <a:rPr lang="en-US" sz="2600" b="1" dirty="0"/>
              <a:t> </a:t>
            </a:r>
            <a:r>
              <a:rPr lang="en-US" sz="2600" b="1" dirty="0" smtClean="0"/>
              <a:t>His grandson had the Biltmore Estate in Asheville, NC built.</a:t>
            </a:r>
            <a:endParaRPr lang="en-US" sz="2600" b="1" dirty="0"/>
          </a:p>
        </p:txBody>
      </p:sp>
      <p:sp>
        <p:nvSpPr>
          <p:cNvPr id="21506" name="AutoShape 2" descr="Image result for vanderbilt corneliu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data:image/jpeg;base64,/9j/4AAQSkZJRgABAQAAAQABAAD/2wCEAAkGBxQTEhUUExQWFRUVFxgYGBgWFxkVGhoXGBgYGBQZGBcaHCggGBolGxwYITEiJyksLi4uFx82ODMsNygtLiwBCgoKBQUFDgUFDisZExkrKysrKysrKysrKysrKysrKysrKysrKysrKysrKysrKysrKysrKysrKysrKysrKysrK//AABEIAOMA3gMBIgACEQEDEQH/xAAcAAACAgMBAQAAAAAAAAAAAAAEBQMGAAECBwj/xAA9EAABAgQEAwYEBQQCAgIDAAABAhEAAyExBBJBUQVhcSKBkaGx8AYTMsFCUtHh8QcjYnIUgjOSFaNTc6L/xAAUAQEAAAAAAAAAAAAAAAAAAAAA/8QAFBEBAAAAAAAAAAAAAAAAAAAAAP/aAAwDAQACEQMRAD8A9raNBMdAR00ByI6eNERhgNgxhVHLxomAwiNNA2NxIQm9TaFR4mQpV7cjX994B4WgeZiAH2GsJJ2Nz6s3OF0/FEanpWAsR4lZjXodtHMdf88gVV3hoq5xxLiIfnHQ3emzHTaAsSsYHqpTWdy/jHJxwqxakI5c7pUxNIQpY7KSfL+f2MAzGJa1olVxDw684Vqw0wUag1NBGpiJgSSUuOTexWAcScfsfCsToxrkk7N47bRWPmNblEiMSp4C2ycSd3prp4XghGIEViTjxvaCpWMJN7nwgLEFxomFyZ1bmn6UBr7pDBCnDwGjHJEdkRpoDmMeOmjUBkC4y47/ALQVAmNunv8AtAMBG3jQjIDDHC1MCTYRqavKCdvbQqmTj9SlWAoGvQmAYzJ4AfcONOnrAM3HkOSBl/DztXxt/ELp3EOZ1Z2135QsxmOfr9haAnx+JNTm5nV+rd8Kp+NPjEU+dq/nAK5p22gD04k2eIvnFrvTzeB3BtdzTwifAYJUw/T2bb6/z7eAxM3Mpu8nRqPXesMsDwVSgDmNdR1Bp7N4YSuGBmI2rvTlDPASwjsjW7j7/wAwEGA4emWC6AVP9Rct4wch25eTtsIkSKPd6l6/+vfpHRlNACzJKi9bWevh4wux8iZlLMbMBdub3MO8vl+0cK29+EBScXiAHB+q7MczBvqBFhvG5c8s4qDURYuJ8ORMBcdqwUKEe2EVs4dUujOHqbuDR7b3gOpc6lf5hhImjfzhVmDkdP3iaWNiYB5IxJGv6tpDTA4kks7dLVdqRVpUwiGWDxbG3dAWUz2uNfX78vWJZUwKtCuXigRlI5a2u59/uRKm1erCmttYA5o0RHQLxhEBw0CY7Tv+0GtAmP074AyMeMjRMANjldn+PvaK7xDEg9kEVv6isG8YxV8tX15be/5r05QNT+8B1MXlcwHOnO7t70iGfOI5wAZxJD0v6bwHU06g0YkRx8wjy8qxEaimw8zE0pCioAfm9BWAkw0sqoN/voejxbOHSDLRZyRWz7kci0Q8K4UMoUpIfTqHd+oPhDtMlLkM7g9P2/F5wEsoBgNBTfuaNtp39e+8Yk0owalNO7f9oxBbdw5bkSfdYAlCfLTnG11rv7tEIm+/fdHKp/v33+EB0SaVERqVb30jiYvlAkwnVwGPv1gJJs2jv75wtnqehttE0wUu2n2hdPPZLGo9mAXziAtmIrYvq5vrGpd+scYh5kv5iXZn8yaHQi3dGpJcPUFmbqYAkTCN4mlTv4gVy/fHaZgsRpANsPiC9zDVE7v99Ircs8/PaD5U4tAWbBK89B6mDAXtCrATXQGuQzhr18aV7omw89jby59b84A8wHj7DrBYL2gTiX0jr9oAuBMZPalQNxe2kFExXuMYlgwZOggFWMxTqNmHfYk3puYW4vEAuBRo6xSyNN6wvnTBXeAhm3pv7+/nEAm/fzjpZFG3JiIra+3rASZQ1D+WGfApDqCjcE3tehIAq5fuFoVZnLPrryEPeCraWCCGFCNtSwVyeAtGEWKE6F2D1c1vrSOFTyFFmDGhrYO4/aBETH7RoQxB0qPDfxgDH8SCSlLBYKgzVZVi47vEQFkkT0r7SbeGja+EZO7Om4fXx2vAEnFkJcBxa367W/eAlcTClXPvc7loBwJhOurd3sxItaUh1FhuS2u/fCbHYzIgkO7Fsu+gZjV4onG8V89OTGTpilVP/HkNnKfzKIoBzLByKwF5xXxbg5ZObEywRevjVuvhACPjSTMJ+UpC2YEgkVLim9fWPFuKS5RBVJwc1At215llyUspOUMXG531i5/0p4NmxCvmySEgdkq+lxXMwLVp4wF9n/FcpByrIFWJfLa4D30gc8dwizl+YxPKux5R5x/Vjg05OOSEh5cyWCG7IcE5xUs9RrtCCXwsMh5Rkf5JmKWymBS6VUudPvAeqYXEhCTLJYJJGY5WNWNum0EImOKhju96ltIr+FQpRdyyiyrmz2YBu/TxhvJADB60Boz0qYAhz6xMkhtnaB6t3GJUFhUe2gCEKFa+6QbKUQK+22hYlvWC5Kza9RAWHhM4AZRuPH+WguZqQ37+94Q4aa3KGOGn1OxqOuvc0A+lGnjA3EfpHX7GCZNvLwpA3EvpHX9YCbEHsnR6eNBoWiscbWCuppVj4aRZsSph7vtFP45MBW2rc9a/pAJ8YvYvCvETsxqKOINxaC1PdoXBVTm3PtoDhwdasTtHK3FDbsj7x0A4LHS8RzSQWej/AGgO0KBvuTBnBZoSpT2IABem4favkIWIXTaij5x2EkFwTo3h5wDn4jlkpCiolrpcnTZ6aC+14TSPieWhcnMhf9xSpWYAJQVJLAKBJN6O3OO/mry1c1FKnW3eO6C+H4CVMlSkqCQuQu6gLE1I0cUIPSAvMpJXV3QQwZJDOPS1LVhIuRkcJSXDsR4DrveH/wAPSBLlS5bqXkGUKJJcCoc729mFnE0JJNwAWobggElgd38OcAFKUhSu0ouNLMOoqB7rE87Ay8qhLQCpVF9rKVAOACpiad14TYuUXLOlmpyPdUBj4QywmLyhy9HL9H/mAhw/wYlZCprJS/0JUpVOZJLeGsWfCKkyUhEtg1MoNae/OKrxTjE1Y+XIpMVQK0TzY6D9IzA/EuAw6hIWZiJj9pc2Utitg5M0hiabtoIBh/UDhiZ8lKiKoUFPyJynmzdIqcnhSEAFdWBIBDvVx2iagOaM9qxbeLfGWBy/LK8zhQPZJ2pa5eg1ipYzE55Ndga0Y+P7QBuHPY7Jo5NGAHQi9fWOkkWOhvvSOcGv+yDlIypAtyG9PHlvEaFUfUA/pAFFOo29TE6Vb7/aBgKU5RJJUR//AFAEfLH284nkit4gUQW7o7lvpz9+kAfIXVzrreGeDosMRf1hJImbhoNQp2YtAW/CrdIiHiR7I6/YxHwiYSGMS8S+kdfsYCPiS7e+nvnFU4vRQerpB+0WbHAVrWtNdT94q/FcQCGYv9tPvAIsUDodqd8LFTND/l+kG4tQpX+IUzlsT/r9+6AKQQQe4RHMSXfmfSI/nDpX0jsLO2hMBqgFfyt4x01abt4CkYtQ1H5R78o10/yNYDtJOUi7pI8aPBeCWqXMMwJ+rsLdyk1pbX6mgIKuCKMPtDHhSwpZSorIU9rBrdNB4QF64VjgtCMoyoamamjs2nveOcen5hYVuAxFDuNz5VgfBA5ezlASKN0Ztv5PSDcMSxHZLgG9jTMzhjXXnAVicAWygAGlL/VXnd+QjvFSGl8yAAC2wb7HvMMOIhIW6SzBidjfXVoSccx1gj6trcv0tAd4BAllqPYqtYAU1b1iP4gInylypcxOcmoCg4FMzaju2hPh/g1EwKXjMVOJXUy0kS0J6lNVRBj/AIY4ZLSRLxmIllu0EK+Y9a5nSW/aAQcJQJc49r5gQW7Syutjuz/aH6JQUyQKOaC9zmYswo9O6Kqn4ekuRKmzUgC6juBYNWjGLL8OqAUElVUpudSad1jAO14EJSynILM/Sv2vESVjUWBtpWCsRiAXSn8Kr3ct6C0C5nu9k+sBOlHqP1jtKi3JjHOTbc+kdpUaU0EAQhIPj6RiU27+XKNAjzPpG0gi363LmAnlzHd4nkVIrpAoVWx8NoJw1DSnTrAWjhc3KAH6+voYM4iOyOv2MK+HLLgG5dvD1eGmMfIHu49IAfGy3JO1S4bmK90UviKw52qO54uE7FEElTG4Y6V8tIo3GJwBNKwFc4lN7TAioPl9reEL1Tzry8jvEvEQC5BYsdbB9AIWTFGzm49IA2VPCiHoXMES1ECh/CH8esKpU0EAlqAn9awaEGjE6D7wDILe/wCb0EaSGFNjfrEMqbZx+Y91vffErOKbJEBMm/UjyEdSMQEHMzhlEp0OwPKNS1GhvU/pAvFcUmVKUohyEijs5v5X7jAenYNYSlNAKAtUEuOeriIDiw7KJQFKIAKWBIAIr15mDOH4TNJSlbg5U1DggkVYiMm4Vcu4dPRx1gFPF8clmZOUMSqrndmFE+9IXScTKCgogKUfpZgO47msTfF/Dpf/ABpk1AyrGVTpsQFB3RyBJo2kVDBz6DKpq1cOzb7F9q0gL+rCy5gqkDMNOjd5hVjvh/CoSyQSWqSo6hnaghAri8xKRQ1APZUavV2r6nWBsRiFF1FcwcyA3OpVb9ICbG4SXKzKBbqxtq/Lv9ITfDstc3PPBAlKUUhyHVlAbKHrU7ACFqhOxsz5Moq+Sf8AyzT9OUGrF2t9ouUjCIlpTLljKlHZA5Aa7m8BIhNH0rzo/PWJHq3+v8RGEkCm0Sfirv6CAkRVq/m9Y7SojyiOXLp3feJEgg8qeQgCEqB8zGszW5RySG2jhSDcbjygCETy9WN6+/WCpLGr1YH05wrQrcbwwwrE06QD3ALOZLVY+sWCeXQOsIOGIL7sHHg4h9iEMgDn+sAt4rLYFiDU0151ihcVm9ogjXSPTuIYYLS9mB8CK+keY8eRlWu2n3+8BVMcoXfZ+RephUo6vYn08dfKDMYp1taov3wApCk60Y91/wBoDvDqFRuBo3rDJBL6305QrlJBLWqBuIYSEk1etfSlIAxE6nd6mCEpc03HkIAViUpHaOiRW+jwBieMFZyyRv2lPQMKgchv94B9NxyZaQeRYbufKEmOxK5yFrbL2VJSLlmv1JHlzhZNfdw4cqqXd3fu9RakNciRKZ3oAb16Nrq/WA9o+DuKpxOFlTQzKSyxqlYDLHcYsRLCh0dqHraPF/6ZcfEjELkTFf2pwzoUosBMDhQOzho9gRPHV2qNrd4gB+I4OXOlLRMTRaSlWQsWUCC3+UVKR/T7Bg9gzg+y0A0/6tT1EX7Cm9np1tSMnyAdK7ihgKMr4VwyOz/cI3VPVpX8Ahbi+D4bNlTh0zF6BSlTOpZRpZ67Ra8ZweeokoKEhyzmrfhLZekQcO4PMkhRUn5kxR7RBoBoAS2lepG0BX5mBOTKtmA+kHKkVckANX9IVT0CVlClhST2QTd/wg79aecXPHYBeU/LQHu6lJbnqeUeR/HfDMSopHy5hSlypbZnOgZLuAfWAthRsfyiJUjvqo+UeWcP+K8RhwEn+4h6Bdwzv26E1sDtFu4T8ZyJjZiZarMahzeosOZaAsyEUpqBGwSPE/pG8OtKwCCClwxSxHjGLDeZ97QGpkwNzpfrGn9ftEWJmDzSPOIkq1Gj+WsAZLXoQbQxwKQSITy5u+whrgK1EBY+FSyFhtSD52h5iT2R1+xhRw8F00ekN8aeyOv2MBvHzClBIbv2N/KPM+LF1LChc735x6Bx5DpTt2tenjFAx4ZyR56QFPx0kFT81HwEKpsmgp9rv+vnDTixCQS4DBbudACSaGwCVPFcxIW7lwlgNGbqDzF9VwEszEpSRdwXZxWzvt7u0aVi1WegFQ7G5NaO3ZIt+bYZovk8i4sR9WxKdFVehFWT+asIQaAW0CdgASAOrd2SkBiEAjUlyz1LvetFFwfGn0wzkyhLliiUlQDMLJ/DX8rnkepgTC4d1BLjLqQ7lIq7j9NUQZjlEvt2iwJuErcBJrdIsH20ygKgkqtVx9wqz6g+EGhBKQgVtav4XZr6s3IwNg5TqL3cirpLuoB9BQimgbWDxKzdmylh3NDlbMSWse0/hACz5Kvl/NSO2FiZLozhLJvuQ9D+YaR7j8EcURicJLmoAS7hSRQJWmiktVg9uojx4/XtYdCKNqCAOQudoff0t4sMPj14ZRHy54zI5LcNWwDkp3ciA9i+QQykmmtNO4s7N4Rk9aQCVGhFzToBvBKlMPQfzA6Zb6BwXO3dsYAfD4olv7a0h2S9SXN2umz174APHMMmeZRnIlzeyGmJILtTtKLVGn6w1xmJ+Ul/qWXyp8PIbxSZnwuVzFzVJMxcwlWZtHo3vaAt86eQWKwXo6WItR3doB4jhNeye7KQdKjvhFw/EHDZpc9Ksij2VWKbuC+njXaDf+aC+VRpcGh90gPNP6jfC5JXiZYqms5LPmSB9YAuoNVtK6V81lAA0AJrUF2YXuSprvtpH0Ti15srO46UGtelekeGcZlyxip/y0skTZjCts6mCagMzeloCLhnFJstiFKSfzA6c00AJLX0O0XTh3xXmSAtJ2BFb7jT94pUiVTqKXuX+pJrrWr/AFHSCZEihUO0yeYJUKlw7jS2itdA9DXikLYveoI1A1EaQrYk0JiqYbEGrZnexZyRa1y731SrlDLCYkmj6M5BG1OR1P8A22aAs2HU5rWovDzBSGLc4r+BJLE6ke/OLNw9OaogLPwuWRe/thBfET2e8ehiHhxokdfIBvWJ+I/SOv2MBvHS3T08xqOWkeZ8fmKqNSST0BJ8aHwPKPU5lj0jzL4kkf3FMFUaoLAjdiNi7wFTx2H+ZnQsEgghTltWala/3A+riziEs+T2EsQ5BBAdTrGYWalUJFNos5SedBrodQSWFcopYkUhYMKoJWkkFzmFFDYspIDk9l2oO1cQFdmoegNLOHNKABJ/EcpQbhXY1jn5epDVtWjkOB+ZQDGwYyzWsGLkVY2ACCKOKlGg/tjKoUZRoLaxyUPUpo22WhSlag4fIGXMoCSdoArAYUlCi1SyaAlgcuYGxoSAxUR2RtEhSW1OaoFdbFl/7q5UJNYnlSQuWAls0vMVjK7VNWSxSHAFgezvlglWByskjVIZuaUsUKo5y2/xYUSqAWYaQz0YDtPVgy0qbKqpuSBq7kigglKQkZmGcpGn0hgwVsTt0G0FTMOzAkN9TJDlRYZgkbPUrNPGA8Sp/pLiqgHKiWcuPzVH1/SHYAwEAOgferuBuT9Qem7fMMQY+WUmXND5pagXpaxYi5zNcA6xPLADMoMks7hgRQ1B7S8p0IqkU0gkpzApIDkENR7auHLFg9bQHtvwxxQYvCy5ruojKvTtj6rblj0MNZhISybn2T73jxn+kfxAZUz5Mw9lRyHksEhBI0ex+7R7SG9+MAPhsAAcyznXudBsBpBjRqNBYNi8At4jLBLGozAt319848g/qJh5uHP9pSkEKIzJJSGY5CTqWVqLx7JxKg5fcW9TFV+M+FDEJWmjkHtEWI+ltDX1gPCsf8X4wyzImT3Sq68oC2f6XDEDrp3QukJUAAAAB+IVo7Hs1LsGF4Y47h7HKACRRQIszZjfQmgowVHeDwoYqIGZ0hTuwyg1bWhoBeA1glAsUs22igl3A8TTw2g1EnVnUKlJIJBLggtcGofZzoIjl4UpVQUd60L7sBQZmPWD8NLAyuaJIrq1qJ1OUefOAiTlCmN1AaVY5gM3MoCv/ZMMMMg5i9CL/wCwe/N1LEBsoLmFTBClBspJYlISE1DJ+vR6u9xDLCSnVsSerDOSf+3vWAd8P7KgDa3kPvFw4fIsKaeUVTCpJ58xbT0sN4vPCkZglRoAKnppAPuHIZL78vP3yjvH/T3j0MS4YdkeetdY4xw7I6/YwGsdNyoNQCaDMCRXkK2eKpxPAg2A6hEwvRrUApzi4zEOCN4r2NlWCkgnVvlqD97c9ICj43A5CXcMxGZkihcMgfsBqBCrHpykUJJCkMdAUkh0uMr5UgBxfUUNyxmDu1HDFgiX4lNYQ47AOggMWBIpTssaAjdIqQ1NICnY6RlWG0epa7JV2eymmv8AbQm31DUX/juySLZQbMBmUk3BTajNMNb/AIg+xmHzBRALFIJuaKQGzOR/9kwD/GoZctBd7H6ixbsulVKJOXm0pO6twBlBYUFJKkLDBOUA0IS6CFOFEqL5HJo7JpDrhnEZswKM2SlASyVTAvsKcdoIS7pLM4GaloCk4H5igkEAqcAmgyDM9QQ6BlJZ8nJd4bTpVkSwGKSxDuoVCi7Zl6fQkJH5hSACxK2e1dGygBlVIUaK/wByTSkuBp0wBRJGpJzZgCyy7p+uYWJuE2oNu5qqpys6iQkjLZyCBlzP9Vpb6ZlCB0DN2RS2cJoXUljmTLJV9Vwtaai0BuWHLai+hAByKNHEsZCm7lhdy8SpWXLddWBbYAgByaULO94FRYEMzhrZQVJyEBh8tJcfhStXO4HYVV7XDk2LA3LtVZP1A71YAB5IMrEEPRRzB6M4D6mrjbyYR7p8HcXGIlBRPbAZX+w17wxjw/ioyrkrH4lGXUOwDkD6iA5BDad0Xf8Ap/xb5eJSgnszQxFDVuz389X3gPXBAqVdp+ZHvlaJyHBFucDK7r0A7wfYgCVpC0kGxiucRQUjtgdnfwB56eMOsNM73PnG8TKTMCkLFg7+hfqPKA8T+L+FZZ6wkMmaBNQQG7RqoN/uCWH5hQxXwjIpKvwKAlkvYucreLd/SPVvjLgSjIBDFcjtE1dUsuD30B7o864pgQpKmJrUHZSag9Xr3QHasC4pYvTmSBQXUq/acJpEAlnSn1BzpYNQ1LU7oP4FiPmywosC+VYcgAgEkFu0RZk2Y1AMHTsIxYWs1AQCSNA0pNRuTvuCkYZ3BcOAk6s5QGSB+Lc1ZhtBOGdqMFME3oCXJ5k2Lja4gs4Zhmaiq7UGQltEpoe1rG5CFBsqST8zKySEliTmvQEpoBS0A6kyggADRjz/ANlbjYXO0XH4XV2VJ1TXelH6wilYZ2p2ia5ah+R/GptWAA8YfcEw5QoKLDTuNKPp++8BYpKWAe+vWI8b9Pf+sTiIsVbv/WAlhRjZK3VSZlclwsEf+pSSNmZocRpSXoaiAq2IlFLOAHqDldXhlT6Qq4sgqSWBcNeij+h2FLeFi4pIRJTnJARQEkZWKiEoAKMtyRUvC/ishSUqQwryUzX2qW5nygKJh5QSGVQIzEUqkglvwu/aqAAa/VYQLj8GAAaFN3BAGbKWIJdOYMDUqX0hxisIc4auZQCueUgh7PUDryEc4rDkBIvQBxmchmo39xSf9WRAV7DLMuaFapUSofSWJIc1cK/uCszMa0AcQ3VJSpKlpIUlYcq+oMGbNmJ0/wDyqJ5C0Az5LB9tiAkFgaFPYSXSbdutwYHlqmSFlSHVLJ/uSzRu0oCYhwTLmMBc5lakXgBcbKJpckB3DuEgEZgWJsqqiE7I0gOapOUPlKEghPaSUFilSAk0la0CEq5bRYJuHEwZ5agpBIIolgakhQV2Uqv/AOQrU5pC/E4a93KWd1FzlDsf/IoD/qj7AuIU5LEK0BCioJzpuC0xu6UNzrHEsVfUMAz1SCDQgOwy6Zkj/JViJsurCyjYBJAOdNAwKVHs2AmndgRA6O1uHPMVqTUFTq7TXK2NpdYDeIQPlUD5Cg6BhRJdhQAPTk2hicLKCkgMxcNVjdtwHjWFIUwNiK7AZAKsSw6OOzR2JJs6Q6RW4GwfYEtTmYD2r4d4oMTh5c0ajtclCih4xJMVe3S49vHn39MuKGXMVJUezMbKdM4oW2Bs+paL5ildpxSA7C6d79/XrHXzvFiP1PpA0tZ7Q3G8DqV5wE87HpUAKMWGmtx4GPL+N8O+XMWkVCVN3MFI0/KR1YjSLfNXlL7W6sEj0J8IA45JYhV2SEqF+yB9Xd9zAUjgwyTlJALLYuCQAoNTNZOZIPhzixGV2QBpZgKU0QDlTUXX4Qr45w3sFSHopCgRoczP1Y+Y7rBwlQnSgpq1Cgz9rXsj63qQ7gQHPDpWYElmf6ndJfdZoo1smIOH8PVLMuWsBRSoF2YEZiQojm/WjbxYsFhddQWLkEgbFR7KQ2gf7Qwk4bMmtFJLg0Grip0tSA7wWGcl66V26aD1iwYHWml/X7Qvw6Sws7h3fXbcUMOUoAsGgOhEWJt3xLHE60B3GRkZAaIe8RYiSFCqc3InnX9W5CJoyArPFeDh0EBnLHqKim16P4wkxmDYkM4uoEODtmFAesxQGyYv0yWDfS3KFON4W5oKCzsR3FjlP/V+cB57icIPr3oFO9GZkrFf+sthzgGZhujChDAAOzgAUS7Kol1HWLzi+GqBdu0RzUW6upZHemFE7h4vSlHBAHMAhwP9UhR3OoCr4SWqWokau4IewrV8wUwU50FIJnYRKkdkAhL0IDfVQG7jTMQSGogmsMpnCyCWFNdGFfqYukdqz+ECLwyg+WiiDoA4Ka0sU0qaO5gEmPwtVFQ07T1cdogKKrprYlP/AOsvC2dhvzNRgpzpmSEBRI+mlAsAbS7RblSPmJo2epyigqWKk0OUGtaqLs8Lp/DSGZ9QP9i4ITlN3JcJr+ZdxAV+XLIuLO7u4ISCq9RataMHCWCYZiakqMvMAps3aeqSSCX2CgQRyFolODIO/RqNnYUYONAOynWIOLcNB+VMINCU+iklztlvdiDAG4TDkVqSSKg1cfTV6q2AoI9G4bjxNlJJFWY9RQ92seZ4HhSEH5hKiw7KAspCszOFFJAWhtKCzikWf4V4goKyEDIsnKoPyABa23OmggLtJlsxOunLeBJqGoYaYdiA4oNX1fTbSBpsr7QFfnSFKLi2bWlPfpGp8o1BQ6TQub3uNAzvDOaySMozaNaO5sta02YfqICpzcI0spIIdQQObHMAe5L98b4HIMudZkLoqmosT30PK/Kxf/FsdC5rroQ/gSO+DpHCk7VgOJeFbW3K3R6I7gTBMjD7dd+/mecHpwzs+wfughMoCwgIMJJau7anzeCoxo3AajibaJI4WIDqNxqNwGRkZGQGowiNxkBCuSCGYEbGohZi+GPUep9b9waHMagKtMwRGltgAx3b6U9S59YgXgHunnvUal6q6qZPLe3lMRqw6ToICmTOEA3HMEFldQv72AoIiVg9FB6fWHAI/wAwmqRsEsDrF0VhAenOv897xAvho09n9ecBTZvCg9RsLDuDCnRI6mI8TwsFGVnYhQqdLl96nrWLiOHN0sOQ5bDlGlcN6e/SApf/AMVlJAoPxEi/c0HYbhrEEAht7RZDgGZw7d/7d8TIwRDFr3J7RrZn2pt5QAEsqIbb29efjESJSnuGvUk6uPfKGy8IWFA5/SNDhzu+uoPpAAywpy/vxgqXhVK1bm36wbKwiRp76wRAQSsO16+HP9YmSlo3G4DUbjIyAyMjIyAyNGNxqA3GRkZAZGRkZAZGRkZAZGRkZAZGo3GQGhGGNRkBuNARkZAbEYYyMgNxqNxkBqNxkZAZGRkZAZGRkZAZGRkZAZGRkZAf/9k="/>
          <p:cNvSpPr>
            <a:spLocks noChangeAspect="1" noChangeArrowheads="1"/>
          </p:cNvSpPr>
          <p:nvPr/>
        </p:nvSpPr>
        <p:spPr bwMode="auto">
          <a:xfrm>
            <a:off x="155575" y="-1766888"/>
            <a:ext cx="3590925" cy="36861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6" name="Picture 2" descr="http://leitereport.com/yahoo_site_admin/assets/images/vanderbilt1.247195312_st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3549" y="945144"/>
            <a:ext cx="3338480" cy="51673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idighardware.com/wordpress/wp-content/uploads/2011/07/Biltmore-Estat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7975" y="4572000"/>
            <a:ext cx="4906232"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1600200"/>
            <a:ext cx="8610600" cy="1470025"/>
          </a:xfrm>
        </p:spPr>
        <p:txBody>
          <a:bodyPr>
            <a:normAutofit fontScale="90000"/>
          </a:bodyPr>
          <a:lstStyle/>
          <a:p>
            <a:r>
              <a:rPr lang="en-US" sz="5300" b="1" dirty="0" smtClean="0">
                <a:solidFill>
                  <a:schemeClr val="accent6">
                    <a:lumMod val="75000"/>
                  </a:schemeClr>
                </a:solidFill>
              </a:rPr>
              <a:t>Robber </a:t>
            </a:r>
            <a:r>
              <a:rPr lang="en-US" sz="5300" b="1" dirty="0">
                <a:solidFill>
                  <a:schemeClr val="accent6">
                    <a:lumMod val="75000"/>
                  </a:schemeClr>
                </a:solidFill>
              </a:rPr>
              <a:t>Baron </a:t>
            </a:r>
            <a:r>
              <a:rPr lang="en-US" sz="5300" b="1" dirty="0"/>
              <a:t>- a wealthy person who tries to get land, businesses, or more money in a way that is dishonest or wrong</a:t>
            </a:r>
            <a:r>
              <a:rPr lang="en-US" dirty="0"/>
              <a:t/>
            </a:r>
            <a:br>
              <a:rPr lang="en-US" dirty="0"/>
            </a:br>
            <a:endParaRPr lang="en-US" dirty="0"/>
          </a:p>
        </p:txBody>
      </p:sp>
      <p:pic>
        <p:nvPicPr>
          <p:cNvPr id="3074" name="Picture 2" descr="http://gilbertmhill.azurewebsites.net/wp-content/uploads/2014/05/robberbar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505200"/>
            <a:ext cx="3333750" cy="305752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everything-pr.com/wp-content/uploads/2013/01/robbe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7200" y="3568700"/>
            <a:ext cx="4508500" cy="29305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1143000"/>
          </a:xfrm>
        </p:spPr>
        <p:txBody>
          <a:bodyPr/>
          <a:lstStyle/>
          <a:p>
            <a:r>
              <a:rPr lang="en-US" b="1" dirty="0" smtClean="0">
                <a:solidFill>
                  <a:schemeClr val="accent6">
                    <a:lumMod val="75000"/>
                  </a:schemeClr>
                </a:solidFill>
              </a:rPr>
              <a:t>Robber Baron Political </a:t>
            </a:r>
            <a:r>
              <a:rPr lang="en-US" b="1" dirty="0">
                <a:solidFill>
                  <a:schemeClr val="accent6">
                    <a:lumMod val="75000"/>
                  </a:schemeClr>
                </a:solidFill>
              </a:rPr>
              <a:t>C</a:t>
            </a:r>
            <a:r>
              <a:rPr lang="en-US" b="1" dirty="0" smtClean="0">
                <a:solidFill>
                  <a:schemeClr val="accent6">
                    <a:lumMod val="75000"/>
                  </a:schemeClr>
                </a:solidFill>
              </a:rPr>
              <a:t>artoons </a:t>
            </a:r>
            <a:endParaRPr lang="en-US" b="1" dirty="0">
              <a:solidFill>
                <a:schemeClr val="accent6">
                  <a:lumMod val="75000"/>
                </a:schemeClr>
              </a:solidFill>
            </a:endParaRPr>
          </a:p>
        </p:txBody>
      </p:sp>
      <p:pic>
        <p:nvPicPr>
          <p:cNvPr id="4" name="Content Placeholder 3" descr="http://apushchapter24.weebly.com/uploads/1/0/3/2/10327352/9671005.jpg"/>
          <p:cNvPicPr>
            <a:picLocks noGrp="1"/>
          </p:cNvPicPr>
          <p:nvPr>
            <p:ph idx="1"/>
          </p:nvPr>
        </p:nvPicPr>
        <p:blipFill>
          <a:blip r:embed="rId2" cstate="print"/>
          <a:srcRect/>
          <a:stretch>
            <a:fillRect/>
          </a:stretch>
        </p:blipFill>
        <p:spPr bwMode="auto">
          <a:xfrm>
            <a:off x="228600" y="1676400"/>
            <a:ext cx="3733800" cy="5181600"/>
          </a:xfrm>
          <a:prstGeom prst="rect">
            <a:avLst/>
          </a:prstGeom>
          <a:noFill/>
          <a:ln w="9525">
            <a:noFill/>
            <a:miter lim="800000"/>
            <a:headEnd/>
            <a:tailEnd/>
          </a:ln>
        </p:spPr>
      </p:pic>
      <p:pic>
        <p:nvPicPr>
          <p:cNvPr id="5" name="Picture 4"/>
          <p:cNvPicPr/>
          <p:nvPr/>
        </p:nvPicPr>
        <p:blipFill>
          <a:blip r:embed="rId3" cstate="print"/>
          <a:srcRect/>
          <a:stretch>
            <a:fillRect/>
          </a:stretch>
        </p:blipFill>
        <p:spPr bwMode="auto">
          <a:xfrm>
            <a:off x="4419600" y="1600200"/>
            <a:ext cx="4343400" cy="487617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90500"/>
            <a:ext cx="8229600" cy="1143000"/>
          </a:xfrm>
        </p:spPr>
        <p:txBody>
          <a:bodyPr>
            <a:normAutofit/>
          </a:bodyPr>
          <a:lstStyle/>
          <a:p>
            <a:r>
              <a:rPr lang="en-US" sz="6000" b="1" dirty="0" smtClean="0">
                <a:solidFill>
                  <a:schemeClr val="accent6">
                    <a:lumMod val="75000"/>
                  </a:schemeClr>
                </a:solidFill>
              </a:rPr>
              <a:t>The           </a:t>
            </a:r>
            <a:r>
              <a:rPr lang="en-US" sz="6000" b="1" dirty="0" err="1" smtClean="0">
                <a:solidFill>
                  <a:schemeClr val="accent6">
                    <a:lumMod val="75000"/>
                  </a:schemeClr>
                </a:solidFill>
              </a:rPr>
              <a:t>ukes</a:t>
            </a:r>
            <a:endParaRPr lang="en-US" sz="6000" b="1" dirty="0">
              <a:solidFill>
                <a:schemeClr val="accent6">
                  <a:lumMod val="75000"/>
                </a:schemeClr>
              </a:solidFill>
            </a:endParaRPr>
          </a:p>
        </p:txBody>
      </p:sp>
      <p:pic>
        <p:nvPicPr>
          <p:cNvPr id="4098" name="Picture 2" descr="http://www.aeecenter.org/images/membership/corporatemembers/Duke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4488608"/>
            <a:ext cx="4286250"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733800" y="1782762"/>
            <a:ext cx="5181600" cy="4999038"/>
          </a:xfrm>
        </p:spPr>
        <p:txBody>
          <a:bodyPr>
            <a:normAutofit/>
          </a:bodyPr>
          <a:lstStyle/>
          <a:p>
            <a:r>
              <a:rPr lang="en-US" b="1" dirty="0"/>
              <a:t>Learn about how NC’s famous Duke Energy came to be and how the Dukes turn from robber barons to philanthropists.</a:t>
            </a:r>
          </a:p>
          <a:p>
            <a:r>
              <a:rPr lang="en-US" b="1" dirty="0" smtClean="0"/>
              <a:t>Click on the VIDEO link:  </a:t>
            </a:r>
            <a:r>
              <a:rPr lang="en-US" b="1" dirty="0" smtClean="0">
                <a:solidFill>
                  <a:srgbClr val="0033CC"/>
                </a:solidFill>
              </a:rPr>
              <a:t>http://www.philanthropyroundtable.org/almanac/hall_of_fame/james_b._duke</a:t>
            </a:r>
          </a:p>
          <a:p>
            <a:endParaRPr lang="en-US" dirty="0"/>
          </a:p>
          <a:p>
            <a:pPr>
              <a:buNone/>
            </a:pPr>
            <a:endParaRPr lang="en-US" dirty="0"/>
          </a:p>
        </p:txBody>
      </p:sp>
      <p:pic>
        <p:nvPicPr>
          <p:cNvPr id="4104" name="Picture 8" descr="http://www.city-data.com/articles/images/img50372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90500"/>
            <a:ext cx="2368296" cy="400050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http://s3.evcdn.com/images/edpborder500/I0-001/002/473/858-8.gif_/duke-university-58.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16286" y="67567"/>
            <a:ext cx="1592262" cy="1592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Rectangle 7"/>
          <p:cNvSpPr>
            <a:spLocks noGrp="1" noChangeArrowheads="1"/>
          </p:cNvSpPr>
          <p:nvPr>
            <p:ph type="title"/>
          </p:nvPr>
        </p:nvSpPr>
        <p:spPr>
          <a:xfrm>
            <a:off x="762000" y="457200"/>
            <a:ext cx="7924800" cy="5181600"/>
          </a:xfrm>
        </p:spPr>
        <p:txBody>
          <a:bodyPr/>
          <a:lstStyle/>
          <a:p>
            <a:pPr algn="ctr" eaLnBrk="1" hangingPunct="1">
              <a:defRPr/>
            </a:pPr>
            <a:r>
              <a:rPr lang="en-US" sz="4600" smtClean="0">
                <a:latin typeface="Arial" charset="0"/>
              </a:rPr>
              <a:t/>
            </a:r>
            <a:br>
              <a:rPr lang="en-US" sz="4600" smtClean="0">
                <a:latin typeface="Arial" charset="0"/>
              </a:rPr>
            </a:br>
            <a:r>
              <a:rPr lang="en-US" sz="4600" smtClean="0">
                <a:latin typeface="Arial" charset="0"/>
              </a:rPr>
              <a:t/>
            </a:r>
            <a:br>
              <a:rPr lang="en-US" sz="4600" smtClean="0">
                <a:latin typeface="Arial" charset="0"/>
              </a:rPr>
            </a:br>
            <a:r>
              <a:rPr lang="en-US" sz="6900" smtClean="0">
                <a:latin typeface="Arial" charset="0"/>
              </a:rPr>
              <a:t>Industrialists</a:t>
            </a:r>
            <a:r>
              <a:rPr lang="en-US" sz="4600" smtClean="0">
                <a:latin typeface="Arial" charset="0"/>
              </a:rPr>
              <a:t> </a:t>
            </a:r>
            <a:br>
              <a:rPr lang="en-US" sz="4600" smtClean="0">
                <a:latin typeface="Arial" charset="0"/>
              </a:rPr>
            </a:br>
            <a:r>
              <a:rPr lang="en-US" sz="4600" smtClean="0">
                <a:latin typeface="Arial" charset="0"/>
              </a:rPr>
              <a:t> </a:t>
            </a:r>
            <a:br>
              <a:rPr lang="en-US" sz="4600" smtClean="0">
                <a:latin typeface="Arial" charset="0"/>
              </a:rPr>
            </a:br>
            <a:endParaRPr lang="en-US" sz="4600" smtClean="0">
              <a:latin typeface="Arial" charset="0"/>
            </a:endParaRPr>
          </a:p>
        </p:txBody>
      </p:sp>
    </p:spTree>
    <p:extLst>
      <p:ext uri="{BB962C8B-B14F-4D97-AF65-F5344CB8AC3E}">
        <p14:creationId xmlns:p14="http://schemas.microsoft.com/office/powerpoint/2010/main" val="36627544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descr="jsin148l"/>
          <p:cNvPicPr>
            <a:picLocks noChangeAspect="1" noChangeArrowheads="1"/>
          </p:cNvPicPr>
          <p:nvPr/>
        </p:nvPicPr>
        <p:blipFill>
          <a:blip r:embed="rId2">
            <a:extLst>
              <a:ext uri="{28A0092B-C50C-407E-A947-70E740481C1C}">
                <a14:useLocalDpi xmlns:a14="http://schemas.microsoft.com/office/drawing/2010/main" val="0"/>
              </a:ext>
            </a:extLst>
          </a:blip>
          <a:srcRect t="11511"/>
          <a:stretch>
            <a:fillRect/>
          </a:stretch>
        </p:blipFill>
        <p:spPr bwMode="auto">
          <a:xfrm>
            <a:off x="1600200" y="1143000"/>
            <a:ext cx="6248400" cy="4910138"/>
          </a:xfrm>
          <a:prstGeom prst="rect">
            <a:avLst/>
          </a:prstGeom>
          <a:solidFill>
            <a:schemeClr val="tx1"/>
          </a:solidFill>
          <a:ln w="38100">
            <a:solidFill>
              <a:srgbClr val="000000"/>
            </a:solidFill>
            <a:miter lim="800000"/>
            <a:headEnd/>
            <a:tailEnd/>
          </a:ln>
        </p:spPr>
      </p:pic>
      <p:sp>
        <p:nvSpPr>
          <p:cNvPr id="194566" name="WordArt 6"/>
          <p:cNvSpPr>
            <a:spLocks noChangeAspect="1" noChangeArrowheads="1" noChangeShapeType="1" noTextEdit="1"/>
          </p:cNvSpPr>
          <p:nvPr/>
        </p:nvSpPr>
        <p:spPr bwMode="auto">
          <a:xfrm rot="-1733882">
            <a:off x="0" y="2438400"/>
            <a:ext cx="9259888" cy="1838325"/>
          </a:xfrm>
          <a:prstGeom prst="rect">
            <a:avLst/>
          </a:prstGeom>
        </p:spPr>
        <p:txBody>
          <a:bodyPr wrap="none" fromWordArt="1">
            <a:prstTxWarp prst="textSlantUp">
              <a:avLst>
                <a:gd name="adj" fmla="val 55556"/>
              </a:avLst>
            </a:prstTxWarp>
          </a:bodyPr>
          <a:lstStyle/>
          <a:p>
            <a:pPr algn="ctr"/>
            <a:r>
              <a:rPr lang="en-GB" sz="3600" kern="10">
                <a:ln w="9525">
                  <a:solidFill>
                    <a:srgbClr val="000000"/>
                  </a:solidFill>
                  <a:round/>
                  <a:headEnd/>
                  <a:tailEnd/>
                </a:ln>
                <a:solidFill>
                  <a:srgbClr val="FF0000"/>
                </a:solidFill>
                <a:latin typeface="Arial Black" panose="020B0A04020102020204" pitchFamily="34" charset="0"/>
              </a:rPr>
              <a:t>Unethical Business Practices</a:t>
            </a:r>
          </a:p>
        </p:txBody>
      </p:sp>
    </p:spTree>
    <p:extLst>
      <p:ext uri="{BB962C8B-B14F-4D97-AF65-F5344CB8AC3E}">
        <p14:creationId xmlns:p14="http://schemas.microsoft.com/office/powerpoint/2010/main" val="21310294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566"/>
                                        </p:tgtEl>
                                        <p:attrNameLst>
                                          <p:attrName>style.visibility</p:attrName>
                                        </p:attrNameLst>
                                      </p:cBhvr>
                                      <p:to>
                                        <p:strVal val="visible"/>
                                      </p:to>
                                    </p:set>
                                    <p:anim calcmode="lin" valueType="num">
                                      <p:cBhvr additive="base">
                                        <p:cTn id="7" dur="500" fill="hold"/>
                                        <p:tgtEl>
                                          <p:spTgt spid="194566"/>
                                        </p:tgtEl>
                                        <p:attrNameLst>
                                          <p:attrName>ppt_x</p:attrName>
                                        </p:attrNameLst>
                                      </p:cBhvr>
                                      <p:tavLst>
                                        <p:tav tm="0">
                                          <p:val>
                                            <p:strVal val="#ppt_x"/>
                                          </p:val>
                                        </p:tav>
                                        <p:tav tm="100000">
                                          <p:val>
                                            <p:strVal val="#ppt_x"/>
                                          </p:val>
                                        </p:tav>
                                      </p:tavLst>
                                    </p:anim>
                                    <p:anim calcmode="lin" valueType="num">
                                      <p:cBhvr additive="base">
                                        <p:cTn id="8" dur="500" fill="hold"/>
                                        <p:tgtEl>
                                          <p:spTgt spid="1945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6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304800"/>
            <a:ext cx="8991600" cy="1431925"/>
          </a:xfrm>
        </p:spPr>
        <p:txBody>
          <a:bodyPr/>
          <a:lstStyle/>
          <a:p>
            <a:pPr algn="ctr" eaLnBrk="1" hangingPunct="1"/>
            <a:r>
              <a:rPr lang="en-US" altLang="en-US" u="sng" smtClean="0">
                <a:solidFill>
                  <a:srgbClr val="CC0000"/>
                </a:solidFill>
                <a:effectLst/>
              </a:rPr>
              <a:t>Unethical Business Practices</a:t>
            </a:r>
          </a:p>
        </p:txBody>
      </p:sp>
      <p:sp>
        <p:nvSpPr>
          <p:cNvPr id="17411" name="Rectangle 3"/>
          <p:cNvSpPr>
            <a:spLocks noGrp="1" noChangeArrowheads="1"/>
          </p:cNvSpPr>
          <p:nvPr>
            <p:ph type="body" idx="1"/>
          </p:nvPr>
        </p:nvSpPr>
        <p:spPr>
          <a:xfrm>
            <a:off x="457200" y="1828800"/>
            <a:ext cx="8229600" cy="4572000"/>
          </a:xfrm>
        </p:spPr>
        <p:txBody>
          <a:bodyPr/>
          <a:lstStyle/>
          <a:p>
            <a:pPr eaLnBrk="1" hangingPunct="1">
              <a:buFont typeface="Wingdings" panose="05000000000000000000" pitchFamily="2" charset="2"/>
              <a:buNone/>
              <a:defRPr/>
            </a:pPr>
            <a:endParaRPr lang="en-US" smtClean="0"/>
          </a:p>
          <a:p>
            <a:pPr eaLnBrk="1" hangingPunct="1">
              <a:defRPr/>
            </a:pPr>
            <a:r>
              <a:rPr lang="en-US" b="1" smtClean="0">
                <a:effectLst/>
              </a:rPr>
              <a:t>Secret Alliances</a:t>
            </a:r>
          </a:p>
          <a:p>
            <a:pPr eaLnBrk="1" hangingPunct="1">
              <a:defRPr/>
            </a:pPr>
            <a:r>
              <a:rPr lang="en-US" b="1" smtClean="0">
                <a:effectLst/>
              </a:rPr>
              <a:t>Blocked Competition</a:t>
            </a:r>
          </a:p>
          <a:p>
            <a:pPr eaLnBrk="1" hangingPunct="1">
              <a:defRPr/>
            </a:pPr>
            <a:r>
              <a:rPr lang="en-US" b="1" smtClean="0">
                <a:effectLst/>
              </a:rPr>
              <a:t>Creation of Phony Businesses</a:t>
            </a:r>
          </a:p>
          <a:p>
            <a:pPr eaLnBrk="1" hangingPunct="1">
              <a:defRPr/>
            </a:pPr>
            <a:r>
              <a:rPr lang="en-US" b="1" smtClean="0">
                <a:effectLst/>
              </a:rPr>
              <a:t>Bribery of Legislators</a:t>
            </a:r>
            <a:endParaRPr lang="en-US" smtClean="0"/>
          </a:p>
          <a:p>
            <a:pPr eaLnBrk="1" hangingPunct="1">
              <a:buFont typeface="Wingdings" panose="05000000000000000000" pitchFamily="2" charset="2"/>
              <a:buNone/>
              <a:defRPr/>
            </a:pPr>
            <a:endParaRPr lang="en-US" smtClean="0"/>
          </a:p>
        </p:txBody>
      </p:sp>
    </p:spTree>
    <p:extLst>
      <p:ext uri="{BB962C8B-B14F-4D97-AF65-F5344CB8AC3E}">
        <p14:creationId xmlns:p14="http://schemas.microsoft.com/office/powerpoint/2010/main" val="18078847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 presetClass="entr" presetSubtype="10" fill="hold" grpId="0" nodeType="with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checkerboard(across)">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checkerboard(across)">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checkerboard(across)">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checkerboard(across)">
                                      <p:cBhvr>
                                        <p:cTn id="22"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wmland"/>
          <p:cNvPicPr>
            <a:picLocks noChangeAspect="1" noChangeArrowheads="1"/>
          </p:cNvPicPr>
          <p:nvPr/>
        </p:nvPicPr>
        <p:blipFill>
          <a:blip r:embed="rId2">
            <a:extLst>
              <a:ext uri="{28A0092B-C50C-407E-A947-70E740481C1C}">
                <a14:useLocalDpi xmlns:a14="http://schemas.microsoft.com/office/drawing/2010/main" val="0"/>
              </a:ext>
            </a:extLst>
          </a:blip>
          <a:srcRect t="23225"/>
          <a:stretch>
            <a:fillRect/>
          </a:stretch>
        </p:blipFill>
        <p:spPr bwMode="auto">
          <a:xfrm>
            <a:off x="990600" y="1447800"/>
            <a:ext cx="7413625" cy="4708525"/>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5590" name="WordArt 6"/>
          <p:cNvSpPr>
            <a:spLocks noChangeAspect="1" noChangeArrowheads="1" noChangeShapeType="1" noTextEdit="1"/>
          </p:cNvSpPr>
          <p:nvPr/>
        </p:nvSpPr>
        <p:spPr bwMode="auto">
          <a:xfrm rot="-1180779">
            <a:off x="-79375" y="1828800"/>
            <a:ext cx="9223375" cy="2566988"/>
          </a:xfrm>
          <a:prstGeom prst="rect">
            <a:avLst/>
          </a:prstGeom>
        </p:spPr>
        <p:txBody>
          <a:bodyPr wrap="none" fromWordArt="1">
            <a:prstTxWarp prst="textSlantUp">
              <a:avLst>
                <a:gd name="adj" fmla="val 55556"/>
              </a:avLst>
            </a:prstTxWarp>
          </a:bodyPr>
          <a:lstStyle/>
          <a:p>
            <a:pPr algn="ctr"/>
            <a:r>
              <a:rPr lang="en-GB" sz="3600" kern="10">
                <a:ln w="9525">
                  <a:solidFill>
                    <a:srgbClr val="000000"/>
                  </a:solidFill>
                  <a:round/>
                  <a:headEnd/>
                  <a:tailEnd/>
                </a:ln>
                <a:solidFill>
                  <a:srgbClr val="CC0000"/>
                </a:solidFill>
                <a:latin typeface="Arial Black" panose="020B0A04020102020204" pitchFamily="34" charset="0"/>
              </a:rPr>
              <a:t>Exploitation of Labor</a:t>
            </a:r>
          </a:p>
        </p:txBody>
      </p:sp>
    </p:spTree>
    <p:extLst>
      <p:ext uri="{BB962C8B-B14F-4D97-AF65-F5344CB8AC3E}">
        <p14:creationId xmlns:p14="http://schemas.microsoft.com/office/powerpoint/2010/main" val="267887704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195590"/>
                                        </p:tgtEl>
                                        <p:attrNameLst>
                                          <p:attrName>style.visibility</p:attrName>
                                        </p:attrNameLst>
                                      </p:cBhvr>
                                      <p:to>
                                        <p:strVal val="visible"/>
                                      </p:to>
                                    </p:set>
                                    <p:animEffect transition="in" filter="wheel(4)">
                                      <p:cBhvr>
                                        <p:cTn id="7" dur="2000"/>
                                        <p:tgtEl>
                                          <p:spTgt spid="1955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59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sz="4800" u="sng" smtClean="0">
                <a:solidFill>
                  <a:srgbClr val="CC0000"/>
                </a:solidFill>
                <a:effectLst/>
              </a:rPr>
              <a:t>Exploitation of Labor</a:t>
            </a:r>
          </a:p>
        </p:txBody>
      </p:sp>
      <p:sp>
        <p:nvSpPr>
          <p:cNvPr id="18435" name="Rectangle 3"/>
          <p:cNvSpPr>
            <a:spLocks noGrp="1" noChangeArrowheads="1"/>
          </p:cNvSpPr>
          <p:nvPr>
            <p:ph type="body" idx="1"/>
          </p:nvPr>
        </p:nvSpPr>
        <p:spPr>
          <a:xfrm>
            <a:off x="457200" y="2438400"/>
            <a:ext cx="8229600" cy="3962400"/>
          </a:xfrm>
        </p:spPr>
        <p:txBody>
          <a:bodyPr/>
          <a:lstStyle/>
          <a:p>
            <a:pPr eaLnBrk="1" hangingPunct="1">
              <a:defRPr/>
            </a:pPr>
            <a:r>
              <a:rPr lang="en-US" smtClean="0"/>
              <a:t>Long Hours/Low Pay</a:t>
            </a:r>
          </a:p>
          <a:p>
            <a:pPr eaLnBrk="1" hangingPunct="1">
              <a:defRPr/>
            </a:pPr>
            <a:r>
              <a:rPr lang="en-US" smtClean="0"/>
              <a:t>Child Labor/Immigrant Labor</a:t>
            </a:r>
          </a:p>
          <a:p>
            <a:pPr eaLnBrk="1" hangingPunct="1">
              <a:defRPr/>
            </a:pPr>
            <a:r>
              <a:rPr lang="en-US" smtClean="0"/>
              <a:t>Lockouts/Suppression of Trade Unions</a:t>
            </a:r>
          </a:p>
          <a:p>
            <a:pPr lvl="1" eaLnBrk="1" hangingPunct="1">
              <a:buFontTx/>
              <a:buNone/>
              <a:defRPr/>
            </a:pPr>
            <a:endParaRPr lang="en-US" smtClean="0"/>
          </a:p>
          <a:p>
            <a:pPr eaLnBrk="1" hangingPunct="1">
              <a:buFont typeface="Wingdings" panose="05000000000000000000" pitchFamily="2" charset="2"/>
              <a:buNone/>
              <a:defRPr/>
            </a:pPr>
            <a:endParaRPr lang="en-US" b="1" i="1" u="sng" smtClean="0"/>
          </a:p>
        </p:txBody>
      </p:sp>
    </p:spTree>
    <p:extLst>
      <p:ext uri="{BB962C8B-B14F-4D97-AF65-F5344CB8AC3E}">
        <p14:creationId xmlns:p14="http://schemas.microsoft.com/office/powerpoint/2010/main" val="34248203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descr="windowslivewritercambodiastillattaineconomicgrowthin2008-9d62growth3"/>
          <p:cNvPicPr>
            <a:picLocks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609600" y="381000"/>
            <a:ext cx="4114800" cy="4114800"/>
          </a:xfrm>
          <a:noFill/>
          <a:ln w="38100">
            <a:solidFill>
              <a:srgbClr val="CC0000"/>
            </a:solidFill>
          </a:ln>
          <a:extLst>
            <a:ext uri="{909E8E84-426E-40DD-AFC4-6F175D3DCCD1}">
              <a14:hiddenFill xmlns:a14="http://schemas.microsoft.com/office/drawing/2010/main">
                <a:solidFill>
                  <a:srgbClr val="FFFFFF"/>
                </a:solidFill>
              </a14:hiddenFill>
            </a:ext>
          </a:extLst>
        </p:spPr>
      </p:pic>
      <p:sp>
        <p:nvSpPr>
          <p:cNvPr id="196615" name="WordArt 7"/>
          <p:cNvSpPr>
            <a:spLocks noChangeAspect="1" noChangeArrowheads="1" noChangeShapeType="1" noTextEdit="1"/>
          </p:cNvSpPr>
          <p:nvPr/>
        </p:nvSpPr>
        <p:spPr bwMode="auto">
          <a:xfrm>
            <a:off x="685800" y="3200400"/>
            <a:ext cx="7678738" cy="3049588"/>
          </a:xfrm>
          <a:prstGeom prst="rect">
            <a:avLst/>
          </a:prstGeom>
        </p:spPr>
        <p:txBody>
          <a:bodyPr wrap="none" fromWordArt="1">
            <a:prstTxWarp prst="textSlantUp">
              <a:avLst>
                <a:gd name="adj" fmla="val 45005"/>
              </a:avLst>
            </a:prstTxWarp>
          </a:bodyPr>
          <a:lstStyle/>
          <a:p>
            <a:pPr algn="ctr"/>
            <a:r>
              <a:rPr lang="en-GB" sz="3600" kern="10">
                <a:ln w="38100">
                  <a:solidFill>
                    <a:srgbClr val="000000"/>
                  </a:solidFill>
                  <a:round/>
                  <a:headEnd/>
                  <a:tailEnd/>
                </a:ln>
                <a:solidFill>
                  <a:srgbClr val="CC0000"/>
                </a:solidFill>
                <a:latin typeface="Arial Black" panose="020B0A04020102020204" pitchFamily="34" charset="0"/>
              </a:rPr>
              <a:t>Promotion of</a:t>
            </a:r>
          </a:p>
          <a:p>
            <a:pPr algn="ctr"/>
            <a:r>
              <a:rPr lang="en-GB" sz="3600" kern="10">
                <a:ln w="38100">
                  <a:solidFill>
                    <a:srgbClr val="000000"/>
                  </a:solidFill>
                  <a:round/>
                  <a:headEnd/>
                  <a:tailEnd/>
                </a:ln>
                <a:solidFill>
                  <a:srgbClr val="CC0000"/>
                </a:solidFill>
                <a:latin typeface="Arial Black" panose="020B0A04020102020204" pitchFamily="34" charset="0"/>
              </a:rPr>
              <a:t> Economic Growth</a:t>
            </a:r>
          </a:p>
        </p:txBody>
      </p:sp>
    </p:spTree>
    <p:extLst>
      <p:ext uri="{BB962C8B-B14F-4D97-AF65-F5344CB8AC3E}">
        <p14:creationId xmlns:p14="http://schemas.microsoft.com/office/powerpoint/2010/main" val="31196095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196615"/>
                                        </p:tgtEl>
                                        <p:attrNameLst>
                                          <p:attrName>style.visibility</p:attrName>
                                        </p:attrNameLst>
                                      </p:cBhvr>
                                      <p:to>
                                        <p:strVal val="visible"/>
                                      </p:to>
                                    </p:set>
                                    <p:animEffect transition="in" filter="barn(inHorizontal)">
                                      <p:cBhvr>
                                        <p:cTn id="7" dur="500"/>
                                        <p:tgtEl>
                                          <p:spTgt spid="1966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61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5" descr="bill-melissa-gates-foundation-78512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914400"/>
            <a:ext cx="5256213" cy="3603625"/>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8662" name="WordArt 6"/>
          <p:cNvSpPr>
            <a:spLocks noChangeAspect="1" noChangeArrowheads="1" noChangeShapeType="1" noTextEdit="1"/>
          </p:cNvSpPr>
          <p:nvPr/>
        </p:nvSpPr>
        <p:spPr bwMode="auto">
          <a:xfrm>
            <a:off x="2667000" y="3886200"/>
            <a:ext cx="4552950" cy="2111375"/>
          </a:xfrm>
          <a:prstGeom prst="rect">
            <a:avLst/>
          </a:prstGeom>
        </p:spPr>
        <p:txBody>
          <a:bodyPr wrap="none" fromWordArt="1">
            <a:prstTxWarp prst="textSlantUp">
              <a:avLst>
                <a:gd name="adj" fmla="val 55556"/>
              </a:avLst>
            </a:prstTxWarp>
          </a:bodyPr>
          <a:lstStyle/>
          <a:p>
            <a:pPr algn="ctr"/>
            <a:r>
              <a:rPr lang="en-GB" sz="3600" kern="10">
                <a:ln w="9525">
                  <a:solidFill>
                    <a:srgbClr val="000000"/>
                  </a:solidFill>
                  <a:round/>
                  <a:headEnd/>
                  <a:tailEnd/>
                </a:ln>
                <a:solidFill>
                  <a:srgbClr val="CC0000"/>
                </a:solidFill>
                <a:latin typeface="Arial Black" panose="020B0A04020102020204" pitchFamily="34" charset="0"/>
              </a:rPr>
              <a:t>Philanthropy</a:t>
            </a:r>
          </a:p>
        </p:txBody>
      </p:sp>
    </p:spTree>
    <p:extLst>
      <p:ext uri="{BB962C8B-B14F-4D97-AF65-F5344CB8AC3E}">
        <p14:creationId xmlns:p14="http://schemas.microsoft.com/office/powerpoint/2010/main" val="16096670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4" fill="hold" grpId="0" nodeType="clickEffect">
                                  <p:stCondLst>
                                    <p:cond delay="0"/>
                                  </p:stCondLst>
                                  <p:childTnLst>
                                    <p:set>
                                      <p:cBhvr>
                                        <p:cTn id="6" dur="1" fill="hold">
                                          <p:stCondLst>
                                            <p:cond delay="0"/>
                                          </p:stCondLst>
                                        </p:cTn>
                                        <p:tgtEl>
                                          <p:spTgt spid="198662"/>
                                        </p:tgtEl>
                                        <p:attrNameLst>
                                          <p:attrName>style.visibility</p:attrName>
                                        </p:attrNameLst>
                                      </p:cBhvr>
                                      <p:to>
                                        <p:strVal val="visible"/>
                                      </p:to>
                                    </p:set>
                                    <p:anim calcmode="lin" valueType="num">
                                      <p:cBhvr additive="base">
                                        <p:cTn id="7" dur="1000" fill="hold"/>
                                        <p:tgtEl>
                                          <p:spTgt spid="198662"/>
                                        </p:tgtEl>
                                        <p:attrNameLst>
                                          <p:attrName>ppt_x</p:attrName>
                                        </p:attrNameLst>
                                      </p:cBhvr>
                                      <p:tavLst>
                                        <p:tav tm="0">
                                          <p:val>
                                            <p:strVal val="#ppt_x"/>
                                          </p:val>
                                        </p:tav>
                                        <p:tav tm="100000">
                                          <p:val>
                                            <p:strVal val="#ppt_x"/>
                                          </p:val>
                                        </p:tav>
                                      </p:tavLst>
                                    </p:anim>
                                    <p:anim calcmode="lin" valueType="num">
                                      <p:cBhvr additive="base">
                                        <p:cTn id="8" dur="1000" fill="hold"/>
                                        <p:tgtEl>
                                          <p:spTgt spid="1986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6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ChangeArrowheads="1"/>
          </p:cNvSpPr>
          <p:nvPr>
            <p:ph type="title"/>
          </p:nvPr>
        </p:nvSpPr>
        <p:spPr/>
        <p:txBody>
          <a:bodyPr/>
          <a:lstStyle/>
          <a:p>
            <a:pPr eaLnBrk="1" hangingPunct="1">
              <a:defRPr/>
            </a:pPr>
            <a:r>
              <a:rPr lang="en-US" smtClean="0"/>
              <a:t>Characteristics of Industrialists</a:t>
            </a:r>
          </a:p>
        </p:txBody>
      </p:sp>
      <p:sp>
        <p:nvSpPr>
          <p:cNvPr id="204803" name="Rectangle 3"/>
          <p:cNvSpPr>
            <a:spLocks noGrp="1" noChangeArrowheads="1"/>
          </p:cNvSpPr>
          <p:nvPr>
            <p:ph type="body" idx="1"/>
          </p:nvPr>
        </p:nvSpPr>
        <p:spPr>
          <a:xfrm>
            <a:off x="1066800" y="2514600"/>
            <a:ext cx="7543800" cy="4114800"/>
          </a:xfrm>
        </p:spPr>
        <p:txBody>
          <a:bodyPr/>
          <a:lstStyle/>
          <a:p>
            <a:pPr eaLnBrk="1" hangingPunct="1">
              <a:defRPr/>
            </a:pPr>
            <a:r>
              <a:rPr lang="en-US" smtClean="0"/>
              <a:t>Wealth</a:t>
            </a:r>
          </a:p>
          <a:p>
            <a:pPr eaLnBrk="1" hangingPunct="1">
              <a:defRPr/>
            </a:pPr>
            <a:r>
              <a:rPr lang="en-US" smtClean="0"/>
              <a:t>Unethical Business Practices</a:t>
            </a:r>
          </a:p>
          <a:p>
            <a:pPr eaLnBrk="1" hangingPunct="1">
              <a:defRPr/>
            </a:pPr>
            <a:r>
              <a:rPr lang="en-US" smtClean="0"/>
              <a:t>Exploitation of Labor</a:t>
            </a:r>
          </a:p>
          <a:p>
            <a:pPr eaLnBrk="1" hangingPunct="1">
              <a:defRPr/>
            </a:pPr>
            <a:r>
              <a:rPr lang="en-US" smtClean="0"/>
              <a:t>Promotion of Economic Growth</a:t>
            </a:r>
          </a:p>
          <a:p>
            <a:pPr eaLnBrk="1" hangingPunct="1">
              <a:defRPr/>
            </a:pPr>
            <a:r>
              <a:rPr lang="en-US" smtClean="0"/>
              <a:t>Philanthropy</a:t>
            </a:r>
          </a:p>
        </p:txBody>
      </p:sp>
    </p:spTree>
    <p:extLst>
      <p:ext uri="{BB962C8B-B14F-4D97-AF65-F5344CB8AC3E}">
        <p14:creationId xmlns:p14="http://schemas.microsoft.com/office/powerpoint/2010/main" val="16379133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a:xfrm>
            <a:off x="1066800" y="304800"/>
            <a:ext cx="6629400" cy="1431925"/>
          </a:xfrm>
        </p:spPr>
        <p:txBody>
          <a:bodyPr/>
          <a:lstStyle/>
          <a:p>
            <a:pPr eaLnBrk="1" hangingPunct="1">
              <a:defRPr/>
            </a:pPr>
            <a:r>
              <a:rPr lang="en-US" b="0" smtClean="0"/>
              <a:t>Andrew Carnegie -- </a:t>
            </a:r>
            <a:r>
              <a:rPr lang="en-US" sz="3600" b="0" smtClean="0"/>
              <a:t>Steel</a:t>
            </a:r>
          </a:p>
        </p:txBody>
      </p:sp>
      <p:sp>
        <p:nvSpPr>
          <p:cNvPr id="5125" name="Rectangle 5"/>
          <p:cNvSpPr>
            <a:spLocks noGrp="1" noChangeArrowheads="1"/>
          </p:cNvSpPr>
          <p:nvPr>
            <p:ph type="body" sz="half" idx="1"/>
          </p:nvPr>
        </p:nvSpPr>
        <p:spPr>
          <a:xfrm>
            <a:off x="1066800" y="1981200"/>
            <a:ext cx="4289425" cy="4114800"/>
          </a:xfrm>
        </p:spPr>
        <p:txBody>
          <a:bodyPr/>
          <a:lstStyle/>
          <a:p>
            <a:pPr eaLnBrk="1" hangingPunct="1">
              <a:defRPr/>
            </a:pPr>
            <a:r>
              <a:rPr lang="en-US" sz="2800" smtClean="0"/>
              <a:t>“Rags to Riches”</a:t>
            </a:r>
          </a:p>
          <a:p>
            <a:pPr eaLnBrk="1" hangingPunct="1">
              <a:buFont typeface="Wingdings" panose="05000000000000000000" pitchFamily="2" charset="2"/>
              <a:buNone/>
              <a:defRPr/>
            </a:pPr>
            <a:endParaRPr lang="en-US" sz="2800" smtClean="0"/>
          </a:p>
          <a:p>
            <a:pPr eaLnBrk="1" hangingPunct="1">
              <a:defRPr/>
            </a:pPr>
            <a:r>
              <a:rPr lang="en-US" sz="2800" smtClean="0"/>
              <a:t>Controls Steel Industry</a:t>
            </a:r>
          </a:p>
          <a:p>
            <a:pPr eaLnBrk="1" hangingPunct="1">
              <a:buFont typeface="Wingdings" panose="05000000000000000000" pitchFamily="2" charset="2"/>
              <a:buNone/>
              <a:defRPr/>
            </a:pPr>
            <a:endParaRPr lang="en-US" sz="2800" smtClean="0"/>
          </a:p>
          <a:p>
            <a:pPr eaLnBrk="1" hangingPunct="1">
              <a:defRPr/>
            </a:pPr>
            <a:r>
              <a:rPr lang="en-US" sz="2800" smtClean="0"/>
              <a:t>Sells to Morgan</a:t>
            </a:r>
          </a:p>
          <a:p>
            <a:pPr lvl="1" eaLnBrk="1" hangingPunct="1">
              <a:defRPr/>
            </a:pPr>
            <a:r>
              <a:rPr lang="en-US" sz="2400" smtClean="0"/>
              <a:t>1901 ($450 million)</a:t>
            </a:r>
          </a:p>
          <a:p>
            <a:pPr lvl="1" eaLnBrk="1" hangingPunct="1">
              <a:buFontTx/>
              <a:buNone/>
              <a:defRPr/>
            </a:pPr>
            <a:endParaRPr lang="en-US" sz="2400" smtClean="0"/>
          </a:p>
          <a:p>
            <a:pPr eaLnBrk="1" hangingPunct="1">
              <a:defRPr/>
            </a:pPr>
            <a:r>
              <a:rPr lang="en-US" sz="2800" smtClean="0"/>
              <a:t>“Gospel of Wealth”</a:t>
            </a:r>
          </a:p>
          <a:p>
            <a:pPr eaLnBrk="1" hangingPunct="1">
              <a:defRPr/>
            </a:pPr>
            <a:endParaRPr lang="en-US" sz="2800" smtClean="0"/>
          </a:p>
        </p:txBody>
      </p:sp>
      <p:pic>
        <p:nvPicPr>
          <p:cNvPr id="21508" name="Picture 12" descr="Picture of Andrew Carnegie, American industrialist and philanthropi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2133600"/>
            <a:ext cx="2532063" cy="3925888"/>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9016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grpId="0" nodeType="withEffect">
                                  <p:stCondLst>
                                    <p:cond delay="0"/>
                                  </p:stCondLst>
                                  <p:childTnLst>
                                    <p:set>
                                      <p:cBhvr>
                                        <p:cTn id="6" dur="1" fill="hold">
                                          <p:stCondLst>
                                            <p:cond delay="0"/>
                                          </p:stCondLst>
                                        </p:cTn>
                                        <p:tgtEl>
                                          <p:spTgt spid="5125">
                                            <p:txEl>
                                              <p:pRg st="0" end="0"/>
                                            </p:txEl>
                                          </p:spTgt>
                                        </p:tgtEl>
                                        <p:attrNameLst>
                                          <p:attrName>style.visibility</p:attrName>
                                        </p:attrNameLst>
                                      </p:cBhvr>
                                      <p:to>
                                        <p:strVal val="visible"/>
                                      </p:to>
                                    </p:set>
                                    <p:animEffect transition="in" filter="box(in)">
                                      <p:cBhvr>
                                        <p:cTn id="7" dur="500"/>
                                        <p:tgtEl>
                                          <p:spTgt spid="512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5125">
                                            <p:txEl>
                                              <p:pRg st="2" end="2"/>
                                            </p:txEl>
                                          </p:spTgt>
                                        </p:tgtEl>
                                        <p:attrNameLst>
                                          <p:attrName>style.visibility</p:attrName>
                                        </p:attrNameLst>
                                      </p:cBhvr>
                                      <p:to>
                                        <p:strVal val="visible"/>
                                      </p:to>
                                    </p:set>
                                    <p:animEffect transition="in" filter="box(in)">
                                      <p:cBhvr>
                                        <p:cTn id="12" dur="500"/>
                                        <p:tgtEl>
                                          <p:spTgt spid="512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5125">
                                            <p:txEl>
                                              <p:pRg st="4" end="4"/>
                                            </p:txEl>
                                          </p:spTgt>
                                        </p:tgtEl>
                                        <p:attrNameLst>
                                          <p:attrName>style.visibility</p:attrName>
                                        </p:attrNameLst>
                                      </p:cBhvr>
                                      <p:to>
                                        <p:strVal val="visible"/>
                                      </p:to>
                                    </p:set>
                                    <p:animEffect transition="in" filter="box(in)">
                                      <p:cBhvr>
                                        <p:cTn id="17" dur="500"/>
                                        <p:tgtEl>
                                          <p:spTgt spid="5125">
                                            <p:txEl>
                                              <p:pRg st="4" end="4"/>
                                            </p:txEl>
                                          </p:spTgt>
                                        </p:tgtEl>
                                      </p:cBhvr>
                                    </p:animEffect>
                                  </p:childTnLst>
                                </p:cTn>
                              </p:par>
                              <p:par>
                                <p:cTn id="18" presetID="4" presetClass="entr" presetSubtype="16" fill="hold" grpId="0" nodeType="withEffect">
                                  <p:stCondLst>
                                    <p:cond delay="0"/>
                                  </p:stCondLst>
                                  <p:childTnLst>
                                    <p:set>
                                      <p:cBhvr>
                                        <p:cTn id="19" dur="1" fill="hold">
                                          <p:stCondLst>
                                            <p:cond delay="0"/>
                                          </p:stCondLst>
                                        </p:cTn>
                                        <p:tgtEl>
                                          <p:spTgt spid="5125">
                                            <p:txEl>
                                              <p:pRg st="5" end="5"/>
                                            </p:txEl>
                                          </p:spTgt>
                                        </p:tgtEl>
                                        <p:attrNameLst>
                                          <p:attrName>style.visibility</p:attrName>
                                        </p:attrNameLst>
                                      </p:cBhvr>
                                      <p:to>
                                        <p:strVal val="visible"/>
                                      </p:to>
                                    </p:set>
                                    <p:animEffect transition="in" filter="box(in)">
                                      <p:cBhvr>
                                        <p:cTn id="20" dur="500"/>
                                        <p:tgtEl>
                                          <p:spTgt spid="5125">
                                            <p:txEl>
                                              <p:pRg st="5" end="5"/>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4" presetClass="entr" presetSubtype="16" fill="hold" grpId="0" nodeType="clickEffect">
                                  <p:stCondLst>
                                    <p:cond delay="0"/>
                                  </p:stCondLst>
                                  <p:childTnLst>
                                    <p:set>
                                      <p:cBhvr>
                                        <p:cTn id="24" dur="1" fill="hold">
                                          <p:stCondLst>
                                            <p:cond delay="0"/>
                                          </p:stCondLst>
                                        </p:cTn>
                                        <p:tgtEl>
                                          <p:spTgt spid="5125">
                                            <p:txEl>
                                              <p:pRg st="7" end="7"/>
                                            </p:txEl>
                                          </p:spTgt>
                                        </p:tgtEl>
                                        <p:attrNameLst>
                                          <p:attrName>style.visibility</p:attrName>
                                        </p:attrNameLst>
                                      </p:cBhvr>
                                      <p:to>
                                        <p:strVal val="visible"/>
                                      </p:to>
                                    </p:set>
                                    <p:animEffect transition="in" filter="box(in)">
                                      <p:cBhvr>
                                        <p:cTn id="25" dur="500"/>
                                        <p:tgtEl>
                                          <p:spTgt spid="512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69" name="Rectangle 17"/>
          <p:cNvSpPr>
            <a:spLocks noGrp="1" noChangeArrowheads="1"/>
          </p:cNvSpPr>
          <p:nvPr>
            <p:ph type="title"/>
          </p:nvPr>
        </p:nvSpPr>
        <p:spPr/>
        <p:txBody>
          <a:bodyPr/>
          <a:lstStyle/>
          <a:p>
            <a:pPr eaLnBrk="1" hangingPunct="1">
              <a:defRPr/>
            </a:pPr>
            <a:r>
              <a:rPr lang="en-US" b="0" smtClean="0"/>
              <a:t>Philanthropy</a:t>
            </a:r>
          </a:p>
        </p:txBody>
      </p:sp>
      <p:pic>
        <p:nvPicPr>
          <p:cNvPr id="22531" name="Picture 12" descr="CLPMain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286000"/>
            <a:ext cx="49530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16" descr="carnpr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133600"/>
            <a:ext cx="2905125"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07561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a:xfrm>
            <a:off x="1066800" y="304800"/>
            <a:ext cx="7010400" cy="1431925"/>
          </a:xfrm>
        </p:spPr>
        <p:txBody>
          <a:bodyPr/>
          <a:lstStyle/>
          <a:p>
            <a:pPr eaLnBrk="1" hangingPunct="1">
              <a:defRPr/>
            </a:pPr>
            <a:r>
              <a:rPr lang="en-US" b="0" smtClean="0"/>
              <a:t>J.P. Morgan </a:t>
            </a:r>
            <a:r>
              <a:rPr lang="en-US" sz="3600" b="0" smtClean="0"/>
              <a:t>-- Banking</a:t>
            </a:r>
          </a:p>
        </p:txBody>
      </p:sp>
      <p:pic>
        <p:nvPicPr>
          <p:cNvPr id="23555" name="Picture 10" descr="morgan"/>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914400" y="2209800"/>
            <a:ext cx="2463800" cy="3568700"/>
          </a:xfrm>
          <a:noFill/>
          <a:ln w="38100">
            <a:solidFill>
              <a:srgbClr val="000000"/>
            </a:solidFill>
          </a:ln>
          <a:extLst>
            <a:ext uri="{909E8E84-426E-40DD-AFC4-6F175D3DCCD1}">
              <a14:hiddenFill xmlns:a14="http://schemas.microsoft.com/office/drawing/2010/main">
                <a:solidFill>
                  <a:srgbClr val="FFFFFF"/>
                </a:solidFill>
              </a14:hiddenFill>
            </a:ext>
          </a:extLst>
        </p:spPr>
      </p:pic>
      <p:sp>
        <p:nvSpPr>
          <p:cNvPr id="7180" name="Rectangle 12"/>
          <p:cNvSpPr>
            <a:spLocks noGrp="1" noChangeArrowheads="1"/>
          </p:cNvSpPr>
          <p:nvPr>
            <p:ph type="body" sz="half" idx="2"/>
          </p:nvPr>
        </p:nvSpPr>
        <p:spPr>
          <a:xfrm>
            <a:off x="3810000" y="1981200"/>
            <a:ext cx="4764088" cy="4572000"/>
          </a:xfrm>
        </p:spPr>
        <p:txBody>
          <a:bodyPr/>
          <a:lstStyle/>
          <a:p>
            <a:pPr eaLnBrk="1" hangingPunct="1">
              <a:buFont typeface="Wingdings" panose="05000000000000000000" pitchFamily="2" charset="2"/>
              <a:buNone/>
              <a:defRPr/>
            </a:pPr>
            <a:endParaRPr lang="en-US" sz="2800" smtClean="0"/>
          </a:p>
          <a:p>
            <a:pPr eaLnBrk="1" hangingPunct="1">
              <a:defRPr/>
            </a:pPr>
            <a:r>
              <a:rPr lang="en-US" sz="2800" smtClean="0"/>
              <a:t>Symbol of Wall Street</a:t>
            </a:r>
          </a:p>
          <a:p>
            <a:pPr eaLnBrk="1" hangingPunct="1">
              <a:buFont typeface="Wingdings" panose="05000000000000000000" pitchFamily="2" charset="2"/>
              <a:buNone/>
              <a:defRPr/>
            </a:pPr>
            <a:endParaRPr lang="en-US" sz="2800" smtClean="0"/>
          </a:p>
          <a:p>
            <a:pPr eaLnBrk="1" hangingPunct="1">
              <a:defRPr/>
            </a:pPr>
            <a:r>
              <a:rPr lang="en-US" sz="2800" smtClean="0"/>
              <a:t>1893 – 1/3 of U.S. Railroads</a:t>
            </a:r>
          </a:p>
          <a:p>
            <a:pPr eaLnBrk="1" hangingPunct="1">
              <a:buFont typeface="Wingdings" panose="05000000000000000000" pitchFamily="2" charset="2"/>
              <a:buNone/>
              <a:defRPr/>
            </a:pPr>
            <a:endParaRPr lang="en-US" sz="2800" smtClean="0"/>
          </a:p>
          <a:p>
            <a:pPr eaLnBrk="1" hangingPunct="1">
              <a:defRPr/>
            </a:pPr>
            <a:r>
              <a:rPr lang="en-US" sz="2800" smtClean="0"/>
              <a:t>Forms U.S. Steel (1901)</a:t>
            </a:r>
          </a:p>
          <a:p>
            <a:pPr lvl="1" eaLnBrk="1" hangingPunct="1">
              <a:defRPr/>
            </a:pPr>
            <a:r>
              <a:rPr lang="en-US" sz="2400" smtClean="0"/>
              <a:t>70% of Steel Industry</a:t>
            </a:r>
          </a:p>
        </p:txBody>
      </p:sp>
    </p:spTree>
    <p:extLst>
      <p:ext uri="{BB962C8B-B14F-4D97-AF65-F5344CB8AC3E}">
        <p14:creationId xmlns:p14="http://schemas.microsoft.com/office/powerpoint/2010/main" val="34933290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7" presetClass="entr" presetSubtype="4" fill="hold" grpId="0" nodeType="withEffect">
                                  <p:stCondLst>
                                    <p:cond delay="0"/>
                                  </p:stCondLst>
                                  <p:childTnLst>
                                    <p:set>
                                      <p:cBhvr>
                                        <p:cTn id="6" dur="1" fill="hold">
                                          <p:stCondLst>
                                            <p:cond delay="0"/>
                                          </p:stCondLst>
                                        </p:cTn>
                                        <p:tgtEl>
                                          <p:spTgt spid="7180">
                                            <p:txEl>
                                              <p:pRg st="1" end="1"/>
                                            </p:txEl>
                                          </p:spTgt>
                                        </p:tgtEl>
                                        <p:attrNameLst>
                                          <p:attrName>style.visibility</p:attrName>
                                        </p:attrNameLst>
                                      </p:cBhvr>
                                      <p:to>
                                        <p:strVal val="visible"/>
                                      </p:to>
                                    </p:set>
                                    <p:anim calcmode="lin" valueType="num">
                                      <p:cBhvr additive="base">
                                        <p:cTn id="7" dur="1000" fill="hold"/>
                                        <p:tgtEl>
                                          <p:spTgt spid="7180">
                                            <p:txEl>
                                              <p:pRg st="1" end="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718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7180">
                                            <p:txEl>
                                              <p:pRg st="3" end="3"/>
                                            </p:txEl>
                                          </p:spTgt>
                                        </p:tgtEl>
                                        <p:attrNameLst>
                                          <p:attrName>style.visibility</p:attrName>
                                        </p:attrNameLst>
                                      </p:cBhvr>
                                      <p:to>
                                        <p:strVal val="visible"/>
                                      </p:to>
                                    </p:set>
                                    <p:anim calcmode="lin" valueType="num">
                                      <p:cBhvr additive="base">
                                        <p:cTn id="13" dur="1000" fill="hold"/>
                                        <p:tgtEl>
                                          <p:spTgt spid="7180">
                                            <p:txEl>
                                              <p:pRg st="3" end="3"/>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718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7180">
                                            <p:txEl>
                                              <p:pRg st="5" end="5"/>
                                            </p:txEl>
                                          </p:spTgt>
                                        </p:tgtEl>
                                        <p:attrNameLst>
                                          <p:attrName>style.visibility</p:attrName>
                                        </p:attrNameLst>
                                      </p:cBhvr>
                                      <p:to>
                                        <p:strVal val="visible"/>
                                      </p:to>
                                    </p:set>
                                    <p:anim calcmode="lin" valueType="num">
                                      <p:cBhvr additive="base">
                                        <p:cTn id="19" dur="1000" fill="hold"/>
                                        <p:tgtEl>
                                          <p:spTgt spid="7180">
                                            <p:txEl>
                                              <p:pRg st="5" end="5"/>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7180">
                                            <p:txEl>
                                              <p:pRg st="5" end="5"/>
                                            </p:txEl>
                                          </p:spTgt>
                                        </p:tgtEl>
                                        <p:attrNameLst>
                                          <p:attrName>ppt_y</p:attrName>
                                        </p:attrNameLst>
                                      </p:cBhvr>
                                      <p:tavLst>
                                        <p:tav tm="0">
                                          <p:val>
                                            <p:strVal val="1+#ppt_h/2"/>
                                          </p:val>
                                        </p:tav>
                                        <p:tav tm="100000">
                                          <p:val>
                                            <p:strVal val="#ppt_y"/>
                                          </p:val>
                                        </p:tav>
                                      </p:tavLst>
                                    </p:anim>
                                  </p:childTnLst>
                                </p:cTn>
                              </p:par>
                              <p:par>
                                <p:cTn id="21" presetID="7" presetClass="entr" presetSubtype="4" fill="hold" grpId="0" nodeType="withEffect">
                                  <p:stCondLst>
                                    <p:cond delay="0"/>
                                  </p:stCondLst>
                                  <p:childTnLst>
                                    <p:set>
                                      <p:cBhvr>
                                        <p:cTn id="22" dur="1" fill="hold">
                                          <p:stCondLst>
                                            <p:cond delay="0"/>
                                          </p:stCondLst>
                                        </p:cTn>
                                        <p:tgtEl>
                                          <p:spTgt spid="7180">
                                            <p:txEl>
                                              <p:pRg st="6" end="6"/>
                                            </p:txEl>
                                          </p:spTgt>
                                        </p:tgtEl>
                                        <p:attrNameLst>
                                          <p:attrName>style.visibility</p:attrName>
                                        </p:attrNameLst>
                                      </p:cBhvr>
                                      <p:to>
                                        <p:strVal val="visible"/>
                                      </p:to>
                                    </p:set>
                                    <p:anim calcmode="lin" valueType="num">
                                      <p:cBhvr additive="base">
                                        <p:cTn id="23" dur="1000" fill="hold"/>
                                        <p:tgtEl>
                                          <p:spTgt spid="7180">
                                            <p:txEl>
                                              <p:pRg st="6" end="6"/>
                                            </p:txEl>
                                          </p:spTgt>
                                        </p:tgtEl>
                                        <p:attrNameLst>
                                          <p:attrName>ppt_x</p:attrName>
                                        </p:attrNameLst>
                                      </p:cBhvr>
                                      <p:tavLst>
                                        <p:tav tm="0">
                                          <p:val>
                                            <p:strVal val="#ppt_x"/>
                                          </p:val>
                                        </p:tav>
                                        <p:tav tm="100000">
                                          <p:val>
                                            <p:strVal val="#ppt_x"/>
                                          </p:val>
                                        </p:tav>
                                      </p:tavLst>
                                    </p:anim>
                                    <p:anim calcmode="lin" valueType="num">
                                      <p:cBhvr additive="base">
                                        <p:cTn id="24" dur="1000" fill="hold"/>
                                        <p:tgtEl>
                                          <p:spTgt spid="718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a:xfrm>
            <a:off x="1066800" y="304800"/>
            <a:ext cx="7086600" cy="1431925"/>
          </a:xfrm>
        </p:spPr>
        <p:txBody>
          <a:bodyPr/>
          <a:lstStyle/>
          <a:p>
            <a:pPr eaLnBrk="1" hangingPunct="1">
              <a:defRPr/>
            </a:pPr>
            <a:r>
              <a:rPr lang="en-US" b="0" smtClean="0"/>
              <a:t>J.D. Rockefeller</a:t>
            </a:r>
            <a:r>
              <a:rPr lang="en-US" sz="3600" b="0" smtClean="0"/>
              <a:t> -- Oil</a:t>
            </a:r>
            <a:endParaRPr lang="en-US" b="0" smtClean="0"/>
          </a:p>
        </p:txBody>
      </p:sp>
      <p:sp>
        <p:nvSpPr>
          <p:cNvPr id="11277" name="Rectangle 13"/>
          <p:cNvSpPr>
            <a:spLocks noGrp="1" noChangeArrowheads="1"/>
          </p:cNvSpPr>
          <p:nvPr>
            <p:ph type="body" sz="half" idx="1"/>
          </p:nvPr>
        </p:nvSpPr>
        <p:spPr>
          <a:xfrm>
            <a:off x="533400" y="1981200"/>
            <a:ext cx="5045075" cy="4572000"/>
          </a:xfrm>
        </p:spPr>
        <p:txBody>
          <a:bodyPr/>
          <a:lstStyle/>
          <a:p>
            <a:pPr eaLnBrk="1" hangingPunct="1">
              <a:defRPr/>
            </a:pPr>
            <a:r>
              <a:rPr lang="en-US" sz="2800" smtClean="0"/>
              <a:t>Monopoly</a:t>
            </a:r>
          </a:p>
          <a:p>
            <a:pPr lvl="1" eaLnBrk="1" hangingPunct="1">
              <a:defRPr/>
            </a:pPr>
            <a:r>
              <a:rPr lang="en-US" sz="2400" smtClean="0"/>
              <a:t>1870 – Standard Oil is born</a:t>
            </a:r>
          </a:p>
          <a:p>
            <a:pPr lvl="1" eaLnBrk="1" hangingPunct="1">
              <a:defRPr/>
            </a:pPr>
            <a:r>
              <a:rPr lang="en-US" sz="2400" smtClean="0"/>
              <a:t>1872 – “Cleveland Massacre”</a:t>
            </a:r>
          </a:p>
          <a:p>
            <a:pPr lvl="1" eaLnBrk="1" hangingPunct="1">
              <a:defRPr/>
            </a:pPr>
            <a:r>
              <a:rPr lang="en-US" sz="2400" smtClean="0"/>
              <a:t>1879 – 90% refining business</a:t>
            </a:r>
          </a:p>
          <a:p>
            <a:pPr lvl="1" eaLnBrk="1" hangingPunct="1">
              <a:buFontTx/>
              <a:buNone/>
              <a:defRPr/>
            </a:pPr>
            <a:endParaRPr lang="en-US" sz="2400" smtClean="0"/>
          </a:p>
          <a:p>
            <a:pPr eaLnBrk="1" hangingPunct="1">
              <a:defRPr/>
            </a:pPr>
            <a:r>
              <a:rPr lang="en-US" sz="2800" smtClean="0"/>
              <a:t>Trust</a:t>
            </a:r>
          </a:p>
          <a:p>
            <a:pPr lvl="1" eaLnBrk="1" hangingPunct="1">
              <a:defRPr/>
            </a:pPr>
            <a:r>
              <a:rPr lang="en-US" sz="2400" smtClean="0"/>
              <a:t>1882 – Standard Oil Trust is born</a:t>
            </a:r>
          </a:p>
          <a:p>
            <a:pPr lvl="1" eaLnBrk="1" hangingPunct="1">
              <a:defRPr/>
            </a:pPr>
            <a:r>
              <a:rPr lang="en-US" sz="2400" smtClean="0"/>
              <a:t>Ida Tarbel – Anti-Trust Movement</a:t>
            </a:r>
          </a:p>
        </p:txBody>
      </p:sp>
      <p:pic>
        <p:nvPicPr>
          <p:cNvPr id="24580" name="Picture 12" descr="Rockfeller_visage_daraignee_gris"/>
          <p:cNvPicPr>
            <a:picLocks noChangeAspect="1" noChangeArrowheads="1"/>
          </p:cNvPicPr>
          <p:nvPr/>
        </p:nvPicPr>
        <p:blipFill>
          <a:blip r:embed="rId2">
            <a:lum contrast="36000"/>
            <a:extLst>
              <a:ext uri="{28A0092B-C50C-407E-A947-70E740481C1C}">
                <a14:useLocalDpi xmlns:a14="http://schemas.microsoft.com/office/drawing/2010/main" val="0"/>
              </a:ext>
            </a:extLst>
          </a:blip>
          <a:srcRect/>
          <a:stretch>
            <a:fillRect/>
          </a:stretch>
        </p:blipFill>
        <p:spPr bwMode="auto">
          <a:xfrm>
            <a:off x="6019800" y="2133600"/>
            <a:ext cx="2605088" cy="3749675"/>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8897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11277">
                                            <p:txEl>
                                              <p:pRg st="0" end="0"/>
                                            </p:txEl>
                                          </p:spTgt>
                                        </p:tgtEl>
                                        <p:attrNameLst>
                                          <p:attrName>style.visibility</p:attrName>
                                        </p:attrNameLst>
                                      </p:cBhvr>
                                      <p:to>
                                        <p:strVal val="visible"/>
                                      </p:to>
                                    </p:set>
                                    <p:animEffect transition="in" filter="dissolve">
                                      <p:cBhvr>
                                        <p:cTn id="7" dur="500"/>
                                        <p:tgtEl>
                                          <p:spTgt spid="1127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1277">
                                            <p:txEl>
                                              <p:pRg st="1" end="1"/>
                                            </p:txEl>
                                          </p:spTgt>
                                        </p:tgtEl>
                                        <p:attrNameLst>
                                          <p:attrName>style.visibility</p:attrName>
                                        </p:attrNameLst>
                                      </p:cBhvr>
                                      <p:to>
                                        <p:strVal val="visible"/>
                                      </p:to>
                                    </p:set>
                                    <p:animEffect transition="in" filter="dissolve">
                                      <p:cBhvr>
                                        <p:cTn id="10" dur="500"/>
                                        <p:tgtEl>
                                          <p:spTgt spid="1127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1277">
                                            <p:txEl>
                                              <p:pRg st="2" end="2"/>
                                            </p:txEl>
                                          </p:spTgt>
                                        </p:tgtEl>
                                        <p:attrNameLst>
                                          <p:attrName>style.visibility</p:attrName>
                                        </p:attrNameLst>
                                      </p:cBhvr>
                                      <p:to>
                                        <p:strVal val="visible"/>
                                      </p:to>
                                    </p:set>
                                    <p:animEffect transition="in" filter="dissolve">
                                      <p:cBhvr>
                                        <p:cTn id="13" dur="500"/>
                                        <p:tgtEl>
                                          <p:spTgt spid="1127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1277">
                                            <p:txEl>
                                              <p:pRg st="3" end="3"/>
                                            </p:txEl>
                                          </p:spTgt>
                                        </p:tgtEl>
                                        <p:attrNameLst>
                                          <p:attrName>style.visibility</p:attrName>
                                        </p:attrNameLst>
                                      </p:cBhvr>
                                      <p:to>
                                        <p:strVal val="visible"/>
                                      </p:to>
                                    </p:set>
                                    <p:animEffect transition="in" filter="dissolve">
                                      <p:cBhvr>
                                        <p:cTn id="16" dur="500"/>
                                        <p:tgtEl>
                                          <p:spTgt spid="11277">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11277">
                                            <p:txEl>
                                              <p:pRg st="5" end="5"/>
                                            </p:txEl>
                                          </p:spTgt>
                                        </p:tgtEl>
                                        <p:attrNameLst>
                                          <p:attrName>style.visibility</p:attrName>
                                        </p:attrNameLst>
                                      </p:cBhvr>
                                      <p:to>
                                        <p:strVal val="visible"/>
                                      </p:to>
                                    </p:set>
                                    <p:animEffect transition="in" filter="dissolve">
                                      <p:cBhvr>
                                        <p:cTn id="21" dur="500"/>
                                        <p:tgtEl>
                                          <p:spTgt spid="11277">
                                            <p:txEl>
                                              <p:pRg st="5" end="5"/>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11277">
                                            <p:txEl>
                                              <p:pRg st="6" end="6"/>
                                            </p:txEl>
                                          </p:spTgt>
                                        </p:tgtEl>
                                        <p:attrNameLst>
                                          <p:attrName>style.visibility</p:attrName>
                                        </p:attrNameLst>
                                      </p:cBhvr>
                                      <p:to>
                                        <p:strVal val="visible"/>
                                      </p:to>
                                    </p:set>
                                    <p:animEffect transition="in" filter="dissolve">
                                      <p:cBhvr>
                                        <p:cTn id="24" dur="500"/>
                                        <p:tgtEl>
                                          <p:spTgt spid="11277">
                                            <p:txEl>
                                              <p:pRg st="6" end="6"/>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1277">
                                            <p:txEl>
                                              <p:pRg st="7" end="7"/>
                                            </p:txEl>
                                          </p:spTgt>
                                        </p:tgtEl>
                                        <p:attrNameLst>
                                          <p:attrName>style.visibility</p:attrName>
                                        </p:attrNameLst>
                                      </p:cBhvr>
                                      <p:to>
                                        <p:strVal val="visible"/>
                                      </p:to>
                                    </p:set>
                                    <p:animEffect transition="in" filter="dissolve">
                                      <p:cBhvr>
                                        <p:cTn id="27" dur="500"/>
                                        <p:tgtEl>
                                          <p:spTgt spid="1127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pPr eaLnBrk="1" hangingPunct="1">
              <a:defRPr/>
            </a:pPr>
            <a:r>
              <a:rPr lang="en-US" b="0" smtClean="0"/>
              <a:t>Philanthropy</a:t>
            </a:r>
          </a:p>
        </p:txBody>
      </p:sp>
      <p:pic>
        <p:nvPicPr>
          <p:cNvPr id="25603" name="Picture 7" descr="Rockefell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600200"/>
            <a:ext cx="4149725" cy="311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Text Box 8"/>
          <p:cNvSpPr txBox="1">
            <a:spLocks noChangeArrowheads="1"/>
          </p:cNvSpPr>
          <p:nvPr/>
        </p:nvSpPr>
        <p:spPr bwMode="auto">
          <a:xfrm>
            <a:off x="685800" y="4876800"/>
            <a:ext cx="3886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spcBef>
                <a:spcPct val="50000"/>
              </a:spcBef>
            </a:pPr>
            <a:r>
              <a:rPr lang="en-US" altLang="en-US" sz="2000" b="1">
                <a:latin typeface="Arial" panose="020B0604020202020204" pitchFamily="34" charset="0"/>
              </a:rPr>
              <a:t>University of Chicago</a:t>
            </a:r>
          </a:p>
        </p:txBody>
      </p:sp>
      <p:pic>
        <p:nvPicPr>
          <p:cNvPr id="25605" name="Picture 10" descr="350px-Rockefeller_University"/>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495800" y="3276600"/>
            <a:ext cx="4445000" cy="3340100"/>
          </a:xfrm>
          <a:noFill/>
          <a:extLst>
            <a:ext uri="{909E8E84-426E-40DD-AFC4-6F175D3DCCD1}">
              <a14:hiddenFill xmlns:a14="http://schemas.microsoft.com/office/drawing/2010/main">
                <a:solidFill>
                  <a:srgbClr val="FFFFFF"/>
                </a:solidFill>
              </a14:hiddenFill>
            </a:ext>
          </a:extLst>
        </p:spPr>
      </p:pic>
      <p:sp>
        <p:nvSpPr>
          <p:cNvPr id="25606" name="Text Box 12"/>
          <p:cNvSpPr txBox="1">
            <a:spLocks noChangeArrowheads="1"/>
          </p:cNvSpPr>
          <p:nvPr/>
        </p:nvSpPr>
        <p:spPr bwMode="auto">
          <a:xfrm>
            <a:off x="6019800" y="2667000"/>
            <a:ext cx="2895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r">
              <a:spcBef>
                <a:spcPct val="50000"/>
              </a:spcBef>
            </a:pPr>
            <a:r>
              <a:rPr lang="en-US" altLang="en-US" sz="2000" b="1">
                <a:latin typeface="Arial" panose="020B0604020202020204" pitchFamily="34" charset="0"/>
              </a:rPr>
              <a:t>Rockefeller University</a:t>
            </a:r>
          </a:p>
        </p:txBody>
      </p:sp>
    </p:spTree>
    <p:extLst>
      <p:ext uri="{BB962C8B-B14F-4D97-AF65-F5344CB8AC3E}">
        <p14:creationId xmlns:p14="http://schemas.microsoft.com/office/powerpoint/2010/main" val="408741597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09600" y="304800"/>
            <a:ext cx="7772400" cy="1235075"/>
          </a:xfrm>
        </p:spPr>
        <p:txBody>
          <a:bodyPr/>
          <a:lstStyle/>
          <a:p>
            <a:pPr eaLnBrk="1" hangingPunct="1">
              <a:defRPr/>
            </a:pPr>
            <a:r>
              <a:rPr lang="en-US" sz="4000" b="0" smtClean="0"/>
              <a:t>Cornelius Vanderbilt</a:t>
            </a:r>
            <a:r>
              <a:rPr lang="en-US" sz="3200" b="0" smtClean="0"/>
              <a:t> –Shipping/Rails</a:t>
            </a:r>
            <a:endParaRPr lang="en-US" sz="4000" b="0" smtClean="0"/>
          </a:p>
        </p:txBody>
      </p:sp>
      <p:sp>
        <p:nvSpPr>
          <p:cNvPr id="15375" name="Rectangle 15"/>
          <p:cNvSpPr>
            <a:spLocks noGrp="1" noChangeArrowheads="1"/>
          </p:cNvSpPr>
          <p:nvPr>
            <p:ph type="body" sz="half" idx="1"/>
          </p:nvPr>
        </p:nvSpPr>
        <p:spPr>
          <a:xfrm>
            <a:off x="457200" y="1981200"/>
            <a:ext cx="4724400" cy="4114800"/>
          </a:xfrm>
        </p:spPr>
        <p:txBody>
          <a:bodyPr/>
          <a:lstStyle/>
          <a:p>
            <a:pPr eaLnBrk="1" hangingPunct="1">
              <a:lnSpc>
                <a:spcPct val="90000"/>
              </a:lnSpc>
              <a:defRPr/>
            </a:pPr>
            <a:r>
              <a:rPr lang="en-US" sz="2800" smtClean="0"/>
              <a:t>Young Entrepreneur</a:t>
            </a:r>
          </a:p>
          <a:p>
            <a:pPr lvl="1" eaLnBrk="1" hangingPunct="1">
              <a:lnSpc>
                <a:spcPct val="90000"/>
              </a:lnSpc>
              <a:buFontTx/>
              <a:buNone/>
              <a:defRPr/>
            </a:pPr>
            <a:endParaRPr lang="en-US" sz="2400" smtClean="0"/>
          </a:p>
          <a:p>
            <a:pPr eaLnBrk="1" hangingPunct="1">
              <a:lnSpc>
                <a:spcPct val="90000"/>
              </a:lnSpc>
              <a:defRPr/>
            </a:pPr>
            <a:r>
              <a:rPr lang="en-US" sz="2800" smtClean="0"/>
              <a:t>1860’s – Railroad mergers</a:t>
            </a:r>
          </a:p>
          <a:p>
            <a:pPr eaLnBrk="1" hangingPunct="1">
              <a:lnSpc>
                <a:spcPct val="90000"/>
              </a:lnSpc>
              <a:buFont typeface="Wingdings" panose="05000000000000000000" pitchFamily="2" charset="2"/>
              <a:buNone/>
              <a:defRPr/>
            </a:pPr>
            <a:endParaRPr lang="en-US" sz="2800" smtClean="0"/>
          </a:p>
          <a:p>
            <a:pPr eaLnBrk="1" hangingPunct="1">
              <a:lnSpc>
                <a:spcPct val="90000"/>
              </a:lnSpc>
              <a:defRPr/>
            </a:pPr>
            <a:r>
              <a:rPr lang="en-US" sz="2800" smtClean="0"/>
              <a:t>“Erie Wars” (1867-68)</a:t>
            </a:r>
          </a:p>
          <a:p>
            <a:pPr eaLnBrk="1" hangingPunct="1">
              <a:lnSpc>
                <a:spcPct val="90000"/>
              </a:lnSpc>
              <a:buFont typeface="Wingdings" panose="05000000000000000000" pitchFamily="2" charset="2"/>
              <a:buNone/>
              <a:defRPr/>
            </a:pPr>
            <a:endParaRPr lang="en-US" sz="2800" smtClean="0"/>
          </a:p>
          <a:p>
            <a:pPr eaLnBrk="1" hangingPunct="1">
              <a:lnSpc>
                <a:spcPct val="90000"/>
              </a:lnSpc>
              <a:defRPr/>
            </a:pPr>
            <a:r>
              <a:rPr lang="en-US" sz="2800" smtClean="0"/>
              <a:t>1873 – Grand Central Terminal</a:t>
            </a:r>
          </a:p>
        </p:txBody>
      </p:sp>
      <p:pic>
        <p:nvPicPr>
          <p:cNvPr id="26628" name="Picture 5" descr="VANDER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1752600"/>
            <a:ext cx="2998788" cy="4437063"/>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52822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26" fill="hold" grpId="0" nodeType="withEffect">
                                  <p:stCondLst>
                                    <p:cond delay="0"/>
                                  </p:stCondLst>
                                  <p:childTnLst>
                                    <p:set>
                                      <p:cBhvr>
                                        <p:cTn id="6" dur="1" fill="hold">
                                          <p:stCondLst>
                                            <p:cond delay="0"/>
                                          </p:stCondLst>
                                        </p:cTn>
                                        <p:tgtEl>
                                          <p:spTgt spid="15375">
                                            <p:txEl>
                                              <p:pRg st="0" end="0"/>
                                            </p:txEl>
                                          </p:spTgt>
                                        </p:tgtEl>
                                        <p:attrNameLst>
                                          <p:attrName>style.visibility</p:attrName>
                                        </p:attrNameLst>
                                      </p:cBhvr>
                                      <p:to>
                                        <p:strVal val="visible"/>
                                      </p:to>
                                    </p:set>
                                    <p:animEffect transition="in" filter="barn(inHorizontal)">
                                      <p:cBhvr>
                                        <p:cTn id="7" dur="500"/>
                                        <p:tgtEl>
                                          <p:spTgt spid="153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15375">
                                            <p:txEl>
                                              <p:pRg st="2" end="2"/>
                                            </p:txEl>
                                          </p:spTgt>
                                        </p:tgtEl>
                                        <p:attrNameLst>
                                          <p:attrName>style.visibility</p:attrName>
                                        </p:attrNameLst>
                                      </p:cBhvr>
                                      <p:to>
                                        <p:strVal val="visible"/>
                                      </p:to>
                                    </p:set>
                                    <p:animEffect transition="in" filter="barn(inHorizontal)">
                                      <p:cBhvr>
                                        <p:cTn id="12" dur="500"/>
                                        <p:tgtEl>
                                          <p:spTgt spid="153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15375">
                                            <p:txEl>
                                              <p:pRg st="4" end="4"/>
                                            </p:txEl>
                                          </p:spTgt>
                                        </p:tgtEl>
                                        <p:attrNameLst>
                                          <p:attrName>style.visibility</p:attrName>
                                        </p:attrNameLst>
                                      </p:cBhvr>
                                      <p:to>
                                        <p:strVal val="visible"/>
                                      </p:to>
                                    </p:set>
                                    <p:animEffect transition="in" filter="barn(inHorizontal)">
                                      <p:cBhvr>
                                        <p:cTn id="17" dur="500"/>
                                        <p:tgtEl>
                                          <p:spTgt spid="153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15375">
                                            <p:txEl>
                                              <p:pRg st="6" end="6"/>
                                            </p:txEl>
                                          </p:spTgt>
                                        </p:tgtEl>
                                        <p:attrNameLst>
                                          <p:attrName>style.visibility</p:attrName>
                                        </p:attrNameLst>
                                      </p:cBhvr>
                                      <p:to>
                                        <p:strVal val="visible"/>
                                      </p:to>
                                    </p:set>
                                    <p:animEffect transition="in" filter="barn(inHorizontal)">
                                      <p:cBhvr>
                                        <p:cTn id="22" dur="500"/>
                                        <p:tgtEl>
                                          <p:spTgt spid="153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pPr eaLnBrk="1" hangingPunct="1">
              <a:defRPr/>
            </a:pPr>
            <a:r>
              <a:rPr lang="en-US" b="0" smtClean="0"/>
              <a:t>Philanthropy</a:t>
            </a:r>
          </a:p>
        </p:txBody>
      </p:sp>
      <p:pic>
        <p:nvPicPr>
          <p:cNvPr id="27651" name="Picture 5" descr="img001">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752600"/>
            <a:ext cx="5100638" cy="3830638"/>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7652" name="Text Box 6"/>
          <p:cNvSpPr txBox="1">
            <a:spLocks noChangeArrowheads="1"/>
          </p:cNvSpPr>
          <p:nvPr/>
        </p:nvSpPr>
        <p:spPr bwMode="auto">
          <a:xfrm>
            <a:off x="2209800" y="5867400"/>
            <a:ext cx="5257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spcBef>
                <a:spcPct val="50000"/>
              </a:spcBef>
            </a:pPr>
            <a:r>
              <a:rPr lang="en-US" altLang="en-US" sz="2400" b="1"/>
              <a:t>Vanderbilt University</a:t>
            </a:r>
          </a:p>
        </p:txBody>
      </p:sp>
    </p:spTree>
    <p:extLst>
      <p:ext uri="{BB962C8B-B14F-4D97-AF65-F5344CB8AC3E}">
        <p14:creationId xmlns:p14="http://schemas.microsoft.com/office/powerpoint/2010/main" val="11283350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US" altLang="en-US" sz="2800"/>
              <a:t>The Rise of American Business, Industry, and Labor (1865 - 1920)</a:t>
            </a:r>
            <a:endParaRPr lang="en-US" altLang="en-US"/>
          </a:p>
        </p:txBody>
      </p:sp>
      <p:sp>
        <p:nvSpPr>
          <p:cNvPr id="2052" name="Rectangle 4"/>
          <p:cNvSpPr>
            <a:spLocks noGrp="1" noChangeArrowheads="1"/>
          </p:cNvSpPr>
          <p:nvPr>
            <p:ph type="body" sz="half" idx="2"/>
          </p:nvPr>
        </p:nvSpPr>
        <p:spPr>
          <a:xfrm>
            <a:off x="4652963" y="1874838"/>
            <a:ext cx="4033837" cy="4525962"/>
          </a:xfrm>
        </p:spPr>
        <p:txBody>
          <a:bodyPr/>
          <a:lstStyle/>
          <a:p>
            <a:r>
              <a:rPr lang="en-US" altLang="en-US" sz="2800"/>
              <a:t>Civil War changed everything!</a:t>
            </a:r>
          </a:p>
          <a:p>
            <a:r>
              <a:rPr lang="en-US" altLang="en-US" sz="2800"/>
              <a:t>North was already industrializing (bullets, railroads, etc)</a:t>
            </a:r>
          </a:p>
          <a:p>
            <a:r>
              <a:rPr lang="en-US" altLang="en-US" sz="2800"/>
              <a:t>South was ruined!</a:t>
            </a:r>
          </a:p>
          <a:p>
            <a:pPr lvl="1"/>
            <a:r>
              <a:rPr lang="en-US" altLang="en-US" sz="2400"/>
              <a:t>(NEW SOUTH)</a:t>
            </a:r>
          </a:p>
          <a:p>
            <a:endParaRPr lang="en-US" altLang="en-US" sz="2800"/>
          </a:p>
        </p:txBody>
      </p:sp>
      <p:pic>
        <p:nvPicPr>
          <p:cNvPr id="2053" name="Picture 5"/>
          <p:cNvPicPr>
            <a:picLocks noGrp="1" noChangeAspect="1" noChangeArrowheads="1"/>
          </p:cNvPicPr>
          <p:nvPr>
            <p:ph type="clipArt" sz="half" idx="1"/>
          </p:nvPr>
        </p:nvPicPr>
        <p:blipFill>
          <a:blip r:embed="rId2" cstate="print">
            <a:extLst>
              <a:ext uri="{28A0092B-C50C-407E-A947-70E740481C1C}">
                <a14:useLocalDpi xmlns:a14="http://schemas.microsoft.com/office/drawing/2010/main" val="0"/>
              </a:ext>
            </a:extLst>
          </a:blip>
          <a:srcRect/>
          <a:stretch>
            <a:fillRect/>
          </a:stretch>
        </p:blipFill>
        <p:spPr>
          <a:xfrm>
            <a:off x="228600" y="1905000"/>
            <a:ext cx="4033838" cy="4038600"/>
          </a:xfrm>
        </p:spPr>
      </p:pic>
    </p:spTree>
    <p:extLst>
      <p:ext uri="{BB962C8B-B14F-4D97-AF65-F5344CB8AC3E}">
        <p14:creationId xmlns:p14="http://schemas.microsoft.com/office/powerpoint/2010/main" val="15352615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20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2052">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68378087" presetClass="entr" presetSubtype="-1189052407" fill="hold" grpId="0" nodeType="clickEffect">
                                  <p:stCondLst>
                                    <p:cond delay="0"/>
                                  </p:stCondLst>
                                  <p:childTnLst>
                                    <p:set>
                                      <p:cBhvr>
                                        <p:cTn id="14" dur="1" fill="hold">
                                          <p:stCondLst>
                                            <p:cond delay="499"/>
                                          </p:stCondLst>
                                        </p:cTn>
                                        <p:tgtEl>
                                          <p:spTgt spid="2052">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68378087" presetClass="entr" presetSubtype="-1189052407" fill="hold" grpId="0" nodeType="clickEffect">
                                  <p:stCondLst>
                                    <p:cond delay="0"/>
                                  </p:stCondLst>
                                  <p:childTnLst>
                                    <p:set>
                                      <p:cBhvr>
                                        <p:cTn id="18" dur="1" fill="hold">
                                          <p:stCondLst>
                                            <p:cond delay="499"/>
                                          </p:stCondLst>
                                        </p:cTn>
                                        <p:tgtEl>
                                          <p:spTgt spid="2052">
                                            <p:txEl>
                                              <p:pRg st="2" end="2"/>
                                            </p:txEl>
                                          </p:spTgt>
                                        </p:tgtEl>
                                        <p:attrNameLst>
                                          <p:attrName>style.visibility</p:attrName>
                                        </p:attrNameLst>
                                      </p:cBhvr>
                                      <p:to>
                                        <p:strVal val="visible"/>
                                      </p:to>
                                    </p:set>
                                  </p:childTnLst>
                                </p:cTn>
                              </p:par>
                              <p:par>
                                <p:cTn id="19" presetID="268378087" presetClass="entr" presetSubtype="-1189052407" fill="hold" grpId="0" nodeType="withEffect">
                                  <p:stCondLst>
                                    <p:cond delay="0"/>
                                  </p:stCondLst>
                                  <p:childTnLst>
                                    <p:set>
                                      <p:cBhvr>
                                        <p:cTn id="20" dur="1" fill="hold">
                                          <p:stCondLst>
                                            <p:cond delay="499"/>
                                          </p:stCondLst>
                                        </p:cTn>
                                        <p:tgtEl>
                                          <p:spTgt spid="205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2"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RAILROADS!!!!!</a:t>
            </a:r>
          </a:p>
        </p:txBody>
      </p:sp>
      <p:sp>
        <p:nvSpPr>
          <p:cNvPr id="8195" name="Rectangle 3"/>
          <p:cNvSpPr>
            <a:spLocks noGrp="1" noChangeArrowheads="1"/>
          </p:cNvSpPr>
          <p:nvPr>
            <p:ph type="body" sz="half" idx="2"/>
          </p:nvPr>
        </p:nvSpPr>
        <p:spPr>
          <a:xfrm>
            <a:off x="4652963" y="1874838"/>
            <a:ext cx="4033837" cy="4525962"/>
          </a:xfrm>
        </p:spPr>
        <p:txBody>
          <a:bodyPr/>
          <a:lstStyle/>
          <a:p>
            <a:pPr>
              <a:lnSpc>
                <a:spcPct val="90000"/>
              </a:lnSpc>
              <a:buFont typeface="Times" panose="02020603050405020304" pitchFamily="18" charset="0"/>
              <a:buNone/>
            </a:pPr>
            <a:endParaRPr lang="en-US" altLang="en-US" sz="2400"/>
          </a:p>
        </p:txBody>
      </p:sp>
      <p:pic>
        <p:nvPicPr>
          <p:cNvPr id="8197" name="Picture 5"/>
          <p:cNvPicPr>
            <a:picLocks noGrp="1" noChangeAspect="1" noChangeArrowheads="1"/>
          </p:cNvPicPr>
          <p:nvPr>
            <p:ph type="clipArt" sz="half" idx="1"/>
          </p:nvPr>
        </p:nvPicPr>
        <p:blipFill>
          <a:blip r:embed="rId2" cstate="print">
            <a:extLst>
              <a:ext uri="{28A0092B-C50C-407E-A947-70E740481C1C}">
                <a14:useLocalDpi xmlns:a14="http://schemas.microsoft.com/office/drawing/2010/main" val="0"/>
              </a:ext>
            </a:extLst>
          </a:blip>
          <a:srcRect/>
          <a:stretch>
            <a:fillRect/>
          </a:stretch>
        </p:blipFill>
        <p:spPr>
          <a:xfrm>
            <a:off x="457200" y="3100388"/>
            <a:ext cx="4038600" cy="2073275"/>
          </a:xfrm>
        </p:spPr>
      </p:pic>
    </p:spTree>
    <p:extLst>
      <p:ext uri="{BB962C8B-B14F-4D97-AF65-F5344CB8AC3E}">
        <p14:creationId xmlns:p14="http://schemas.microsoft.com/office/powerpoint/2010/main" val="23249457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81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nodePh="1">
                                  <p:stCondLst>
                                    <p:cond delay="0"/>
                                  </p:stCondLst>
                                  <p:endCondLst>
                                    <p:cond evt="begin" delay="0">
                                      <p:tn val="9"/>
                                    </p:cond>
                                  </p:endCondLst>
                                  <p:childTnLst>
                                    <p:set>
                                      <p:cBhvr>
                                        <p:cTn id="10"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utoUpdateAnimBg="0"/>
      <p:bldP spid="819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US" altLang="en-US" sz="2800"/>
              <a:t>Before the Civil War….</a:t>
            </a:r>
            <a:endParaRPr lang="en-US" altLang="en-US"/>
          </a:p>
        </p:txBody>
      </p:sp>
      <p:sp>
        <p:nvSpPr>
          <p:cNvPr id="1027"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800"/>
              <a:t>…most businesses were sole proprietorships (single owners). </a:t>
            </a:r>
          </a:p>
          <a:p>
            <a:pPr lvl="1">
              <a:lnSpc>
                <a:spcPct val="90000"/>
              </a:lnSpc>
            </a:pPr>
            <a:r>
              <a:rPr lang="en-US" altLang="en-US" sz="2400"/>
              <a:t>Factories need more start-up capital($$) then a single person business. </a:t>
            </a:r>
          </a:p>
          <a:p>
            <a:pPr lvl="1">
              <a:lnSpc>
                <a:spcPct val="90000"/>
              </a:lnSpc>
            </a:pPr>
            <a:r>
              <a:rPr lang="en-US" altLang="en-US" sz="2400"/>
              <a:t>The birth of corporations! </a:t>
            </a:r>
          </a:p>
          <a:p>
            <a:pPr lvl="1">
              <a:lnSpc>
                <a:spcPct val="90000"/>
              </a:lnSpc>
            </a:pPr>
            <a:r>
              <a:rPr lang="en-US" altLang="en-US" sz="2400"/>
              <a:t>What is a corporation?</a:t>
            </a:r>
          </a:p>
        </p:txBody>
      </p:sp>
      <p:pic>
        <p:nvPicPr>
          <p:cNvPr id="1032" name="Picture 8"/>
          <p:cNvPicPr>
            <a:picLocks noGrp="1" noChangeAspect="1" noChangeArrowheads="1"/>
          </p:cNvPicPr>
          <p:nvPr>
            <p:ph type="clipArt" sz="half" idx="1"/>
          </p:nvPr>
        </p:nvPicPr>
        <p:blipFill>
          <a:blip r:embed="rId2" cstate="print">
            <a:extLst>
              <a:ext uri="{28A0092B-C50C-407E-A947-70E740481C1C}">
                <a14:useLocalDpi xmlns:a14="http://schemas.microsoft.com/office/drawing/2010/main" val="0"/>
              </a:ext>
            </a:extLst>
          </a:blip>
          <a:srcRect/>
          <a:stretch>
            <a:fillRect/>
          </a:stretch>
        </p:blipFill>
        <p:spPr>
          <a:xfrm>
            <a:off x="715963" y="1828800"/>
            <a:ext cx="3671887" cy="4525963"/>
          </a:xfrm>
        </p:spPr>
      </p:pic>
    </p:spTree>
    <p:extLst>
      <p:ext uri="{BB962C8B-B14F-4D97-AF65-F5344CB8AC3E}">
        <p14:creationId xmlns:p14="http://schemas.microsoft.com/office/powerpoint/2010/main" val="2941832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10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1027">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1027">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1027">
                                            <p:txEl>
                                              <p:pRg st="2" end="2"/>
                                            </p:txEl>
                                          </p:spTgt>
                                        </p:tgtEl>
                                        <p:attrNameLst>
                                          <p:attrName>style.visibility</p:attrName>
                                        </p:attrNameLst>
                                      </p:cBhvr>
                                      <p:to>
                                        <p:strVal val="visible"/>
                                      </p:to>
                                    </p:set>
                                  </p:childTnLst>
                                </p:cTn>
                              </p:par>
                              <p:par>
                                <p:cTn id="15" presetID="268378087" presetClass="entr" presetSubtype="-1189052407" fill="hold" grpId="0" nodeType="withEffect">
                                  <p:stCondLst>
                                    <p:cond delay="0"/>
                                  </p:stCondLst>
                                  <p:childTnLst>
                                    <p:set>
                                      <p:cBhvr>
                                        <p:cTn id="16" dur="1" fill="hold">
                                          <p:stCondLst>
                                            <p:cond delay="499"/>
                                          </p:stCondLst>
                                        </p:cTn>
                                        <p:tgtEl>
                                          <p:spTgt spid="10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autoUpdateAnimBg="0"/>
      <p:bldP spid="1027"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z="2800"/>
              <a:t>What do these terms mean? (homework) </a:t>
            </a:r>
            <a:endParaRPr lang="en-US" altLang="en-US"/>
          </a:p>
        </p:txBody>
      </p:sp>
      <p:sp>
        <p:nvSpPr>
          <p:cNvPr id="5123" name="Rectangle 3"/>
          <p:cNvSpPr>
            <a:spLocks noGrp="1" noChangeArrowheads="1"/>
          </p:cNvSpPr>
          <p:nvPr>
            <p:ph type="body" sz="half" idx="2"/>
          </p:nvPr>
        </p:nvSpPr>
        <p:spPr>
          <a:xfrm>
            <a:off x="304800" y="1828800"/>
            <a:ext cx="4033838" cy="4525963"/>
          </a:xfrm>
        </p:spPr>
        <p:txBody>
          <a:bodyPr/>
          <a:lstStyle/>
          <a:p>
            <a:r>
              <a:rPr lang="en-US" altLang="en-US" sz="2800">
                <a:latin typeface="Arial" panose="020B0604020202020204" pitchFamily="34" charset="0"/>
              </a:rPr>
              <a:t>1) Monopoly</a:t>
            </a:r>
          </a:p>
          <a:p>
            <a:r>
              <a:rPr lang="en-US" altLang="en-US" sz="2800">
                <a:latin typeface="Arial" panose="020B0604020202020204" pitchFamily="34" charset="0"/>
              </a:rPr>
              <a:t>2) Conglomerate</a:t>
            </a:r>
          </a:p>
          <a:p>
            <a:r>
              <a:rPr lang="en-US" altLang="en-US" sz="2800">
                <a:latin typeface="Arial" panose="020B0604020202020204" pitchFamily="34" charset="0"/>
              </a:rPr>
              <a:t>3) Merger</a:t>
            </a:r>
          </a:p>
          <a:p>
            <a:r>
              <a:rPr lang="en-US" altLang="en-US" sz="2800">
                <a:latin typeface="Arial" panose="020B0604020202020204" pitchFamily="34" charset="0"/>
              </a:rPr>
              <a:t>4) Trust</a:t>
            </a:r>
          </a:p>
          <a:p>
            <a:r>
              <a:rPr lang="en-US" altLang="en-US" sz="2800">
                <a:latin typeface="Arial" panose="020B0604020202020204" pitchFamily="34" charset="0"/>
              </a:rPr>
              <a:t>5) Holding Company</a:t>
            </a:r>
          </a:p>
          <a:p>
            <a:r>
              <a:rPr lang="en-US" altLang="en-US" sz="2800">
                <a:latin typeface="Arial" panose="020B0604020202020204" pitchFamily="34" charset="0"/>
              </a:rPr>
              <a:t>6) Capitalism</a:t>
            </a:r>
          </a:p>
          <a:p>
            <a:r>
              <a:rPr lang="en-US" altLang="en-US" sz="2800">
                <a:latin typeface="Arial" panose="020B0604020202020204" pitchFamily="34" charset="0"/>
              </a:rPr>
              <a:t>7) Communism</a:t>
            </a:r>
          </a:p>
          <a:p>
            <a:r>
              <a:rPr lang="en-US" altLang="en-US" sz="2800">
                <a:latin typeface="Arial" panose="020B0604020202020204" pitchFamily="34" charset="0"/>
              </a:rPr>
              <a:t>8) Entrepreneurs</a:t>
            </a:r>
          </a:p>
        </p:txBody>
      </p:sp>
      <p:sp>
        <p:nvSpPr>
          <p:cNvPr id="5128" name="Text Box 8"/>
          <p:cNvSpPr txBox="1">
            <a:spLocks noChangeArrowheads="1"/>
          </p:cNvSpPr>
          <p:nvPr/>
        </p:nvSpPr>
        <p:spPr bwMode="auto">
          <a:xfrm>
            <a:off x="4572000" y="1905000"/>
            <a:ext cx="4294188" cy="3722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9) Laissez-Faire</a:t>
            </a:r>
          </a:p>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10) Social Darwinism</a:t>
            </a:r>
          </a:p>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11) Robber Barons</a:t>
            </a:r>
          </a:p>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12) Philanthropists</a:t>
            </a:r>
          </a:p>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13) Labor Union</a:t>
            </a:r>
          </a:p>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14) Collective Bargaining</a:t>
            </a:r>
          </a:p>
          <a:p>
            <a:pPr eaLnBrk="1" hangingPunct="1">
              <a:lnSpc>
                <a:spcPct val="90000"/>
              </a:lnSpc>
              <a:spcBef>
                <a:spcPct val="20000"/>
              </a:spcBef>
              <a:buClr>
                <a:schemeClr val="accent1"/>
              </a:buClr>
              <a:buFont typeface="Times" panose="02020603050405020304" pitchFamily="18" charset="0"/>
              <a:buChar char="•"/>
            </a:pPr>
            <a:r>
              <a:rPr lang="en-US" altLang="en-US" sz="2800">
                <a:latin typeface="Arial" panose="020B0604020202020204" pitchFamily="34" charset="0"/>
              </a:rPr>
              <a:t>15 Sherman Antitrust Act</a:t>
            </a:r>
          </a:p>
          <a:p>
            <a:endParaRPr lang="en-US" altLang="en-US" sz="2800"/>
          </a:p>
        </p:txBody>
      </p:sp>
    </p:spTree>
    <p:extLst>
      <p:ext uri="{BB962C8B-B14F-4D97-AF65-F5344CB8AC3E}">
        <p14:creationId xmlns:p14="http://schemas.microsoft.com/office/powerpoint/2010/main" val="3701397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512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512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68378087" presetClass="entr" presetSubtype="-1189052407" fill="hold" grpId="0" nodeType="clickEffect">
                                  <p:stCondLst>
                                    <p:cond delay="0"/>
                                  </p:stCondLst>
                                  <p:childTnLst>
                                    <p:set>
                                      <p:cBhvr>
                                        <p:cTn id="14" dur="1" fill="hold">
                                          <p:stCondLst>
                                            <p:cond delay="499"/>
                                          </p:stCondLst>
                                        </p:cTn>
                                        <p:tgtEl>
                                          <p:spTgt spid="5123">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68378087" presetClass="entr" presetSubtype="-1189052407" fill="hold" grpId="0" nodeType="clickEffect">
                                  <p:stCondLst>
                                    <p:cond delay="0"/>
                                  </p:stCondLst>
                                  <p:childTnLst>
                                    <p:set>
                                      <p:cBhvr>
                                        <p:cTn id="18"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268378087" presetClass="entr" presetSubtype="-1189052407" fill="hold" grpId="0" nodeType="clickEffect">
                                  <p:stCondLst>
                                    <p:cond delay="0"/>
                                  </p:stCondLst>
                                  <p:childTnLst>
                                    <p:set>
                                      <p:cBhvr>
                                        <p:cTn id="22" dur="1" fill="hold">
                                          <p:stCondLst>
                                            <p:cond delay="499"/>
                                          </p:stCondLst>
                                        </p:cTn>
                                        <p:tgtEl>
                                          <p:spTgt spid="5123">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268378087" presetClass="entr" presetSubtype="-1189052407" fill="hold" grpId="0" nodeType="clickEffect">
                                  <p:stCondLst>
                                    <p:cond delay="0"/>
                                  </p:stCondLst>
                                  <p:childTnLst>
                                    <p:set>
                                      <p:cBhvr>
                                        <p:cTn id="26" dur="1" fill="hold">
                                          <p:stCondLst>
                                            <p:cond delay="499"/>
                                          </p:stCondLst>
                                        </p:cTn>
                                        <p:tgtEl>
                                          <p:spTgt spid="5123">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268378087" presetClass="entr" presetSubtype="-1189052407" fill="hold" grpId="0" nodeType="clickEffect">
                                  <p:stCondLst>
                                    <p:cond delay="0"/>
                                  </p:stCondLst>
                                  <p:childTnLst>
                                    <p:set>
                                      <p:cBhvr>
                                        <p:cTn id="30" dur="1" fill="hold">
                                          <p:stCondLst>
                                            <p:cond delay="499"/>
                                          </p:stCondLst>
                                        </p:cTn>
                                        <p:tgtEl>
                                          <p:spTgt spid="5123">
                                            <p:txEl>
                                              <p:pRg st="5" end="5"/>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268378087" presetClass="entr" presetSubtype="-1189052407" fill="hold" grpId="0" nodeType="clickEffect">
                                  <p:stCondLst>
                                    <p:cond delay="0"/>
                                  </p:stCondLst>
                                  <p:childTnLst>
                                    <p:set>
                                      <p:cBhvr>
                                        <p:cTn id="34"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68378087" presetClass="entr" presetSubtype="-1189052407" fill="hold" grpId="0" nodeType="clickEffect">
                                  <p:stCondLst>
                                    <p:cond delay="0"/>
                                  </p:stCondLst>
                                  <p:childTnLst>
                                    <p:set>
                                      <p:cBhvr>
                                        <p:cTn id="38" dur="1" fill="hold">
                                          <p:stCondLst>
                                            <p:cond delay="499"/>
                                          </p:stCondLst>
                                        </p:cTn>
                                        <p:tgtEl>
                                          <p:spTgt spid="5123">
                                            <p:txEl>
                                              <p:pRg st="7" end="7"/>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268378087" presetClass="entr" presetSubtype="-1189052407" fill="hold" grpId="0" nodeType="clickEffect">
                                  <p:stCondLst>
                                    <p:cond delay="0"/>
                                  </p:stCondLst>
                                  <p:childTnLst>
                                    <p:set>
                                      <p:cBhvr>
                                        <p:cTn id="42" dur="1" fill="hold">
                                          <p:stCondLst>
                                            <p:cond delay="499"/>
                                          </p:stCondLst>
                                        </p:cTn>
                                        <p:tgtEl>
                                          <p:spTgt spid="51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P spid="5123" grpId="0" build="p" autoUpdateAnimBg="0"/>
      <p:bldP spid="5128"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t>Entrepreneurs!</a:t>
            </a:r>
          </a:p>
        </p:txBody>
      </p:sp>
      <p:sp>
        <p:nvSpPr>
          <p:cNvPr id="6147"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400"/>
              <a:t>Andrew Carnegie</a:t>
            </a:r>
          </a:p>
          <a:p>
            <a:pPr>
              <a:lnSpc>
                <a:spcPct val="90000"/>
              </a:lnSpc>
            </a:pPr>
            <a:endParaRPr lang="en-US" altLang="en-US" sz="2400"/>
          </a:p>
          <a:p>
            <a:pPr>
              <a:lnSpc>
                <a:spcPct val="90000"/>
              </a:lnSpc>
            </a:pPr>
            <a:endParaRPr lang="en-US" altLang="en-US" sz="2400"/>
          </a:p>
          <a:p>
            <a:pPr>
              <a:lnSpc>
                <a:spcPct val="90000"/>
              </a:lnSpc>
            </a:pPr>
            <a:r>
              <a:rPr lang="en-US" altLang="en-US" sz="2400"/>
              <a:t>John D. Rockefeller</a:t>
            </a:r>
          </a:p>
          <a:p>
            <a:pPr>
              <a:lnSpc>
                <a:spcPct val="90000"/>
              </a:lnSpc>
            </a:pPr>
            <a:endParaRPr lang="en-US" altLang="en-US" sz="2400"/>
          </a:p>
          <a:p>
            <a:pPr>
              <a:lnSpc>
                <a:spcPct val="90000"/>
              </a:lnSpc>
            </a:pPr>
            <a:endParaRPr lang="en-US" altLang="en-US" sz="2400"/>
          </a:p>
          <a:p>
            <a:pPr>
              <a:lnSpc>
                <a:spcPct val="90000"/>
              </a:lnSpc>
            </a:pPr>
            <a:r>
              <a:rPr lang="en-US" altLang="en-US" sz="2400"/>
              <a:t>J.P Morgan</a:t>
            </a:r>
          </a:p>
          <a:p>
            <a:pPr>
              <a:lnSpc>
                <a:spcPct val="90000"/>
              </a:lnSpc>
            </a:pPr>
            <a:endParaRPr lang="en-US" altLang="en-US" sz="2400"/>
          </a:p>
          <a:p>
            <a:pPr>
              <a:lnSpc>
                <a:spcPct val="90000"/>
              </a:lnSpc>
            </a:pPr>
            <a:endParaRPr lang="en-US" altLang="en-US" sz="2400"/>
          </a:p>
          <a:p>
            <a:pPr>
              <a:lnSpc>
                <a:spcPct val="90000"/>
              </a:lnSpc>
            </a:pPr>
            <a:r>
              <a:rPr lang="en-US" altLang="en-US" sz="2400"/>
              <a:t>Henry Ford</a:t>
            </a:r>
          </a:p>
        </p:txBody>
      </p:sp>
      <p:pic>
        <p:nvPicPr>
          <p:cNvPr id="6150" name="Picture 6"/>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228600" y="1676400"/>
            <a:ext cx="2279650" cy="3001963"/>
          </a:xfrm>
          <a:noFill/>
          <a:ln/>
        </p:spPr>
      </p:pic>
      <p:pic>
        <p:nvPicPr>
          <p:cNvPr id="615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4876800"/>
            <a:ext cx="2057400" cy="1773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2"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43200" y="2133600"/>
            <a:ext cx="1628775"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23649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614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6147">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68378087" presetClass="entr" presetSubtype="-1189052407" fill="hold" grpId="0" nodeType="clickEffect">
                                  <p:stCondLst>
                                    <p:cond delay="0"/>
                                  </p:stCondLst>
                                  <p:childTnLst>
                                    <p:set>
                                      <p:cBhvr>
                                        <p:cTn id="14" dur="1" fill="hold">
                                          <p:stCondLst>
                                            <p:cond delay="499"/>
                                          </p:stCondLst>
                                        </p:cTn>
                                        <p:tgtEl>
                                          <p:spTgt spid="61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68378087" presetClass="entr" presetSubtype="-1189052407" fill="hold" grpId="0" nodeType="clickEffect">
                                  <p:stCondLst>
                                    <p:cond delay="0"/>
                                  </p:stCondLst>
                                  <p:childTnLst>
                                    <p:set>
                                      <p:cBhvr>
                                        <p:cTn id="18" dur="1" fill="hold">
                                          <p:stCondLst>
                                            <p:cond delay="499"/>
                                          </p:stCondLst>
                                        </p:cTn>
                                        <p:tgtEl>
                                          <p:spTgt spid="6147">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268378087" presetClass="entr" presetSubtype="-1189052407" fill="hold" grpId="0" nodeType="clickEffect">
                                  <p:stCondLst>
                                    <p:cond delay="0"/>
                                  </p:stCondLst>
                                  <p:childTnLst>
                                    <p:set>
                                      <p:cBhvr>
                                        <p:cTn id="22" dur="1" fill="hold">
                                          <p:stCondLst>
                                            <p:cond delay="499"/>
                                          </p:stCondLst>
                                        </p:cTn>
                                        <p:tgtEl>
                                          <p:spTgt spid="614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autoUpdateAnimBg="0"/>
      <p:bldP spid="6147"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a:t>Entrepreneurs!</a:t>
            </a:r>
          </a:p>
        </p:txBody>
      </p:sp>
      <p:sp>
        <p:nvSpPr>
          <p:cNvPr id="7171"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000"/>
              <a:t>Andrew Carnegie</a:t>
            </a:r>
          </a:p>
          <a:p>
            <a:pPr lvl="1">
              <a:lnSpc>
                <a:spcPct val="90000"/>
              </a:lnSpc>
            </a:pPr>
            <a:r>
              <a:rPr lang="en-US" altLang="en-US" sz="1800"/>
              <a:t>Scottish Immigrant who started working in a factory at age 12.</a:t>
            </a:r>
          </a:p>
          <a:p>
            <a:pPr lvl="1">
              <a:lnSpc>
                <a:spcPct val="90000"/>
              </a:lnSpc>
            </a:pPr>
            <a:r>
              <a:rPr lang="en-US" altLang="en-US" sz="1800"/>
              <a:t>Invested wisely and entered the steel industry at age 38.</a:t>
            </a:r>
          </a:p>
          <a:p>
            <a:pPr lvl="1">
              <a:lnSpc>
                <a:spcPct val="90000"/>
              </a:lnSpc>
            </a:pPr>
            <a:r>
              <a:rPr lang="en-US" altLang="en-US" sz="1800"/>
              <a:t>By </a:t>
            </a:r>
            <a:r>
              <a:rPr lang="en-US" altLang="en-US" sz="1800" b="1"/>
              <a:t>1901</a:t>
            </a:r>
            <a:r>
              <a:rPr lang="en-US" altLang="en-US" sz="1800"/>
              <a:t> sold his steel company for $250,000,000!</a:t>
            </a:r>
          </a:p>
          <a:p>
            <a:pPr lvl="1">
              <a:lnSpc>
                <a:spcPct val="90000"/>
              </a:lnSpc>
            </a:pPr>
            <a:r>
              <a:rPr lang="en-US" altLang="en-US" sz="1800"/>
              <a:t>Gave hundreds of millions to charities (libraries)</a:t>
            </a:r>
          </a:p>
          <a:p>
            <a:pPr lvl="1">
              <a:lnSpc>
                <a:spcPct val="90000"/>
              </a:lnSpc>
            </a:pPr>
            <a:r>
              <a:rPr lang="en-US" altLang="en-US" sz="1800"/>
              <a:t>Wrote the book: Gospel of Wealth</a:t>
            </a:r>
          </a:p>
          <a:p>
            <a:pPr lvl="1">
              <a:lnSpc>
                <a:spcPct val="90000"/>
              </a:lnSpc>
            </a:pPr>
            <a:endParaRPr lang="en-US" altLang="en-US" sz="1800"/>
          </a:p>
        </p:txBody>
      </p:sp>
      <p:pic>
        <p:nvPicPr>
          <p:cNvPr id="7173" name="Picture 5"/>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828675" y="1874838"/>
            <a:ext cx="3294063" cy="4525962"/>
          </a:xfrm>
          <a:noFill/>
          <a:ln/>
        </p:spPr>
      </p:pic>
    </p:spTree>
    <p:extLst>
      <p:ext uri="{BB962C8B-B14F-4D97-AF65-F5344CB8AC3E}">
        <p14:creationId xmlns:p14="http://schemas.microsoft.com/office/powerpoint/2010/main" val="34484599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717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7171">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7171">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7171">
                                            <p:txEl>
                                              <p:pRg st="2" end="2"/>
                                            </p:txEl>
                                          </p:spTgt>
                                        </p:tgtEl>
                                        <p:attrNameLst>
                                          <p:attrName>style.visibility</p:attrName>
                                        </p:attrNameLst>
                                      </p:cBhvr>
                                      <p:to>
                                        <p:strVal val="visible"/>
                                      </p:to>
                                    </p:set>
                                  </p:childTnLst>
                                </p:cTn>
                              </p:par>
                              <p:par>
                                <p:cTn id="15" presetID="268378087" presetClass="entr" presetSubtype="-1189052407" fill="hold" grpId="0" nodeType="withEffect">
                                  <p:stCondLst>
                                    <p:cond delay="0"/>
                                  </p:stCondLst>
                                  <p:childTnLst>
                                    <p:set>
                                      <p:cBhvr>
                                        <p:cTn id="16" dur="1" fill="hold">
                                          <p:stCondLst>
                                            <p:cond delay="499"/>
                                          </p:stCondLst>
                                        </p:cTn>
                                        <p:tgtEl>
                                          <p:spTgt spid="7171">
                                            <p:txEl>
                                              <p:pRg st="3" end="3"/>
                                            </p:txEl>
                                          </p:spTgt>
                                        </p:tgtEl>
                                        <p:attrNameLst>
                                          <p:attrName>style.visibility</p:attrName>
                                        </p:attrNameLst>
                                      </p:cBhvr>
                                      <p:to>
                                        <p:strVal val="visible"/>
                                      </p:to>
                                    </p:set>
                                  </p:childTnLst>
                                </p:cTn>
                              </p:par>
                              <p:par>
                                <p:cTn id="17" presetID="268378087" presetClass="entr" presetSubtype="-1189052407" fill="hold" grpId="0" nodeType="withEffect">
                                  <p:stCondLst>
                                    <p:cond delay="0"/>
                                  </p:stCondLst>
                                  <p:childTnLst>
                                    <p:set>
                                      <p:cBhvr>
                                        <p:cTn id="18" dur="1" fill="hold">
                                          <p:stCondLst>
                                            <p:cond delay="499"/>
                                          </p:stCondLst>
                                        </p:cTn>
                                        <p:tgtEl>
                                          <p:spTgt spid="7171">
                                            <p:txEl>
                                              <p:pRg st="4" end="4"/>
                                            </p:txEl>
                                          </p:spTgt>
                                        </p:tgtEl>
                                        <p:attrNameLst>
                                          <p:attrName>style.visibility</p:attrName>
                                        </p:attrNameLst>
                                      </p:cBhvr>
                                      <p:to>
                                        <p:strVal val="visible"/>
                                      </p:to>
                                    </p:set>
                                  </p:childTnLst>
                                </p:cTn>
                              </p:par>
                              <p:par>
                                <p:cTn id="19" presetID="268378087" presetClass="entr" presetSubtype="-1189052407" fill="hold" grpId="0" nodeType="withEffect">
                                  <p:stCondLst>
                                    <p:cond delay="0"/>
                                  </p:stCondLst>
                                  <p:childTnLst>
                                    <p:set>
                                      <p:cBhvr>
                                        <p:cTn id="20" dur="1" fill="hold">
                                          <p:stCondLst>
                                            <p:cond delay="499"/>
                                          </p:stCondLst>
                                        </p:cTn>
                                        <p:tgtEl>
                                          <p:spTgt spid="71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ltLang="en-US"/>
              <a:t>Entrepreneurs!</a:t>
            </a:r>
          </a:p>
        </p:txBody>
      </p:sp>
      <p:sp>
        <p:nvSpPr>
          <p:cNvPr id="9219"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400"/>
              <a:t>John D. Rockefeller</a:t>
            </a:r>
            <a:endParaRPr lang="en-US" altLang="en-US" sz="1800"/>
          </a:p>
          <a:p>
            <a:pPr lvl="1">
              <a:lnSpc>
                <a:spcPct val="90000"/>
              </a:lnSpc>
            </a:pPr>
            <a:r>
              <a:rPr lang="en-US" altLang="en-US" sz="1600"/>
              <a:t>Entered the oil-refining business during the Civil War.</a:t>
            </a:r>
          </a:p>
          <a:p>
            <a:pPr lvl="1">
              <a:lnSpc>
                <a:spcPct val="90000"/>
              </a:lnSpc>
            </a:pPr>
            <a:r>
              <a:rPr lang="en-US" altLang="en-US" sz="1600"/>
              <a:t>Used ruthless means to eliminate his competition. </a:t>
            </a:r>
          </a:p>
          <a:p>
            <a:pPr lvl="1">
              <a:lnSpc>
                <a:spcPct val="90000"/>
              </a:lnSpc>
            </a:pPr>
            <a:r>
              <a:rPr lang="en-US" altLang="en-US" sz="1600"/>
              <a:t>By 1882 his company, Standard Oil Company, controlled 90% of all American oil refining. </a:t>
            </a:r>
          </a:p>
          <a:p>
            <a:pPr lvl="1">
              <a:lnSpc>
                <a:spcPct val="90000"/>
              </a:lnSpc>
            </a:pPr>
            <a:r>
              <a:rPr lang="en-US" altLang="en-US" sz="1600"/>
              <a:t>Created the Standard Oil Trust to control more aspects of oil production.</a:t>
            </a:r>
          </a:p>
          <a:p>
            <a:pPr lvl="1">
              <a:lnSpc>
                <a:spcPct val="90000"/>
              </a:lnSpc>
            </a:pPr>
            <a:endParaRPr lang="en-US" altLang="en-US" sz="1600"/>
          </a:p>
          <a:p>
            <a:pPr lvl="1">
              <a:lnSpc>
                <a:spcPct val="90000"/>
              </a:lnSpc>
            </a:pPr>
            <a:r>
              <a:rPr lang="en-US" altLang="en-US" sz="1600"/>
              <a:t>Gave hundreds of millions to charities.</a:t>
            </a:r>
          </a:p>
          <a:p>
            <a:pPr lvl="1">
              <a:lnSpc>
                <a:spcPct val="90000"/>
              </a:lnSpc>
            </a:pPr>
            <a:r>
              <a:rPr lang="en-US" altLang="en-US" sz="1600"/>
              <a:t>Rockefeller Center</a:t>
            </a:r>
          </a:p>
          <a:p>
            <a:pPr lvl="1">
              <a:lnSpc>
                <a:spcPct val="90000"/>
              </a:lnSpc>
            </a:pPr>
            <a:endParaRPr lang="en-US" altLang="en-US" sz="1600"/>
          </a:p>
        </p:txBody>
      </p:sp>
      <p:pic>
        <p:nvPicPr>
          <p:cNvPr id="9221" name="Picture 5"/>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835025" y="1874838"/>
            <a:ext cx="3281363" cy="4525962"/>
          </a:xfrm>
          <a:noFill/>
          <a:ln/>
        </p:spPr>
      </p:pic>
    </p:spTree>
    <p:extLst>
      <p:ext uri="{BB962C8B-B14F-4D97-AF65-F5344CB8AC3E}">
        <p14:creationId xmlns:p14="http://schemas.microsoft.com/office/powerpoint/2010/main" val="24758472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92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9219">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9219">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9219">
                                            <p:txEl>
                                              <p:pRg st="2" end="2"/>
                                            </p:txEl>
                                          </p:spTgt>
                                        </p:tgtEl>
                                        <p:attrNameLst>
                                          <p:attrName>style.visibility</p:attrName>
                                        </p:attrNameLst>
                                      </p:cBhvr>
                                      <p:to>
                                        <p:strVal val="visible"/>
                                      </p:to>
                                    </p:set>
                                  </p:childTnLst>
                                </p:cTn>
                              </p:par>
                              <p:par>
                                <p:cTn id="15" presetID="268378087" presetClass="entr" presetSubtype="-1189052407" fill="hold" grpId="0" nodeType="withEffect">
                                  <p:stCondLst>
                                    <p:cond delay="0"/>
                                  </p:stCondLst>
                                  <p:childTnLst>
                                    <p:set>
                                      <p:cBhvr>
                                        <p:cTn id="16" dur="1" fill="hold">
                                          <p:stCondLst>
                                            <p:cond delay="499"/>
                                          </p:stCondLst>
                                        </p:cTn>
                                        <p:tgtEl>
                                          <p:spTgt spid="9219">
                                            <p:txEl>
                                              <p:pRg st="3" end="3"/>
                                            </p:txEl>
                                          </p:spTgt>
                                        </p:tgtEl>
                                        <p:attrNameLst>
                                          <p:attrName>style.visibility</p:attrName>
                                        </p:attrNameLst>
                                      </p:cBhvr>
                                      <p:to>
                                        <p:strVal val="visible"/>
                                      </p:to>
                                    </p:set>
                                  </p:childTnLst>
                                </p:cTn>
                              </p:par>
                              <p:par>
                                <p:cTn id="17" presetID="268378087" presetClass="entr" presetSubtype="-1189052407" fill="hold" grpId="0" nodeType="withEffect">
                                  <p:stCondLst>
                                    <p:cond delay="0"/>
                                  </p:stCondLst>
                                  <p:childTnLst>
                                    <p:set>
                                      <p:cBhvr>
                                        <p:cTn id="18" dur="1" fill="hold">
                                          <p:stCondLst>
                                            <p:cond delay="499"/>
                                          </p:stCondLst>
                                        </p:cTn>
                                        <p:tgtEl>
                                          <p:spTgt spid="9219">
                                            <p:txEl>
                                              <p:pRg st="4" end="4"/>
                                            </p:txEl>
                                          </p:spTgt>
                                        </p:tgtEl>
                                        <p:attrNameLst>
                                          <p:attrName>style.visibility</p:attrName>
                                        </p:attrNameLst>
                                      </p:cBhvr>
                                      <p:to>
                                        <p:strVal val="visible"/>
                                      </p:to>
                                    </p:set>
                                  </p:childTnLst>
                                </p:cTn>
                              </p:par>
                              <p:par>
                                <p:cTn id="19" presetID="268378087" presetClass="entr" presetSubtype="-1189052407" fill="hold" grpId="0" nodeType="withEffect">
                                  <p:stCondLst>
                                    <p:cond delay="0"/>
                                  </p:stCondLst>
                                  <p:childTnLst>
                                    <p:set>
                                      <p:cBhvr>
                                        <p:cTn id="20" dur="1" fill="hold">
                                          <p:stCondLst>
                                            <p:cond delay="499"/>
                                          </p:stCondLst>
                                        </p:cTn>
                                        <p:tgtEl>
                                          <p:spTgt spid="9219">
                                            <p:txEl>
                                              <p:pRg st="6" end="6"/>
                                            </p:txEl>
                                          </p:spTgt>
                                        </p:tgtEl>
                                        <p:attrNameLst>
                                          <p:attrName>style.visibility</p:attrName>
                                        </p:attrNameLst>
                                      </p:cBhvr>
                                      <p:to>
                                        <p:strVal val="visible"/>
                                      </p:to>
                                    </p:set>
                                  </p:childTnLst>
                                </p:cTn>
                              </p:par>
                              <p:par>
                                <p:cTn id="21" presetID="268378087" presetClass="entr" presetSubtype="-1189052407" fill="hold" grpId="0" nodeType="withEffect">
                                  <p:stCondLst>
                                    <p:cond delay="0"/>
                                  </p:stCondLst>
                                  <p:childTnLst>
                                    <p:set>
                                      <p:cBhvr>
                                        <p:cTn id="22"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utoUpdateAnimBg="0"/>
      <p:bldP spid="9219"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Entrepreneurs!</a:t>
            </a:r>
          </a:p>
        </p:txBody>
      </p:sp>
      <p:sp>
        <p:nvSpPr>
          <p:cNvPr id="10243"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800"/>
              <a:t>J.P Morgan</a:t>
            </a:r>
            <a:endParaRPr lang="en-US" altLang="en-US" sz="1800"/>
          </a:p>
          <a:p>
            <a:pPr lvl="1">
              <a:lnSpc>
                <a:spcPct val="90000"/>
              </a:lnSpc>
            </a:pPr>
            <a:r>
              <a:rPr lang="en-US" altLang="en-US" sz="2000"/>
              <a:t>Banker who made many loans to up and coming businesses.</a:t>
            </a:r>
          </a:p>
          <a:p>
            <a:pPr lvl="1">
              <a:lnSpc>
                <a:spcPct val="90000"/>
              </a:lnSpc>
            </a:pPr>
            <a:r>
              <a:rPr lang="en-US" altLang="en-US" sz="2000"/>
              <a:t>Purchased and reorganized many bankrupt businesses (profit).</a:t>
            </a:r>
          </a:p>
          <a:p>
            <a:pPr lvl="1">
              <a:lnSpc>
                <a:spcPct val="90000"/>
              </a:lnSpc>
            </a:pPr>
            <a:r>
              <a:rPr lang="en-US" altLang="en-US" sz="2000"/>
              <a:t>Bought Carnegie Steel and reorganized it into the United States Steel Corporation (the world’s largest). </a:t>
            </a:r>
          </a:p>
        </p:txBody>
      </p:sp>
      <p:pic>
        <p:nvPicPr>
          <p:cNvPr id="10245" name="Picture 5"/>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787400" y="1874838"/>
            <a:ext cx="3378200" cy="4525962"/>
          </a:xfrm>
          <a:noFill/>
          <a:ln/>
        </p:spPr>
      </p:pic>
    </p:spTree>
    <p:extLst>
      <p:ext uri="{BB962C8B-B14F-4D97-AF65-F5344CB8AC3E}">
        <p14:creationId xmlns:p14="http://schemas.microsoft.com/office/powerpoint/2010/main" val="42368989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102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10243">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10243">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10243">
                                            <p:txEl>
                                              <p:pRg st="2" end="2"/>
                                            </p:txEl>
                                          </p:spTgt>
                                        </p:tgtEl>
                                        <p:attrNameLst>
                                          <p:attrName>style.visibility</p:attrName>
                                        </p:attrNameLst>
                                      </p:cBhvr>
                                      <p:to>
                                        <p:strVal val="visible"/>
                                      </p:to>
                                    </p:set>
                                  </p:childTnLst>
                                </p:cTn>
                              </p:par>
                              <p:par>
                                <p:cTn id="15" presetID="268378087" presetClass="entr" presetSubtype="-1189052407" fill="hold" grpId="0" nodeType="withEffect">
                                  <p:stCondLst>
                                    <p:cond delay="0"/>
                                  </p:stCondLst>
                                  <p:childTnLst>
                                    <p:set>
                                      <p:cBhvr>
                                        <p:cTn id="16" dur="1" fill="hold">
                                          <p:stCondLst>
                                            <p:cond delay="499"/>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autoUpdateAnimBg="0"/>
      <p:bldP spid="10243"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Entrepreneurs!</a:t>
            </a:r>
          </a:p>
        </p:txBody>
      </p:sp>
      <p:sp>
        <p:nvSpPr>
          <p:cNvPr id="11267"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800"/>
              <a:t>Henry Ford</a:t>
            </a:r>
            <a:endParaRPr lang="en-US" altLang="en-US" sz="1800"/>
          </a:p>
          <a:p>
            <a:pPr lvl="1">
              <a:lnSpc>
                <a:spcPct val="90000"/>
              </a:lnSpc>
            </a:pPr>
            <a:r>
              <a:rPr lang="en-US" altLang="en-US"/>
              <a:t>Ford Motor Corp (cars)</a:t>
            </a:r>
          </a:p>
          <a:p>
            <a:pPr lvl="1">
              <a:lnSpc>
                <a:spcPct val="90000"/>
              </a:lnSpc>
              <a:buFont typeface="Wingdings" panose="05000000000000000000" pitchFamily="2" charset="2"/>
              <a:buNone/>
            </a:pPr>
            <a:endParaRPr lang="en-US" altLang="en-US"/>
          </a:p>
          <a:p>
            <a:pPr lvl="1">
              <a:lnSpc>
                <a:spcPct val="90000"/>
              </a:lnSpc>
            </a:pPr>
            <a:r>
              <a:rPr lang="en-US" altLang="en-US"/>
              <a:t>Created the assembly line</a:t>
            </a:r>
          </a:p>
          <a:p>
            <a:pPr lvl="1">
              <a:lnSpc>
                <a:spcPct val="90000"/>
              </a:lnSpc>
            </a:pPr>
            <a:endParaRPr lang="en-US" altLang="en-US"/>
          </a:p>
          <a:p>
            <a:pPr lvl="1">
              <a:lnSpc>
                <a:spcPct val="90000"/>
              </a:lnSpc>
            </a:pPr>
            <a:r>
              <a:rPr lang="en-US" altLang="en-US"/>
              <a:t>Paid laborers a good wage</a:t>
            </a:r>
            <a:endParaRPr lang="en-US" altLang="en-US" sz="2000"/>
          </a:p>
        </p:txBody>
      </p:sp>
      <p:pic>
        <p:nvPicPr>
          <p:cNvPr id="11269" name="Picture 5"/>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457200" y="2651125"/>
            <a:ext cx="4038600" cy="2973388"/>
          </a:xfrm>
          <a:noFill/>
          <a:ln/>
        </p:spPr>
      </p:pic>
    </p:spTree>
    <p:extLst>
      <p:ext uri="{BB962C8B-B14F-4D97-AF65-F5344CB8AC3E}">
        <p14:creationId xmlns:p14="http://schemas.microsoft.com/office/powerpoint/2010/main" val="4236514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112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11267">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11267">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11267">
                                            <p:txEl>
                                              <p:pRg st="3" end="3"/>
                                            </p:txEl>
                                          </p:spTgt>
                                        </p:tgtEl>
                                        <p:attrNameLst>
                                          <p:attrName>style.visibility</p:attrName>
                                        </p:attrNameLst>
                                      </p:cBhvr>
                                      <p:to>
                                        <p:strVal val="visible"/>
                                      </p:to>
                                    </p:set>
                                  </p:childTnLst>
                                </p:cTn>
                              </p:par>
                              <p:par>
                                <p:cTn id="15" presetID="268378087" presetClass="entr" presetSubtype="-1189052407" fill="hold" grpId="0" nodeType="withEffect">
                                  <p:stCondLst>
                                    <p:cond delay="0"/>
                                  </p:stCondLst>
                                  <p:childTnLst>
                                    <p:set>
                                      <p:cBhvr>
                                        <p:cTn id="16" dur="1" fill="hold">
                                          <p:stCondLst>
                                            <p:cond delay="499"/>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autoUpdateAnimBg="0"/>
      <p:bldP spid="11267"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57200" y="685800"/>
            <a:ext cx="7772400" cy="1143000"/>
          </a:xfrm>
        </p:spPr>
        <p:txBody>
          <a:bodyPr>
            <a:normAutofit fontScale="90000"/>
          </a:bodyPr>
          <a:lstStyle/>
          <a:p>
            <a:pPr eaLnBrk="1" hangingPunct="1"/>
            <a:r>
              <a:rPr lang="en-US" altLang="en-US" smtClean="0"/>
              <a:t>Robber Baron or </a:t>
            </a:r>
            <a:br>
              <a:rPr lang="en-US" altLang="en-US" smtClean="0"/>
            </a:br>
            <a:r>
              <a:rPr lang="en-US" altLang="en-US" smtClean="0"/>
              <a:t>Captains of Industry </a:t>
            </a:r>
          </a:p>
        </p:txBody>
      </p:sp>
      <p:sp>
        <p:nvSpPr>
          <p:cNvPr id="3" name="Content Placeholder 2"/>
          <p:cNvSpPr>
            <a:spLocks noGrp="1"/>
          </p:cNvSpPr>
          <p:nvPr>
            <p:ph idx="1"/>
          </p:nvPr>
        </p:nvSpPr>
        <p:spPr>
          <a:xfrm>
            <a:off x="685800" y="2286000"/>
            <a:ext cx="7772400" cy="4114800"/>
          </a:xfrm>
        </p:spPr>
        <p:txBody>
          <a:bodyPr>
            <a:normAutofit lnSpcReduction="10000"/>
          </a:bodyPr>
          <a:lstStyle/>
          <a:p>
            <a:pPr marL="0" indent="0" eaLnBrk="1" hangingPunct="1">
              <a:buFontTx/>
              <a:buNone/>
              <a:defRPr/>
            </a:pPr>
            <a:r>
              <a:rPr lang="en-US" sz="2800" b="1" dirty="0" smtClean="0"/>
              <a:t>Robber Baron</a:t>
            </a:r>
          </a:p>
          <a:p>
            <a:pPr marL="0" indent="0" eaLnBrk="1" hangingPunct="1">
              <a:buFontTx/>
              <a:buNone/>
              <a:defRPr/>
            </a:pPr>
            <a:r>
              <a:rPr lang="en-US" sz="2800" dirty="0" smtClean="0"/>
              <a:t>1</a:t>
            </a:r>
            <a:r>
              <a:rPr lang="en-US" sz="2800" b="1" dirty="0" smtClean="0"/>
              <a:t>:</a:t>
            </a:r>
            <a:r>
              <a:rPr lang="en-US" sz="2800" dirty="0" smtClean="0"/>
              <a:t> an American capitalist of the latter part of the 19th century who became wealthy through exploitation (as of natural resources, governmental influence, or low wage scales) </a:t>
            </a:r>
          </a:p>
          <a:p>
            <a:pPr marL="0" indent="0" eaLnBrk="1" hangingPunct="1">
              <a:buFontTx/>
              <a:buNone/>
              <a:defRPr/>
            </a:pPr>
            <a:r>
              <a:rPr lang="en-US" sz="2800" dirty="0" smtClean="0"/>
              <a:t>2</a:t>
            </a:r>
            <a:r>
              <a:rPr lang="en-US" sz="2800" b="1" dirty="0" smtClean="0"/>
              <a:t>:</a:t>
            </a:r>
            <a:r>
              <a:rPr lang="en-US" sz="2800" dirty="0" smtClean="0"/>
              <a:t> a business owner or executive who acquires wealth through ethically questionable tactics </a:t>
            </a:r>
          </a:p>
          <a:p>
            <a:pPr marL="0" indent="0">
              <a:buFontTx/>
              <a:buNone/>
              <a:defRPr/>
            </a:pPr>
            <a:r>
              <a:rPr lang="en-US" sz="2800" b="1" dirty="0" smtClean="0"/>
              <a:t>Captain of Industry</a:t>
            </a:r>
          </a:p>
          <a:p>
            <a:pPr marL="0" indent="0">
              <a:buFontTx/>
              <a:buNone/>
              <a:defRPr/>
            </a:pPr>
            <a:r>
              <a:rPr lang="en-US" sz="2800" b="1" dirty="0" smtClean="0"/>
              <a:t>:</a:t>
            </a:r>
            <a:r>
              <a:rPr lang="en-US" sz="2800" dirty="0" smtClean="0"/>
              <a:t> the head of a great industrial enterprise</a:t>
            </a:r>
          </a:p>
          <a:p>
            <a:pPr marL="0" indent="0" eaLnBrk="1" hangingPunct="1">
              <a:buFontTx/>
              <a:buNone/>
              <a:defRPr/>
            </a:pPr>
            <a:endParaRPr lang="en-US" sz="2400" dirty="0" smtClean="0"/>
          </a:p>
          <a:p>
            <a:pPr eaLnBrk="1" hangingPunct="1">
              <a:defRPr/>
            </a:pPr>
            <a:endParaRPr lang="en-US" dirty="0" smtClean="0"/>
          </a:p>
        </p:txBody>
      </p:sp>
    </p:spTree>
    <p:extLst>
      <p:ext uri="{BB962C8B-B14F-4D97-AF65-F5344CB8AC3E}">
        <p14:creationId xmlns:p14="http://schemas.microsoft.com/office/powerpoint/2010/main" val="415819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990600"/>
            <a:ext cx="7772400" cy="1143000"/>
          </a:xfrm>
        </p:spPr>
        <p:txBody>
          <a:bodyPr>
            <a:normAutofit fontScale="90000"/>
          </a:bodyPr>
          <a:lstStyle/>
          <a:p>
            <a:pPr eaLnBrk="1" hangingPunct="1"/>
            <a:r>
              <a:rPr lang="en-US" altLang="en-US" smtClean="0"/>
              <a:t>Robber Barons or Captains of Industry</a:t>
            </a:r>
          </a:p>
        </p:txBody>
      </p:sp>
      <p:sp>
        <p:nvSpPr>
          <p:cNvPr id="5123" name="Rectangle 3"/>
          <p:cNvSpPr>
            <a:spLocks noGrp="1" noChangeArrowheads="1"/>
          </p:cNvSpPr>
          <p:nvPr>
            <p:ph type="body" sz="half" idx="1"/>
          </p:nvPr>
        </p:nvSpPr>
        <p:spPr>
          <a:xfrm>
            <a:off x="685800" y="2743200"/>
            <a:ext cx="3810000" cy="4114800"/>
          </a:xfrm>
        </p:spPr>
        <p:txBody>
          <a:bodyPr/>
          <a:lstStyle/>
          <a:p>
            <a:pPr eaLnBrk="1" hangingPunct="1"/>
            <a:r>
              <a:rPr lang="en-US" altLang="en-US" sz="2800" smtClean="0">
                <a:solidFill>
                  <a:srgbClr val="FF0000"/>
                </a:solidFill>
              </a:rPr>
              <a:t>Robber Barons – negative view of big business</a:t>
            </a:r>
            <a:endParaRPr lang="en-US" altLang="en-US" sz="2800" smtClean="0"/>
          </a:p>
          <a:p>
            <a:pPr eaLnBrk="1" hangingPunct="1"/>
            <a:r>
              <a:rPr lang="en-US" altLang="en-US" sz="2800" smtClean="0"/>
              <a:t>As cruel and ruthless </a:t>
            </a:r>
          </a:p>
          <a:p>
            <a:pPr eaLnBrk="1" hangingPunct="1"/>
            <a:r>
              <a:rPr lang="en-US" altLang="en-US" sz="2800" smtClean="0"/>
              <a:t>Would stop at nothing to achieve great wealth</a:t>
            </a:r>
          </a:p>
        </p:txBody>
      </p:sp>
      <p:pic>
        <p:nvPicPr>
          <p:cNvPr id="5124" name="Picture 5" descr="vanderbilt"/>
          <p:cNvPicPr>
            <a:picLocks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4800600" y="2667000"/>
            <a:ext cx="3810000" cy="33956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125" name="Picture 6"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6" name="Text Box 7"/>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281275234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1066800"/>
            <a:ext cx="7772400" cy="1143000"/>
          </a:xfrm>
        </p:spPr>
        <p:txBody>
          <a:bodyPr>
            <a:normAutofit fontScale="90000"/>
          </a:bodyPr>
          <a:lstStyle/>
          <a:p>
            <a:pPr eaLnBrk="1" hangingPunct="1"/>
            <a:r>
              <a:rPr lang="en-US" altLang="en-US" smtClean="0"/>
              <a:t>Robber Barons or Captains of Industry</a:t>
            </a:r>
          </a:p>
        </p:txBody>
      </p:sp>
      <p:sp>
        <p:nvSpPr>
          <p:cNvPr id="6147" name="Rectangle 3"/>
          <p:cNvSpPr>
            <a:spLocks noGrp="1" noChangeArrowheads="1"/>
          </p:cNvSpPr>
          <p:nvPr>
            <p:ph type="body" sz="half" idx="1"/>
          </p:nvPr>
        </p:nvSpPr>
        <p:spPr>
          <a:xfrm>
            <a:off x="685800" y="2743200"/>
            <a:ext cx="3810000" cy="4114800"/>
          </a:xfrm>
        </p:spPr>
        <p:txBody>
          <a:bodyPr/>
          <a:lstStyle/>
          <a:p>
            <a:pPr eaLnBrk="1" hangingPunct="1"/>
            <a:r>
              <a:rPr lang="en-US" altLang="en-US" sz="2800" smtClean="0">
                <a:solidFill>
                  <a:srgbClr val="FF0000"/>
                </a:solidFill>
              </a:rPr>
              <a:t>Captain of Industry – view that the same men were ingenious and industrial leaders</a:t>
            </a:r>
          </a:p>
          <a:p>
            <a:pPr eaLnBrk="1" hangingPunct="1"/>
            <a:r>
              <a:rPr lang="en-US" altLang="en-US" sz="2800" smtClean="0"/>
              <a:t>Transformed the American economy</a:t>
            </a:r>
          </a:p>
          <a:p>
            <a:pPr eaLnBrk="1" hangingPunct="1"/>
            <a:r>
              <a:rPr lang="en-US" altLang="en-US" sz="2800" smtClean="0"/>
              <a:t>Praised for their charity</a:t>
            </a:r>
          </a:p>
        </p:txBody>
      </p:sp>
      <p:pic>
        <p:nvPicPr>
          <p:cNvPr id="6148" name="Picture 5" descr="rockefeller"/>
          <p:cNvPicPr>
            <a:picLocks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5029200" y="2438400"/>
            <a:ext cx="31654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149" name="Picture 6"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50" name="Text Box 7"/>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358770388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endParaRPr lang="en-US" altLang="en-US" smtClean="0"/>
          </a:p>
        </p:txBody>
      </p:sp>
      <p:sp>
        <p:nvSpPr>
          <p:cNvPr id="7171" name="Rectangle 3"/>
          <p:cNvSpPr>
            <a:spLocks noGrp="1" noChangeArrowheads="1"/>
          </p:cNvSpPr>
          <p:nvPr>
            <p:ph type="body" idx="1"/>
          </p:nvPr>
        </p:nvSpPr>
        <p:spPr/>
        <p:txBody>
          <a:bodyPr/>
          <a:lstStyle/>
          <a:p>
            <a:pPr eaLnBrk="1" hangingPunct="1"/>
            <a:endParaRPr lang="en-US" altLang="en-US" smtClean="0"/>
          </a:p>
        </p:txBody>
      </p:sp>
      <p:pic>
        <p:nvPicPr>
          <p:cNvPr id="7172" name="Picture 4" descr="A50_PH_US_CT_C07_V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930275"/>
            <a:ext cx="8305800" cy="592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4" name="Text Box 6"/>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39858118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en-US" smtClean="0"/>
              <a:t>Social Darwinism</a:t>
            </a:r>
          </a:p>
        </p:txBody>
      </p:sp>
      <p:sp>
        <p:nvSpPr>
          <p:cNvPr id="8195" name="Rectangle 3"/>
          <p:cNvSpPr>
            <a:spLocks noGrp="1" noChangeArrowheads="1"/>
          </p:cNvSpPr>
          <p:nvPr>
            <p:ph type="body" sz="half" idx="1"/>
          </p:nvPr>
        </p:nvSpPr>
        <p:spPr/>
        <p:txBody>
          <a:bodyPr/>
          <a:lstStyle/>
          <a:p>
            <a:pPr eaLnBrk="1" hangingPunct="1"/>
            <a:r>
              <a:rPr lang="en-US" altLang="en-US" sz="2800" i="1" smtClean="0"/>
              <a:t>Origins of </a:t>
            </a:r>
            <a:r>
              <a:rPr lang="en-US" altLang="en-US" sz="2800" i="1" smtClean="0">
                <a:solidFill>
                  <a:srgbClr val="000000"/>
                </a:solidFill>
                <a:latin typeface="Arial" panose="020B0604020202020204" pitchFamily="34" charset="0"/>
                <a:cs typeface="Arial" panose="020B0604020202020204" pitchFamily="34" charset="0"/>
                <a:hlinkClick r:id="rId2"/>
              </a:rPr>
              <a:t> </a:t>
            </a:r>
            <a:r>
              <a:rPr lang="en-US" altLang="en-US" sz="2800" i="1" smtClean="0"/>
              <a:t>Species</a:t>
            </a:r>
            <a:r>
              <a:rPr lang="en-US" altLang="en-US" sz="2800" smtClean="0"/>
              <a:t> 1859</a:t>
            </a:r>
          </a:p>
          <a:p>
            <a:pPr eaLnBrk="1" hangingPunct="1"/>
            <a:r>
              <a:rPr lang="en-US" altLang="en-US" sz="2800" smtClean="0"/>
              <a:t>Charles Darwin</a:t>
            </a:r>
          </a:p>
          <a:p>
            <a:pPr eaLnBrk="1" hangingPunct="1"/>
            <a:r>
              <a:rPr lang="en-US" altLang="en-US" sz="2800" smtClean="0"/>
              <a:t>All animal life had evolved by a process of  Natural Selection</a:t>
            </a:r>
          </a:p>
          <a:p>
            <a:pPr eaLnBrk="1" hangingPunct="1"/>
            <a:r>
              <a:rPr lang="en-US" altLang="en-US" sz="2800" smtClean="0"/>
              <a:t>Only the strong survive to reproduce</a:t>
            </a:r>
          </a:p>
        </p:txBody>
      </p:sp>
      <p:sp>
        <p:nvSpPr>
          <p:cNvPr id="8196" name="AutoShape 4" descr="darwin">
            <a:hlinkClick r:id="rId2"/>
          </p:cNvPr>
          <p:cNvSpPr>
            <a:spLocks noChangeAspect="1" noChangeArrowheads="1"/>
          </p:cNvSpPr>
          <p:nvPr/>
        </p:nvSpPr>
        <p:spPr bwMode="auto">
          <a:xfrm>
            <a:off x="4110038" y="2800350"/>
            <a:ext cx="925512"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a:p>
        </p:txBody>
      </p:sp>
      <p:pic>
        <p:nvPicPr>
          <p:cNvPr id="8197" name="Picture 5" descr="darwin">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038725" y="1981200"/>
            <a:ext cx="3028950" cy="4114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198" name="Picture 6"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9" name="Text Box 7"/>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161345492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26"/>
          <p:cNvSpPr>
            <a:spLocks noGrp="1" noChangeArrowheads="1"/>
          </p:cNvSpPr>
          <p:nvPr>
            <p:ph type="title"/>
          </p:nvPr>
        </p:nvSpPr>
        <p:spPr/>
        <p:txBody>
          <a:bodyPr/>
          <a:lstStyle/>
          <a:p>
            <a:pPr eaLnBrk="1" hangingPunct="1"/>
            <a:r>
              <a:rPr lang="en-US" altLang="en-US" smtClean="0"/>
              <a:t>Social Darwinism</a:t>
            </a:r>
          </a:p>
        </p:txBody>
      </p:sp>
      <p:sp>
        <p:nvSpPr>
          <p:cNvPr id="9219" name="Rectangle 1027"/>
          <p:cNvSpPr>
            <a:spLocks noGrp="1" noChangeArrowheads="1"/>
          </p:cNvSpPr>
          <p:nvPr>
            <p:ph type="body" sz="half" idx="1"/>
          </p:nvPr>
        </p:nvSpPr>
        <p:spPr/>
        <p:txBody>
          <a:bodyPr/>
          <a:lstStyle/>
          <a:p>
            <a:pPr eaLnBrk="1" hangingPunct="1"/>
            <a:r>
              <a:rPr lang="en-US" altLang="en-US" sz="2800" smtClean="0"/>
              <a:t>Free Competition in the economy, like natural selection, would ensure survival of the fittest</a:t>
            </a:r>
          </a:p>
          <a:p>
            <a:pPr eaLnBrk="1" hangingPunct="1"/>
            <a:r>
              <a:rPr lang="en-US" altLang="en-US" sz="2800" smtClean="0">
                <a:solidFill>
                  <a:srgbClr val="FF0000"/>
                </a:solidFill>
              </a:rPr>
              <a:t>Society should do as little as possible to interfere with people’s pursuit of success</a:t>
            </a:r>
          </a:p>
        </p:txBody>
      </p:sp>
      <p:pic>
        <p:nvPicPr>
          <p:cNvPr id="9220" name="Picture 1028" descr="origins">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222875" y="1981200"/>
            <a:ext cx="2659063" cy="4114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21" name="Picture 1029"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22" name="Text Box 1030"/>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50754795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p:cNvSpPr>
            <a:spLocks noGrp="1" noChangeArrowheads="1"/>
          </p:cNvSpPr>
          <p:nvPr>
            <p:ph type="title"/>
          </p:nvPr>
        </p:nvSpPr>
        <p:spPr>
          <a:xfrm>
            <a:off x="685800" y="1295400"/>
            <a:ext cx="7772400" cy="1143000"/>
          </a:xfrm>
        </p:spPr>
        <p:txBody>
          <a:bodyPr>
            <a:normAutofit fontScale="90000"/>
          </a:bodyPr>
          <a:lstStyle/>
          <a:p>
            <a:pPr eaLnBrk="1" hangingPunct="1"/>
            <a:r>
              <a:rPr lang="en-US" altLang="en-US" smtClean="0"/>
              <a:t>Robber Barons or Captains of Industry</a:t>
            </a:r>
          </a:p>
        </p:txBody>
      </p:sp>
      <p:sp>
        <p:nvSpPr>
          <p:cNvPr id="10243" name="Rectangle 1027"/>
          <p:cNvSpPr>
            <a:spLocks noGrp="1" noChangeArrowheads="1"/>
          </p:cNvSpPr>
          <p:nvPr>
            <p:ph type="body" sz="half" idx="1"/>
          </p:nvPr>
        </p:nvSpPr>
        <p:spPr>
          <a:xfrm>
            <a:off x="304800" y="2590800"/>
            <a:ext cx="4191000" cy="4495800"/>
          </a:xfrm>
        </p:spPr>
        <p:txBody>
          <a:bodyPr/>
          <a:lstStyle/>
          <a:p>
            <a:pPr eaLnBrk="1" hangingPunct="1"/>
            <a:r>
              <a:rPr lang="en-US" altLang="en-US" sz="2800" smtClean="0">
                <a:solidFill>
                  <a:srgbClr val="FF3300"/>
                </a:solidFill>
              </a:rPr>
              <a:t>Andrew Carnegie</a:t>
            </a:r>
          </a:p>
          <a:p>
            <a:pPr eaLnBrk="1" hangingPunct="1"/>
            <a:r>
              <a:rPr lang="en-US" altLang="en-US" sz="2800" smtClean="0"/>
              <a:t>Gospel of Wealth – people should be free to make as much money as they can. However, after they make it, they should give it away </a:t>
            </a:r>
          </a:p>
        </p:txBody>
      </p:sp>
      <p:pic>
        <p:nvPicPr>
          <p:cNvPr id="10244" name="Picture 1028" descr="Carnegie%2520Hall-Piano">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4648200" y="2811463"/>
            <a:ext cx="3810000" cy="24542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5" name="Picture 1029"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6" name="Text Box 1030"/>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359924616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smtClean="0"/>
              <a:t>Carnegie Steel</a:t>
            </a:r>
          </a:p>
        </p:txBody>
      </p:sp>
      <p:sp>
        <p:nvSpPr>
          <p:cNvPr id="11267" name="Rectangle 3"/>
          <p:cNvSpPr>
            <a:spLocks noGrp="1" noChangeArrowheads="1"/>
          </p:cNvSpPr>
          <p:nvPr>
            <p:ph type="body" sz="half" idx="1"/>
          </p:nvPr>
        </p:nvSpPr>
        <p:spPr/>
        <p:txBody>
          <a:bodyPr/>
          <a:lstStyle/>
          <a:p>
            <a:pPr eaLnBrk="1" hangingPunct="1"/>
            <a:r>
              <a:rPr lang="en-US" altLang="en-US" sz="2800" smtClean="0"/>
              <a:t>Arrive in American as a penniless Scottish immigrant </a:t>
            </a:r>
          </a:p>
          <a:p>
            <a:pPr eaLnBrk="1" hangingPunct="1"/>
            <a:r>
              <a:rPr lang="en-US" altLang="en-US" sz="2800" smtClean="0"/>
              <a:t>Began to work to assist his family</a:t>
            </a:r>
          </a:p>
          <a:p>
            <a:pPr eaLnBrk="1" hangingPunct="1"/>
            <a:r>
              <a:rPr lang="en-US" altLang="en-US" sz="2800" smtClean="0"/>
              <a:t>1865 Andrew Carnegie was making $50,000</a:t>
            </a:r>
          </a:p>
        </p:txBody>
      </p:sp>
      <p:pic>
        <p:nvPicPr>
          <p:cNvPr id="11268" name="Picture 9" descr="Picture of Andrew Carnegie, American industrialist and philanthropist"/>
          <p:cNvPicPr>
            <a:picLocks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5226050" y="1981200"/>
            <a:ext cx="26543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269" name="Picture 10"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70" name="Text Box 11"/>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105038759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smtClean="0"/>
              <a:t>Carnegie Steel</a:t>
            </a:r>
          </a:p>
        </p:txBody>
      </p:sp>
      <p:sp>
        <p:nvSpPr>
          <p:cNvPr id="12291" name="Rectangle 3"/>
          <p:cNvSpPr>
            <a:spLocks noGrp="1" noChangeArrowheads="1"/>
          </p:cNvSpPr>
          <p:nvPr>
            <p:ph type="body" sz="half" idx="1"/>
          </p:nvPr>
        </p:nvSpPr>
        <p:spPr/>
        <p:txBody>
          <a:bodyPr/>
          <a:lstStyle/>
          <a:p>
            <a:pPr eaLnBrk="1" hangingPunct="1">
              <a:lnSpc>
                <a:spcPct val="80000"/>
              </a:lnSpc>
            </a:pPr>
            <a:r>
              <a:rPr lang="en-US" altLang="en-US" sz="2400" smtClean="0"/>
              <a:t>Entered steel business</a:t>
            </a:r>
          </a:p>
          <a:p>
            <a:pPr eaLnBrk="1" hangingPunct="1">
              <a:lnSpc>
                <a:spcPct val="80000"/>
              </a:lnSpc>
            </a:pPr>
            <a:r>
              <a:rPr lang="en-US" altLang="en-US" sz="2400" smtClean="0"/>
              <a:t>Stole Bessemer Process from Brits</a:t>
            </a:r>
          </a:p>
          <a:p>
            <a:pPr eaLnBrk="1" hangingPunct="1">
              <a:lnSpc>
                <a:spcPct val="80000"/>
              </a:lnSpc>
            </a:pPr>
            <a:r>
              <a:rPr lang="en-US" altLang="en-US" sz="2400" smtClean="0">
                <a:solidFill>
                  <a:srgbClr val="FF3300"/>
                </a:solidFill>
              </a:rPr>
              <a:t>1889 Established Carnegie Steel Company </a:t>
            </a:r>
          </a:p>
          <a:p>
            <a:pPr eaLnBrk="1" hangingPunct="1">
              <a:lnSpc>
                <a:spcPct val="80000"/>
              </a:lnSpc>
            </a:pPr>
            <a:r>
              <a:rPr lang="en-US" altLang="en-US" sz="2400" smtClean="0"/>
              <a:t>Controlled suppliers and competition</a:t>
            </a:r>
          </a:p>
          <a:p>
            <a:pPr eaLnBrk="1" hangingPunct="1">
              <a:lnSpc>
                <a:spcPct val="80000"/>
              </a:lnSpc>
            </a:pPr>
            <a:r>
              <a:rPr lang="en-US" altLang="en-US" sz="2400" smtClean="0"/>
              <a:t>1899 Carnegie Steel produced more than Great Britain</a:t>
            </a:r>
          </a:p>
          <a:p>
            <a:pPr eaLnBrk="1" hangingPunct="1">
              <a:lnSpc>
                <a:spcPct val="80000"/>
              </a:lnSpc>
            </a:pPr>
            <a:r>
              <a:rPr lang="en-US" altLang="en-US" sz="2400" smtClean="0"/>
              <a:t>Carnegie Steel produced 80% of nation’s steel</a:t>
            </a:r>
          </a:p>
          <a:p>
            <a:pPr eaLnBrk="1" hangingPunct="1">
              <a:lnSpc>
                <a:spcPct val="80000"/>
              </a:lnSpc>
            </a:pPr>
            <a:endParaRPr lang="en-US" altLang="en-US" sz="2400" smtClean="0"/>
          </a:p>
        </p:txBody>
      </p:sp>
      <p:pic>
        <p:nvPicPr>
          <p:cNvPr id="12292" name="Picture 7" descr="carnegie">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106988" y="1981200"/>
            <a:ext cx="2892425" cy="4114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293" name="Picture 8"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94" name="Text Box 9"/>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424428748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85800" y="1066800"/>
            <a:ext cx="7772400" cy="1143000"/>
          </a:xfrm>
        </p:spPr>
        <p:txBody>
          <a:bodyPr>
            <a:normAutofit fontScale="90000"/>
          </a:bodyPr>
          <a:lstStyle/>
          <a:p>
            <a:pPr eaLnBrk="1" hangingPunct="1"/>
            <a:r>
              <a:rPr lang="en-US" altLang="en-US" smtClean="0"/>
              <a:t>Robber Barons or Captains of Industry</a:t>
            </a:r>
          </a:p>
        </p:txBody>
      </p:sp>
      <p:sp>
        <p:nvSpPr>
          <p:cNvPr id="13315" name="Rectangle 3"/>
          <p:cNvSpPr>
            <a:spLocks noGrp="1" noChangeArrowheads="1"/>
          </p:cNvSpPr>
          <p:nvPr>
            <p:ph type="body" sz="half" idx="1"/>
          </p:nvPr>
        </p:nvSpPr>
        <p:spPr>
          <a:xfrm>
            <a:off x="381000" y="2286000"/>
            <a:ext cx="4419600" cy="4572000"/>
          </a:xfrm>
        </p:spPr>
        <p:txBody>
          <a:bodyPr/>
          <a:lstStyle/>
          <a:p>
            <a:pPr eaLnBrk="1" hangingPunct="1"/>
            <a:r>
              <a:rPr lang="en-US" altLang="en-US" sz="2800" smtClean="0"/>
              <a:t>Carnegie once stated, “I entered this life poor and I wish to leave it the same.”</a:t>
            </a:r>
          </a:p>
          <a:p>
            <a:pPr eaLnBrk="1" hangingPunct="1"/>
            <a:r>
              <a:rPr lang="en-US" altLang="en-US" sz="2800" smtClean="0"/>
              <a:t>Gave away $325 million =  90% of his wealth</a:t>
            </a:r>
          </a:p>
          <a:p>
            <a:pPr eaLnBrk="1" hangingPunct="1"/>
            <a:r>
              <a:rPr lang="en-US" altLang="en-US" sz="2800" smtClean="0"/>
              <a:t>Carnegie Hall in NY City</a:t>
            </a:r>
          </a:p>
          <a:p>
            <a:pPr eaLnBrk="1" hangingPunct="1"/>
            <a:r>
              <a:rPr lang="en-US" altLang="en-US" sz="2800" smtClean="0"/>
              <a:t>Carnegie Foundation</a:t>
            </a:r>
          </a:p>
          <a:p>
            <a:pPr eaLnBrk="1" hangingPunct="1"/>
            <a:r>
              <a:rPr lang="en-US" altLang="en-US" sz="2800" smtClean="0"/>
              <a:t>3,000 libraries across the US</a:t>
            </a:r>
          </a:p>
        </p:txBody>
      </p:sp>
      <p:pic>
        <p:nvPicPr>
          <p:cNvPr id="13316" name="Picture 4" descr="pe03049_"/>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876800" y="2743200"/>
            <a:ext cx="3810000" cy="3363913"/>
          </a:xfrm>
        </p:spPr>
      </p:pic>
      <p:pic>
        <p:nvPicPr>
          <p:cNvPr id="13317" name="Picture 5"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638"/>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8" name="Text Box 6"/>
          <p:cNvSpPr txBox="1">
            <a:spLocks noChangeArrowheads="1"/>
          </p:cNvSpPr>
          <p:nvPr/>
        </p:nvSpPr>
        <p:spPr bwMode="auto">
          <a:xfrm>
            <a:off x="1462088" y="88900"/>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131130964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altLang="en-US" smtClean="0">
                <a:solidFill>
                  <a:srgbClr val="FF0000"/>
                </a:solidFill>
              </a:rPr>
              <a:t>Vertical Integration</a:t>
            </a:r>
          </a:p>
        </p:txBody>
      </p:sp>
      <p:sp>
        <p:nvSpPr>
          <p:cNvPr id="14339" name="Rectangle 3"/>
          <p:cNvSpPr>
            <a:spLocks noGrp="1" noChangeArrowheads="1"/>
          </p:cNvSpPr>
          <p:nvPr>
            <p:ph type="body" sz="half" idx="1"/>
          </p:nvPr>
        </p:nvSpPr>
        <p:spPr/>
        <p:txBody>
          <a:bodyPr/>
          <a:lstStyle/>
          <a:p>
            <a:pPr eaLnBrk="1" hangingPunct="1"/>
            <a:r>
              <a:rPr lang="en-US" altLang="en-US" sz="2800" smtClean="0">
                <a:solidFill>
                  <a:srgbClr val="FF0000"/>
                </a:solidFill>
              </a:rPr>
              <a:t>Controlling all steps to change raw materials into finished products</a:t>
            </a:r>
          </a:p>
          <a:p>
            <a:pPr eaLnBrk="1" hangingPunct="1"/>
            <a:endParaRPr lang="en-US" altLang="en-US" sz="2800" smtClean="0">
              <a:solidFill>
                <a:srgbClr val="FF0000"/>
              </a:solidFill>
            </a:endParaRPr>
          </a:p>
        </p:txBody>
      </p:sp>
      <p:pic>
        <p:nvPicPr>
          <p:cNvPr id="14340" name="Picture 5" descr="bd06494_"/>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648200" y="2568575"/>
            <a:ext cx="3810000" cy="2940050"/>
          </a:xfrm>
        </p:spPr>
      </p:pic>
      <p:pic>
        <p:nvPicPr>
          <p:cNvPr id="14341" name="Picture 6"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42" name="Text Box 7"/>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372637635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smtClean="0"/>
              <a:t>Vertical Integration</a:t>
            </a:r>
          </a:p>
        </p:txBody>
      </p:sp>
      <p:sp>
        <p:nvSpPr>
          <p:cNvPr id="15363" name="Rectangle 3"/>
          <p:cNvSpPr>
            <a:spLocks noGrp="1" noChangeArrowheads="1"/>
          </p:cNvSpPr>
          <p:nvPr>
            <p:ph type="body" sz="half" idx="1"/>
          </p:nvPr>
        </p:nvSpPr>
        <p:spPr/>
        <p:txBody>
          <a:bodyPr/>
          <a:lstStyle/>
          <a:p>
            <a:pPr eaLnBrk="1" hangingPunct="1"/>
            <a:r>
              <a:rPr lang="en-US" altLang="en-US" sz="2800" smtClean="0"/>
              <a:t>Own iron and coal mines</a:t>
            </a:r>
          </a:p>
          <a:p>
            <a:pPr eaLnBrk="1" hangingPunct="1"/>
            <a:r>
              <a:rPr lang="en-US" altLang="en-US" sz="2800" smtClean="0"/>
              <a:t>Bought railroads, trucking and shipping lines</a:t>
            </a:r>
          </a:p>
          <a:p>
            <a:pPr eaLnBrk="1" hangingPunct="1"/>
            <a:r>
              <a:rPr lang="en-US" altLang="en-US" sz="2800" smtClean="0"/>
              <a:t>Bought warehouses</a:t>
            </a:r>
          </a:p>
        </p:txBody>
      </p:sp>
      <p:pic>
        <p:nvPicPr>
          <p:cNvPr id="15364" name="Picture 5" descr="j0145504"/>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5226050" y="1981200"/>
            <a:ext cx="2654300" cy="4114800"/>
          </a:xfrm>
        </p:spPr>
      </p:pic>
      <p:pic>
        <p:nvPicPr>
          <p:cNvPr id="15365" name="Picture 6"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6" name="Text Box 7"/>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21470831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mtClean="0">
                <a:solidFill>
                  <a:srgbClr val="FF0000"/>
                </a:solidFill>
              </a:rPr>
              <a:t>Horizontal Consolidation</a:t>
            </a:r>
          </a:p>
        </p:txBody>
      </p:sp>
      <p:sp>
        <p:nvSpPr>
          <p:cNvPr id="16387" name="Rectangle 3"/>
          <p:cNvSpPr>
            <a:spLocks noGrp="1" noChangeArrowheads="1"/>
          </p:cNvSpPr>
          <p:nvPr>
            <p:ph type="body" sz="half" idx="1"/>
          </p:nvPr>
        </p:nvSpPr>
        <p:spPr/>
        <p:txBody>
          <a:bodyPr/>
          <a:lstStyle/>
          <a:p>
            <a:pPr eaLnBrk="1" hangingPunct="1"/>
            <a:r>
              <a:rPr lang="en-US" altLang="en-US" sz="2800" smtClean="0">
                <a:solidFill>
                  <a:srgbClr val="FF0000"/>
                </a:solidFill>
              </a:rPr>
              <a:t>Buy out competitors</a:t>
            </a:r>
          </a:p>
          <a:p>
            <a:pPr eaLnBrk="1" hangingPunct="1"/>
            <a:r>
              <a:rPr lang="en-US" altLang="en-US" sz="2800" smtClean="0">
                <a:solidFill>
                  <a:srgbClr val="FF0000"/>
                </a:solidFill>
              </a:rPr>
              <a:t>Companies making similar products merge</a:t>
            </a:r>
          </a:p>
        </p:txBody>
      </p:sp>
      <p:pic>
        <p:nvPicPr>
          <p:cNvPr id="16388" name="Picture 7" descr="Coca-Cola">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4648200" y="2133600"/>
            <a:ext cx="3810000" cy="3810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6389" name="Picture 8"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9"/>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94800434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smtClean="0"/>
              <a:t>Growth and Consolidation</a:t>
            </a:r>
          </a:p>
        </p:txBody>
      </p:sp>
      <p:sp>
        <p:nvSpPr>
          <p:cNvPr id="17411" name="Rectangle 3"/>
          <p:cNvSpPr>
            <a:spLocks noGrp="1" noChangeArrowheads="1"/>
          </p:cNvSpPr>
          <p:nvPr>
            <p:ph type="body" sz="half" idx="1"/>
          </p:nvPr>
        </p:nvSpPr>
        <p:spPr/>
        <p:txBody>
          <a:bodyPr/>
          <a:lstStyle/>
          <a:p>
            <a:pPr eaLnBrk="1" hangingPunct="1"/>
            <a:r>
              <a:rPr lang="en-US" altLang="en-US" sz="2800" smtClean="0"/>
              <a:t>Monopoly- complete control over production, quality, wages, and prices</a:t>
            </a:r>
          </a:p>
        </p:txBody>
      </p:sp>
      <p:pic>
        <p:nvPicPr>
          <p:cNvPr id="17412" name="Picture 7" descr="monopoly">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053013" y="1981200"/>
            <a:ext cx="2998787" cy="4114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3" name="Picture 8"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4" name="Text Box 9"/>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222644295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smtClean="0"/>
              <a:t>Holding Company</a:t>
            </a:r>
          </a:p>
        </p:txBody>
      </p:sp>
      <p:sp>
        <p:nvSpPr>
          <p:cNvPr id="18435" name="Rectangle 3"/>
          <p:cNvSpPr>
            <a:spLocks noGrp="1" noChangeArrowheads="1"/>
          </p:cNvSpPr>
          <p:nvPr>
            <p:ph type="body" sz="half" idx="1"/>
          </p:nvPr>
        </p:nvSpPr>
        <p:spPr/>
        <p:txBody>
          <a:bodyPr/>
          <a:lstStyle/>
          <a:p>
            <a:pPr eaLnBrk="1" hangingPunct="1">
              <a:lnSpc>
                <a:spcPct val="90000"/>
              </a:lnSpc>
            </a:pPr>
            <a:r>
              <a:rPr lang="en-US" altLang="en-US" sz="2800" smtClean="0">
                <a:solidFill>
                  <a:srgbClr val="FF0000"/>
                </a:solidFill>
              </a:rPr>
              <a:t>J.P. Morgan very successful banker</a:t>
            </a:r>
          </a:p>
          <a:p>
            <a:pPr eaLnBrk="1" hangingPunct="1">
              <a:lnSpc>
                <a:spcPct val="90000"/>
              </a:lnSpc>
            </a:pPr>
            <a:r>
              <a:rPr lang="en-US" altLang="en-US" sz="2800" smtClean="0"/>
              <a:t>Bought Carnegie Steel in 1901 for $500 million</a:t>
            </a:r>
          </a:p>
          <a:p>
            <a:pPr eaLnBrk="1" hangingPunct="1">
              <a:lnSpc>
                <a:spcPct val="90000"/>
              </a:lnSpc>
            </a:pPr>
            <a:r>
              <a:rPr lang="en-US" altLang="en-US" sz="2800" smtClean="0"/>
              <a:t>Changed name to </a:t>
            </a:r>
            <a:r>
              <a:rPr lang="en-US" altLang="en-US" sz="2800" smtClean="0">
                <a:solidFill>
                  <a:srgbClr val="FF3300"/>
                </a:solidFill>
              </a:rPr>
              <a:t>US Steel</a:t>
            </a:r>
          </a:p>
          <a:p>
            <a:pPr eaLnBrk="1" hangingPunct="1">
              <a:lnSpc>
                <a:spcPct val="90000"/>
              </a:lnSpc>
            </a:pPr>
            <a:r>
              <a:rPr lang="en-US" altLang="en-US" sz="2800" smtClean="0"/>
              <a:t>Became the largest business organization</a:t>
            </a:r>
          </a:p>
        </p:txBody>
      </p:sp>
      <p:pic>
        <p:nvPicPr>
          <p:cNvPr id="18436" name="Picture 5" descr="jpmorgan">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478463" y="1981200"/>
            <a:ext cx="2149475" cy="4114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37" name="Picture 6"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438" name="Text Box 7"/>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176197472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smtClean="0"/>
              <a:t>Standard Oil Trust</a:t>
            </a:r>
          </a:p>
        </p:txBody>
      </p:sp>
      <p:sp>
        <p:nvSpPr>
          <p:cNvPr id="19459" name="Rectangle 3"/>
          <p:cNvSpPr>
            <a:spLocks noGrp="1" noChangeArrowheads="1"/>
          </p:cNvSpPr>
          <p:nvPr>
            <p:ph type="body" sz="half" idx="1"/>
          </p:nvPr>
        </p:nvSpPr>
        <p:spPr/>
        <p:txBody>
          <a:bodyPr/>
          <a:lstStyle/>
          <a:p>
            <a:pPr eaLnBrk="1" hangingPunct="1"/>
            <a:r>
              <a:rPr lang="en-US" altLang="en-US" sz="2800" smtClean="0">
                <a:solidFill>
                  <a:srgbClr val="FF3300"/>
                </a:solidFill>
              </a:rPr>
              <a:t>Established by John D. Rockefeller</a:t>
            </a:r>
          </a:p>
          <a:p>
            <a:pPr eaLnBrk="1" hangingPunct="1"/>
            <a:r>
              <a:rPr lang="en-US" altLang="en-US" sz="2800" smtClean="0"/>
              <a:t>Was able to undersell his competitors by charging less</a:t>
            </a:r>
          </a:p>
          <a:p>
            <a:pPr eaLnBrk="1" hangingPunct="1"/>
            <a:r>
              <a:rPr lang="en-US" altLang="en-US" sz="2800" smtClean="0"/>
              <a:t>Purchased oil refineries and created horizontal consolidation</a:t>
            </a:r>
          </a:p>
        </p:txBody>
      </p:sp>
      <p:pic>
        <p:nvPicPr>
          <p:cNvPr id="19460" name="Picture 9" descr="STANDARD%20OIL"/>
          <p:cNvPicPr>
            <a:picLocks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4648200" y="2428875"/>
            <a:ext cx="3810000" cy="32178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9461" name="Picture 10"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62" name="Text Box 11"/>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250272362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mtClean="0"/>
              <a:t>Standard Oil Trust</a:t>
            </a:r>
          </a:p>
        </p:txBody>
      </p:sp>
      <p:sp>
        <p:nvSpPr>
          <p:cNvPr id="20483" name="Rectangle 3"/>
          <p:cNvSpPr>
            <a:spLocks noGrp="1" noChangeArrowheads="1"/>
          </p:cNvSpPr>
          <p:nvPr>
            <p:ph type="body" sz="half" idx="1"/>
          </p:nvPr>
        </p:nvSpPr>
        <p:spPr/>
        <p:txBody>
          <a:bodyPr/>
          <a:lstStyle/>
          <a:p>
            <a:pPr eaLnBrk="1" hangingPunct="1"/>
            <a:r>
              <a:rPr lang="en-US" altLang="en-US" sz="2800" smtClean="0"/>
              <a:t>Drove competitors out of business by selling oil lower than cost to make it</a:t>
            </a:r>
          </a:p>
          <a:p>
            <a:pPr eaLnBrk="1" hangingPunct="1"/>
            <a:r>
              <a:rPr lang="en-US" altLang="en-US" sz="2800" smtClean="0"/>
              <a:t>After competitor are driven out </a:t>
            </a:r>
          </a:p>
          <a:p>
            <a:pPr eaLnBrk="1" hangingPunct="1"/>
            <a:r>
              <a:rPr lang="en-US" altLang="en-US" sz="2800" smtClean="0"/>
              <a:t>prices skyrocketed to recoup loss</a:t>
            </a:r>
          </a:p>
        </p:txBody>
      </p:sp>
      <p:pic>
        <p:nvPicPr>
          <p:cNvPr id="20484" name="Picture 7" descr="June1928big">
            <a:hlinkClick r:id="rId2"/>
          </p:cNvPr>
          <p:cNvPicPr>
            <a:picLocks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135563" y="1981200"/>
            <a:ext cx="2835275" cy="4114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485" name="Picture 8" descr="section_head_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6" name="Text Box 9"/>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411294925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85800" y="1295400"/>
            <a:ext cx="7772400" cy="1143000"/>
          </a:xfrm>
        </p:spPr>
        <p:txBody>
          <a:bodyPr>
            <a:normAutofit fontScale="90000"/>
          </a:bodyPr>
          <a:lstStyle/>
          <a:p>
            <a:pPr eaLnBrk="1" hangingPunct="1"/>
            <a:r>
              <a:rPr lang="en-US" altLang="en-US" smtClean="0">
                <a:solidFill>
                  <a:schemeClr val="tx1"/>
                </a:solidFill>
              </a:rPr>
              <a:t>John D. Rockefeller</a:t>
            </a:r>
            <a:br>
              <a:rPr lang="en-US" altLang="en-US" smtClean="0">
                <a:solidFill>
                  <a:schemeClr val="tx1"/>
                </a:solidFill>
              </a:rPr>
            </a:br>
            <a:endParaRPr lang="en-US" altLang="en-US" smtClean="0">
              <a:solidFill>
                <a:schemeClr val="tx1"/>
              </a:solidFill>
            </a:endParaRPr>
          </a:p>
        </p:txBody>
      </p:sp>
      <p:sp>
        <p:nvSpPr>
          <p:cNvPr id="21507" name="Rectangle 3"/>
          <p:cNvSpPr>
            <a:spLocks noGrp="1" noChangeArrowheads="1"/>
          </p:cNvSpPr>
          <p:nvPr>
            <p:ph type="body" sz="half" idx="1"/>
          </p:nvPr>
        </p:nvSpPr>
        <p:spPr>
          <a:xfrm>
            <a:off x="685800" y="2514600"/>
            <a:ext cx="3810000" cy="4114800"/>
          </a:xfrm>
        </p:spPr>
        <p:txBody>
          <a:bodyPr/>
          <a:lstStyle/>
          <a:p>
            <a:pPr eaLnBrk="1" hangingPunct="1"/>
            <a:r>
              <a:rPr lang="en-US" altLang="en-US" sz="2800" smtClean="0"/>
              <a:t>Rockefeller gave away $500 million</a:t>
            </a:r>
          </a:p>
          <a:p>
            <a:pPr eaLnBrk="1" hangingPunct="1"/>
            <a:r>
              <a:rPr lang="en-US" altLang="en-US" sz="2800" smtClean="0"/>
              <a:t>Founded the University of Chicago which found cure for yellow fever</a:t>
            </a:r>
          </a:p>
          <a:p>
            <a:pPr eaLnBrk="1" hangingPunct="1"/>
            <a:r>
              <a:rPr lang="en-US" altLang="en-US" sz="2800" smtClean="0"/>
              <a:t>Land for United Nations</a:t>
            </a:r>
          </a:p>
        </p:txBody>
      </p:sp>
      <p:pic>
        <p:nvPicPr>
          <p:cNvPr id="21508" name="Picture 6" descr="IL968B"/>
          <p:cNvPicPr>
            <a:picLocks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4800600" y="3657600"/>
            <a:ext cx="3810000" cy="25479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1509" name="Picture 7"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510" name="Text Box 8"/>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39828604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p:txBody>
          <a:bodyPr/>
          <a:lstStyle/>
          <a:p>
            <a:pPr eaLnBrk="1" hangingPunct="1"/>
            <a:r>
              <a:rPr lang="en-US" altLang="en-US" smtClean="0"/>
              <a:t>Standard Oil Trust</a:t>
            </a:r>
          </a:p>
        </p:txBody>
      </p:sp>
      <p:sp>
        <p:nvSpPr>
          <p:cNvPr id="22531" name="Rectangle 1027"/>
          <p:cNvSpPr>
            <a:spLocks noGrp="1" noChangeArrowheads="1"/>
          </p:cNvSpPr>
          <p:nvPr>
            <p:ph type="body" sz="half" idx="1"/>
          </p:nvPr>
        </p:nvSpPr>
        <p:spPr/>
        <p:txBody>
          <a:bodyPr/>
          <a:lstStyle/>
          <a:p>
            <a:pPr eaLnBrk="1" hangingPunct="1"/>
            <a:r>
              <a:rPr lang="en-US" altLang="en-US" sz="2800" smtClean="0"/>
              <a:t>Rockefeller was so successful at his death his personal fortune was estimated at</a:t>
            </a:r>
          </a:p>
          <a:p>
            <a:pPr eaLnBrk="1" hangingPunct="1"/>
            <a:r>
              <a:rPr lang="en-US" altLang="en-US" sz="2800" smtClean="0"/>
              <a:t>$815,647,796</a:t>
            </a:r>
          </a:p>
          <a:p>
            <a:pPr eaLnBrk="1" hangingPunct="1"/>
            <a:endParaRPr lang="en-US" altLang="en-US" sz="2800" smtClean="0"/>
          </a:p>
        </p:txBody>
      </p:sp>
      <p:sp>
        <p:nvSpPr>
          <p:cNvPr id="22532" name="Rectangle 1028"/>
          <p:cNvSpPr>
            <a:spLocks noGrp="1" noChangeArrowheads="1" noTextEdit="1"/>
          </p:cNvSpPr>
          <p:nvPr>
            <p:ph type="clipArt" sz="half" idx="2"/>
          </p:nvPr>
        </p:nvSpPr>
        <p:spPr/>
      </p:sp>
      <p:pic>
        <p:nvPicPr>
          <p:cNvPr id="22533" name="Picture 1029" descr="section_head_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4" name="Text Box 1030"/>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spTree>
    <p:extLst>
      <p:ext uri="{BB962C8B-B14F-4D97-AF65-F5344CB8AC3E}">
        <p14:creationId xmlns:p14="http://schemas.microsoft.com/office/powerpoint/2010/main" val="346364183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en-US" smtClean="0"/>
              <a:t>The Government Response</a:t>
            </a:r>
          </a:p>
        </p:txBody>
      </p:sp>
      <p:sp>
        <p:nvSpPr>
          <p:cNvPr id="23555" name="Rectangle 3"/>
          <p:cNvSpPr>
            <a:spLocks noGrp="1" noChangeArrowheads="1"/>
          </p:cNvSpPr>
          <p:nvPr>
            <p:ph type="body" sz="half" idx="1"/>
          </p:nvPr>
        </p:nvSpPr>
        <p:spPr>
          <a:xfrm>
            <a:off x="381000" y="1981200"/>
            <a:ext cx="4191000" cy="4572000"/>
          </a:xfrm>
        </p:spPr>
        <p:txBody>
          <a:bodyPr/>
          <a:lstStyle/>
          <a:p>
            <a:pPr eaLnBrk="1" hangingPunct="1">
              <a:lnSpc>
                <a:spcPct val="90000"/>
              </a:lnSpc>
            </a:pPr>
            <a:r>
              <a:rPr lang="en-US" altLang="en-US" sz="2800" smtClean="0"/>
              <a:t>1890 </a:t>
            </a:r>
            <a:r>
              <a:rPr lang="en-US" altLang="en-US" sz="2800" smtClean="0">
                <a:solidFill>
                  <a:srgbClr val="FF0000"/>
                </a:solidFill>
              </a:rPr>
              <a:t>Sherman Antitrust Act </a:t>
            </a:r>
          </a:p>
          <a:p>
            <a:pPr eaLnBrk="1" hangingPunct="1">
              <a:lnSpc>
                <a:spcPct val="90000"/>
              </a:lnSpc>
            </a:pPr>
            <a:r>
              <a:rPr lang="en-US" altLang="en-US" sz="2800" smtClean="0">
                <a:solidFill>
                  <a:srgbClr val="FF0000"/>
                </a:solidFill>
              </a:rPr>
              <a:t>Outlawed any combination of companies that restrained interstate trade</a:t>
            </a:r>
          </a:p>
          <a:p>
            <a:pPr eaLnBrk="1" hangingPunct="1">
              <a:lnSpc>
                <a:spcPct val="90000"/>
              </a:lnSpc>
            </a:pPr>
            <a:r>
              <a:rPr lang="en-US" altLang="en-US" sz="2800" smtClean="0"/>
              <a:t>Was not effective against trusts</a:t>
            </a:r>
          </a:p>
          <a:p>
            <a:pPr eaLnBrk="1" hangingPunct="1">
              <a:lnSpc>
                <a:spcPct val="90000"/>
              </a:lnSpc>
            </a:pPr>
            <a:r>
              <a:rPr lang="en-US" altLang="en-US" sz="2800" smtClean="0"/>
              <a:t>Pro business courts had to interpret law</a:t>
            </a:r>
          </a:p>
        </p:txBody>
      </p:sp>
      <p:pic>
        <p:nvPicPr>
          <p:cNvPr id="23556" name="Picture 8" descr="section_head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0825" cy="81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557" name="Text Box 9"/>
          <p:cNvSpPr txBox="1">
            <a:spLocks noChangeArrowheads="1"/>
          </p:cNvSpPr>
          <p:nvPr/>
        </p:nvSpPr>
        <p:spPr bwMode="auto">
          <a:xfrm>
            <a:off x="1462088" y="73025"/>
            <a:ext cx="330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80000"/>
              </a:lnSpc>
              <a:buFontTx/>
              <a:buNone/>
            </a:pPr>
            <a:r>
              <a:rPr lang="en-US" altLang="en-US" sz="2000" b="1">
                <a:solidFill>
                  <a:schemeClr val="bg1"/>
                </a:solidFill>
                <a:latin typeface="Arial" panose="020B0604020202020204" pitchFamily="34" charset="0"/>
              </a:rPr>
              <a:t>The Rise of Big Business </a:t>
            </a:r>
          </a:p>
        </p:txBody>
      </p:sp>
      <p:pic>
        <p:nvPicPr>
          <p:cNvPr id="23558" name="Picture 3" descr="image?id=71123&amp;rendTypeId=4"/>
          <p:cNvPicPr>
            <a:picLocks noGrp="1" noChangeAspect="1" noChangeArrowheads="1"/>
          </p:cNvPicPr>
          <p:nvPr>
            <p:ph type="clipArt" sz="half" idx="2"/>
          </p:nvPr>
        </p:nvPicPr>
        <p:blipFill>
          <a:blip r:embed="rId4">
            <a:extLst>
              <a:ext uri="{28A0092B-C50C-407E-A947-70E740481C1C}">
                <a14:useLocalDpi xmlns:a14="http://schemas.microsoft.com/office/drawing/2010/main" val="0"/>
              </a:ext>
            </a:extLst>
          </a:blip>
          <a:srcRect/>
          <a:stretch>
            <a:fillRect/>
          </a:stretch>
        </p:blipFill>
        <p:spPr>
          <a:xfrm>
            <a:off x="4495800" y="2286000"/>
            <a:ext cx="4419600" cy="2673350"/>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58632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304800"/>
            <a:ext cx="8229600" cy="1143000"/>
          </a:xfrm>
        </p:spPr>
        <p:txBody>
          <a:bodyPr/>
          <a:lstStyle/>
          <a:p>
            <a:pPr eaLnBrk="1" hangingPunct="1">
              <a:defRPr/>
            </a:pPr>
            <a:r>
              <a:rPr lang="en-US" smtClean="0"/>
              <a:t>Terms to know</a:t>
            </a:r>
          </a:p>
        </p:txBody>
      </p:sp>
      <p:sp>
        <p:nvSpPr>
          <p:cNvPr id="3" name="Content Placeholder 2"/>
          <p:cNvSpPr>
            <a:spLocks noGrp="1"/>
          </p:cNvSpPr>
          <p:nvPr>
            <p:ph idx="1"/>
          </p:nvPr>
        </p:nvSpPr>
        <p:spPr>
          <a:xfrm>
            <a:off x="457200" y="1524000"/>
            <a:ext cx="8229600" cy="5105400"/>
          </a:xfrm>
        </p:spPr>
        <p:txBody>
          <a:bodyPr>
            <a:normAutofit/>
          </a:bodyPr>
          <a:lstStyle/>
          <a:p>
            <a:pPr marL="274320" indent="-274320" eaLnBrk="1" fontAlgn="auto" hangingPunct="1">
              <a:spcAft>
                <a:spcPts val="0"/>
              </a:spcAft>
              <a:buClr>
                <a:schemeClr val="accent3"/>
              </a:buClr>
              <a:buFont typeface="Wingdings 2"/>
              <a:buChar char=""/>
              <a:defRPr/>
            </a:pPr>
            <a:r>
              <a:rPr lang="en-US" sz="2400" b="1" dirty="0" smtClean="0"/>
              <a:t>Capitalism</a:t>
            </a:r>
            <a:r>
              <a:rPr lang="en-US" sz="2400" dirty="0" smtClean="0"/>
              <a:t>:  An economic system in which industries are privately owned, and the prices, production, and distribution of goods are determined by competition on a free market.</a:t>
            </a:r>
          </a:p>
          <a:p>
            <a:pPr marL="274320" indent="-274320" eaLnBrk="1" fontAlgn="auto" hangingPunct="1">
              <a:spcAft>
                <a:spcPts val="0"/>
              </a:spcAft>
              <a:buClr>
                <a:schemeClr val="accent3"/>
              </a:buClr>
              <a:buFont typeface="Wingdings 2"/>
              <a:buChar char=""/>
              <a:defRPr/>
            </a:pPr>
            <a:r>
              <a:rPr lang="en-US" sz="2400" b="1" dirty="0" smtClean="0"/>
              <a:t>Corporation:  </a:t>
            </a:r>
            <a:r>
              <a:rPr lang="en-US" sz="2400" dirty="0" smtClean="0"/>
              <a:t>A large company that can generate capital (money) by selling stock on the stock market.</a:t>
            </a:r>
          </a:p>
          <a:p>
            <a:pPr marL="274320" indent="-274320" eaLnBrk="1" fontAlgn="auto" hangingPunct="1">
              <a:spcAft>
                <a:spcPts val="0"/>
              </a:spcAft>
              <a:buClr>
                <a:schemeClr val="accent3"/>
              </a:buClr>
              <a:buFont typeface="Wingdings 2"/>
              <a:buChar char=""/>
              <a:defRPr/>
            </a:pPr>
            <a:r>
              <a:rPr lang="en-US" sz="2400" b="1" dirty="0" smtClean="0"/>
              <a:t>Monopoly:</a:t>
            </a:r>
            <a:r>
              <a:rPr lang="en-US" sz="2400" dirty="0" smtClean="0"/>
              <a:t>  A situation in which one company has eliminated its competition.</a:t>
            </a:r>
          </a:p>
          <a:p>
            <a:pPr marL="274320" indent="-274320" eaLnBrk="1" fontAlgn="auto" hangingPunct="1">
              <a:spcAft>
                <a:spcPts val="0"/>
              </a:spcAft>
              <a:buClr>
                <a:schemeClr val="accent3"/>
              </a:buClr>
              <a:buFont typeface="Wingdings 2"/>
              <a:buChar char=""/>
              <a:defRPr/>
            </a:pPr>
            <a:r>
              <a:rPr lang="en-US" sz="2400" b="1" dirty="0" smtClean="0"/>
              <a:t>Trust</a:t>
            </a:r>
            <a:r>
              <a:rPr lang="en-US" sz="2400" dirty="0" smtClean="0"/>
              <a:t>:  An alliance of companies, run by a board of trustees, that function as one company.  </a:t>
            </a:r>
          </a:p>
          <a:p>
            <a:pPr marL="274320" indent="-274320" eaLnBrk="1" fontAlgn="auto" hangingPunct="1">
              <a:spcAft>
                <a:spcPts val="0"/>
              </a:spcAft>
              <a:buClr>
                <a:schemeClr val="accent3"/>
              </a:buClr>
              <a:buFont typeface="Wingdings 2"/>
              <a:buChar char=""/>
              <a:defRPr/>
            </a:pPr>
            <a:r>
              <a:rPr lang="en-US" sz="2400" dirty="0" smtClean="0"/>
              <a:t>Reduces competition</a:t>
            </a:r>
          </a:p>
          <a:p>
            <a:pPr marL="274320" indent="-274320" eaLnBrk="1" fontAlgn="auto" hangingPunct="1">
              <a:spcAft>
                <a:spcPts val="0"/>
              </a:spcAft>
              <a:buClr>
                <a:schemeClr val="accent3"/>
              </a:buClr>
              <a:buFont typeface="Wingdings 2"/>
              <a:buChar char=""/>
              <a:defRPr/>
            </a:pPr>
            <a:r>
              <a:rPr lang="en-US" sz="2400" dirty="0" smtClean="0"/>
              <a:t>Illegal if it forms a monopoly</a:t>
            </a:r>
          </a:p>
          <a:p>
            <a:pPr marL="274320" indent="-274320" eaLnBrk="1" fontAlgn="auto" hangingPunct="1">
              <a:spcAft>
                <a:spcPts val="0"/>
              </a:spcAft>
              <a:buClr>
                <a:schemeClr val="accent3"/>
              </a:buClr>
              <a:buFont typeface="Wingdings 2"/>
              <a:buChar char=""/>
              <a:defRPr/>
            </a:pPr>
            <a:endParaRPr lang="en-US" dirty="0" smtClean="0"/>
          </a:p>
        </p:txBody>
      </p:sp>
    </p:spTree>
    <p:extLst>
      <p:ext uri="{BB962C8B-B14F-4D97-AF65-F5344CB8AC3E}">
        <p14:creationId xmlns:p14="http://schemas.microsoft.com/office/powerpoint/2010/main" val="29987439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7" descr="Monopoles3"/>
          <p:cNvPicPr>
            <a:picLocks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1903413" y="957263"/>
            <a:ext cx="5183187" cy="4699000"/>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892542"/>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4"/>
          <p:cNvSpPr>
            <a:spLocks noGrp="1" noChangeArrowheads="1"/>
          </p:cNvSpPr>
          <p:nvPr>
            <p:ph type="title"/>
          </p:nvPr>
        </p:nvSpPr>
        <p:spPr/>
        <p:txBody>
          <a:bodyPr/>
          <a:lstStyle/>
          <a:p>
            <a:pPr eaLnBrk="1" hangingPunct="1">
              <a:defRPr/>
            </a:pPr>
            <a:r>
              <a:rPr lang="en-US" smtClean="0"/>
              <a:t>Opposing View Points</a:t>
            </a:r>
          </a:p>
        </p:txBody>
      </p:sp>
      <p:sp>
        <p:nvSpPr>
          <p:cNvPr id="3077" name="Rectangle 5"/>
          <p:cNvSpPr>
            <a:spLocks noGrp="1" noChangeArrowheads="1"/>
          </p:cNvSpPr>
          <p:nvPr>
            <p:ph type="body" sz="half" idx="1"/>
          </p:nvPr>
        </p:nvSpPr>
        <p:spPr>
          <a:xfrm>
            <a:off x="0" y="1600200"/>
            <a:ext cx="4495800" cy="5029200"/>
          </a:xfrm>
        </p:spPr>
        <p:txBody>
          <a:bodyPr/>
          <a:lstStyle/>
          <a:p>
            <a:pPr eaLnBrk="1" hangingPunct="1">
              <a:defRPr/>
            </a:pPr>
            <a:r>
              <a:rPr lang="en-US" smtClean="0"/>
              <a:t>Captains of Industry</a:t>
            </a:r>
          </a:p>
          <a:p>
            <a:pPr lvl="1" eaLnBrk="1" hangingPunct="1">
              <a:defRPr/>
            </a:pPr>
            <a:r>
              <a:rPr lang="en-US" smtClean="0"/>
              <a:t>Created Jobs</a:t>
            </a:r>
          </a:p>
          <a:p>
            <a:pPr lvl="1" eaLnBrk="1" hangingPunct="1">
              <a:defRPr/>
            </a:pPr>
            <a:r>
              <a:rPr lang="en-US" smtClean="0"/>
              <a:t>Increased production</a:t>
            </a:r>
          </a:p>
          <a:p>
            <a:pPr lvl="1" eaLnBrk="1" hangingPunct="1">
              <a:defRPr/>
            </a:pPr>
            <a:r>
              <a:rPr lang="en-US" smtClean="0"/>
              <a:t>Provided cheap products</a:t>
            </a:r>
          </a:p>
          <a:p>
            <a:pPr lvl="1" eaLnBrk="1" hangingPunct="1">
              <a:defRPr/>
            </a:pPr>
            <a:r>
              <a:rPr lang="en-US" smtClean="0"/>
              <a:t>Gave money back to the community</a:t>
            </a:r>
          </a:p>
        </p:txBody>
      </p:sp>
      <p:sp>
        <p:nvSpPr>
          <p:cNvPr id="3078" name="Rectangle 6"/>
          <p:cNvSpPr>
            <a:spLocks noGrp="1" noChangeArrowheads="1"/>
          </p:cNvSpPr>
          <p:nvPr>
            <p:ph type="body" sz="half" idx="2"/>
          </p:nvPr>
        </p:nvSpPr>
        <p:spPr>
          <a:xfrm>
            <a:off x="4191000" y="1600200"/>
            <a:ext cx="4495800" cy="4953000"/>
          </a:xfrm>
        </p:spPr>
        <p:txBody>
          <a:bodyPr/>
          <a:lstStyle/>
          <a:p>
            <a:pPr eaLnBrk="1" hangingPunct="1">
              <a:defRPr/>
            </a:pPr>
            <a:r>
              <a:rPr lang="en-US" smtClean="0"/>
              <a:t>Robber Barons</a:t>
            </a:r>
          </a:p>
          <a:p>
            <a:pPr lvl="1" eaLnBrk="1" hangingPunct="1">
              <a:defRPr/>
            </a:pPr>
            <a:r>
              <a:rPr lang="en-US" smtClean="0"/>
              <a:t>Exploited workers</a:t>
            </a:r>
          </a:p>
          <a:p>
            <a:pPr lvl="1" eaLnBrk="1" hangingPunct="1">
              <a:defRPr/>
            </a:pPr>
            <a:r>
              <a:rPr lang="en-US" smtClean="0"/>
              <a:t>Corrupted the government</a:t>
            </a:r>
          </a:p>
          <a:p>
            <a:pPr lvl="1" eaLnBrk="1" hangingPunct="1">
              <a:defRPr/>
            </a:pPr>
            <a:r>
              <a:rPr lang="en-US" smtClean="0"/>
              <a:t>Greedy</a:t>
            </a:r>
          </a:p>
          <a:p>
            <a:pPr lvl="1" eaLnBrk="1" hangingPunct="1">
              <a:defRPr/>
            </a:pPr>
            <a:endParaRPr lang="en-US" smtClean="0"/>
          </a:p>
        </p:txBody>
      </p:sp>
    </p:spTree>
    <p:extLst>
      <p:ext uri="{BB962C8B-B14F-4D97-AF65-F5344CB8AC3E}">
        <p14:creationId xmlns:p14="http://schemas.microsoft.com/office/powerpoint/2010/main" val="146658711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E0A52157-D6F5-4C36-B500-1023A027C617}" type="slidenum">
              <a:rPr lang="en-US" altLang="en-US">
                <a:latin typeface="Arial" panose="020B0604020202020204" pitchFamily="34" charset="0"/>
              </a:rPr>
              <a:pPr/>
              <a:t>60</a:t>
            </a:fld>
            <a:endParaRPr lang="en-US" altLang="en-US">
              <a:latin typeface="Arial" panose="020B0604020202020204" pitchFamily="34" charset="0"/>
            </a:endParaRPr>
          </a:p>
        </p:txBody>
      </p:sp>
      <p:sp>
        <p:nvSpPr>
          <p:cNvPr id="328706" name="Text Box 2"/>
          <p:cNvSpPr txBox="1">
            <a:spLocks noChangeArrowheads="1"/>
          </p:cNvSpPr>
          <p:nvPr/>
        </p:nvSpPr>
        <p:spPr bwMode="auto">
          <a:xfrm>
            <a:off x="152400" y="152400"/>
            <a:ext cx="8915400" cy="831850"/>
          </a:xfrm>
          <a:prstGeom prst="rect">
            <a:avLst/>
          </a:prstGeom>
          <a:solidFill>
            <a:srgbClr val="B6C6A2"/>
          </a:solidFill>
          <a:ln w="9525">
            <a:solidFill>
              <a:schemeClr val="tx1"/>
            </a:solidFill>
            <a:miter lim="800000"/>
            <a:headEnd/>
            <a:tailEnd/>
          </a:ln>
          <a:effectLst/>
        </p:spPr>
        <p:txBody>
          <a:bodyPr>
            <a:spAutoFit/>
          </a:bodyPr>
          <a:lstStyle/>
          <a:p>
            <a:pPr algn="ctr">
              <a:spcBef>
                <a:spcPct val="50000"/>
              </a:spcBef>
              <a:defRPr/>
            </a:pPr>
            <a:r>
              <a:rPr lang="en-US" sz="2400" dirty="0">
                <a:solidFill>
                  <a:schemeClr val="accent6"/>
                </a:solidFill>
              </a:rPr>
              <a:t>Large corporations developed in two major ways: horizontal or vertical integration </a:t>
            </a:r>
          </a:p>
        </p:txBody>
      </p:sp>
      <p:sp>
        <p:nvSpPr>
          <p:cNvPr id="328707" name="Text Box 3"/>
          <p:cNvSpPr txBox="1">
            <a:spLocks noChangeArrowheads="1"/>
          </p:cNvSpPr>
          <p:nvPr/>
        </p:nvSpPr>
        <p:spPr bwMode="auto">
          <a:xfrm>
            <a:off x="381000" y="1143000"/>
            <a:ext cx="8458200" cy="1749425"/>
          </a:xfrm>
          <a:prstGeom prst="rect">
            <a:avLst/>
          </a:prstGeom>
          <a:solidFill>
            <a:srgbClr val="F1EFAF"/>
          </a:solidFill>
          <a:ln w="9525">
            <a:solidFill>
              <a:schemeClr val="tx1"/>
            </a:solidFill>
            <a:miter lim="800000"/>
            <a:headEnd/>
            <a:tailEnd/>
          </a:ln>
          <a:effectLst/>
        </p:spPr>
        <p:txBody>
          <a:bodyPr>
            <a:spAutoFit/>
          </a:bodyPr>
          <a:lstStyle/>
          <a:p>
            <a:pPr algn="ctr">
              <a:defRPr/>
            </a:pPr>
            <a:r>
              <a:rPr lang="en-US" dirty="0">
                <a:solidFill>
                  <a:schemeClr val="accent6"/>
                </a:solidFill>
              </a:rPr>
              <a:t>Horizontal integration is the growth of a business through acquiring additional business activities in the same industry. </a:t>
            </a:r>
          </a:p>
          <a:p>
            <a:pPr>
              <a:defRPr/>
            </a:pPr>
            <a:r>
              <a:rPr lang="en-US" dirty="0">
                <a:solidFill>
                  <a:schemeClr val="accent6"/>
                </a:solidFill>
              </a:rPr>
              <a:t>   </a:t>
            </a:r>
          </a:p>
          <a:p>
            <a:pPr>
              <a:defRPr/>
            </a:pPr>
            <a:endParaRPr lang="en-US" dirty="0">
              <a:solidFill>
                <a:schemeClr val="accent6"/>
              </a:solidFill>
            </a:endParaRPr>
          </a:p>
          <a:p>
            <a:pPr>
              <a:defRPr/>
            </a:pPr>
            <a:endParaRPr lang="en-US" dirty="0">
              <a:solidFill>
                <a:schemeClr val="accent6"/>
              </a:solidFill>
            </a:endParaRPr>
          </a:p>
          <a:p>
            <a:pPr>
              <a:defRPr/>
            </a:pPr>
            <a:r>
              <a:rPr lang="en-US" dirty="0">
                <a:solidFill>
                  <a:schemeClr val="accent6"/>
                </a:solidFill>
              </a:rPr>
              <a:t>   J.D.Rockefeller’s Standard Oil</a:t>
            </a:r>
          </a:p>
        </p:txBody>
      </p:sp>
      <p:sp>
        <p:nvSpPr>
          <p:cNvPr id="328708" name="Text Box 4"/>
          <p:cNvSpPr txBox="1">
            <a:spLocks noChangeArrowheads="1"/>
          </p:cNvSpPr>
          <p:nvPr/>
        </p:nvSpPr>
        <p:spPr bwMode="auto">
          <a:xfrm>
            <a:off x="381000" y="4114800"/>
            <a:ext cx="8458200" cy="1616075"/>
          </a:xfrm>
          <a:prstGeom prst="rect">
            <a:avLst/>
          </a:prstGeom>
          <a:solidFill>
            <a:srgbClr val="F6BB8A"/>
          </a:solidFill>
          <a:ln w="9525">
            <a:solidFill>
              <a:schemeClr val="tx1"/>
            </a:solidFill>
            <a:miter lim="800000"/>
            <a:headEnd/>
            <a:tailEnd/>
          </a:ln>
          <a:effectLst/>
        </p:spPr>
        <p:txBody>
          <a:bodyPr>
            <a:spAutoFit/>
          </a:bodyPr>
          <a:lstStyle/>
          <a:p>
            <a:pPr>
              <a:spcBef>
                <a:spcPct val="50000"/>
              </a:spcBef>
              <a:defRPr/>
            </a:pPr>
            <a:r>
              <a:rPr lang="en-US" dirty="0">
                <a:solidFill>
                  <a:schemeClr val="accent6"/>
                </a:solidFill>
              </a:rPr>
              <a:t>Vertical integration is the growth of a business through the acquisition of the materials that make the product, the factories that manufacture the products including the machines needed to produce the product, as well as the distribution channels to take the product to market. </a:t>
            </a:r>
          </a:p>
          <a:p>
            <a:pPr>
              <a:spcBef>
                <a:spcPct val="50000"/>
              </a:spcBef>
              <a:defRPr/>
            </a:pPr>
            <a:r>
              <a:rPr lang="en-US" dirty="0">
                <a:solidFill>
                  <a:schemeClr val="accent6"/>
                </a:solidFill>
              </a:rPr>
              <a:t>Andrew Carnegie's steel company</a:t>
            </a:r>
          </a:p>
        </p:txBody>
      </p:sp>
    </p:spTree>
    <p:extLst>
      <p:ext uri="{BB962C8B-B14F-4D97-AF65-F5344CB8AC3E}">
        <p14:creationId xmlns:p14="http://schemas.microsoft.com/office/powerpoint/2010/main" val="157216239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7" descr="Standard_oil_octopus_loc_color"/>
          <p:cNvPicPr>
            <a:picLocks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457200" y="746125"/>
            <a:ext cx="8229600" cy="550227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984054"/>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US" sz="4000" smtClean="0"/>
              <a:t>John Rockefeller and Standard Oil Trust</a:t>
            </a:r>
          </a:p>
        </p:txBody>
      </p:sp>
      <p:sp>
        <p:nvSpPr>
          <p:cNvPr id="9219" name="Rectangle 3"/>
          <p:cNvSpPr>
            <a:spLocks noGrp="1" noChangeArrowheads="1"/>
          </p:cNvSpPr>
          <p:nvPr>
            <p:ph type="body" idx="1"/>
          </p:nvPr>
        </p:nvSpPr>
        <p:spPr/>
        <p:txBody>
          <a:bodyPr/>
          <a:lstStyle/>
          <a:p>
            <a:pPr eaLnBrk="1" hangingPunct="1">
              <a:defRPr/>
            </a:pPr>
            <a:r>
              <a:rPr lang="en-US" smtClean="0"/>
              <a:t>To monopolize the oil industry he forms the Standard Oil Trust </a:t>
            </a:r>
          </a:p>
          <a:p>
            <a:pPr lvl="1" eaLnBrk="1" hangingPunct="1">
              <a:defRPr/>
            </a:pPr>
            <a:r>
              <a:rPr lang="en-US" smtClean="0"/>
              <a:t>A</a:t>
            </a:r>
            <a:r>
              <a:rPr lang="en-US" b="1" smtClean="0"/>
              <a:t> </a:t>
            </a:r>
            <a:r>
              <a:rPr lang="en-US" b="1" u="sng" smtClean="0"/>
              <a:t>trust</a:t>
            </a:r>
            <a:r>
              <a:rPr lang="en-US" smtClean="0"/>
              <a:t> is an organization of businesses designed to operate like a monopoly </a:t>
            </a:r>
          </a:p>
          <a:p>
            <a:pPr lvl="1" eaLnBrk="1" hangingPunct="1">
              <a:defRPr/>
            </a:pPr>
            <a:r>
              <a:rPr lang="en-US" smtClean="0"/>
              <a:t>His corporation Standard Oil owned about 88% of the oil industry in the US in 1890</a:t>
            </a:r>
          </a:p>
          <a:p>
            <a:pPr lvl="1" eaLnBrk="1" hangingPunct="1">
              <a:buFont typeface="Wingdings" panose="05000000000000000000" pitchFamily="2" charset="2"/>
              <a:buNone/>
              <a:defRPr/>
            </a:pPr>
            <a:endParaRPr lang="en-US" smtClean="0"/>
          </a:p>
        </p:txBody>
      </p:sp>
    </p:spTree>
    <p:extLst>
      <p:ext uri="{BB962C8B-B14F-4D97-AF65-F5344CB8AC3E}">
        <p14:creationId xmlns:p14="http://schemas.microsoft.com/office/powerpoint/2010/main" val="300100703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rock"/>
          <p:cNvPicPr>
            <a:picLocks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533400" y="898525"/>
            <a:ext cx="7856538" cy="4884738"/>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491413"/>
      </p:ext>
    </p:extLst>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defRPr/>
            </a:pPr>
            <a:r>
              <a:rPr lang="en-US" sz="4000" smtClean="0"/>
              <a:t>John Rockefeller and Standard Oil</a:t>
            </a:r>
          </a:p>
        </p:txBody>
      </p:sp>
      <p:sp>
        <p:nvSpPr>
          <p:cNvPr id="6147" name="Rectangle 3"/>
          <p:cNvSpPr>
            <a:spLocks noGrp="1" noChangeArrowheads="1"/>
          </p:cNvSpPr>
          <p:nvPr>
            <p:ph type="body" sz="half" idx="1"/>
          </p:nvPr>
        </p:nvSpPr>
        <p:spPr/>
        <p:txBody>
          <a:bodyPr/>
          <a:lstStyle/>
          <a:p>
            <a:pPr eaLnBrk="1" hangingPunct="1">
              <a:lnSpc>
                <a:spcPct val="90000"/>
              </a:lnSpc>
              <a:defRPr/>
            </a:pPr>
            <a:r>
              <a:rPr lang="en-US" dirty="0" smtClean="0"/>
              <a:t>Recognized the potential of the oil industry</a:t>
            </a:r>
          </a:p>
          <a:p>
            <a:pPr eaLnBrk="1" hangingPunct="1">
              <a:lnSpc>
                <a:spcPct val="90000"/>
              </a:lnSpc>
              <a:defRPr/>
            </a:pPr>
            <a:r>
              <a:rPr lang="en-US" dirty="0" smtClean="0"/>
              <a:t>Very hard worker</a:t>
            </a:r>
          </a:p>
          <a:p>
            <a:pPr eaLnBrk="1" hangingPunct="1">
              <a:lnSpc>
                <a:spcPct val="90000"/>
              </a:lnSpc>
              <a:defRPr/>
            </a:pPr>
            <a:r>
              <a:rPr lang="en-US" dirty="0" smtClean="0"/>
              <a:t>Spent all profits from the company to improve production</a:t>
            </a:r>
          </a:p>
          <a:p>
            <a:pPr eaLnBrk="1" hangingPunct="1">
              <a:lnSpc>
                <a:spcPct val="90000"/>
              </a:lnSpc>
              <a:defRPr/>
            </a:pPr>
            <a:r>
              <a:rPr lang="en-US" b="1" u="sng" dirty="0" smtClean="0"/>
              <a:t>Philanthropy-</a:t>
            </a:r>
            <a:r>
              <a:rPr lang="en-US" dirty="0" smtClean="0"/>
              <a:t> gave over $500 million to charities</a:t>
            </a:r>
          </a:p>
          <a:p>
            <a:pPr lvl="1" eaLnBrk="1" hangingPunct="1">
              <a:lnSpc>
                <a:spcPct val="90000"/>
              </a:lnSpc>
              <a:defRPr/>
            </a:pPr>
            <a:endParaRPr lang="en-US" dirty="0" smtClean="0"/>
          </a:p>
        </p:txBody>
      </p:sp>
      <p:sp>
        <p:nvSpPr>
          <p:cNvPr id="6148" name="Rectangle 4"/>
          <p:cNvSpPr>
            <a:spLocks noGrp="1" noChangeArrowheads="1"/>
          </p:cNvSpPr>
          <p:nvPr>
            <p:ph type="body" sz="half" idx="2"/>
          </p:nvPr>
        </p:nvSpPr>
        <p:spPr>
          <a:xfrm>
            <a:off x="4191000" y="1600200"/>
            <a:ext cx="4724400" cy="5029200"/>
          </a:xfrm>
        </p:spPr>
        <p:txBody>
          <a:bodyPr/>
          <a:lstStyle/>
          <a:p>
            <a:pPr eaLnBrk="1" hangingPunct="1">
              <a:lnSpc>
                <a:spcPct val="90000"/>
              </a:lnSpc>
              <a:defRPr/>
            </a:pPr>
            <a:r>
              <a:rPr lang="en-US" dirty="0" smtClean="0"/>
              <a:t>Made deals with the railroads to charge competitors more</a:t>
            </a:r>
          </a:p>
          <a:p>
            <a:pPr eaLnBrk="1" hangingPunct="1">
              <a:lnSpc>
                <a:spcPct val="90000"/>
              </a:lnSpc>
              <a:defRPr/>
            </a:pPr>
            <a:r>
              <a:rPr lang="en-US" dirty="0" smtClean="0"/>
              <a:t>Lowers prices to force other companies out of business-then raised prices</a:t>
            </a:r>
          </a:p>
          <a:p>
            <a:pPr eaLnBrk="1" hangingPunct="1">
              <a:lnSpc>
                <a:spcPct val="90000"/>
              </a:lnSpc>
              <a:defRPr/>
            </a:pPr>
            <a:r>
              <a:rPr lang="en-US" dirty="0" smtClean="0"/>
              <a:t>Low pay for workers</a:t>
            </a:r>
          </a:p>
          <a:p>
            <a:pPr eaLnBrk="1" hangingPunct="1">
              <a:lnSpc>
                <a:spcPct val="90000"/>
              </a:lnSpc>
              <a:defRPr/>
            </a:pPr>
            <a:r>
              <a:rPr lang="en-US" dirty="0" smtClean="0"/>
              <a:t>Sabotaged competitors</a:t>
            </a:r>
          </a:p>
          <a:p>
            <a:pPr eaLnBrk="1" hangingPunct="1">
              <a:lnSpc>
                <a:spcPct val="90000"/>
              </a:lnSpc>
              <a:defRPr/>
            </a:pPr>
            <a:r>
              <a:rPr lang="en-US" dirty="0" smtClean="0"/>
              <a:t>Paid government officials in the Senate</a:t>
            </a:r>
          </a:p>
        </p:txBody>
      </p:sp>
    </p:spTree>
    <p:extLst>
      <p:ext uri="{BB962C8B-B14F-4D97-AF65-F5344CB8AC3E}">
        <p14:creationId xmlns:p14="http://schemas.microsoft.com/office/powerpoint/2010/main" val="225128218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8"/>
          <p:cNvSpPr>
            <a:spLocks noGrp="1" noChangeArrowheads="1"/>
          </p:cNvSpPr>
          <p:nvPr>
            <p:ph type="title"/>
          </p:nvPr>
        </p:nvSpPr>
        <p:spPr/>
        <p:txBody>
          <a:bodyPr/>
          <a:lstStyle/>
          <a:p>
            <a:pPr eaLnBrk="1" hangingPunct="1">
              <a:defRPr/>
            </a:pPr>
            <a:r>
              <a:rPr lang="en-US" smtClean="0"/>
              <a:t>Andrew Carnegie (1835-1919)</a:t>
            </a:r>
            <a:r>
              <a:rPr lang="en-US" b="1" smtClean="0"/>
              <a:t> </a:t>
            </a:r>
          </a:p>
        </p:txBody>
      </p:sp>
      <p:sp>
        <p:nvSpPr>
          <p:cNvPr id="24579" name="Rectangle 9"/>
          <p:cNvSpPr>
            <a:spLocks noGrp="1" noChangeArrowheads="1"/>
          </p:cNvSpPr>
          <p:nvPr>
            <p:ph type="body" sz="half" idx="1"/>
          </p:nvPr>
        </p:nvSpPr>
        <p:spPr/>
        <p:txBody>
          <a:bodyPr>
            <a:normAutofit fontScale="92500" lnSpcReduction="10000"/>
          </a:bodyPr>
          <a:lstStyle/>
          <a:p>
            <a:pPr eaLnBrk="1" hangingPunct="1">
              <a:lnSpc>
                <a:spcPct val="90000"/>
              </a:lnSpc>
              <a:defRPr/>
            </a:pPr>
            <a:r>
              <a:rPr lang="en-US" sz="2800" smtClean="0"/>
              <a:t>Andrew Carnegie came to U.S. as a poor immigrant from Scotland in 1848</a:t>
            </a:r>
          </a:p>
          <a:p>
            <a:pPr eaLnBrk="1" hangingPunct="1">
              <a:lnSpc>
                <a:spcPct val="90000"/>
              </a:lnSpc>
              <a:defRPr/>
            </a:pPr>
            <a:r>
              <a:rPr lang="en-US" sz="2800" smtClean="0"/>
              <a:t>Built the Carnegie Steel Corporation through </a:t>
            </a:r>
            <a:r>
              <a:rPr lang="en-US" sz="2800" b="1" smtClean="0"/>
              <a:t>vertical consolidation</a:t>
            </a:r>
          </a:p>
          <a:p>
            <a:pPr eaLnBrk="1" hangingPunct="1">
              <a:lnSpc>
                <a:spcPct val="90000"/>
              </a:lnSpc>
              <a:defRPr/>
            </a:pPr>
            <a:r>
              <a:rPr lang="en-US" sz="2800" smtClean="0"/>
              <a:t>Retired a millionaire and gave much of his money to education (Carnegie-Mellon University) </a:t>
            </a:r>
          </a:p>
        </p:txBody>
      </p:sp>
      <p:pic>
        <p:nvPicPr>
          <p:cNvPr id="13316" name="Content Placeholder 5" descr="andrew carnegie"/>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12872" r="-12872"/>
          <a:stretch>
            <a:fillRect/>
          </a:stretch>
        </p:blipFill>
        <p:spPr>
          <a:xfrm>
            <a:off x="4191000" y="1306513"/>
            <a:ext cx="4953000" cy="5551487"/>
          </a:xfrm>
        </p:spPr>
      </p:pic>
    </p:spTree>
    <p:extLst>
      <p:ext uri="{BB962C8B-B14F-4D97-AF65-F5344CB8AC3E}">
        <p14:creationId xmlns:p14="http://schemas.microsoft.com/office/powerpoint/2010/main" val="1237125224"/>
      </p:ext>
    </p:extLst>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4" descr="carnegie vertic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00"/>
            <a:ext cx="9144000" cy="688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503792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AFDC5DF6-BDFA-4C86-8188-8F9A6AB6874C}" type="slidenum">
              <a:rPr lang="en-US" altLang="en-US">
                <a:latin typeface="Arial" panose="020B0604020202020204" pitchFamily="34" charset="0"/>
              </a:rPr>
              <a:pPr/>
              <a:t>67</a:t>
            </a:fld>
            <a:endParaRPr lang="en-US" altLang="en-US">
              <a:latin typeface="Arial" panose="020B0604020202020204" pitchFamily="34" charset="0"/>
            </a:endParaRPr>
          </a:p>
        </p:txBody>
      </p:sp>
      <p:sp>
        <p:nvSpPr>
          <p:cNvPr id="15363" name="Text Box 2"/>
          <p:cNvSpPr txBox="1">
            <a:spLocks noChangeArrowheads="1"/>
          </p:cNvSpPr>
          <p:nvPr/>
        </p:nvSpPr>
        <p:spPr bwMode="auto">
          <a:xfrm>
            <a:off x="0" y="1828800"/>
            <a:ext cx="8915400" cy="3568700"/>
          </a:xfrm>
          <a:prstGeom prst="rect">
            <a:avLst/>
          </a:prstGeom>
          <a:gradFill rotWithShape="1">
            <a:gsLst>
              <a:gs pos="0">
                <a:schemeClr val="accent1"/>
              </a:gs>
              <a:gs pos="100000">
                <a:schemeClr val="bg1"/>
              </a:gs>
            </a:gsLst>
            <a:lin ang="5400000" scaled="1"/>
          </a:gradFill>
          <a:ln w="9525">
            <a:solidFill>
              <a:schemeClr val="tx1"/>
            </a:solidFill>
            <a:miter lim="800000"/>
            <a:headEnd/>
            <a:tailEnd/>
          </a:ln>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spcBef>
                <a:spcPct val="50000"/>
              </a:spcBef>
              <a:buSzPct val="250000"/>
              <a:buFontTx/>
              <a:buBlip>
                <a:blip r:embed="rId3"/>
              </a:buBlip>
            </a:pPr>
            <a:r>
              <a:rPr lang="en-US" altLang="en-US" sz="1900"/>
              <a:t>  Shipping tycoon- millionaire by 1846</a:t>
            </a:r>
          </a:p>
          <a:p>
            <a:pPr>
              <a:spcBef>
                <a:spcPct val="50000"/>
              </a:spcBef>
              <a:buSzPct val="250000"/>
              <a:buFontTx/>
              <a:buBlip>
                <a:blip r:embed="rId3"/>
              </a:buBlip>
            </a:pPr>
            <a:r>
              <a:rPr lang="en-US" altLang="en-US" sz="1900"/>
              <a:t> Nicknamed “Commodore”</a:t>
            </a:r>
          </a:p>
          <a:p>
            <a:pPr>
              <a:spcBef>
                <a:spcPct val="50000"/>
              </a:spcBef>
              <a:buSzPct val="250000"/>
              <a:buFontTx/>
              <a:buBlip>
                <a:blip r:embed="rId3"/>
              </a:buBlip>
            </a:pPr>
            <a:r>
              <a:rPr lang="en-US" altLang="en-US" sz="1900"/>
              <a:t>Built the first railroad line connecting New York City and Chicago. He also built New York’s Grand Central station</a:t>
            </a:r>
          </a:p>
          <a:p>
            <a:pPr>
              <a:spcBef>
                <a:spcPct val="50000"/>
              </a:spcBef>
              <a:buSzPct val="250000"/>
              <a:buFontTx/>
              <a:buBlip>
                <a:blip r:embed="rId3"/>
              </a:buBlip>
            </a:pPr>
            <a:r>
              <a:rPr lang="en-US" altLang="en-US" sz="1900"/>
              <a:t>Most historians estimate that when he died he was worth $100 million ($1.7 billion in today’s dollars)</a:t>
            </a:r>
          </a:p>
          <a:p>
            <a:pPr>
              <a:spcBef>
                <a:spcPct val="50000"/>
              </a:spcBef>
              <a:buSzPct val="250000"/>
              <a:buFontTx/>
              <a:buBlip>
                <a:blip r:embed="rId3"/>
              </a:buBlip>
            </a:pPr>
            <a:r>
              <a:rPr lang="en-US" altLang="en-US" sz="1900"/>
              <a:t>Vanderbilt University</a:t>
            </a:r>
          </a:p>
          <a:p>
            <a:pPr>
              <a:spcBef>
                <a:spcPct val="50000"/>
              </a:spcBef>
              <a:buSzPct val="250000"/>
              <a:buFontTx/>
              <a:buBlip>
                <a:blip r:embed="rId3"/>
              </a:buBlip>
            </a:pPr>
            <a:r>
              <a:rPr lang="en-US" altLang="en-US" sz="1900"/>
              <a:t>Biltmore House</a:t>
            </a:r>
          </a:p>
          <a:p>
            <a:pPr>
              <a:spcBef>
                <a:spcPct val="50000"/>
              </a:spcBef>
              <a:buSzPct val="250000"/>
              <a:buFontTx/>
              <a:buBlip>
                <a:blip r:embed="rId3"/>
              </a:buBlip>
            </a:pPr>
            <a:endParaRPr lang="en-US" altLang="en-US" sz="1900"/>
          </a:p>
        </p:txBody>
      </p:sp>
      <p:sp>
        <p:nvSpPr>
          <p:cNvPr id="15364" name="Text Box 3"/>
          <p:cNvSpPr txBox="1">
            <a:spLocks noChangeArrowheads="1"/>
          </p:cNvSpPr>
          <p:nvPr/>
        </p:nvSpPr>
        <p:spPr bwMode="auto">
          <a:xfrm>
            <a:off x="457200" y="461963"/>
            <a:ext cx="8153400" cy="498475"/>
          </a:xfrm>
          <a:prstGeom prst="rect">
            <a:avLst/>
          </a:prstGeom>
          <a:solidFill>
            <a:schemeClr val="bg1"/>
          </a:solidFill>
          <a:ln w="9525">
            <a:solidFill>
              <a:schemeClr val="tx1"/>
            </a:solidFill>
            <a:miter lim="800000"/>
            <a:headEnd/>
            <a:tailEnd/>
          </a:ln>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spcBef>
                <a:spcPct val="50000"/>
              </a:spcBef>
            </a:pPr>
            <a:r>
              <a:rPr lang="en-US" altLang="en-US" sz="2600"/>
              <a:t>Cornelius Vanderbilt 1794-1877 </a:t>
            </a:r>
          </a:p>
        </p:txBody>
      </p:sp>
      <p:pic>
        <p:nvPicPr>
          <p:cNvPr id="15365" name="Picture 4" descr="vanderbil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76200"/>
            <a:ext cx="1447800" cy="128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5" descr="VANDERB"/>
          <p:cNvPicPr>
            <a:picLocks noChangeAspect="1" noChangeArrowheads="1"/>
          </p:cNvPicPr>
          <p:nvPr/>
        </p:nvPicPr>
        <p:blipFill>
          <a:blip r:embed="rId5">
            <a:extLst>
              <a:ext uri="{28A0092B-C50C-407E-A947-70E740481C1C}">
                <a14:useLocalDpi xmlns:a14="http://schemas.microsoft.com/office/drawing/2010/main" val="0"/>
              </a:ext>
            </a:extLst>
          </a:blip>
          <a:srcRect l="13187" t="14680" r="14285" b="14680"/>
          <a:stretch>
            <a:fillRect/>
          </a:stretch>
        </p:blipFill>
        <p:spPr bwMode="auto">
          <a:xfrm>
            <a:off x="152400" y="0"/>
            <a:ext cx="10668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092907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E985331F-909B-4059-991D-BAEEE8BC2960}" type="slidenum">
              <a:rPr lang="en-US" altLang="en-US">
                <a:latin typeface="Arial" panose="020B0604020202020204" pitchFamily="34" charset="0"/>
              </a:rPr>
              <a:pPr/>
              <a:t>68</a:t>
            </a:fld>
            <a:endParaRPr lang="en-US" altLang="en-US">
              <a:latin typeface="Arial" panose="020B0604020202020204" pitchFamily="34" charset="0"/>
            </a:endParaRPr>
          </a:p>
        </p:txBody>
      </p:sp>
      <p:sp>
        <p:nvSpPr>
          <p:cNvPr id="16387" name="Text Box 2"/>
          <p:cNvSpPr txBox="1">
            <a:spLocks noChangeArrowheads="1"/>
          </p:cNvSpPr>
          <p:nvPr/>
        </p:nvSpPr>
        <p:spPr bwMode="auto">
          <a:xfrm>
            <a:off x="533400" y="304800"/>
            <a:ext cx="8077200" cy="466725"/>
          </a:xfrm>
          <a:prstGeom prst="rect">
            <a:avLst/>
          </a:prstGeom>
          <a:solidFill>
            <a:srgbClr val="B6C6A2"/>
          </a:solidFill>
          <a:ln w="9525">
            <a:solidFill>
              <a:schemeClr val="tx1"/>
            </a:solidFill>
            <a:miter lim="800000"/>
            <a:headEnd/>
            <a:tailEnd/>
          </a:ln>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spcBef>
                <a:spcPct val="50000"/>
              </a:spcBef>
            </a:pPr>
            <a:r>
              <a:rPr lang="en-US" altLang="en-US" sz="2400"/>
              <a:t>John Pierpont Morgan 1837-1913</a:t>
            </a:r>
          </a:p>
        </p:txBody>
      </p:sp>
      <p:sp>
        <p:nvSpPr>
          <p:cNvPr id="308227" name="Text Box 3"/>
          <p:cNvSpPr txBox="1">
            <a:spLocks noChangeArrowheads="1"/>
          </p:cNvSpPr>
          <p:nvPr/>
        </p:nvSpPr>
        <p:spPr bwMode="auto">
          <a:xfrm>
            <a:off x="381000" y="1195388"/>
            <a:ext cx="8305800" cy="3786187"/>
          </a:xfrm>
          <a:prstGeom prst="rect">
            <a:avLst/>
          </a:prstGeom>
          <a:gradFill rotWithShape="1">
            <a:gsLst>
              <a:gs pos="0">
                <a:srgbClr val="BAD9E4"/>
              </a:gs>
              <a:gs pos="100000">
                <a:srgbClr val="C5E4BA"/>
              </a:gs>
            </a:gsLst>
            <a:lin ang="5400000" scaled="1"/>
          </a:gradFill>
          <a:ln w="9525">
            <a:solidFill>
              <a:schemeClr val="tx1"/>
            </a:solidFill>
            <a:miter lim="800000"/>
            <a:headEnd/>
            <a:tailEnd/>
          </a:ln>
          <a:effectLst/>
        </p:spPr>
        <p:txBody>
          <a:bodyPr>
            <a:spAutoFit/>
          </a:bodyPr>
          <a:lstStyle/>
          <a:p>
            <a:pPr>
              <a:spcBef>
                <a:spcPct val="50000"/>
              </a:spcBef>
              <a:buSzPct val="250000"/>
              <a:buFont typeface="Wingdings" pitchFamily="2" charset="2"/>
              <a:buBlip>
                <a:blip r:embed="rId3"/>
              </a:buBlip>
              <a:defRPr/>
            </a:pPr>
            <a:r>
              <a:rPr lang="en-US" sz="2000" dirty="0">
                <a:solidFill>
                  <a:schemeClr val="accent6"/>
                </a:solidFill>
              </a:rPr>
              <a:t>Born into a wealthy family </a:t>
            </a:r>
          </a:p>
          <a:p>
            <a:pPr>
              <a:spcBef>
                <a:spcPct val="50000"/>
              </a:spcBef>
              <a:buSzPct val="250000"/>
              <a:buFont typeface="Wingdings" pitchFamily="2" charset="2"/>
              <a:buBlip>
                <a:blip r:embed="rId3"/>
              </a:buBlip>
              <a:defRPr/>
            </a:pPr>
            <a:r>
              <a:rPr lang="en-US" sz="2000" dirty="0">
                <a:solidFill>
                  <a:schemeClr val="accent6"/>
                </a:solidFill>
              </a:rPr>
              <a:t>Made a huge amount of money by financing railroad companies that were in financial trouble  </a:t>
            </a:r>
          </a:p>
          <a:p>
            <a:pPr>
              <a:spcBef>
                <a:spcPct val="50000"/>
              </a:spcBef>
              <a:buSzPct val="250000"/>
              <a:buFont typeface="Wingdings" pitchFamily="2" charset="2"/>
              <a:buBlip>
                <a:blip r:embed="rId3"/>
              </a:buBlip>
              <a:defRPr/>
            </a:pPr>
            <a:r>
              <a:rPr lang="en-US" sz="2000" dirty="0">
                <a:solidFill>
                  <a:schemeClr val="accent6"/>
                </a:solidFill>
              </a:rPr>
              <a:t>In 1901, he bought Carnegie </a:t>
            </a:r>
            <a:r>
              <a:rPr lang="en-US" sz="2000" dirty="0">
                <a:solidFill>
                  <a:schemeClr val="accent6"/>
                </a:solidFill>
              </a:rPr>
              <a:t>Steel. </a:t>
            </a:r>
            <a:r>
              <a:rPr lang="en-US" sz="2000" dirty="0">
                <a:solidFill>
                  <a:schemeClr val="accent6"/>
                </a:solidFill>
              </a:rPr>
              <a:t>He turned that into U.S. Steel, the world's first billion-dollar corporation</a:t>
            </a:r>
          </a:p>
          <a:p>
            <a:pPr>
              <a:spcBef>
                <a:spcPct val="50000"/>
              </a:spcBef>
              <a:buSzPct val="250000"/>
              <a:buFont typeface="Wingdings" pitchFamily="2" charset="2"/>
              <a:buBlip>
                <a:blip r:embed="rId3"/>
              </a:buBlip>
              <a:defRPr/>
            </a:pPr>
            <a:r>
              <a:rPr lang="en-US" sz="2000" dirty="0">
                <a:solidFill>
                  <a:schemeClr val="accent6"/>
                </a:solidFill>
              </a:rPr>
              <a:t>By the early 1900s, Morgan controlled almost all of the major industries in the U.S. and had a large stake in the financial and insurance industries</a:t>
            </a:r>
          </a:p>
          <a:p>
            <a:pPr>
              <a:spcBef>
                <a:spcPct val="50000"/>
              </a:spcBef>
              <a:buSzPct val="250000"/>
              <a:buFont typeface="Wingdings" pitchFamily="2" charset="2"/>
              <a:buBlip>
                <a:blip r:embed="rId3"/>
              </a:buBlip>
              <a:defRPr/>
            </a:pPr>
            <a:r>
              <a:rPr lang="en-US" sz="2000" dirty="0">
                <a:solidFill>
                  <a:schemeClr val="accent6"/>
                </a:solidFill>
              </a:rPr>
              <a:t>The Pierpont Morgan Library in New York was donated by Morgan in 1924.</a:t>
            </a:r>
          </a:p>
        </p:txBody>
      </p:sp>
      <p:pic>
        <p:nvPicPr>
          <p:cNvPr id="16389" name="Picture 4" descr="morgan"/>
          <p:cNvPicPr>
            <a:picLocks noChangeAspect="1" noChangeArrowheads="1"/>
          </p:cNvPicPr>
          <p:nvPr/>
        </p:nvPicPr>
        <p:blipFill>
          <a:blip r:embed="rId4">
            <a:extLst>
              <a:ext uri="{28A0092B-C50C-407E-A947-70E740481C1C}">
                <a14:useLocalDpi xmlns:a14="http://schemas.microsoft.com/office/drawing/2010/main" val="0"/>
              </a:ext>
            </a:extLst>
          </a:blip>
          <a:srcRect b="9091"/>
          <a:stretch>
            <a:fillRect/>
          </a:stretch>
        </p:blipFill>
        <p:spPr bwMode="auto">
          <a:xfrm>
            <a:off x="7772400" y="0"/>
            <a:ext cx="11525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6118232"/>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E66CFE0-1339-4DC7-A0E3-15E897FBB2C4}" type="slidenum">
              <a:rPr lang="en-US" altLang="en-US">
                <a:latin typeface="Arial" panose="020B0604020202020204" pitchFamily="34" charset="0"/>
              </a:rPr>
              <a:pPr/>
              <a:t>69</a:t>
            </a:fld>
            <a:endParaRPr lang="en-US" altLang="en-US">
              <a:latin typeface="Arial" panose="020B0604020202020204" pitchFamily="34" charset="0"/>
            </a:endParaRPr>
          </a:p>
        </p:txBody>
      </p:sp>
      <p:graphicFrame>
        <p:nvGraphicFramePr>
          <p:cNvPr id="1026" name="Object 2"/>
          <p:cNvGraphicFramePr>
            <a:graphicFrameLocks noChangeAspect="1"/>
          </p:cNvGraphicFramePr>
          <p:nvPr/>
        </p:nvGraphicFramePr>
        <p:xfrm>
          <a:off x="0" y="1447800"/>
          <a:ext cx="9144000" cy="5489575"/>
        </p:xfrm>
        <a:graphic>
          <a:graphicData uri="http://schemas.openxmlformats.org/presentationml/2006/ole">
            <mc:AlternateContent xmlns:mc="http://schemas.openxmlformats.org/markup-compatibility/2006">
              <mc:Choice xmlns:v="urn:schemas-microsoft-com:vml" Requires="v">
                <p:oleObj spid="_x0000_s1029" r:id="rId4" imgW="9144793" imgH="5486876" progId="Excel.Chart.8">
                  <p:embed/>
                </p:oleObj>
              </mc:Choice>
              <mc:Fallback>
                <p:oleObj r:id="rId4" imgW="9144793" imgH="5486876" progId="Excel.Char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447800"/>
                        <a:ext cx="9144000" cy="54895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77507" name="Text Box 3"/>
          <p:cNvSpPr txBox="1">
            <a:spLocks noChangeArrowheads="1"/>
          </p:cNvSpPr>
          <p:nvPr/>
        </p:nvSpPr>
        <p:spPr bwMode="auto">
          <a:xfrm>
            <a:off x="304800" y="304800"/>
            <a:ext cx="8610600" cy="955675"/>
          </a:xfrm>
          <a:prstGeom prst="rect">
            <a:avLst/>
          </a:prstGeom>
          <a:solidFill>
            <a:srgbClr val="C6D3B7"/>
          </a:solidFill>
          <a:ln w="9525">
            <a:solidFill>
              <a:schemeClr val="tx1"/>
            </a:solidFill>
            <a:miter lim="800000"/>
            <a:headEnd/>
            <a:tailEnd/>
          </a:ln>
          <a:effectLst/>
        </p:spPr>
        <p:txBody>
          <a:bodyPr>
            <a:spAutoFit/>
          </a:bodyPr>
          <a:lstStyle/>
          <a:p>
            <a:pPr algn="ctr">
              <a:spcBef>
                <a:spcPct val="50000"/>
              </a:spcBef>
              <a:defRPr/>
            </a:pPr>
            <a:r>
              <a:rPr lang="en-US" sz="2800" dirty="0">
                <a:solidFill>
                  <a:schemeClr val="accent6"/>
                </a:solidFill>
              </a:rPr>
              <a:t>How rich were the “robber barons” compared to Microsoft founder Bill Gates?</a:t>
            </a:r>
          </a:p>
        </p:txBody>
      </p:sp>
    </p:spTree>
    <p:extLst>
      <p:ext uri="{BB962C8B-B14F-4D97-AF65-F5344CB8AC3E}">
        <p14:creationId xmlns:p14="http://schemas.microsoft.com/office/powerpoint/2010/main" val="160749082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normAutofit fontScale="90000"/>
          </a:bodyPr>
          <a:lstStyle/>
          <a:p>
            <a:pPr eaLnBrk="1" hangingPunct="1">
              <a:defRPr/>
            </a:pPr>
            <a:r>
              <a:rPr lang="en-US" sz="4000" smtClean="0"/>
              <a:t>Justifications for Industrialists’ Extreme Wealth</a:t>
            </a:r>
          </a:p>
        </p:txBody>
      </p:sp>
      <p:sp>
        <p:nvSpPr>
          <p:cNvPr id="40965" name="Rectangle 5"/>
          <p:cNvSpPr>
            <a:spLocks noGrp="1" noChangeArrowheads="1"/>
          </p:cNvSpPr>
          <p:nvPr>
            <p:ph type="body" sz="half" idx="1"/>
          </p:nvPr>
        </p:nvSpPr>
        <p:spPr/>
        <p:txBody>
          <a:bodyPr/>
          <a:lstStyle/>
          <a:p>
            <a:pPr eaLnBrk="1" hangingPunct="1">
              <a:defRPr/>
            </a:pPr>
            <a:r>
              <a:rPr lang="en-US" sz="2400" b="1" u="sng" smtClean="0"/>
              <a:t>Social Darwinism</a:t>
            </a:r>
          </a:p>
          <a:p>
            <a:pPr eaLnBrk="1" hangingPunct="1">
              <a:defRPr/>
            </a:pPr>
            <a:r>
              <a:rPr lang="en-US" sz="2400" smtClean="0"/>
              <a:t>Herbert Spencer</a:t>
            </a:r>
          </a:p>
          <a:p>
            <a:pPr lvl="1" eaLnBrk="1" hangingPunct="1">
              <a:defRPr/>
            </a:pPr>
            <a:r>
              <a:rPr lang="en-US" sz="2000" smtClean="0"/>
              <a:t>Based on Charles Darwin’s theory of evolution</a:t>
            </a:r>
          </a:p>
          <a:p>
            <a:pPr lvl="1" eaLnBrk="1" hangingPunct="1">
              <a:defRPr/>
            </a:pPr>
            <a:r>
              <a:rPr lang="en-US" sz="2000" smtClean="0"/>
              <a:t>Those who are rich are more fit, than those who are poor</a:t>
            </a:r>
          </a:p>
          <a:p>
            <a:pPr lvl="1" eaLnBrk="1" hangingPunct="1">
              <a:defRPr/>
            </a:pPr>
            <a:r>
              <a:rPr lang="en-US" sz="2000" smtClean="0"/>
              <a:t>Attempted to use science to explain social classes</a:t>
            </a:r>
          </a:p>
          <a:p>
            <a:pPr eaLnBrk="1" hangingPunct="1">
              <a:defRPr/>
            </a:pPr>
            <a:endParaRPr lang="en-US" sz="2400" smtClean="0"/>
          </a:p>
        </p:txBody>
      </p:sp>
      <p:sp>
        <p:nvSpPr>
          <p:cNvPr id="40966" name="Rectangle 6"/>
          <p:cNvSpPr>
            <a:spLocks noGrp="1" noChangeArrowheads="1"/>
          </p:cNvSpPr>
          <p:nvPr>
            <p:ph type="body" sz="half" idx="2"/>
          </p:nvPr>
        </p:nvSpPr>
        <p:spPr>
          <a:xfrm>
            <a:off x="4038600" y="1600200"/>
            <a:ext cx="4648200" cy="4953000"/>
          </a:xfrm>
        </p:spPr>
        <p:txBody>
          <a:bodyPr/>
          <a:lstStyle/>
          <a:p>
            <a:pPr eaLnBrk="1" hangingPunct="1">
              <a:defRPr/>
            </a:pPr>
            <a:endParaRPr lang="en-US" sz="2400" b="1" u="sng" smtClean="0"/>
          </a:p>
          <a:p>
            <a:pPr eaLnBrk="1" hangingPunct="1">
              <a:defRPr/>
            </a:pPr>
            <a:r>
              <a:rPr lang="en-US" sz="2400" b="1" u="sng" smtClean="0"/>
              <a:t>Gospel of Wealth</a:t>
            </a:r>
          </a:p>
          <a:p>
            <a:pPr eaLnBrk="1" hangingPunct="1">
              <a:defRPr/>
            </a:pPr>
            <a:r>
              <a:rPr lang="en-US" sz="2400" smtClean="0"/>
              <a:t>Andrew Carnegie</a:t>
            </a:r>
          </a:p>
          <a:p>
            <a:pPr lvl="1" eaLnBrk="1" hangingPunct="1">
              <a:defRPr/>
            </a:pPr>
            <a:r>
              <a:rPr lang="en-US" sz="2000" smtClean="0"/>
              <a:t>God gave wealth to the most capable people</a:t>
            </a:r>
          </a:p>
          <a:p>
            <a:pPr lvl="1" eaLnBrk="1" hangingPunct="1">
              <a:defRPr/>
            </a:pPr>
            <a:r>
              <a:rPr lang="en-US" sz="2000" smtClean="0"/>
              <a:t>It is the duty of the wealthy to give money to help the poor  </a:t>
            </a:r>
          </a:p>
          <a:p>
            <a:pPr lvl="2" eaLnBrk="1" hangingPunct="1">
              <a:defRPr/>
            </a:pPr>
            <a:r>
              <a:rPr lang="en-US" smtClean="0"/>
              <a:t>Carnegie gave millions of dollars away to establish libraries, colleges, and museums</a:t>
            </a:r>
          </a:p>
        </p:txBody>
      </p:sp>
    </p:spTree>
    <p:extLst>
      <p:ext uri="{BB962C8B-B14F-4D97-AF65-F5344CB8AC3E}">
        <p14:creationId xmlns:p14="http://schemas.microsoft.com/office/powerpoint/2010/main" val="106571378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7" descr="USAcarnegie2"/>
          <p:cNvPicPr>
            <a:picLocks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1657350" y="304800"/>
            <a:ext cx="5487988" cy="6172200"/>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7216366"/>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US" smtClean="0"/>
              <a:t>Working Conditions</a:t>
            </a:r>
          </a:p>
        </p:txBody>
      </p:sp>
      <p:sp>
        <p:nvSpPr>
          <p:cNvPr id="25603" name="Rectangle 3"/>
          <p:cNvSpPr>
            <a:spLocks noGrp="1" noChangeArrowheads="1"/>
          </p:cNvSpPr>
          <p:nvPr>
            <p:ph type="body" idx="1"/>
          </p:nvPr>
        </p:nvSpPr>
        <p:spPr/>
        <p:txBody>
          <a:bodyPr/>
          <a:lstStyle/>
          <a:p>
            <a:pPr eaLnBrk="1" hangingPunct="1">
              <a:defRPr/>
            </a:pPr>
            <a:r>
              <a:rPr lang="en-US" dirty="0" smtClean="0"/>
              <a:t>Laborers were immigrants, African Americans, women, and children</a:t>
            </a:r>
          </a:p>
          <a:p>
            <a:pPr eaLnBrk="1" hangingPunct="1">
              <a:defRPr/>
            </a:pPr>
            <a:r>
              <a:rPr lang="en-US" dirty="0" smtClean="0"/>
              <a:t>12 hour days, six days a week</a:t>
            </a:r>
          </a:p>
          <a:p>
            <a:pPr eaLnBrk="1" hangingPunct="1">
              <a:defRPr/>
            </a:pPr>
            <a:r>
              <a:rPr lang="en-US" dirty="0" smtClean="0"/>
              <a:t>Accidents were frequent, deaths occurred often</a:t>
            </a:r>
          </a:p>
          <a:p>
            <a:pPr eaLnBrk="1" hangingPunct="1">
              <a:defRPr/>
            </a:pPr>
            <a:r>
              <a:rPr lang="en-US" dirty="0" smtClean="0"/>
              <a:t>Low wages</a:t>
            </a:r>
          </a:p>
        </p:txBody>
      </p:sp>
    </p:spTree>
    <p:extLst>
      <p:ext uri="{BB962C8B-B14F-4D97-AF65-F5344CB8AC3E}">
        <p14:creationId xmlns:p14="http://schemas.microsoft.com/office/powerpoint/2010/main" val="326815992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en-US" sz="3600" b="0"/>
              <a:t>Homestead Strike</a:t>
            </a:r>
          </a:p>
        </p:txBody>
      </p:sp>
      <p:sp>
        <p:nvSpPr>
          <p:cNvPr id="29699" name="Rectangle 3"/>
          <p:cNvSpPr>
            <a:spLocks noGrp="1" noChangeArrowheads="1"/>
          </p:cNvSpPr>
          <p:nvPr>
            <p:ph type="body" sz="half" idx="2"/>
          </p:nvPr>
        </p:nvSpPr>
        <p:spPr>
          <a:xfrm>
            <a:off x="4652963" y="1874838"/>
            <a:ext cx="4033837" cy="4525962"/>
          </a:xfrm>
        </p:spPr>
        <p:txBody>
          <a:bodyPr/>
          <a:lstStyle/>
          <a:p>
            <a:pPr lvl="1">
              <a:lnSpc>
                <a:spcPct val="90000"/>
              </a:lnSpc>
              <a:buFont typeface="Wingdings" panose="05000000000000000000" pitchFamily="2" charset="2"/>
              <a:buNone/>
            </a:pPr>
            <a:r>
              <a:rPr lang="en-US" altLang="en-US" sz="2200" b="1"/>
              <a:t>   Homestead Strike</a:t>
            </a:r>
          </a:p>
          <a:p>
            <a:pPr eaLnBrk="0" hangingPunct="0">
              <a:spcBef>
                <a:spcPct val="0"/>
              </a:spcBef>
              <a:buClrTx/>
              <a:buFontTx/>
              <a:buChar char="-"/>
            </a:pPr>
            <a:r>
              <a:rPr lang="en-US" altLang="en-US" sz="2200"/>
              <a:t>1892 - Union members went on strike (pay cuts) at the Carnegie steel plant</a:t>
            </a:r>
          </a:p>
          <a:p>
            <a:pPr eaLnBrk="0" hangingPunct="0">
              <a:spcBef>
                <a:spcPct val="0"/>
              </a:spcBef>
              <a:buClrTx/>
              <a:buFontTx/>
              <a:buChar char="-"/>
            </a:pPr>
            <a:r>
              <a:rPr lang="en-US" altLang="en-US" sz="2200"/>
              <a:t>Homestead, Pennsylvania</a:t>
            </a:r>
          </a:p>
          <a:p>
            <a:pPr eaLnBrk="0" hangingPunct="0">
              <a:spcBef>
                <a:spcPct val="0"/>
              </a:spcBef>
              <a:buClrTx/>
              <a:buFontTx/>
              <a:buChar char="-"/>
            </a:pPr>
            <a:r>
              <a:rPr lang="en-US" altLang="en-US" sz="2200"/>
              <a:t>Violence ensued</a:t>
            </a:r>
          </a:p>
          <a:p>
            <a:pPr eaLnBrk="0" hangingPunct="0">
              <a:spcBef>
                <a:spcPct val="0"/>
              </a:spcBef>
              <a:buClrTx/>
              <a:buFontTx/>
              <a:buChar char="-"/>
            </a:pPr>
            <a:r>
              <a:rPr lang="en-US" altLang="en-US" sz="2200"/>
              <a:t>16 people died- fewer then 25% of the strikers got their jobs back</a:t>
            </a:r>
          </a:p>
          <a:p>
            <a:pPr eaLnBrk="0" hangingPunct="0">
              <a:spcBef>
                <a:spcPct val="0"/>
              </a:spcBef>
              <a:buClrTx/>
              <a:buFontTx/>
              <a:buChar char="-"/>
            </a:pPr>
            <a:r>
              <a:rPr lang="en-US" altLang="en-US" sz="2200"/>
              <a:t>Set the steel labor movement back 20 years</a:t>
            </a:r>
          </a:p>
        </p:txBody>
      </p:sp>
      <p:pic>
        <p:nvPicPr>
          <p:cNvPr id="29701" name="Picture 5"/>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457200" y="2638425"/>
            <a:ext cx="4038600" cy="2998788"/>
          </a:xfrm>
          <a:noFill/>
          <a:ln/>
        </p:spPr>
      </p:pic>
    </p:spTree>
    <p:extLst>
      <p:ext uri="{BB962C8B-B14F-4D97-AF65-F5344CB8AC3E}">
        <p14:creationId xmlns:p14="http://schemas.microsoft.com/office/powerpoint/2010/main" val="9507674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2969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2969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68378087" presetClass="entr" presetSubtype="-1189052407" fill="hold" grpId="0" nodeType="clickEffect">
                                  <p:stCondLst>
                                    <p:cond delay="0"/>
                                  </p:stCondLst>
                                  <p:childTnLst>
                                    <p:set>
                                      <p:cBhvr>
                                        <p:cTn id="14" dur="1" fill="hold">
                                          <p:stCondLst>
                                            <p:cond delay="499"/>
                                          </p:stCondLst>
                                        </p:cTn>
                                        <p:tgtEl>
                                          <p:spTgt spid="29699">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68378087" presetClass="entr" presetSubtype="-1189052407" fill="hold" grpId="0" nodeType="clickEffect">
                                  <p:stCondLst>
                                    <p:cond delay="0"/>
                                  </p:stCondLst>
                                  <p:childTnLst>
                                    <p:set>
                                      <p:cBhvr>
                                        <p:cTn id="18" dur="1" fill="hold">
                                          <p:stCondLst>
                                            <p:cond delay="499"/>
                                          </p:stCondLst>
                                        </p:cTn>
                                        <p:tgtEl>
                                          <p:spTgt spid="29699">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268378087" presetClass="entr" presetSubtype="-1189052407" fill="hold" grpId="0" nodeType="clickEffect">
                                  <p:stCondLst>
                                    <p:cond delay="0"/>
                                  </p:stCondLst>
                                  <p:childTnLst>
                                    <p:set>
                                      <p:cBhvr>
                                        <p:cTn id="22" dur="1" fill="hold">
                                          <p:stCondLst>
                                            <p:cond delay="499"/>
                                          </p:stCondLst>
                                        </p:cTn>
                                        <p:tgtEl>
                                          <p:spTgt spid="29699">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268378087" presetClass="entr" presetSubtype="-1189052407" fill="hold" grpId="0" nodeType="clickEffect">
                                  <p:stCondLst>
                                    <p:cond delay="0"/>
                                  </p:stCondLst>
                                  <p:childTnLst>
                                    <p:set>
                                      <p:cBhvr>
                                        <p:cTn id="26"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268378087" presetClass="entr" presetSubtype="-1189052407" fill="hold" grpId="0" nodeType="clickEffect">
                                  <p:stCondLst>
                                    <p:cond delay="0"/>
                                  </p:stCondLst>
                                  <p:childTnLst>
                                    <p:set>
                                      <p:cBhvr>
                                        <p:cTn id="30" dur="1" fill="hold">
                                          <p:stCondLst>
                                            <p:cond delay="499"/>
                                          </p:stCondLst>
                                        </p:cTn>
                                        <p:tgtEl>
                                          <p:spTgt spid="296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autoUpdateAnimBg="0"/>
      <p:bldP spid="29699" grpId="0" build="p"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a:t>Laissez-Faire (hands off)</a:t>
            </a:r>
            <a:endParaRPr lang="en-US" altLang="en-US" sz="2800" b="0">
              <a:solidFill>
                <a:schemeClr val="tx1"/>
              </a:solidFill>
              <a:latin typeface="Arial" panose="020B0604020202020204" pitchFamily="34" charset="0"/>
            </a:endParaRPr>
          </a:p>
        </p:txBody>
      </p:sp>
      <p:sp>
        <p:nvSpPr>
          <p:cNvPr id="12291"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400"/>
              <a:t>The government largely kept “hands off” towards American business.</a:t>
            </a:r>
          </a:p>
          <a:p>
            <a:pPr lvl="1">
              <a:lnSpc>
                <a:spcPct val="90000"/>
              </a:lnSpc>
            </a:pPr>
            <a:r>
              <a:rPr lang="en-US" altLang="en-US" sz="2400"/>
              <a:t>Businesses were booming! The economy was doing well. Foreign trade reached new heights.</a:t>
            </a:r>
          </a:p>
          <a:p>
            <a:pPr lvl="1">
              <a:lnSpc>
                <a:spcPct val="90000"/>
              </a:lnSpc>
            </a:pPr>
            <a:r>
              <a:rPr lang="en-US" altLang="en-US" sz="2400"/>
              <a:t>Why did this change around the end of the 1800’s? </a:t>
            </a:r>
            <a:endParaRPr lang="en-US" altLang="en-US" sz="1800"/>
          </a:p>
        </p:txBody>
      </p:sp>
      <p:pic>
        <p:nvPicPr>
          <p:cNvPr id="12293" name="Picture 5"/>
          <p:cNvPicPr>
            <a:picLocks noGrp="1" noChangeAspect="1" noChangeArrowheads="1"/>
          </p:cNvPicPr>
          <p:nvPr>
            <p:ph type="clipArt" sz="half" idx="1"/>
          </p:nvPr>
        </p:nvPicPr>
        <p:blipFill>
          <a:blip r:embed="rId2" cstate="print">
            <a:extLst>
              <a:ext uri="{28A0092B-C50C-407E-A947-70E740481C1C}">
                <a14:useLocalDpi xmlns:a14="http://schemas.microsoft.com/office/drawing/2010/main" val="0"/>
              </a:ext>
            </a:extLst>
          </a:blip>
          <a:srcRect/>
          <a:stretch>
            <a:fillRect/>
          </a:stretch>
        </p:blipFill>
        <p:spPr>
          <a:xfrm>
            <a:off x="457200" y="2622550"/>
            <a:ext cx="4038600" cy="3028950"/>
          </a:xfrm>
        </p:spPr>
      </p:pic>
    </p:spTree>
    <p:extLst>
      <p:ext uri="{BB962C8B-B14F-4D97-AF65-F5344CB8AC3E}">
        <p14:creationId xmlns:p14="http://schemas.microsoft.com/office/powerpoint/2010/main" val="18853804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1229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12291">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12291">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autoUpdateAnimBg="0"/>
      <p:bldP spid="12291" grpId="0" build="p"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altLang="en-US"/>
              <a:t>HANDS ON</a:t>
            </a:r>
            <a:endParaRPr lang="en-US" altLang="en-US" sz="2800" b="0">
              <a:solidFill>
                <a:schemeClr val="tx1"/>
              </a:solidFill>
              <a:latin typeface="Arial" panose="020B0604020202020204" pitchFamily="34" charset="0"/>
            </a:endParaRPr>
          </a:p>
        </p:txBody>
      </p:sp>
      <p:sp>
        <p:nvSpPr>
          <p:cNvPr id="13315" name="Rectangle 3"/>
          <p:cNvSpPr>
            <a:spLocks noGrp="1" noChangeArrowheads="1"/>
          </p:cNvSpPr>
          <p:nvPr>
            <p:ph type="body" sz="half" idx="2"/>
          </p:nvPr>
        </p:nvSpPr>
        <p:spPr>
          <a:xfrm>
            <a:off x="4652963" y="1874838"/>
            <a:ext cx="4033837" cy="4525962"/>
          </a:xfrm>
        </p:spPr>
        <p:txBody>
          <a:bodyPr/>
          <a:lstStyle/>
          <a:p>
            <a:pPr>
              <a:lnSpc>
                <a:spcPct val="90000"/>
              </a:lnSpc>
            </a:pPr>
            <a:r>
              <a:rPr lang="en-US" altLang="en-US" sz="2000"/>
              <a:t>Why?</a:t>
            </a:r>
          </a:p>
          <a:p>
            <a:pPr lvl="1">
              <a:lnSpc>
                <a:spcPct val="90000"/>
              </a:lnSpc>
            </a:pPr>
            <a:r>
              <a:rPr lang="en-US" altLang="en-US" sz="2000"/>
              <a:t>1) The economy took a turn for the worse</a:t>
            </a:r>
          </a:p>
          <a:p>
            <a:pPr lvl="1">
              <a:lnSpc>
                <a:spcPct val="90000"/>
              </a:lnSpc>
            </a:pPr>
            <a:endParaRPr lang="en-US" altLang="en-US" sz="2000"/>
          </a:p>
          <a:p>
            <a:pPr lvl="1">
              <a:lnSpc>
                <a:spcPct val="90000"/>
              </a:lnSpc>
            </a:pPr>
            <a:r>
              <a:rPr lang="en-US" altLang="en-US" sz="2000"/>
              <a:t>2) Growing criticism that big business made profits on the backs of the American poor/immigrant</a:t>
            </a:r>
          </a:p>
          <a:p>
            <a:pPr lvl="1">
              <a:lnSpc>
                <a:spcPct val="90000"/>
              </a:lnSpc>
            </a:pPr>
            <a:endParaRPr lang="en-US" altLang="en-US" sz="2000"/>
          </a:p>
          <a:p>
            <a:pPr lvl="1">
              <a:lnSpc>
                <a:spcPct val="90000"/>
              </a:lnSpc>
            </a:pPr>
            <a:r>
              <a:rPr lang="en-US" altLang="en-US" sz="2000"/>
              <a:t>3) Growing political pressure for change</a:t>
            </a:r>
          </a:p>
        </p:txBody>
      </p:sp>
      <p:pic>
        <p:nvPicPr>
          <p:cNvPr id="13318" name="Picture 6"/>
          <p:cNvPicPr>
            <a:picLocks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457200" y="2117725"/>
            <a:ext cx="4038600" cy="4038600"/>
          </a:xfrm>
          <a:noFill/>
          <a:ln/>
        </p:spPr>
      </p:pic>
    </p:spTree>
    <p:extLst>
      <p:ext uri="{BB962C8B-B14F-4D97-AF65-F5344CB8AC3E}">
        <p14:creationId xmlns:p14="http://schemas.microsoft.com/office/powerpoint/2010/main" val="21394106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8378087" presetClass="entr" presetSubtype="-1189052407" fill="hold" grpId="0" nodeType="clickEffect">
                                  <p:stCondLst>
                                    <p:cond delay="0"/>
                                  </p:stCondLst>
                                  <p:childTnLst>
                                    <p:set>
                                      <p:cBhvr>
                                        <p:cTn id="6" dur="1" fill="hold">
                                          <p:stCondLst>
                                            <p:cond delay="499"/>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8378087" presetClass="entr" presetSubtype="-1189052407" fill="hold" grpId="0" nodeType="clickEffect">
                                  <p:stCondLst>
                                    <p:cond delay="0"/>
                                  </p:stCondLst>
                                  <p:childTnLst>
                                    <p:set>
                                      <p:cBhvr>
                                        <p:cTn id="10" dur="1" fill="hold">
                                          <p:stCondLst>
                                            <p:cond delay="499"/>
                                          </p:stCondLst>
                                        </p:cTn>
                                        <p:tgtEl>
                                          <p:spTgt spid="13315">
                                            <p:txEl>
                                              <p:pRg st="0" end="0"/>
                                            </p:txEl>
                                          </p:spTgt>
                                        </p:tgtEl>
                                        <p:attrNameLst>
                                          <p:attrName>style.visibility</p:attrName>
                                        </p:attrNameLst>
                                      </p:cBhvr>
                                      <p:to>
                                        <p:strVal val="visible"/>
                                      </p:to>
                                    </p:set>
                                  </p:childTnLst>
                                </p:cTn>
                              </p:par>
                              <p:par>
                                <p:cTn id="11" presetID="268378087" presetClass="entr" presetSubtype="-1189052407" fill="hold" grpId="0" nodeType="withEffect">
                                  <p:stCondLst>
                                    <p:cond delay="0"/>
                                  </p:stCondLst>
                                  <p:childTnLst>
                                    <p:set>
                                      <p:cBhvr>
                                        <p:cTn id="12" dur="1" fill="hold">
                                          <p:stCondLst>
                                            <p:cond delay="499"/>
                                          </p:stCondLst>
                                        </p:cTn>
                                        <p:tgtEl>
                                          <p:spTgt spid="13315">
                                            <p:txEl>
                                              <p:pRg st="1" end="1"/>
                                            </p:txEl>
                                          </p:spTgt>
                                        </p:tgtEl>
                                        <p:attrNameLst>
                                          <p:attrName>style.visibility</p:attrName>
                                        </p:attrNameLst>
                                      </p:cBhvr>
                                      <p:to>
                                        <p:strVal val="visible"/>
                                      </p:to>
                                    </p:set>
                                  </p:childTnLst>
                                </p:cTn>
                              </p:par>
                              <p:par>
                                <p:cTn id="13" presetID="268378087" presetClass="entr" presetSubtype="-1189052407" fill="hold" grpId="0" nodeType="withEffect">
                                  <p:stCondLst>
                                    <p:cond delay="0"/>
                                  </p:stCondLst>
                                  <p:childTnLst>
                                    <p:set>
                                      <p:cBhvr>
                                        <p:cTn id="14" dur="1" fill="hold">
                                          <p:stCondLst>
                                            <p:cond delay="499"/>
                                          </p:stCondLst>
                                        </p:cTn>
                                        <p:tgtEl>
                                          <p:spTgt spid="13315">
                                            <p:txEl>
                                              <p:pRg st="3" end="3"/>
                                            </p:txEl>
                                          </p:spTgt>
                                        </p:tgtEl>
                                        <p:attrNameLst>
                                          <p:attrName>style.visibility</p:attrName>
                                        </p:attrNameLst>
                                      </p:cBhvr>
                                      <p:to>
                                        <p:strVal val="visible"/>
                                      </p:to>
                                    </p:set>
                                  </p:childTnLst>
                                </p:cTn>
                              </p:par>
                              <p:par>
                                <p:cTn id="15" presetID="268378087" presetClass="entr" presetSubtype="-1189052407"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build="p"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defRPr/>
            </a:pPr>
            <a:r>
              <a:rPr lang="en-US" smtClean="0"/>
              <a:t>Anti-Trust Movement</a:t>
            </a:r>
          </a:p>
        </p:txBody>
      </p:sp>
      <p:sp>
        <p:nvSpPr>
          <p:cNvPr id="49155" name="Rectangle 3"/>
          <p:cNvSpPr>
            <a:spLocks noGrp="1" noChangeArrowheads="1"/>
          </p:cNvSpPr>
          <p:nvPr>
            <p:ph type="body" idx="1"/>
          </p:nvPr>
        </p:nvSpPr>
        <p:spPr>
          <a:xfrm>
            <a:off x="228600" y="1600200"/>
            <a:ext cx="8915400" cy="4525963"/>
          </a:xfrm>
        </p:spPr>
        <p:txBody>
          <a:bodyPr/>
          <a:lstStyle/>
          <a:p>
            <a:pPr eaLnBrk="1" hangingPunct="1">
              <a:defRPr/>
            </a:pPr>
            <a:r>
              <a:rPr lang="en-US" smtClean="0"/>
              <a:t>The public began to dislike trusts</a:t>
            </a:r>
          </a:p>
          <a:p>
            <a:pPr lvl="1" eaLnBrk="1" hangingPunct="1">
              <a:defRPr/>
            </a:pPr>
            <a:r>
              <a:rPr lang="en-US" smtClean="0"/>
              <a:t>Prices were high on important products</a:t>
            </a:r>
          </a:p>
          <a:p>
            <a:pPr lvl="1" eaLnBrk="1" hangingPunct="1">
              <a:defRPr/>
            </a:pPr>
            <a:r>
              <a:rPr lang="en-US" smtClean="0"/>
              <a:t>Trusts were responsible for a corrupt government</a:t>
            </a:r>
          </a:p>
          <a:p>
            <a:pPr eaLnBrk="1" hangingPunct="1">
              <a:defRPr/>
            </a:pPr>
            <a:r>
              <a:rPr lang="en-US" smtClean="0"/>
              <a:t>Although Congressmen liked trusts they needed to please the public</a:t>
            </a:r>
          </a:p>
          <a:p>
            <a:pPr lvl="1" eaLnBrk="1" hangingPunct="1">
              <a:defRPr/>
            </a:pPr>
            <a:r>
              <a:rPr lang="en-US" smtClean="0"/>
              <a:t>Passed the </a:t>
            </a:r>
            <a:r>
              <a:rPr lang="en-US" b="1" u="sng" smtClean="0"/>
              <a:t>Sherman Antitrust Act</a:t>
            </a:r>
          </a:p>
          <a:p>
            <a:pPr lvl="2" eaLnBrk="1" hangingPunct="1">
              <a:defRPr/>
            </a:pPr>
            <a:r>
              <a:rPr lang="en-US" smtClean="0"/>
              <a:t>Made it illegal to form a trust or monopoly</a:t>
            </a:r>
          </a:p>
          <a:p>
            <a:pPr lvl="2" eaLnBrk="1" hangingPunct="1">
              <a:defRPr/>
            </a:pPr>
            <a:r>
              <a:rPr lang="en-US" smtClean="0"/>
              <a:t>Act was not effective because the act did not clearly define a trust</a:t>
            </a:r>
          </a:p>
        </p:txBody>
      </p:sp>
    </p:spTree>
    <p:extLst>
      <p:ext uri="{BB962C8B-B14F-4D97-AF65-F5344CB8AC3E}">
        <p14:creationId xmlns:p14="http://schemas.microsoft.com/office/powerpoint/2010/main" val="273865319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250px-StandardOillogo"/>
          <p:cNvPicPr>
            <a:picLocks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533400" y="1862138"/>
            <a:ext cx="3059113" cy="2709862"/>
          </a:xfrm>
          <a:noFill/>
          <a:extLst>
            <a:ext uri="{909E8E84-426E-40DD-AFC4-6F175D3DCCD1}">
              <a14:hiddenFill xmlns:a14="http://schemas.microsoft.com/office/drawing/2010/main">
                <a:solidFill>
                  <a:srgbClr val="FFFFFF"/>
                </a:solidFill>
              </a14:hiddenFill>
            </a:ext>
          </a:extLst>
        </p:spPr>
      </p:pic>
      <p:pic>
        <p:nvPicPr>
          <p:cNvPr id="21507" name="Picture 6" descr="amoco"/>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05400" y="0"/>
            <a:ext cx="22240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7" descr="mobil_log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400" y="3048000"/>
            <a:ext cx="1525588" cy="188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descr="xo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8200" y="5029200"/>
            <a:ext cx="2805113" cy="151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Line 9"/>
          <p:cNvSpPr>
            <a:spLocks noChangeShapeType="1"/>
          </p:cNvSpPr>
          <p:nvPr/>
        </p:nvSpPr>
        <p:spPr bwMode="auto">
          <a:xfrm flipV="1">
            <a:off x="3276600" y="1447800"/>
            <a:ext cx="16002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511" name="Line 10"/>
          <p:cNvSpPr>
            <a:spLocks noChangeShapeType="1"/>
          </p:cNvSpPr>
          <p:nvPr/>
        </p:nvSpPr>
        <p:spPr bwMode="auto">
          <a:xfrm>
            <a:off x="3505200" y="3581400"/>
            <a:ext cx="182880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512" name="Line 11"/>
          <p:cNvSpPr>
            <a:spLocks noChangeShapeType="1"/>
          </p:cNvSpPr>
          <p:nvPr/>
        </p:nvSpPr>
        <p:spPr bwMode="auto">
          <a:xfrm>
            <a:off x="3200400" y="4038600"/>
            <a:ext cx="1295400" cy="1752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43282735"/>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7" name="Picture 5" descr="trustbus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0463" y="0"/>
            <a:ext cx="5443537" cy="6858000"/>
          </a:xfrm>
          <a:prstGeom prst="rect">
            <a:avLst/>
          </a:prstGeom>
          <a:noFill/>
          <a:extLst>
            <a:ext uri="{909E8E84-426E-40DD-AFC4-6F175D3DCCD1}">
              <a14:hiddenFill xmlns:a14="http://schemas.microsoft.com/office/drawing/2010/main">
                <a:solidFill>
                  <a:srgbClr val="FFFFFF"/>
                </a:solidFill>
              </a14:hiddenFill>
            </a:ext>
          </a:extLst>
        </p:spPr>
      </p:pic>
      <p:sp>
        <p:nvSpPr>
          <p:cNvPr id="38918" name="Text Box 6"/>
          <p:cNvSpPr txBox="1">
            <a:spLocks noChangeArrowheads="1"/>
          </p:cNvSpPr>
          <p:nvPr/>
        </p:nvSpPr>
        <p:spPr bwMode="auto">
          <a:xfrm>
            <a:off x="136525" y="92075"/>
            <a:ext cx="4219575" cy="3503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b="1"/>
              <a:t>President   Theodore</a:t>
            </a:r>
          </a:p>
          <a:p>
            <a:r>
              <a:rPr lang="en-US" altLang="en-US" sz="3200" b="1"/>
              <a:t>Roosevelt  would</a:t>
            </a:r>
          </a:p>
          <a:p>
            <a:r>
              <a:rPr lang="en-US" altLang="en-US" sz="3200" b="1"/>
              <a:t>gain a reputation</a:t>
            </a:r>
          </a:p>
          <a:p>
            <a:r>
              <a:rPr lang="en-US" altLang="en-US" sz="3200" b="1"/>
              <a:t>for standing up</a:t>
            </a:r>
          </a:p>
          <a:p>
            <a:r>
              <a:rPr lang="en-US" altLang="en-US" sz="3200" b="1"/>
              <a:t>against the power</a:t>
            </a:r>
          </a:p>
          <a:p>
            <a:r>
              <a:rPr lang="en-US" altLang="en-US" sz="3200" b="1"/>
              <a:t>of greedy</a:t>
            </a:r>
          </a:p>
          <a:p>
            <a:r>
              <a:rPr lang="en-US" altLang="en-US" sz="3200" b="1"/>
              <a:t>monopolists.</a:t>
            </a:r>
          </a:p>
        </p:txBody>
      </p:sp>
    </p:spTree>
    <p:extLst>
      <p:ext uri="{BB962C8B-B14F-4D97-AF65-F5344CB8AC3E}">
        <p14:creationId xmlns:p14="http://schemas.microsoft.com/office/powerpoint/2010/main" val="71348552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3" name="Picture 7" descr="A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05000"/>
            <a:ext cx="4159250" cy="4953000"/>
          </a:xfrm>
          <a:prstGeom prst="rect">
            <a:avLst/>
          </a:prstGeom>
          <a:noFill/>
          <a:extLst>
            <a:ext uri="{909E8E84-426E-40DD-AFC4-6F175D3DCCD1}">
              <a14:hiddenFill xmlns:a14="http://schemas.microsoft.com/office/drawing/2010/main">
                <a:solidFill>
                  <a:srgbClr val="FFFFFF"/>
                </a:solidFill>
              </a14:hiddenFill>
            </a:ext>
          </a:extLst>
        </p:spPr>
      </p:pic>
      <p:pic>
        <p:nvPicPr>
          <p:cNvPr id="29705" name="Picture 9" descr="jdrockerfeller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7688" y="1905000"/>
            <a:ext cx="3516312" cy="4953000"/>
          </a:xfrm>
          <a:prstGeom prst="rect">
            <a:avLst/>
          </a:prstGeom>
          <a:noFill/>
          <a:extLst>
            <a:ext uri="{909E8E84-426E-40DD-AFC4-6F175D3DCCD1}">
              <a14:hiddenFill xmlns:a14="http://schemas.microsoft.com/office/drawing/2010/main">
                <a:solidFill>
                  <a:srgbClr val="FFFFFF"/>
                </a:solidFill>
              </a14:hiddenFill>
            </a:ext>
          </a:extLst>
        </p:spPr>
      </p:pic>
      <p:sp>
        <p:nvSpPr>
          <p:cNvPr id="29706" name="Text Box 10"/>
          <p:cNvSpPr txBox="1">
            <a:spLocks noChangeArrowheads="1"/>
          </p:cNvSpPr>
          <p:nvPr/>
        </p:nvSpPr>
        <p:spPr bwMode="auto">
          <a:xfrm>
            <a:off x="0" y="101600"/>
            <a:ext cx="9113838" cy="15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3200">
                <a:latin typeface="Benguiat Bk BT" pitchFamily="18" charset="0"/>
              </a:rPr>
              <a:t>Andrew Carnegie </a:t>
            </a:r>
            <a:r>
              <a:rPr lang="en-US" altLang="en-US" sz="2400">
                <a:latin typeface="Benguiat Bk BT" pitchFamily="18" charset="0"/>
              </a:rPr>
              <a:t>and</a:t>
            </a:r>
            <a:r>
              <a:rPr lang="en-US" altLang="en-US" sz="3200">
                <a:latin typeface="Benguiat Bk BT" pitchFamily="18" charset="0"/>
              </a:rPr>
              <a:t> John D. Rockefeller</a:t>
            </a:r>
          </a:p>
          <a:p>
            <a:r>
              <a:rPr lang="en-US" altLang="en-US" sz="2400" b="1" i="1"/>
              <a:t>did</a:t>
            </a:r>
            <a:r>
              <a:rPr lang="en-US" altLang="en-US" sz="3200" b="1" i="1"/>
              <a:t> </a:t>
            </a:r>
            <a:r>
              <a:rPr lang="en-US" altLang="en-US" sz="3200" b="1" i="1" u="sng"/>
              <a:t>not</a:t>
            </a:r>
            <a:r>
              <a:rPr lang="en-US" altLang="en-US" sz="3200" b="1" i="1"/>
              <a:t> </a:t>
            </a:r>
            <a:r>
              <a:rPr lang="en-US" altLang="en-US" sz="2400" b="1" i="1"/>
              <a:t>want</a:t>
            </a:r>
            <a:r>
              <a:rPr lang="en-US" altLang="en-US" sz="3200" b="1" i="1"/>
              <a:t> </a:t>
            </a:r>
            <a:r>
              <a:rPr lang="en-US" altLang="en-US" sz="2400" b="1" i="1"/>
              <a:t>to</a:t>
            </a:r>
            <a:r>
              <a:rPr lang="en-US" altLang="en-US" sz="3200" b="1" i="1"/>
              <a:t> </a:t>
            </a:r>
            <a:r>
              <a:rPr lang="en-US" altLang="en-US" sz="2400" b="1" i="1"/>
              <a:t>be</a:t>
            </a:r>
            <a:r>
              <a:rPr lang="en-US" altLang="en-US" sz="3200" b="1" i="1"/>
              <a:t> remembered </a:t>
            </a:r>
            <a:r>
              <a:rPr lang="en-US" altLang="en-US" sz="2400" b="1" i="1"/>
              <a:t>as </a:t>
            </a:r>
            <a:r>
              <a:rPr lang="en-US" altLang="en-US" sz="3200" b="1" i="1"/>
              <a:t>robber barons</a:t>
            </a:r>
          </a:p>
          <a:p>
            <a:r>
              <a:rPr lang="en-US" altLang="en-US" sz="3200" b="1" i="1"/>
              <a:t>…they instead became great </a:t>
            </a:r>
            <a:r>
              <a:rPr lang="en-US" altLang="en-US" sz="3200" b="1" i="1">
                <a:latin typeface="Benguiat Bk BT" pitchFamily="18" charset="0"/>
              </a:rPr>
              <a:t>Philanthropists</a:t>
            </a:r>
            <a:endParaRPr lang="en-US" altLang="en-US" sz="3200" b="1" i="1"/>
          </a:p>
        </p:txBody>
      </p:sp>
    </p:spTree>
    <p:extLst>
      <p:ext uri="{BB962C8B-B14F-4D97-AF65-F5344CB8AC3E}">
        <p14:creationId xmlns:p14="http://schemas.microsoft.com/office/powerpoint/2010/main" val="23289501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9" name="Picture 7" descr="Belton_Carnegie_TX_20050403_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38275"/>
            <a:ext cx="9144000" cy="5419725"/>
          </a:xfrm>
          <a:prstGeom prst="rect">
            <a:avLst/>
          </a:prstGeom>
          <a:noFill/>
          <a:extLst>
            <a:ext uri="{909E8E84-426E-40DD-AFC4-6F175D3DCCD1}">
              <a14:hiddenFill xmlns:a14="http://schemas.microsoft.com/office/drawing/2010/main">
                <a:solidFill>
                  <a:srgbClr val="FFFFFF"/>
                </a:solidFill>
              </a14:hiddenFill>
            </a:ext>
          </a:extLst>
        </p:spPr>
      </p:pic>
      <p:sp>
        <p:nvSpPr>
          <p:cNvPr id="18440" name="Text Box 8"/>
          <p:cNvSpPr txBox="1">
            <a:spLocks noChangeArrowheads="1"/>
          </p:cNvSpPr>
          <p:nvPr/>
        </p:nvSpPr>
        <p:spPr bwMode="auto">
          <a:xfrm>
            <a:off x="212725" y="-50800"/>
            <a:ext cx="8934450" cy="15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Benguiat Bk BT" pitchFamily="18" charset="0"/>
              </a:rPr>
              <a:t>Carnegie</a:t>
            </a:r>
            <a:r>
              <a:rPr lang="en-US" altLang="en-US" sz="3200"/>
              <a:t>  </a:t>
            </a:r>
            <a:r>
              <a:rPr lang="en-US" altLang="en-US" sz="3200" b="1"/>
              <a:t>built  numerous libraries in all size</a:t>
            </a:r>
          </a:p>
          <a:p>
            <a:r>
              <a:rPr lang="en-US" altLang="en-US" sz="3200" b="1"/>
              <a:t>cities across the USA…creating learning</a:t>
            </a:r>
          </a:p>
          <a:p>
            <a:r>
              <a:rPr lang="en-US" altLang="en-US" sz="3200" b="1"/>
              <a:t>opportunities for greater social mobility. </a:t>
            </a:r>
            <a:endParaRPr lang="en-US" altLang="en-US" sz="3200"/>
          </a:p>
        </p:txBody>
      </p:sp>
    </p:spTree>
    <p:extLst>
      <p:ext uri="{BB962C8B-B14F-4D97-AF65-F5344CB8AC3E}">
        <p14:creationId xmlns:p14="http://schemas.microsoft.com/office/powerpoint/2010/main" val="37606547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7" name="Picture 5" descr="logor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3733800"/>
            <a:ext cx="3124200" cy="3124200"/>
          </a:xfrm>
          <a:prstGeom prst="rect">
            <a:avLst/>
          </a:prstGeom>
          <a:noFill/>
          <a:extLst>
            <a:ext uri="{909E8E84-426E-40DD-AFC4-6F175D3DCCD1}">
              <a14:hiddenFill xmlns:a14="http://schemas.microsoft.com/office/drawing/2010/main">
                <a:solidFill>
                  <a:srgbClr val="FFFFFF"/>
                </a:solidFill>
              </a14:hiddenFill>
            </a:ext>
          </a:extLst>
        </p:spPr>
      </p:pic>
      <p:pic>
        <p:nvPicPr>
          <p:cNvPr id="33799" name="Picture 7" descr="rock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14400"/>
            <a:ext cx="5054600" cy="5943600"/>
          </a:xfrm>
          <a:prstGeom prst="rect">
            <a:avLst/>
          </a:prstGeom>
          <a:noFill/>
          <a:extLst>
            <a:ext uri="{909E8E84-426E-40DD-AFC4-6F175D3DCCD1}">
              <a14:hiddenFill xmlns:a14="http://schemas.microsoft.com/office/drawing/2010/main">
                <a:solidFill>
                  <a:srgbClr val="FFFFFF"/>
                </a:solidFill>
              </a14:hiddenFill>
            </a:ext>
          </a:extLst>
        </p:spPr>
      </p:pic>
      <p:sp>
        <p:nvSpPr>
          <p:cNvPr id="33801" name="Text Box 9"/>
          <p:cNvSpPr txBox="1">
            <a:spLocks noChangeArrowheads="1"/>
          </p:cNvSpPr>
          <p:nvPr/>
        </p:nvSpPr>
        <p:spPr bwMode="auto">
          <a:xfrm>
            <a:off x="136525" y="101600"/>
            <a:ext cx="89884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b="1"/>
              <a:t>The </a:t>
            </a:r>
            <a:r>
              <a:rPr lang="en-US" altLang="en-US" sz="3200" b="1">
                <a:latin typeface="Benguiat Bk BT" pitchFamily="18" charset="0"/>
              </a:rPr>
              <a:t>Rockefeller </a:t>
            </a:r>
            <a:r>
              <a:rPr lang="en-US" altLang="en-US" sz="3200" b="1"/>
              <a:t>Foundation and Rockefeller</a:t>
            </a:r>
            <a:r>
              <a:rPr lang="en-US" altLang="en-US" sz="3200"/>
              <a:t> </a:t>
            </a:r>
          </a:p>
        </p:txBody>
      </p:sp>
      <p:sp>
        <p:nvSpPr>
          <p:cNvPr id="33802" name="Text Box 10"/>
          <p:cNvSpPr txBox="1">
            <a:spLocks noChangeArrowheads="1"/>
          </p:cNvSpPr>
          <p:nvPr/>
        </p:nvSpPr>
        <p:spPr bwMode="auto">
          <a:xfrm>
            <a:off x="5105400" y="549275"/>
            <a:ext cx="3965575" cy="301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3200" b="1"/>
              <a:t>          Center  were</a:t>
            </a:r>
          </a:p>
          <a:p>
            <a:r>
              <a:rPr lang="en-US" altLang="en-US" sz="3200" b="1"/>
              <a:t>    established </a:t>
            </a:r>
            <a:r>
              <a:rPr lang="en-US" altLang="en-US" sz="2000" b="1"/>
              <a:t>to</a:t>
            </a:r>
            <a:r>
              <a:rPr lang="en-US" altLang="en-US" sz="2400" b="1"/>
              <a:t>              </a:t>
            </a:r>
            <a:r>
              <a:rPr lang="en-US" altLang="en-US" sz="3200" b="1"/>
              <a:t>foster   greater</a:t>
            </a:r>
          </a:p>
          <a:p>
            <a:r>
              <a:rPr lang="en-US" altLang="en-US" sz="3200" b="1"/>
              <a:t>creativity </a:t>
            </a:r>
            <a:r>
              <a:rPr lang="en-US" altLang="en-US" sz="2400" b="1"/>
              <a:t>and </a:t>
            </a:r>
            <a:r>
              <a:rPr lang="en-US" altLang="en-US" sz="3200" b="1"/>
              <a:t>promote enterprise.</a:t>
            </a:r>
            <a:endParaRPr lang="en-US" altLang="en-US" sz="2400" b="1"/>
          </a:p>
        </p:txBody>
      </p:sp>
    </p:spTree>
    <p:extLst>
      <p:ext uri="{BB962C8B-B14F-4D97-AF65-F5344CB8AC3E}">
        <p14:creationId xmlns:p14="http://schemas.microsoft.com/office/powerpoint/2010/main" val="3053606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330</TotalTime>
  <Words>2435</Words>
  <Application>Microsoft Office PowerPoint</Application>
  <PresentationFormat>On-screen Show (4:3)</PresentationFormat>
  <Paragraphs>418</Paragraphs>
  <Slides>81</Slides>
  <Notes>16</Notes>
  <HiddenSlides>1</HiddenSlides>
  <MMClips>0</MMClips>
  <ScaleCrop>false</ScaleCrop>
  <HeadingPairs>
    <vt:vector size="8" baseType="variant">
      <vt:variant>
        <vt:lpstr>Fonts Used</vt:lpstr>
      </vt:variant>
      <vt:variant>
        <vt:i4>10</vt:i4>
      </vt:variant>
      <vt:variant>
        <vt:lpstr>Theme</vt:lpstr>
      </vt:variant>
      <vt:variant>
        <vt:i4>2</vt:i4>
      </vt:variant>
      <vt:variant>
        <vt:lpstr>Embedded OLE Servers</vt:lpstr>
      </vt:variant>
      <vt:variant>
        <vt:i4>1</vt:i4>
      </vt:variant>
      <vt:variant>
        <vt:lpstr>Slide Titles</vt:lpstr>
      </vt:variant>
      <vt:variant>
        <vt:i4>81</vt:i4>
      </vt:variant>
    </vt:vector>
  </HeadingPairs>
  <TitlesOfParts>
    <vt:vector size="94" baseType="lpstr">
      <vt:lpstr>Arial</vt:lpstr>
      <vt:lpstr>Arial Black</vt:lpstr>
      <vt:lpstr>Benguiat Bk BT</vt:lpstr>
      <vt:lpstr>Calibri</vt:lpstr>
      <vt:lpstr>Calibri Light</vt:lpstr>
      <vt:lpstr>Tahoma</vt:lpstr>
      <vt:lpstr>Times</vt:lpstr>
      <vt:lpstr>Times New Roman</vt:lpstr>
      <vt:lpstr>Wingdings</vt:lpstr>
      <vt:lpstr>Wingdings 2</vt:lpstr>
      <vt:lpstr>Office Theme</vt:lpstr>
      <vt:lpstr>1_Office Theme</vt:lpstr>
      <vt:lpstr>Microsoft Office Excel Chart</vt:lpstr>
      <vt:lpstr>Robber Barons? or  Captains of Industry? Or  Philanthropist </vt:lpstr>
      <vt:lpstr>PowerPoint Presentation</vt:lpstr>
      <vt:lpstr>Andrew Carnegie</vt:lpstr>
      <vt:lpstr>Carnegie Philanthropy</vt:lpstr>
      <vt:lpstr>John D. Rockefeller</vt:lpstr>
      <vt:lpstr>PowerPoint Presentation</vt:lpstr>
      <vt:lpstr>John D. Rockefeller Philanthropy</vt:lpstr>
      <vt:lpstr>Cornelius Vanderbilt</vt:lpstr>
      <vt:lpstr>Cornelius Vanderbilt</vt:lpstr>
      <vt:lpstr>Robber Baron - a wealthy person who tries to get land, businesses, or more money in a way that is dishonest or wrong </vt:lpstr>
      <vt:lpstr>Robber Baron Political Cartoons </vt:lpstr>
      <vt:lpstr>The           ukes</vt:lpstr>
      <vt:lpstr>  Industrialists    </vt:lpstr>
      <vt:lpstr>PowerPoint Presentation</vt:lpstr>
      <vt:lpstr>Unethical Business Practices</vt:lpstr>
      <vt:lpstr>PowerPoint Presentation</vt:lpstr>
      <vt:lpstr>Exploitation of Labor</vt:lpstr>
      <vt:lpstr>PowerPoint Presentation</vt:lpstr>
      <vt:lpstr>PowerPoint Presentation</vt:lpstr>
      <vt:lpstr>Characteristics of Industrialists</vt:lpstr>
      <vt:lpstr>Andrew Carnegie -- Steel</vt:lpstr>
      <vt:lpstr>Philanthropy</vt:lpstr>
      <vt:lpstr>J.P. Morgan -- Banking</vt:lpstr>
      <vt:lpstr>J.D. Rockefeller -- Oil</vt:lpstr>
      <vt:lpstr>Philanthropy</vt:lpstr>
      <vt:lpstr>Cornelius Vanderbilt –Shipping/Rails</vt:lpstr>
      <vt:lpstr>Philanthropy</vt:lpstr>
      <vt:lpstr>The Rise of American Business, Industry, and Labor (1865 - 1920)</vt:lpstr>
      <vt:lpstr>RAILROADS!!!!!</vt:lpstr>
      <vt:lpstr>Before the Civil War….</vt:lpstr>
      <vt:lpstr>What do these terms mean? (homework) </vt:lpstr>
      <vt:lpstr>Entrepreneurs!</vt:lpstr>
      <vt:lpstr>Entrepreneurs!</vt:lpstr>
      <vt:lpstr>Entrepreneurs!</vt:lpstr>
      <vt:lpstr>Entrepreneurs!</vt:lpstr>
      <vt:lpstr>Entrepreneurs!</vt:lpstr>
      <vt:lpstr>Robber Baron or  Captains of Industry </vt:lpstr>
      <vt:lpstr>Robber Barons or Captains of Industry</vt:lpstr>
      <vt:lpstr>Robber Barons or Captains of Industry</vt:lpstr>
      <vt:lpstr>PowerPoint Presentation</vt:lpstr>
      <vt:lpstr>Social Darwinism</vt:lpstr>
      <vt:lpstr>Social Darwinism</vt:lpstr>
      <vt:lpstr>Robber Barons or Captains of Industry</vt:lpstr>
      <vt:lpstr>Carnegie Steel</vt:lpstr>
      <vt:lpstr>Carnegie Steel</vt:lpstr>
      <vt:lpstr>Robber Barons or Captains of Industry</vt:lpstr>
      <vt:lpstr>Vertical Integration</vt:lpstr>
      <vt:lpstr>Vertical Integration</vt:lpstr>
      <vt:lpstr>Horizontal Consolidation</vt:lpstr>
      <vt:lpstr>Growth and Consolidation</vt:lpstr>
      <vt:lpstr>Holding Company</vt:lpstr>
      <vt:lpstr>Standard Oil Trust</vt:lpstr>
      <vt:lpstr>Standard Oil Trust</vt:lpstr>
      <vt:lpstr>John D. Rockefeller </vt:lpstr>
      <vt:lpstr>Standard Oil Trust</vt:lpstr>
      <vt:lpstr>The Government Response</vt:lpstr>
      <vt:lpstr>Terms to know</vt:lpstr>
      <vt:lpstr>PowerPoint Presentation</vt:lpstr>
      <vt:lpstr>Opposing View Points</vt:lpstr>
      <vt:lpstr>PowerPoint Presentation</vt:lpstr>
      <vt:lpstr>PowerPoint Presentation</vt:lpstr>
      <vt:lpstr>John Rockefeller and Standard Oil Trust</vt:lpstr>
      <vt:lpstr>PowerPoint Presentation</vt:lpstr>
      <vt:lpstr>John Rockefeller and Standard Oil</vt:lpstr>
      <vt:lpstr>Andrew Carnegie (1835-1919) </vt:lpstr>
      <vt:lpstr>PowerPoint Presentation</vt:lpstr>
      <vt:lpstr>PowerPoint Presentation</vt:lpstr>
      <vt:lpstr>PowerPoint Presentation</vt:lpstr>
      <vt:lpstr>PowerPoint Presentation</vt:lpstr>
      <vt:lpstr>Justifications for Industrialists’ Extreme Wealth</vt:lpstr>
      <vt:lpstr>PowerPoint Presentation</vt:lpstr>
      <vt:lpstr>Working Conditions</vt:lpstr>
      <vt:lpstr>Homestead Strike</vt:lpstr>
      <vt:lpstr>Laissez-Faire (hands off)</vt:lpstr>
      <vt:lpstr>HANDS ON</vt:lpstr>
      <vt:lpstr>Anti-Trust Movement</vt:lpstr>
      <vt:lpstr>PowerPoint Presentation</vt:lpstr>
      <vt:lpstr>PowerPoint Presentation</vt:lpstr>
      <vt:lpstr>PowerPoint Presentation</vt:lpstr>
      <vt:lpstr>PowerPoint Presentation</vt:lpstr>
      <vt:lpstr>PowerPoint Presentation</vt:lpstr>
    </vt:vector>
  </TitlesOfParts>
  <Company>Charlotte Mecklenburg Schools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Robber Baron:</dc:title>
  <dc:creator>amandak.benfield</dc:creator>
  <cp:lastModifiedBy>Manjit Biant</cp:lastModifiedBy>
  <cp:revision>15</cp:revision>
  <dcterms:created xsi:type="dcterms:W3CDTF">2015-02-27T14:45:39Z</dcterms:created>
  <dcterms:modified xsi:type="dcterms:W3CDTF">2016-04-15T13:41:52Z</dcterms:modified>
</cp:coreProperties>
</file>