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4"/>
  </p:notesMasterIdLst>
  <p:sldIdLst>
    <p:sldId id="292" r:id="rId9"/>
    <p:sldId id="294" r:id="rId10"/>
    <p:sldId id="295" r:id="rId11"/>
    <p:sldId id="326" r:id="rId12"/>
    <p:sldId id="360" r:id="rId13"/>
    <p:sldId id="361" r:id="rId14"/>
    <p:sldId id="362" r:id="rId15"/>
    <p:sldId id="363" r:id="rId16"/>
    <p:sldId id="364" r:id="rId17"/>
    <p:sldId id="365" r:id="rId18"/>
    <p:sldId id="366" r:id="rId19"/>
    <p:sldId id="333" r:id="rId20"/>
    <p:sldId id="342" r:id="rId21"/>
    <p:sldId id="341" r:id="rId22"/>
    <p:sldId id="335" r:id="rId23"/>
    <p:sldId id="336" r:id="rId24"/>
    <p:sldId id="337" r:id="rId25"/>
    <p:sldId id="338" r:id="rId26"/>
    <p:sldId id="339" r:id="rId27"/>
    <p:sldId id="340" r:id="rId28"/>
    <p:sldId id="343" r:id="rId29"/>
    <p:sldId id="344" r:id="rId30"/>
    <p:sldId id="345" r:id="rId31"/>
    <p:sldId id="351" r:id="rId32"/>
    <p:sldId id="352" r:id="rId33"/>
    <p:sldId id="353" r:id="rId34"/>
    <p:sldId id="354" r:id="rId35"/>
    <p:sldId id="355" r:id="rId36"/>
    <p:sldId id="356" r:id="rId37"/>
    <p:sldId id="357" r:id="rId38"/>
    <p:sldId id="358" r:id="rId39"/>
    <p:sldId id="359" r:id="rId40"/>
    <p:sldId id="368" r:id="rId41"/>
    <p:sldId id="325" r:id="rId42"/>
    <p:sldId id="33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86" d="100"/>
          <a:sy n="86" d="100"/>
        </p:scale>
        <p:origin x="267"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4096"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03-04T18:03:41.129"/>
    </inkml:context>
    <inkml:brush xml:id="br0">
      <inkml:brushProperty name="width" value="0.46667" units="cm"/>
      <inkml:brushProperty name="height" value="0.93333" units="cm"/>
      <inkml:brushProperty name="color" value="#FFFF00"/>
      <inkml:brushProperty name="tip" value="rectangle"/>
      <inkml:brushProperty name="rasterOp" value="maskPen"/>
      <inkml:brushProperty name="fitToCurve" value="1"/>
    </inkml:brush>
  </inkml:definitions>
  <inkml:trace contextRef="#ctx0" brushRef="#br0">-3 74 452 0,'0'0'19'0,"0"0"-19"0,0 0 0 0,0 0 0 0,0 0 0 0,0 0 0 0,5-4 0 16,-5 4-9-16,8-3 9 0,-8 3 0 15,5-4 0-15,-5 4 0 0,0 0 19 0,0 0 5 0,0 0 2 0,0 0 0 16,0 0 3-16,0 0 1 0,0 0 0 0,0 0 0 16,0 0-30-16,0 0 0 0,0 0-13 0,0 0 4 15,0 0 9-15,0 0 0 0,0-8-9 0,0 8 9 16,0 0 28-16,0 0 11 0,4-4 1 0,-4 4 1 15,0 0 14-15,0 0 2 0,0-8 1 0,0 8 0 16,0 0-18-16,0 0-4 0,4-7-1 0,-4 7 0 16,0 0-15-16,0 0-2 0,0 0-1 0,0 0 0 15,9 7-17-15,-9-7 10 0,0 0-10 0,9 0 8 16,0 4-8-16,-1 0 0 0,-8-4-12 0,9 4 12 16,0 4 0-16,-1-4 0 0,1-8 0 0,0 4 0 15,0 7 0-15,-1-3 0 0,1-8 0 0,-5 4 0 16,5 4 0-16,0 0 10 0,0-4-1 0,4 4 0 15,0 4-9-15,0-8 0 0,-4 0 0 0,-1 0 0 16,5 4 0-16,0-4 0 0,1-4 0 0,-1 4 0 16,4 4 0-16,-4-4 0 0,0-4 0 0,5 4 0 15,-5 0 16-15,4 0 12 0,-8-4 1 0,4 4 1 16,0 4-5-16,-4-4-1 0,0-4 0 0,4 4 0 0,0 4-24 16,-5-4 0-16,1 0 0 0,4 4-11 0,5 0 11 15,-1 0 0-15,-8-8 0 0,8 4 8 0,1 4-8 0,-1-4 0 16,1-8 0-16,-1 4 0 0,5 8 0 0,0-8-8 15,-5 0 8-15,1 4 0 0,-1 0 0 0,5 0 19 16,0 0-3-16,-5-4-1 0,5 8-15 0,0 0 9 16,-5-8-9-16,5 4 8 0,-5 8-8 0,1-4 0 15,-1-8 0-15,1 8 0 0,-1 0 0 0,5-1 0 16,0-3-11-16,-5 4 11 0,1 0-14 0,-1 0 2 16,1-8 1-16,-5 4 0 0,4 8 11 0,1-8 14 0,-5-4-3 15,0 4-1-15,4 4-10 0,-4 0 0 0,0-8 9 16,5 0-9-16,-5 4 0 0,0 0 9 0,4-4-9 15,-4 4 0-15,1 0 16 0,3 0-3 0,0-4-1 0,1 4 0 16,-1 4-12-16,1-4 0 0,4-4 0 16,-9 4 0-16,4 0 0 0,1 0 0 0,-5-4 0 0,4 4 0 15,1 4 0-15,-1-4 0 0,-4-4 0 0,0 1 0 16,5 3 0-16,-1 0 0 0,-4-4 0 16,5 0-10-16,-1 4 10 0,0-4 0 0,-3 0 0 0,-1 4 0 15,4-4 0-15,-4 0 0 0,-4 0 0 0,4 0-8 16,0 4 8-16,0-3 0 0,-4-5 0 0,4 4 0 15,4 4 0-15,-4 0 0 0,1-8 0 0,-6 4 0 16,10 4 0-16,-5 0 0 0,0-7 0 0,0 7 0 0,0 3 0 16,0-3 0-16,0-3 0 0,0-1 0 15,5 8 0-15,-1-8-8 0,-4 0 0 0,0 4 0 0,5 4 8 16,-9-4 0-16,4-4 0 0,-5 4 0 0,10 4 0 0,-10 0-8 16,6-8 8-16,-1 4 0 0,0 4 0 15,-5-1 0-15,6-6 0 0,-6 6 0 0,5 5 11 0,0-4-3 16,-4-8 0-16,4 4 0 0,5 8-8 15,-10-4 0-15,5-4 0 0,1 4 0 0,-1 0 0 0,0-1 0 16,-5-6 0-16,6 3 0 0,-1 7 0 16,-5-7 0-16,1-4 0 0,0 4 0 0,0 4 9 0,-1-4 0 15,1-7 0-15,-5 7 0 0,5 7 1 0,0-3 0 16,-1-8 0-16,1 4 0 0,4 0-10 0,-4 0 0 16,-5 0 0-16,9 0 0 0,1 4-11 0,-1-4 11 0,-5-4-8 15,5 0 8-15,-4 4 0 0,0-3 0 0,4-5 0 16,-4 4 0-16,-1 0 0 0,1 0 0 0,-5-4 0 15,5 5 0-15,0 3 20 0,0-4 10 0,-5 0 2 0,0 0 0 16,1 8-32-16,-5-4 0 0,8-8 0 0,-3 4 0 16,4 4 0-16,-5-4 0 0,0 0 0 0,-4 4 0 31,0 0-24-31,0 0-5 0,5-7-1 0,-5 7 0 0,8 0 30 0,-3 0 0 0,3-4 0 0,-8 4 0 16,5 4 0-16,-5-4-9 0,4-4 9 0,-4 4 0 15,5 4 0-15,-5-4 0 0,0 0 0 0,0 0 0 16,8 0 0-16,-8 0 8 0,9-4-8 0,-9 4 8 15,4 4-8-15,-4-4 0 0,0 0 0 0,13 4 0 16,-4-1 8-16,-9-3 0 0,0 0 0 0,0 0 0 16,13 8-8-16,-4 0 0 0,-9-8 0 0,0 0 0 15,4 12 0-15,-4-12 0 0,0 0-10 0,0 0 10 0,9 7-12 16,-5 1 4-16,-4-8 8 0,0 0-13 0,0 0 13 16,0 0 8-16,0 0 0 0,0 0-8 0,9 12 0 0,-9-12 0 15,0 0 0-15,0 0 0 0,9 11 27 0,0-7-2 16,-9-4 0-16,0 0 0 0,8 12-25 0,-8-12 0 15,0 0 0-15,0 0 0 0,9 8-15 0,-9-8-8 16,0 0-1-16,0 0-1 0,9 4 25 0,-9-4 0 16,0 0 0-16,0 0 0 0,8 3 0 0,-8-3 0 15,0 0 0-15,0 0 0 0,9 4 15 0,-9-4 8 16,9-4 1-16,-9 4 1 16,9 4-53-16,-9-4-10 0,0 0-2 15,0 0-1-15,8 4-26 0,-8-4-5 0,9-4 0 0,-9 4-1 16,9 4 13-16,-9-4 2 0,4-4 1 0,-4 4 0 15,9 0 18-15,0 0 4 0,-9 0 1 0,4-4 0 0,-4 4 22 16,9 0 4-16,-9 0 8 0,4-3-13 0,-4 3 13 0,0 0 0 0,0 0 0 0,0 0-9 16,9 3-11-16,-9-3-1 0,0 0-1 0,0 0 0 31,4 12-132-31,-4 0-26 0,0-12-6 0,0 7-1 0,-4 5 150 0</inkml:trace>
</inkml:ink>
</file>

<file path=ppt/ink/ink2.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4096"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03-04T18:03:44.061"/>
    </inkml:context>
    <inkml:brush xml:id="br0">
      <inkml:brushProperty name="width" value="0.46667" units="cm"/>
      <inkml:brushProperty name="height" value="0.93333" units="cm"/>
      <inkml:brushProperty name="color" value="#FFFF00"/>
      <inkml:brushProperty name="tip" value="rectangle"/>
      <inkml:brushProperty name="rasterOp" value="maskPen"/>
      <inkml:brushProperty name="fitToCurve" value="1"/>
    </inkml:brush>
  </inkml:definitions>
  <inkml:trace contextRef="#ctx0" brushRef="#br0">5 84 368 0,'0'0'16'0,"0"0"-16"0,0 0 0 0,0 0 0 0,0 0 0 0,0 0 0 16,0 0 0-16,0 0 0 15,0 0-63-15,0 0-18 0,-5-7-4 0,5 7-1 0,0 0 69 0,0 0 17 0,0 0 0 0,0 0 0 16,0 0 79-16,0 0 19 15,-4-4 4-15,4 4 1 0,0 0-1 0,0 0 0 16,0 0 0-16,0 0 0 0,0 0-63 0,0 0-13 16,0 0-2-16,0 0-1 0,4 4-23 0,-4-4 8 15,0 0-8-15,5 7 0 0,-1 1 0 0,5-4-15 0,-5 0 3 0,5 0 0 16,-5 0 12-16,-4-4 12 0,9 3-3 0,-5 1 0 16,5 0 15-16,-4-4 4 0,-5 0 0 0,8 4 0 15,1 0-16-15,0-4-4 0,-1 4 0 0,1 0 0 16,0 0 9-16,0 0 2 0,4-8 0 0,-5 4 0 15,5 4-19-15,1-4 0 0,3-4 0 16,-4 4 0-16,5 0 0 0,-5 0 0 0,4-8 0 0,1 4 0 16,-1 4 22-16,0-4-2 0,1 0-1 0,-1 4 0 15,1 0-4-15,-1 0-1 0,-4-4 0 0,5 0 0 16,4 8-3-16,-5 0-1 0,-4-8 0 0,4 4 0 16,1 4-10-16,-1 0 0 0,1-4 0 0,-5 0 0 15,4 4-20-15,1-4 3 0,-5-4 1 0,4 4 0 16,-4 4 4-16,0-4 2 0,1-8 0 0,-1 4 0 15,4 8 24-15,-4-8 5 0,0 0 1 0,0 1 0 0,0 3 17 16,1-4 4-16,-1 0 1 0,0 0 0 16,4 4-42-16,1 0 0 0,-5-4 0 0,4 0 0 0,1 0 0 15,-1 4 0-15,-4-7 0 0,5 7 0 16,-1 0-27-16,-4 0-7 16,5 0-2-16,-5-4 0 0,-5 8 36 0,5-4 0 0,-4 0 0 0,4 0 0 15,0 3 0-15,5-3 8 0,-10-3-8 0,6 3 0 0,3 3 32 0,-4 1 0 16,0-8 0-16,5 8 0 0,-1 0-16 0,0-4-4 15,-3-4 0-15,-1 4 0 0,4 8-12 0,1-8-16 0,-5 0 3 16,0 0 1-16,4 4 12 0,-4-4 0 0,0-4 0 16,0 0 10-16,5 8-10 0,-9-4 0 0,4-4 0 0,-5 4 0 15,5 0 0-15,-4 0 10 0,0 0-10 16,0-4 10-16,4 8-10 0,-5 0 0 0,6-4 0 0,-6 0 0 16,1 0 0-16,-5-4 0 0,5 0 9 15,4 4-9-15,-4-4 0 0,-5 1 0 0,5-1 0 0,-5-4-8 16,5 8 8-16,-5-4 0 0,1 0 0 15,-5 4 0-15,8 0 0 0,-8 0 0 0,5-4 8 0,-1 0-8 16,1 4 11-16,-5 0-3 0,4-7 0 0,-4 7 0 16,4 4-8-16,-4-4-16 0,5-8 4 0,-5 8 1 31,4 0-14-31,-4 0-3 0,4-4-1 0,1 0 0 0,-1 4 12 0,-4 0 2 16,4-8 1-16,1 4 0 0,-1 1 22 0,-4 3 4 0,0-8 0 0,0 8 1 15,0 0-13-15,0 0 0 0,0-8 0 0,0 8 0 16,0 0 0-16,0 0 0 0,0 0 0 0,0 0 0 0,0 0 0 15,0 0-8-15,0 0 8 0,0 0-13 0,9 0 13 0,-9 0 10 16,0 0-2-16,0 0 0 0,9 0-8 0,-9 0-17 16,0 0 4-16,0 0 1 0,8 8 0 0,-8-8 0 15,0 0 0-15,0 0 0 16,9 8-46-16,-9-8-9 0,0 0-1 16,0 0-1-16,13 11 6 0,-8-3 2 15,-5-8 0-15,0 0 0 0,4 8 44 0,-4-8 9 0,0 0 8 0,0 0-12 0,4 11 12 0,-4-11 0 16,0 0-9-16,0 0 9 15,5 8-145-15,-5-8-25 0,0 0-5 0,0-8-1 0,4 1 141 16</inkml:trace>
</inkml:ink>
</file>

<file path=ppt/ink/ink3.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4096"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03-04T18:03:46.968"/>
    </inkml:context>
    <inkml:brush xml:id="br0">
      <inkml:brushProperty name="width" value="0.46667" units="cm"/>
      <inkml:brushProperty name="height" value="0.93333" units="cm"/>
      <inkml:brushProperty name="color" value="#FFFF00"/>
      <inkml:brushProperty name="tip" value="rectangle"/>
      <inkml:brushProperty name="rasterOp" value="maskPen"/>
      <inkml:brushProperty name="fitToCurve" value="1"/>
    </inkml:brush>
  </inkml:definitions>
  <inkml:trace contextRef="#ctx0" brushRef="#br0">-1 232 642 0,'0'0'27'0,"0"0"-27"0,0 0 0 0,0 0 0 15,0 0 0-15,4-4 8 0,1-4-8 0,-1 4 0 16,0 1-16-16,1-5-8 0,-1-4-1 0,-4 4-1 0,0 8 4 0,4-7 1 16,1-5 0-16,-5 4 0 0,0 8 30 0,4-7 7 15,0-1 0-15,-4 0 1 0,0 8 45 0,0 0 9 16,0-8 1-16,0 8 1 0,0 0-19 0,0-7-4 15,0-5-1-15,0 12 0 0,0 0-29 0,0 0-7 16,0-4-1-16,0 4 0 0,0 0-25 0,0 0-6 16,9-8-1-16,-4 4 0 0,-1 8 20 0,5-4-10 15,-5-4 10-15,0 1-8 0,5 6 8 0,0-3 0 0,0-3 8 0,-5 3-8 16,5 3 46-16,-1-3 5 0,1-3 1 0,-5 3 0 16,10 0-35-16,-6 0-6 0,1-8-2 0,4 8 0 15,-4 8-9-15,8-8-16 16,-4 0 4-16,5-4 1 0,-5 8 1 0,4-4 0 15,1-8 0-15,4 4 0 0,-1 4 10 0,5-4 16 0,1-4-4 16,-1 4-1-16,0 4 13 0,-4-3 4 0,4-9 0 16,0 8 0-16,0 4 7 0,0-4 1 0,1 0 1 15,-1 0 0-15,-4 4-21 0,-1 0-5 0,1-7-1 16,0 7 0-16,0 0-10 0,0 0-14 0,-5-8 3 0,1 4 1 16,3 8 10-16,1-4 0 0,-4-4 0 0,8 0 0 15,0 0 0-15,-4 4 0 0,0-4 0 0,-1 0 0 16,1 4 0-16,0 0 0 0,0-3 0 0,-5 3 0 15,1 3 8-15,-1-3 3 0,5-3 1 0,-5 6 0 0,5 5-12 16,-4 0 0-16,3-8 0 0,1 4 0 16,-4 4 0-16,3-1-17 0,-3-7 4 0,-1 0 1 0,5 4 12 15,-4 0 16-15,-1-8-3 0,0 4-1 0,1 8-12 16,-5-4 0-16,0-8 0 0,0 0 0 0,5 12 0 16,-5-12 14-16,0 0-4 0,-4 0-1 0,4 8 3 0,0-4 0 15,0-4 0-15,0 4 0 0,0 0-12 0,0 0 8 16,-4-4-8-16,4 4 8 0,0 4-8 0,4-4 0 15,-4-4 0-15,5 4 0 0,-1 4-12 0,-4-4 12 16,-4-7-10-16,4 3 10 0,-4 8 0 0,4-4 0 16,0-4 13-16,0 0-4 0,5 8-1 0,-5-4 0 15,0 0 0-15,0 4 0 0,4 3-8 0,1-3-17 16,-5-4 4-16,0 4 1 0,4 4 12 0,-4-4 0 0,5-8 0 16,-5 8 0-16,4 0 0 0,1-4 8 0,-9-4 0 15,8 4-8-15,1 0 10 0,-1 0-10 0,0-4 8 16,-4 0-8-16,9 8 0 0,-4-4 0 0,-1-4 0 0,1 0 0 15,3 4 0-15,-3 0 0 0,-1-4 0 0,5 4 0 16,0 4 0-16,-5-4 0 0,5-8 0 0,4 4 0 16,1 4 0-16,-6-3 0 0,1-1 8 0,0 4-8 15,0 4 0-15,0-8 0 0,4 0 0 0,-9 0 0 16,5 4 18-16,-5 0 2 0,1-4 0 0,-1 4 0 16,1 4-42-1,-5-4-8-15,9-4-2 0,-9 4 0 0,4 12 32 0,-4-12 15 0,0-4-2 0,0 4 0 16,1 8-13-16,3-8-12 0,-4 0 3 0,0 0 0 15,0 3 9-15,5-6 0 0,-1 3 0 0,-4-4 0 16,0 4 0-16,5 0 11 0,-1-8-3 0,1 8 0 16,-5 8-8-16,0-8 0 0,0-4 0 0,0 4 0 0,0 4 0 15,0 0 8-15,-4-8-8 0,8 4 8 0,-4 4 7 16,0-4 1-16,1-8 0 0,-1 8 0 0,0 4-33 0,-5 0-7 16,1-4 0-16,0 0-1 0,4 0 40 0,-4 0 8 15,-5-8 1-15,0 4 1 0,-4 4-25 0,9 0-17 16,0-4 2-16,-9 4 1 0,0 0 22 0,0 0 5 15,9-4 1-15,-5 4 0 0,-4 0-26 0,0 0-6 16,9 0-1-16,-9 0 0 0,8 4 11 0,1-4 8 16,-5-8-12-16,-4 8 12 0,0 0 0 0,5 4 0 15,4-4 8-15,-1 4-8 0,-3-4 0 0,3 0-16 16,-3-4 1-16,3 0 1 0,-8 4 14 0,5 8 0 0,3-8 0 0,-3-4 0 16,4 8 0-16,-5-4 0 0,5-4 0 0,-5 4 0 15,0 4 26-15,5 0 5 0,-5-4 1 16,1 0 0-1,-1 8-52-15,-4-8-9 0,0 0-3 0,5 0 0 0,-1 7 20 16,-4-7 3-16,0 0 1 0,0 0 0 0,4 8 8 0,-4-8-8 0,0 0 8 0,0 0-8 16,5 12-10-16,-5-12-2 0,0 0 0 0,0 0 0 15,0 0 35-15,0 0 6 0,4 4 2 0,0 0 0 16,1 3-8-16,-5 1-2 0,0-8 0 0,4 4 0 16,-4 8-13-16,4-9 0 0,-4-3 0 0,5 8 0 15,-5-8-16-15,0 0-7 0,0 0-1 0,0 0 0 16,0 20-30-16,4-9-6 15,-4 1-2-15,0-12 0 0,0 11-70 0,0-11-15 0,0 0-2 16,0 0-1-16,0 8-7 0,0-8-2 16,0 0 0-16,0 0 0 0,-4-8 130 0</inkml:trace>
</inkml:ink>
</file>

<file path=ppt/ink/ink4.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4096"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03-04T18:05:16.307"/>
    </inkml:context>
    <inkml:brush xml:id="br0">
      <inkml:brushProperty name="width" value="0.46667" units="cm"/>
      <inkml:brushProperty name="height" value="0.93333" units="cm"/>
      <inkml:brushProperty name="color" value="#FFFF00"/>
      <inkml:brushProperty name="tip" value="rectangle"/>
      <inkml:brushProperty name="rasterOp" value="maskPen"/>
      <inkml:brushProperty name="fitToCurve" value="1"/>
    </inkml:brush>
  </inkml:definitions>
  <inkml:trace contextRef="#ctx0" brushRef="#br0">63 115 471 0,'0'0'20'0,"0"0"-20"0,0-4 0 0,0 4 0 0,0 0 57 0,0 0 8 16,-8-11 2-16,8 0 0 0,0 4-38 0,-4 3-7 15,0-7-2-15,4 11 0 0,0 0 24 0,0-4 4 16,-4-7 0-16,-1 8 1 0,5 3-34 0,-4-8-7 16,-4 1-8-16,4 3 11 0,4 4-11 0,0 0 0 15,0 0 0-15,0 0-11 0,0 0 11 0,0 0 0 16,0 0 10-16,0 0-10 0,-4 11 12 0,4-11-3 0,0 0-1 15,0 0 0-15,0 0 20 0,0 0 3 0,-9 4 1 16,9-4 0-16,-4 7-20 0,4-7-3 0,0 0-1 0,-8 11 0 16,4 0 7-16,4-11 1 0,0 0 0 0,0 0 0 15,4 11-26-15,-4-11-5 0,0 0-1 0,8 4 0 16,5 3 24-16,-5-3 4 0,0 0 0 0,5-4 1 16,-1 3 2-16,1 1 0 0,-5-8 0 0,0 1 0 15,0 6-3-15,-8-3 0 0,9-3 0 0,-1 3 0 16,4 3-2-16,-3 1-1 0,-9-4 0 0,8 0 0 15,4 4-9-15,1-4 12 0,-5 0-12 0,0 0 12 16,9 7-12-16,-5-7 0 0,-4-4-12 0,5 4 12 16,-1 4 0-16,5 0 18 0,-5-4-2 0,0 0 0 15,5 7-16-15,0-7 0 0,-5 0 0 0,0 4 0 16,9 3 0-16,-4-7 0 0,-1-4 0 0,1 4 0 0,-1 0 15 16,1 0-4-16,-1 0-1 0,-3-3 0 0,3 3-10 15,-3 0 0-15,-1-4 0 0,0 4 0 0,1 4 8 16,-5-1-8-16,-8-3 12 0,8 0-4 0,5 8 0 15,-5-5-8-15,0-3 12 0,1 4-4 0,-1 0-8 0,4-1 0 16,-4-3 0-16,5 0 8 0,-1 0-8 0,-3 4 0 16,-1 0 0-16,0-1-11 0,0 5 11 0,5-5 0 15,-9-6 0-15,8-1 0 0,1 4 0 0,-5-4 0 16,4 4 0-16,1 0 0 0,-1 4 22 0,1 0 6 16,-1-4 2-16,0 0 0 0,1 0-22 0,-1 3-8 15,1-6 0-15,-1 3 0 0,5 3-14 0,-5-3-9 16,0 0-1-16,5-3-1 0,-1 6 25 0,-3-3-8 0,-1-3 8 15,5 3 0-15,-5 3 0 0,5-3 0 0,-9-3 0 16,4-5 0-16,9 8 0 0,-9 0 0 0,5 0 0 16,-1-3 0-16,1 3-10 0,0 0 10 0,-1-4-12 15,1 4 12-15,-1 0 20 0,1 0 10 0,-5 0 2 0,5 0 1 16,3-4-33-16,-3 4 0 0,-1 0 0 0,1-3 0 16,-1-1 0-16,5 0 0 0,-4 1 0 0,-1 3 0 15,5-4 0-15,-5 0 0 0,5 1 0 0,-4-1 0 16,3-3 13-16,-3 3-4 0,-1 0-1 0,5 4 0 15,-4-3-8-15,3 3-11 0,-3-8 3 0,3 5 0 16,1 3 8-16,0-4 0 0,-5 0 0 0,5 1 0 16,4 6 0-16,-9 1 0 0,5-8 0 0,-4 1-8 15,3 6 8-15,-3 1 0 0,-9-4 0 0,4 0 0 16,5 0 0-16,-5 0 0 0,1 4 0 0,3-1 0 16,1 1 0-16,-5-4-13 0,5 0 5 0,-5 0 8 15,5 0 0-15,-5 0 0 0,1 0 0 0,3 0 0 0,1 4-9 16,-5-4 9-16,0 0 0 0,-3 0 0 0,3 7 0 0,0-7 0 15,-3 0 0-15,3 0 0 0,-4 0 0 0,1 0 14 16,-1 0-4-16,0 4-1 0,0-1-9 0,1-3 0 16,-1 4 0-16,0-4 0 0,1 7 12 15,-1-7 0-15,0 0 0 0,0 4 0 0,-4 3-12 0,1-3 0 16,-5-4 0-16,8 0-11 0,-4 4 11 0,-4-4 0 16,0 0 0-16,0 0-8 0,4-4 8 0,-4 4 0 15,0 0 0-15,0 0-8 0,0 0 8 0,0 0 0 16,0 0 8-16,0 0-8 0,0 0 0 0,0 0 0 15,0 0 0-15,0 0 0 0,0 0 0 0,0 0 0 16,0 0 0-16,0 0 0 0,0 0 0 0,0 0 0 16,0 0 0-16,0 0 0 0,0 0 0 0,0 0 0 0,0 0 0 0,0 0 0 15,0 0 0-15,0 0 12 0,0 0-4 16,0 0 0-16,0 0-8 0,0 0 0 0,0 0 0 0,0 0 0 16,0 0 0-16,0 0-10 0,0 0 10 0,0 0-13 15,0 0 13-15,0 0 0 0,0 0 0 0,0 0-9 16,0 0 9-16,0 0 0 0,0 0 0 0,4 4 0 15,5-1 10-15,-1-3-2 0,-4-3-8 0,4 3 12 16,1 0-12-16,3-4-12 0,-4 0 3 0,0 4 0 16,9-3 9-16,-5 3 0 0,1-4 0 0,-1 0 0 15,-4 4 0-15,5-7 0 0,-1 0 0 0,-3 3 8 16,-1-3 3-16,0 7 1 0,0-4 0 0,1 0 0 16,-1 4-12-16,-4 0 0 0,4-3 0 0,1-1 0 15,-1 8 0-15,0-4-11 0,-8 0 3 0,4 0 0 16,4-4 8-16,-8 4-8 0,0 0 8 0,0 0-8 15,0 0 8-15,0 0 0 0,0 0 0 0,0 0 0 0,0 0 0 0,0 0 0 16,0 0-9-16,0 0 9 0,9 7-16 0,-9-7 2 16,0 0 0-16,0 0 0 0,4 8-3 0,-4-8-1 15,0 0 0-15,8 7 0 0,0 0 6 0,-8-7 2 16,0 0 0-16,9 4 0 16,-1 7-28-16,0-4-6 0,0-3 0 15,1 3-1-15,-1-3-89 0,-8-4-18 0,4-11-3 0,4 0-1 16,-3 0-23-16,-1-11-5 0,-4-11 0 15,0-4-1-15,4-7 148 0</inkml:trace>
</inkml:ink>
</file>

<file path=ppt/ink/ink5.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4096"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03-04T18:05:18.347"/>
    </inkml:context>
    <inkml:brush xml:id="br0">
      <inkml:brushProperty name="width" value="0.46667" units="cm"/>
      <inkml:brushProperty name="height" value="0.93333" units="cm"/>
      <inkml:brushProperty name="color" value="#FFFF00"/>
      <inkml:brushProperty name="tip" value="rectangle"/>
      <inkml:brushProperty name="rasterOp" value="maskPen"/>
      <inkml:brushProperty name="fitToCurve" value="1"/>
    </inkml:brush>
  </inkml:definitions>
  <inkml:trace contextRef="#ctx0" brushRef="#br0">0 192 874 0,'0'0'36'0,"0"0"-28"15,0 0-8-15,0 0 0 0,0 0 24 0,0 0 4 16,0 0 1-16,0 0 0 0,0 0-29 0,0 0 0 15,0 0 0-15,0 0 0 0,0 0 0 0,0 0-21 16,0 0 3-16,0 0 1 0,8 0-3 0,-8 0-1 16,0 0 0-16,0 0 0 0,9 4 37 0,-9-4 8 15,0 0 2-15,8 0 0 0,-4 0 23 0,4 0 5 0,1 0 1 0,-1 0 0 16,4 0-15-16,-3 0-4 0,-1 0 0 0,0 3 0 16,4 1 4-16,1 0 0 0,-1-4 0 0,1 3 0 15,3 1-28-15,5 0-12 0,-9-4 10 16,5 0-10-16,-1 3 0 0,1-3 0 0,4-3 0 15,-5 3 0-15,5 3 0 0,4-3 0 0,-5 0 0 0,1 0 0 16,0 4 0-16,-1-4 0 0,5-4 0 16,-4 4 0-16,4 4 0 0,-1-8 0 0,1 4 0 0,0 0 0 15,0 0 18-15,-5 0-2 0,1-3-1 0,0-1 0 16,-1 0 2-16,1 1 1 0,4 3 0 0,-4 0 0 16,3-4-6-16,1 0-2 0,-4 1 0 0,0-1 0 15,3 4 2-15,-3-4 1 0,0-3 0 0,4 3 0 16,-1 1-13-16,-3-1 0 0,4 0 0 0,0-3 0 15,-1 3 0-15,1-3 0 0,0 0 0 0,-4-1 0 16,3 5 0-16,-7-5 0 0,0 1 0 0,-1-1 0 16,5 5 0-16,-5-1 0 0,1-3 0 0,-5 3 0 0,5 0 0 15,-1 4 0-15,-3-7 0 0,-1 7 0 0,5-4 0 16,-9 4 0-16,4-3 0 0,1 3 0 0,-5 3 0 16,0-3 0-16,1-3 0 0,-1-1 0 0,0 11 0 0,-8-7 0 15,0 0 0-15,0 0 0 0,4 0 0 0,-4 0 0 16,0 0 8-16,0 0-8 0,8-3 0 0,-8 3 0 15,0 0 0-15,0 0 0 0,9 3 0 0,-9-3 14 16,4-3-4-16,-4 3-1 0,4 3-9 0,-4-3 0 16,0 0 0-16,8-3 8 0,-4-1-8 0,-4 4 0 15,0 0 0-15,0 0 0 0,9 0 0 0,-9 0 0 16,0 0 0-16,0 0 0 0,0 0-12 0,0 0 3 16,0 0 0-16,0 0 0 0,0 0 9 0,0 0 0 0,0 0-9 15,0 0 9 1,0 0-28-16,0 0 0 0,0 0-1 0,0 0 0 15,0 0-32-15,0 0-7 0,4 0 0 0,4 0-1 16,-4-4-38-16,0 4-7 0,-4 0-2 0,9-3 0 16,-1-5-76-16,0 1-16 0,-4-8-4 0,0-3 0 0,1 3 168 0</inkml:trace>
</inkml:ink>
</file>

<file path=ppt/ink/ink6.xml><?xml version="1.0" encoding="utf-8"?>
<inkml:ink xmlns:inkml="http://www.w3.org/2003/InkML">
  <inkml:definitions>
    <inkml:context xml:id="ctx0">
      <inkml:inkSource xml:id="inkSrc0">
        <inkml:traceFormat>
          <inkml:channel name="X" type="integer" max="9600" units="cm"/>
          <inkml:channel name="Y" type="integer" max="7200" units="cm"/>
          <inkml:channel name="F" type="integer" max="4096" units="dev"/>
          <inkml:channel name="T" type="integer" max="2.14748E9" units="dev"/>
        </inkml:traceFormat>
        <inkml:channelProperties>
          <inkml:channelProperty channel="X" name="resolution" value="336.48792" units="1/cm"/>
          <inkml:channelProperty channel="Y" name="resolution" value="378.54889" units="1/cm"/>
          <inkml:channelProperty channel="F" name="resolution" value="0" units="1/dev"/>
          <inkml:channelProperty channel="T" name="resolution" value="1" units="1/dev"/>
        </inkml:channelProperties>
      </inkml:inkSource>
      <inkml:timestamp xml:id="ts0" timeString="2021-03-04T18:05:19.917"/>
    </inkml:context>
    <inkml:brush xml:id="br0">
      <inkml:brushProperty name="width" value="0.46667" units="cm"/>
      <inkml:brushProperty name="height" value="0.93333" units="cm"/>
      <inkml:brushProperty name="color" value="#FFFF00"/>
      <inkml:brushProperty name="tip" value="rectangle"/>
      <inkml:brushProperty name="rasterOp" value="maskPen"/>
      <inkml:brushProperty name="fitToCurve" value="1"/>
    </inkml:brush>
  </inkml:definitions>
  <inkml:trace contextRef="#ctx0" brushRef="#br0">73 173 1242 0,'0'0'52'0,"0"0"-41"0,0-4-11 0,0 4 0 16,0 0 8-16,0-11 0 0,0 4 0 0,-4 0 0 15,4 7 23-15,0 0 4 0,-4-11 1 0,4 11 0 16,0 0-22-16,0 0-4 0,-4-4-1 0,4 4 0 16,0 0-9-16,-13-7-12 0,5 3 2 0,0-3 1 0,4 7 9 15,-5 0 0-15,1-8 0 0,4 8 0 0,4 0 0 0,0 0 0 16,-8-3 0-16,8 3 0 0,0 0 0 0,0 0 11 16,0 0-1-16,0 0 0 0,0 0-10 0,4 11 0 15,0 3 0-15,4-3 0 0,0-7 0 0,1 0 0 16,3 3 0-16,0 0 0 0,1 4 18 0,-1-3 5 15,1-1 1-15,3-3 0 0,1 0 6 0,-5-1 2 16,5-3 0-16,-1 4 0 0,5 0-32 0,0-4 0 16,3 3 0-16,1-3 0 0,4 4 0 0,-4 3 0 15,0-3 0-15,4 0 0 0,0-1 0 0,0 1 14 16,4-4-2-16,-4 0-1 0,4 7-11 0,-4-7 0 0,-5-3 0 16,1-1 0-16,0 4 0 0,0 0 0 15,0 0 0-15,4 0 0 0,-1 0 0 0,1-4 0 16,0 1 0-16,0-1-11 0,4 0 11 0,-4 4 0 0,0-7 0 15,0 3-8-15,4 1 8 0,-4 3 0 0,0-4 0 16,4 4 8-16,-4 0-8 0,-4-4 0 0,4-7 0 0,0 8 8 16,-4 3 13-16,4 0 3 0,0-8 1 0,-5 8 0 15,5-4-25-15,0 4-14 0,4-3 2 0,0 3 0 16,0-4 12-16,-4 0 0 0,-4 1 0 0,0 3 0 16,4-4 0-16,0 4 0 0,0 0 0 0,0 0 0 15,0 4 0-15,0-4 0 0,-5-4 0 0,5 0-9 16,0 8 9-16,-4-8 0 0,4 1 0 0,0-1 0 15,0 4 0-15,0-4 0 0,-4-3 0 0,4 7 0 16,-5 4 0-16,1-4 11 0,0-4-11 0,0-3 12 16,4 3-12-16,4 4 0 0,-8 4-10 0,4-1 10 0,0 5 0 15,-1-12 0-15,-3-3 11 0,4 3-3 0,4 0-8 16,-4 4 9-16,0-3-9 0,4-1 10 0,0 4-10 16,-4-4 0-16,-4 1 0 0,4 3 0 0,-4 3 0 0,0-3 0 15,-1 4 0-15,-3 0 0 0,4-4 24 0,-4 0 7 16,-1 0 1-16,1 7 0 0,0-3-32 15,-1-1 8-15,-3 1-8 0,-1-4 0 0,1 4 9 16,-5 3-1-16,5-3 0 0,-5-1 0 0,9 1-8 0,-5 3 0 16,-3-3 0-16,3 3 0 0,1-3 0 0,-1-4 0 15,-3 4 0-15,3 0 0 0,1-1 0 0,4 1 0 16,-9-4 0-16,4 0 0 0,1 4 0 0,-5-4 0 16,1 0 0-16,-1-4 0 0,5 4 0 0,-9 0 0 0,4 0 0 15,-3 0 0-15,3-4 0 0,-4 4 0 0,1-3 0 16,-9 3 0-16,0 0 0 0,4 3 0 0,0-3 0 15,4 0 0-15,-8 0 0 0,4 0 0 0,-4 0 0 0,0 0 0 16,0 0 0-16,0 0 0 0,4-7 0 0,-4 7 0 16,0 0 0-16,0 0 0 0,0 0 0 15,0 0 0-15,0 0 0 0,0 0-14 0,0 0 3 0,0 0 1 32,0 0-18-32,0 0-3 0,0-11-1 0,5 3 0 15,-5 8-50-15,0-7-10 0,0-4-3 0,0 0 0 16,-5 0-210-16,5-7-43 0,-4-12-8 0,-4-3-1 0,-4-7 285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13/03/2021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r>
              <a:rPr lang="en-US" sz="1200" dirty="0" smtClean="0">
                <a:solidFill>
                  <a:srgbClr val="000000"/>
                </a:solidFill>
              </a:rPr>
              <a:t>In the early 2000s, the predominant types of IP traffic were voice and data. </a:t>
            </a:r>
          </a:p>
          <a:p>
            <a:pPr marL="285750" indent="-285750" algn="l">
              <a:buFont typeface="Arial" panose="020B0604020202020204" pitchFamily="34" charset="0"/>
              <a:buChar char="•"/>
            </a:pPr>
            <a:r>
              <a:rPr lang="en-US" sz="1200" dirty="0" smtClean="0">
                <a:solidFill>
                  <a:srgbClr val="000000"/>
                </a:solidFill>
              </a:rPr>
              <a:t>Voice traffic has a predictable bandwidth need and known packet arrival times. </a:t>
            </a:r>
          </a:p>
          <a:p>
            <a:pPr marL="285750" indent="-285750" algn="l">
              <a:buFont typeface="Arial" panose="020B0604020202020204" pitchFamily="34" charset="0"/>
              <a:buChar char="•"/>
            </a:pPr>
            <a:r>
              <a:rPr lang="en-US" sz="1200" dirty="0" smtClean="0">
                <a:solidFill>
                  <a:srgbClr val="000000"/>
                </a:solidFill>
              </a:rPr>
              <a:t>Data traffic is not real-time and has unpredictable bandwidth need. </a:t>
            </a:r>
          </a:p>
          <a:p>
            <a:pPr marL="285750" indent="-285750" algn="l">
              <a:buFont typeface="Arial" panose="020B0604020202020204" pitchFamily="34" charset="0"/>
              <a:buChar char="•"/>
            </a:pPr>
            <a:r>
              <a:rPr lang="en-US" sz="1200" dirty="0" smtClean="0">
                <a:solidFill>
                  <a:srgbClr val="000000"/>
                </a:solidFill>
              </a:rPr>
              <a:t>Data traffic can temporarily burst, as when a large file is being downloaded. This bursting can consume the entire bandwidth of a link.</a:t>
            </a:r>
          </a:p>
          <a:p>
            <a:pPr marL="0" indent="0" algn="l"/>
            <a:r>
              <a:rPr lang="en-US" sz="1200" dirty="0" smtClean="0">
                <a:solidFill>
                  <a:srgbClr val="000000"/>
                </a:solidFill>
              </a:rPr>
              <a:t>More recently, video traffic has become the increasingly important to business communications and operations. </a:t>
            </a:r>
          </a:p>
          <a:p>
            <a:pPr marL="285750" indent="-285750" algn="l">
              <a:buFont typeface="Arial" panose="020B0604020202020204" pitchFamily="34" charset="0"/>
              <a:buChar char="•"/>
            </a:pPr>
            <a:r>
              <a:rPr lang="en-US" sz="1200" dirty="0" smtClean="0">
                <a:solidFill>
                  <a:srgbClr val="000000"/>
                </a:solidFill>
              </a:rPr>
              <a:t>According to the Cisco Visual Networking Index (VNI), video traffic represented 70% of all traffic in 2017. </a:t>
            </a:r>
          </a:p>
          <a:p>
            <a:pPr marL="285750" indent="-285750" algn="l">
              <a:buFont typeface="Arial" panose="020B0604020202020204" pitchFamily="34" charset="0"/>
              <a:buChar char="•"/>
            </a:pPr>
            <a:r>
              <a:rPr lang="en-US" sz="1200" dirty="0" smtClean="0">
                <a:solidFill>
                  <a:srgbClr val="000000"/>
                </a:solidFill>
              </a:rPr>
              <a:t>By 2022, video will represent 82% of all traffic. </a:t>
            </a:r>
          </a:p>
          <a:p>
            <a:pPr marL="285750" indent="-285750" algn="l">
              <a:buFont typeface="Arial" panose="020B0604020202020204" pitchFamily="34" charset="0"/>
              <a:buChar char="•"/>
            </a:pPr>
            <a:r>
              <a:rPr lang="en-US" sz="1200" dirty="0" smtClean="0">
                <a:solidFill>
                  <a:srgbClr val="000000"/>
                </a:solidFill>
              </a:rPr>
              <a:t>Mobile video traffic will reach 60.9 </a:t>
            </a:r>
            <a:r>
              <a:rPr lang="en-US" sz="1200" dirty="0" err="1" smtClean="0">
                <a:solidFill>
                  <a:srgbClr val="000000"/>
                </a:solidFill>
              </a:rPr>
              <a:t>exabytes</a:t>
            </a:r>
            <a:r>
              <a:rPr lang="en-US" sz="1200" dirty="0" smtClean="0">
                <a:solidFill>
                  <a:srgbClr val="000000"/>
                </a:solidFill>
              </a:rPr>
              <a:t> per month by 2022. </a:t>
            </a:r>
          </a:p>
          <a:p>
            <a:pPr marL="0" indent="0" algn="l"/>
            <a:r>
              <a:rPr lang="en-US" sz="1200" dirty="0" smtClean="0">
                <a:solidFill>
                  <a:srgbClr val="000000"/>
                </a:solidFill>
              </a:rPr>
              <a:t>The type of demands that voice, video, and data traffic place on the network are very different.</a:t>
            </a:r>
          </a:p>
          <a:p>
            <a:pPr marL="0" indent="0" algn="l"/>
            <a:endParaRPr lang="en-US" sz="1200" dirty="0" smtClean="0">
              <a:solidFill>
                <a:srgbClr val="000000"/>
              </a:solidFill>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127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Font typeface="Arial" panose="020B0604020202020204" pitchFamily="34" charset="0"/>
              <a:buNone/>
            </a:pPr>
            <a:r>
              <a:rPr lang="en-US" sz="1600" dirty="0" smtClean="0">
                <a:solidFill>
                  <a:srgbClr val="000000"/>
                </a:solidFill>
              </a:rPr>
              <a:t>First In First Out (FIFO) queuing buffers and forwards packets in the order of their arrival.</a:t>
            </a:r>
            <a:r>
              <a:rPr lang="en-US" sz="1600" baseline="0" dirty="0" smtClean="0">
                <a:solidFill>
                  <a:srgbClr val="000000"/>
                </a:solidFill>
              </a:rPr>
              <a:t> </a:t>
            </a:r>
            <a:r>
              <a:rPr lang="en-US" sz="1600" dirty="0" smtClean="0">
                <a:solidFill>
                  <a:srgbClr val="000000"/>
                </a:solidFill>
              </a:rPr>
              <a:t>FIFO has no concept of priority or classes of traffic and consequently, makes no decision about packet priority. There is only one queue, and all packets are treated equally. Packets are sent out an interface in the order in which they arrive.</a:t>
            </a:r>
          </a:p>
          <a:p>
            <a:pPr marL="0" indent="0" algn="just">
              <a:buFont typeface="Arial" panose="020B0604020202020204" pitchFamily="34" charset="0"/>
              <a:buNone/>
            </a:pPr>
            <a:endParaRPr lang="en-GB" dirty="0" smtClean="0"/>
          </a:p>
          <a:p>
            <a:pPr marL="0" indent="0" algn="just">
              <a:buFont typeface="Arial" panose="020B0604020202020204" pitchFamily="34" charset="0"/>
              <a:buNone/>
            </a:pPr>
            <a:r>
              <a:rPr lang="en-US" sz="1200" dirty="0" smtClean="0">
                <a:solidFill>
                  <a:srgbClr val="000000"/>
                </a:solidFill>
              </a:rPr>
              <a:t>Weighted Fair Queuing (WFQ) is an </a:t>
            </a:r>
            <a:r>
              <a:rPr lang="en-US" sz="1200" b="1" dirty="0" smtClean="0">
                <a:solidFill>
                  <a:srgbClr val="000000"/>
                </a:solidFill>
              </a:rPr>
              <a:t>automated scheduling method that provides fair bandwidth allocation to all network traffic</a:t>
            </a:r>
            <a:r>
              <a:rPr lang="en-US" sz="1200" dirty="0" smtClean="0">
                <a:solidFill>
                  <a:srgbClr val="000000"/>
                </a:solidFill>
              </a:rPr>
              <a:t>. WFQ applies </a:t>
            </a:r>
            <a:r>
              <a:rPr lang="en-US" sz="1200" b="1" dirty="0" smtClean="0">
                <a:solidFill>
                  <a:srgbClr val="000000"/>
                </a:solidFill>
              </a:rPr>
              <a:t>priority, or weights, to identified traffic</a:t>
            </a:r>
            <a:r>
              <a:rPr lang="en-US" sz="1200" dirty="0" smtClean="0">
                <a:solidFill>
                  <a:srgbClr val="000000"/>
                </a:solidFill>
              </a:rPr>
              <a:t>, classifies it into conversations or flows, and then determines how much bandwidth each flow is allowed relative to other flows. WFQ classifies traffic into different flows based on </a:t>
            </a:r>
            <a:r>
              <a:rPr lang="en-US" sz="1200" b="1" dirty="0" smtClean="0">
                <a:solidFill>
                  <a:srgbClr val="000000"/>
                </a:solidFill>
              </a:rPr>
              <a:t>source and destination IP addresses, MAC addresses, port numbers, protocol, and Type of Service (</a:t>
            </a:r>
            <a:r>
              <a:rPr lang="en-US" sz="1200" b="1" dirty="0" err="1" smtClean="0">
                <a:solidFill>
                  <a:srgbClr val="000000"/>
                </a:solidFill>
              </a:rPr>
              <a:t>ToS</a:t>
            </a:r>
            <a:r>
              <a:rPr lang="en-US" sz="1200" b="1" dirty="0" smtClean="0">
                <a:solidFill>
                  <a:srgbClr val="000000"/>
                </a:solidFill>
              </a:rPr>
              <a:t>) value</a:t>
            </a:r>
            <a:r>
              <a:rPr lang="en-US" sz="1200" dirty="0" smtClean="0">
                <a:solidFill>
                  <a:srgbClr val="000000"/>
                </a:solidFill>
              </a:rPr>
              <a:t>. </a:t>
            </a:r>
            <a:r>
              <a:rPr lang="en-US" sz="1200" b="1" dirty="0" smtClean="0">
                <a:solidFill>
                  <a:srgbClr val="000000"/>
                </a:solidFill>
              </a:rPr>
              <a:t>WFQ is not supported with tunneling and encryption </a:t>
            </a:r>
            <a:r>
              <a:rPr lang="en-US" sz="1200" dirty="0" smtClean="0">
                <a:solidFill>
                  <a:srgbClr val="000000"/>
                </a:solidFill>
              </a:rPr>
              <a:t>because these features modify the packet content information required by WFQ for classification.</a:t>
            </a:r>
          </a:p>
          <a:p>
            <a:pPr marL="0" indent="0" algn="just">
              <a:buFont typeface="Arial" panose="020B0604020202020204" pitchFamily="34" charset="0"/>
              <a:buNone/>
            </a:pPr>
            <a:endParaRPr lang="en-GB" dirty="0" smtClean="0"/>
          </a:p>
          <a:p>
            <a:pPr marL="0" indent="0" algn="just">
              <a:buFont typeface="Arial" panose="020B0604020202020204" pitchFamily="34" charset="0"/>
              <a:buNone/>
            </a:pPr>
            <a:endParaRPr lang="en-GB" dirty="0" smtClean="0"/>
          </a:p>
          <a:p>
            <a:pPr marL="0" indent="0" algn="just">
              <a:buFont typeface="Arial" panose="020B0604020202020204" pitchFamily="34" charset="0"/>
              <a:buNone/>
            </a:pPr>
            <a:r>
              <a:rPr lang="en-US" sz="1600" dirty="0" smtClean="0">
                <a:solidFill>
                  <a:srgbClr val="000000"/>
                </a:solidFill>
              </a:rPr>
              <a:t>Class-Based Weighted Fair Queuing (CBWFQ) extends the </a:t>
            </a:r>
            <a:r>
              <a:rPr lang="en-US" sz="1600" b="1" dirty="0" smtClean="0">
                <a:solidFill>
                  <a:srgbClr val="000000"/>
                </a:solidFill>
              </a:rPr>
              <a:t>standard WFQ functionality to provide support for user-defined traffic classes</a:t>
            </a:r>
            <a:r>
              <a:rPr lang="en-US" sz="1600" dirty="0" smtClean="0">
                <a:solidFill>
                  <a:srgbClr val="000000"/>
                </a:solidFill>
              </a:rPr>
              <a:t>. Traffic classes are defined based on match criteria including protocols, </a:t>
            </a:r>
            <a:r>
              <a:rPr lang="en-US" sz="1600" b="1" dirty="0" smtClean="0">
                <a:solidFill>
                  <a:srgbClr val="000000"/>
                </a:solidFill>
              </a:rPr>
              <a:t>access control lists (ACLs), and input interfaces</a:t>
            </a:r>
            <a:r>
              <a:rPr lang="en-US" sz="1600" dirty="0" smtClean="0">
                <a:solidFill>
                  <a:srgbClr val="000000"/>
                </a:solidFill>
              </a:rPr>
              <a:t>. Packets satisfying the match criteria for a class constitute the traffic for that class.</a:t>
            </a:r>
            <a:r>
              <a:rPr lang="en-US" sz="1600" baseline="0" dirty="0" smtClean="0">
                <a:solidFill>
                  <a:srgbClr val="000000"/>
                </a:solidFill>
              </a:rPr>
              <a:t> </a:t>
            </a:r>
            <a:r>
              <a:rPr lang="en-US" sz="1600" b="1" dirty="0" smtClean="0">
                <a:solidFill>
                  <a:srgbClr val="000000"/>
                </a:solidFill>
              </a:rPr>
              <a:t>A FIFO queue is reserved for each class</a:t>
            </a:r>
            <a:r>
              <a:rPr lang="en-US" sz="1600" dirty="0" smtClean="0">
                <a:solidFill>
                  <a:srgbClr val="000000"/>
                </a:solidFill>
              </a:rPr>
              <a:t>, and traffic belonging to a class is directed to the queue for that class. A class can be assigned characteristics, such </a:t>
            </a:r>
            <a:r>
              <a:rPr lang="en-US" sz="1600" b="1" dirty="0" smtClean="0">
                <a:solidFill>
                  <a:srgbClr val="000000"/>
                </a:solidFill>
              </a:rPr>
              <a:t>as bandwidth, weight, and maximum packet limit</a:t>
            </a:r>
            <a:r>
              <a:rPr lang="en-US" sz="1600" dirty="0" smtClean="0">
                <a:solidFill>
                  <a:srgbClr val="000000"/>
                </a:solidFill>
              </a:rPr>
              <a:t>. The bandwidth assigned to a class is the guaranteed bandwidth delivered during congestion. Packets belonging to a class are subject to the bandwidth and queue limits, which is the maximum number of packets allowed to accumulate in the queue, that characterize the class.</a:t>
            </a:r>
          </a:p>
          <a:p>
            <a:pPr marL="0" indent="0" algn="just">
              <a:buFont typeface="Arial" panose="020B0604020202020204" pitchFamily="34" charset="0"/>
              <a:buNone/>
            </a:pPr>
            <a:endParaRPr lang="en-GB" dirty="0" smtClean="0"/>
          </a:p>
          <a:p>
            <a:pPr marL="0" indent="0" algn="just"/>
            <a:r>
              <a:rPr lang="en-US" sz="1200" dirty="0" smtClean="0">
                <a:solidFill>
                  <a:srgbClr val="000000"/>
                </a:solidFill>
              </a:rPr>
              <a:t>The </a:t>
            </a:r>
            <a:r>
              <a:rPr lang="en-US" sz="1200" b="1" dirty="0" smtClean="0">
                <a:solidFill>
                  <a:srgbClr val="000000"/>
                </a:solidFill>
              </a:rPr>
              <a:t>Low Latency Queuing (LLQ)</a:t>
            </a:r>
            <a:r>
              <a:rPr lang="en-US" sz="1200" dirty="0" smtClean="0">
                <a:solidFill>
                  <a:srgbClr val="000000"/>
                </a:solidFill>
              </a:rPr>
              <a:t> feature brings </a:t>
            </a:r>
            <a:r>
              <a:rPr lang="en-US" sz="1200" b="1" dirty="0" smtClean="0">
                <a:solidFill>
                  <a:srgbClr val="000000"/>
                </a:solidFill>
              </a:rPr>
              <a:t>strict priority queuing (PQ) to CBWFQ</a:t>
            </a:r>
            <a:r>
              <a:rPr lang="en-US" sz="1200" dirty="0" smtClean="0">
                <a:solidFill>
                  <a:srgbClr val="000000"/>
                </a:solidFill>
              </a:rPr>
              <a:t>. Strict PQ allows </a:t>
            </a:r>
            <a:r>
              <a:rPr lang="en-US" sz="1200" b="1" dirty="0" smtClean="0">
                <a:solidFill>
                  <a:srgbClr val="000000"/>
                </a:solidFill>
              </a:rPr>
              <a:t>delay-sensitive packets such as voice to be sent before packets in other queues</a:t>
            </a:r>
            <a:r>
              <a:rPr lang="en-US" sz="1200" b="0" baseline="0" dirty="0" smtClean="0">
                <a:solidFill>
                  <a:srgbClr val="000000"/>
                </a:solidFill>
              </a:rPr>
              <a:t> </a:t>
            </a:r>
            <a:r>
              <a:rPr lang="en-US" sz="1200" dirty="0" smtClean="0">
                <a:solidFill>
                  <a:srgbClr val="000000"/>
                </a:solidFill>
              </a:rPr>
              <a:t>giving delay-sensitive packets preferential treatment over other traffic.</a:t>
            </a:r>
            <a:r>
              <a:rPr lang="en-US" sz="1200" baseline="0" dirty="0" smtClean="0">
                <a:solidFill>
                  <a:srgbClr val="000000"/>
                </a:solidFill>
              </a:rPr>
              <a:t> </a:t>
            </a:r>
            <a:r>
              <a:rPr lang="en-US" sz="1200" dirty="0" smtClean="0">
                <a:solidFill>
                  <a:srgbClr val="000000"/>
                </a:solidFill>
              </a:rPr>
              <a:t>Cisco recommends that </a:t>
            </a:r>
            <a:r>
              <a:rPr lang="en-US" sz="1200" b="1" dirty="0" smtClean="0">
                <a:solidFill>
                  <a:srgbClr val="000000"/>
                </a:solidFill>
              </a:rPr>
              <a:t>only voice traffic be directed to the priority queue</a:t>
            </a:r>
            <a:r>
              <a:rPr lang="en-US" sz="1200" dirty="0" smtClean="0">
                <a:solidFill>
                  <a:srgbClr val="000000"/>
                </a:solidFill>
              </a:rPr>
              <a:t>.</a:t>
            </a:r>
          </a:p>
          <a:p>
            <a:pPr marL="0" indent="0" algn="just">
              <a:buFont typeface="Arial" panose="020B0604020202020204" pitchFamily="34" charset="0"/>
              <a:buNone/>
            </a:pPr>
            <a:endParaRPr lang="en-GB" dirty="0" smtClean="0"/>
          </a:p>
          <a:p>
            <a:pPr marL="0" indent="0" algn="just">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62408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53082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0200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557622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252807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590557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7691602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1417490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1438278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24021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12657940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7913232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6504542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4905995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5555217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25493195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6649420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0230393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38012215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19664462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40593540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sz="1200" dirty="0" smtClean="0"/>
              <a:t>Step</a:t>
            </a:r>
            <a:r>
              <a:rPr lang="en-CA" sz="1200" baseline="0" dirty="0" smtClean="0"/>
              <a:t> 1 - </a:t>
            </a:r>
            <a:r>
              <a:rPr lang="en-CA" sz="1200" dirty="0" smtClean="0"/>
              <a:t>Determine What Types of Data to Collect</a:t>
            </a:r>
          </a:p>
          <a:p>
            <a:r>
              <a:rPr lang="en-CA" sz="1200" dirty="0" smtClean="0"/>
              <a:t>Step 2 - Identify Devices and Ports of Interest</a:t>
            </a:r>
          </a:p>
          <a:p>
            <a:r>
              <a:rPr lang="en-CA" sz="1200" dirty="0" smtClean="0"/>
              <a:t>Step 3 - Determine the Baseline Duration</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13861726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9106945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27059496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5504705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3/13/2021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customXml" Target="../ink/ink5.xml"/><Relationship Id="rId18" Type="http://schemas.openxmlformats.org/officeDocument/2006/relationships/image" Target="../media/image24.png"/><Relationship Id="rId3" Type="http://schemas.openxmlformats.org/officeDocument/2006/relationships/image" Target="../media/image21.png"/><Relationship Id="rId7" Type="http://schemas.openxmlformats.org/officeDocument/2006/relationships/image" Target="../media/image9.emf"/><Relationship Id="rId12" Type="http://schemas.openxmlformats.org/officeDocument/2006/relationships/image" Target="../media/image12.emf"/><Relationship Id="rId17" Type="http://schemas.openxmlformats.org/officeDocument/2006/relationships/image" Target="../media/image23.png"/><Relationship Id="rId2" Type="http://schemas.openxmlformats.org/officeDocument/2006/relationships/notesSlide" Target="../notesSlides/notesSlide10.xml"/><Relationship Id="rId16" Type="http://schemas.openxmlformats.org/officeDocument/2006/relationships/image" Target="../media/image14.emf"/><Relationship Id="rId1" Type="http://schemas.openxmlformats.org/officeDocument/2006/relationships/slideLayout" Target="../slideLayouts/slideLayout4.xml"/><Relationship Id="rId6" Type="http://schemas.openxmlformats.org/officeDocument/2006/relationships/customXml" Target="../ink/ink2.xml"/><Relationship Id="rId11" Type="http://schemas.openxmlformats.org/officeDocument/2006/relationships/customXml" Target="../ink/ink4.xml"/><Relationship Id="rId5" Type="http://schemas.openxmlformats.org/officeDocument/2006/relationships/image" Target="../media/image8.emf"/><Relationship Id="rId15" Type="http://schemas.openxmlformats.org/officeDocument/2006/relationships/customXml" Target="../ink/ink6.xml"/><Relationship Id="rId10" Type="http://schemas.openxmlformats.org/officeDocument/2006/relationships/image" Target="../media/image22.png"/><Relationship Id="rId4" Type="http://schemas.openxmlformats.org/officeDocument/2006/relationships/customXml" Target="../ink/ink1.xml"/><Relationship Id="rId9" Type="http://schemas.openxmlformats.org/officeDocument/2006/relationships/image" Target="../media/image10.emf"/><Relationship Id="rId14" Type="http://schemas.openxmlformats.org/officeDocument/2006/relationships/image" Target="../media/image13.emf"/></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27.tiff"/><Relationship Id="rId5" Type="http://schemas.openxmlformats.org/officeDocument/2006/relationships/image" Target="../media/image26.pn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8.tiff"/><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29.tiff"/></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image" Target="../media/image36.png"/><Relationship Id="rId4" Type="http://schemas.openxmlformats.org/officeDocument/2006/relationships/image" Target="../media/image35.png"/></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4.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48.png"/></Relationships>
</file>

<file path=ppt/slides/_rels/slide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Optimize, Monitor, </a:t>
            </a:r>
            <a:endParaRPr lang="en-GB" sz="4000" b="1" dirty="0" smtClean="0">
              <a:effectLst>
                <a:outerShdw blurRad="38100" dist="38100" dir="2700000" algn="tl">
                  <a:srgbClr val="000000">
                    <a:alpha val="43137"/>
                  </a:srgbClr>
                </a:outerShdw>
              </a:effectLst>
            </a:endParaRPr>
          </a:p>
          <a:p>
            <a:r>
              <a:rPr lang="en-GB" sz="4000" b="1" dirty="0" smtClean="0">
                <a:effectLst>
                  <a:outerShdw blurRad="38100" dist="38100" dir="2700000" algn="tl">
                    <a:srgbClr val="000000">
                      <a:alpha val="43137"/>
                    </a:srgbClr>
                  </a:outerShdw>
                </a:effectLst>
              </a:rPr>
              <a:t>and </a:t>
            </a:r>
            <a:r>
              <a:rPr lang="en-GB" sz="4000" b="1" dirty="0">
                <a:effectLst>
                  <a:outerShdw blurRad="38100" dist="38100" dir="2700000" algn="tl">
                    <a:srgbClr val="000000">
                      <a:alpha val="43137"/>
                    </a:srgbClr>
                  </a:outerShdw>
                </a:effectLst>
              </a:rPr>
              <a:t>Troubleshoot Networks</a:t>
            </a:r>
            <a:r>
              <a:rPr lang="en-GB" dirty="0"/>
              <a:t/>
            </a:r>
            <a:br>
              <a:rPr lang="en-GB" dirty="0"/>
            </a:b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smtClean="0"/>
          </a:p>
          <a:p>
            <a:endParaRPr lang="en-GB" dirty="0"/>
          </a:p>
          <a:p>
            <a:endParaRPr lang="en-GB" dirty="0" smtClean="0"/>
          </a:p>
          <a:p>
            <a:endParaRPr lang="en-GB" dirty="0"/>
          </a:p>
          <a:p>
            <a:endParaRPr lang="en-GB" dirty="0" smtClean="0"/>
          </a:p>
          <a:p>
            <a:r>
              <a:rPr lang="en-GB" i="1" dirty="0" smtClean="0"/>
              <a:t>Enterprise </a:t>
            </a:r>
            <a:r>
              <a:rPr lang="en-GB" i="1" dirty="0"/>
              <a:t>Networking, Security, </a:t>
            </a:r>
            <a:endParaRPr lang="en-GB" i="1" dirty="0" smtClean="0"/>
          </a:p>
          <a:p>
            <a:r>
              <a:rPr lang="en-GB" i="1" dirty="0" smtClean="0"/>
              <a:t>and </a:t>
            </a:r>
            <a:r>
              <a:rPr lang="en-GB" i="1" dirty="0"/>
              <a:t>Automation </a:t>
            </a:r>
            <a:r>
              <a:rPr lang="en-GB" i="1" dirty="0" smtClean="0"/>
              <a:t>(ACCA6023)</a:t>
            </a:r>
          </a:p>
          <a:p>
            <a:r>
              <a:rPr lang="en-GB" dirty="0" smtClean="0"/>
              <a:t>Applied Computing - WISA</a:t>
            </a:r>
            <a:endParaRPr lang="en-GB" dirty="0"/>
          </a:p>
          <a:p>
            <a:endParaRPr lang="en-GB" dirty="0"/>
          </a:p>
        </p:txBody>
      </p:sp>
    </p:spTree>
    <p:extLst>
      <p:ext uri="{BB962C8B-B14F-4D97-AF65-F5344CB8AC3E}">
        <p14:creationId xmlns:p14="http://schemas.microsoft.com/office/powerpoint/2010/main" val="40596030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862322"/>
          </a:xfrm>
          <a:prstGeom prst="rect">
            <a:avLst/>
          </a:prstGeom>
        </p:spPr>
        <p:txBody>
          <a:bodyPr wrap="square">
            <a:spAutoFit/>
          </a:bodyPr>
          <a:lstStyle/>
          <a:p>
            <a:pPr algn="just">
              <a:spcBef>
                <a:spcPts val="0"/>
              </a:spcBef>
            </a:pPr>
            <a:r>
              <a:rPr lang="en-US" i="1" dirty="0">
                <a:solidFill>
                  <a:schemeClr val="tx1">
                    <a:lumMod val="50000"/>
                  </a:schemeClr>
                </a:solidFill>
              </a:rPr>
              <a:t>We will start </a:t>
            </a:r>
            <a:r>
              <a:rPr lang="en-US" i="1" dirty="0" smtClean="0">
                <a:solidFill>
                  <a:schemeClr val="tx1">
                    <a:lumMod val="50000"/>
                  </a:schemeClr>
                </a:solidFill>
              </a:rPr>
              <a:t>discussing on various characteristics of transmitting data over the network and try to understand how it impacts the quality. Further continue to look at the mechanisms available to enhance/ ensure the quality over transmission. Let’s also discuss about various protocols available to manage the network and different options to design a scalable network. With that understanding, lets simulate and experiment the methods to troubleshoot an enterprise network.</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3170099"/>
          </a:xfrm>
          <a:prstGeom prst="rect">
            <a:avLst/>
          </a:prstGeom>
        </p:spPr>
        <p:txBody>
          <a:bodyPr wrap="square">
            <a:spAutoFit/>
          </a:bodyPr>
          <a:lstStyle/>
          <a:p>
            <a:pPr>
              <a:tabLst>
                <a:tab pos="4308475" algn="l"/>
                <a:tab pos="4391025" algn="l"/>
              </a:tabLst>
            </a:pPr>
            <a:r>
              <a:rPr lang="en-GB" sz="2000" b="1" dirty="0" smtClean="0">
                <a:solidFill>
                  <a:schemeClr val="bg1"/>
                </a:solidFill>
              </a:rPr>
              <a:t>Objectives</a:t>
            </a:r>
          </a:p>
          <a:p>
            <a:pPr>
              <a:tabLst>
                <a:tab pos="4308475" algn="l"/>
                <a:tab pos="4391025" algn="l"/>
              </a:tabLst>
            </a:pPr>
            <a:r>
              <a:rPr lang="en-US" sz="2000" b="1" i="1" dirty="0">
                <a:solidFill>
                  <a:schemeClr val="bg1"/>
                </a:solidFill>
              </a:rPr>
              <a:t>Part </a:t>
            </a:r>
            <a:r>
              <a:rPr lang="en-US" sz="2000" b="1" i="1" dirty="0" smtClean="0">
                <a:solidFill>
                  <a:schemeClr val="bg1"/>
                </a:solidFill>
              </a:rPr>
              <a:t>I</a:t>
            </a:r>
            <a:endParaRPr lang="en-GB" sz="2000" b="1" dirty="0">
              <a:solidFill>
                <a:schemeClr val="bg1"/>
              </a:solidFill>
            </a:endParaRPr>
          </a:p>
          <a:p>
            <a:pPr marL="457200" indent="-457200">
              <a:buFont typeface="Wingdings" panose="05000000000000000000" pitchFamily="2" charset="2"/>
              <a:buChar char="Ø"/>
              <a:tabLst>
                <a:tab pos="4308475" algn="l"/>
                <a:tab pos="4391025" algn="l"/>
              </a:tabLst>
            </a:pPr>
            <a:r>
              <a:rPr lang="en-US" altLang="en-US" sz="2000" b="1" i="1" dirty="0">
                <a:solidFill>
                  <a:schemeClr val="bg1"/>
                </a:solidFill>
              </a:rPr>
              <a:t>Understand </a:t>
            </a:r>
            <a:endParaRPr lang="en-US" altLang="en-US" sz="2000" b="1" i="1" dirty="0" smtClean="0">
              <a:solidFill>
                <a:schemeClr val="bg1"/>
              </a:solidFill>
            </a:endParaRPr>
          </a:p>
          <a:p>
            <a:pPr marL="914400" lvl="1" indent="-457200">
              <a:buFont typeface="Wingdings" panose="05000000000000000000" pitchFamily="2" charset="2"/>
              <a:buChar char="ü"/>
              <a:tabLst>
                <a:tab pos="4308475" algn="l"/>
                <a:tab pos="4391025" algn="l"/>
              </a:tabLst>
            </a:pPr>
            <a:r>
              <a:rPr lang="en-US" altLang="en-US" sz="2000" b="1" i="1" dirty="0" smtClean="0">
                <a:solidFill>
                  <a:schemeClr val="bg1"/>
                </a:solidFill>
              </a:rPr>
              <a:t>Importance and necessity of </a:t>
            </a:r>
            <a:r>
              <a:rPr lang="en-US" altLang="en-US" sz="2000" b="1" i="1" dirty="0" err="1" smtClean="0">
                <a:solidFill>
                  <a:schemeClr val="bg1"/>
                </a:solidFill>
              </a:rPr>
              <a:t>QoS</a:t>
            </a:r>
            <a:r>
              <a:rPr lang="en-US" altLang="en-US" sz="2000" b="1" i="1" dirty="0" smtClean="0">
                <a:solidFill>
                  <a:schemeClr val="bg1"/>
                </a:solidFill>
              </a:rPr>
              <a:t> in Networking </a:t>
            </a:r>
            <a:r>
              <a:rPr lang="en-US" altLang="en-US" sz="2000" b="1" i="1" dirty="0">
                <a:solidFill>
                  <a:schemeClr val="bg1"/>
                </a:solidFill>
              </a:rPr>
              <a:t>devices </a:t>
            </a:r>
            <a:endParaRPr lang="en-US" altLang="en-US" sz="2000" b="1" i="1" dirty="0" smtClean="0">
              <a:solidFill>
                <a:schemeClr val="bg1"/>
              </a:solidFill>
            </a:endParaRPr>
          </a:p>
          <a:p>
            <a:pPr marL="914400" lvl="1" indent="-457200">
              <a:buFont typeface="Wingdings" panose="05000000000000000000" pitchFamily="2" charset="2"/>
              <a:buChar char="ü"/>
              <a:tabLst>
                <a:tab pos="4308475" algn="l"/>
                <a:tab pos="4391025" algn="l"/>
              </a:tabLst>
            </a:pPr>
            <a:r>
              <a:rPr lang="en-US" sz="2000" b="1" i="1" dirty="0" smtClean="0">
                <a:solidFill>
                  <a:schemeClr val="bg1"/>
                </a:solidFill>
              </a:rPr>
              <a:t>Protocols to manage networks</a:t>
            </a:r>
          </a:p>
          <a:p>
            <a:pPr marL="914400" lvl="1" indent="-457200">
              <a:buFont typeface="Wingdings" panose="05000000000000000000" pitchFamily="2" charset="2"/>
              <a:buChar char="ü"/>
              <a:tabLst>
                <a:tab pos="4308475" algn="l"/>
                <a:tab pos="4391025" algn="l"/>
              </a:tabLst>
            </a:pPr>
            <a:r>
              <a:rPr lang="en-US" sz="2000" b="1" i="1" dirty="0" smtClean="0">
                <a:solidFill>
                  <a:schemeClr val="bg1"/>
                </a:solidFill>
              </a:rPr>
              <a:t>Characteristics of Scalable network architecture</a:t>
            </a:r>
          </a:p>
          <a:p>
            <a:pPr marL="457200" indent="-457200">
              <a:buFont typeface="Wingdings" panose="05000000000000000000" pitchFamily="2" charset="2"/>
              <a:buChar char="Ø"/>
              <a:tabLst>
                <a:tab pos="4308475" algn="l"/>
                <a:tab pos="4391025" algn="l"/>
              </a:tabLst>
            </a:pPr>
            <a:endParaRPr lang="en-US" sz="2000" b="1" i="1" dirty="0" smtClean="0">
              <a:solidFill>
                <a:schemeClr val="bg1"/>
              </a:solidFill>
            </a:endParaRPr>
          </a:p>
          <a:p>
            <a:pPr marL="457200" indent="-457200">
              <a:buFont typeface="Wingdings" panose="05000000000000000000" pitchFamily="2" charset="2"/>
              <a:buChar char="Ø"/>
              <a:tabLst>
                <a:tab pos="4308475" algn="l"/>
                <a:tab pos="4391025" algn="l"/>
              </a:tabLst>
            </a:pPr>
            <a:r>
              <a:rPr lang="en-US" sz="2000" b="1" i="1" dirty="0" smtClean="0">
                <a:solidFill>
                  <a:schemeClr val="bg1"/>
                </a:solidFill>
              </a:rPr>
              <a:t>Troubleshoot enterprise networks</a:t>
            </a:r>
            <a:endParaRPr lang="en-US" sz="2000" b="1" i="1" dirty="0">
              <a:solidFill>
                <a:schemeClr val="bg1"/>
              </a:solidFill>
            </a:endParaRPr>
          </a:p>
        </p:txBody>
      </p:sp>
    </p:spTree>
    <p:extLst>
      <p:ext uri="{BB962C8B-B14F-4D97-AF65-F5344CB8AC3E}">
        <p14:creationId xmlns:p14="http://schemas.microsoft.com/office/powerpoint/2010/main" val="32293982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61955" y="202158"/>
            <a:ext cx="5152571" cy="5909310"/>
          </a:xfrm>
          <a:prstGeom prst="rect">
            <a:avLst/>
          </a:prstGeom>
        </p:spPr>
        <p:txBody>
          <a:bodyPr wrap="square">
            <a:spAutoFit/>
          </a:bodyPr>
          <a:lstStyle/>
          <a:p>
            <a:r>
              <a:rPr lang="en-US" b="1" i="1" dirty="0"/>
              <a:t>Tutorials</a:t>
            </a:r>
            <a:r>
              <a:rPr lang="en-US" dirty="0"/>
              <a:t> - </a:t>
            </a:r>
            <a:r>
              <a:rPr lang="en-US" b="1" dirty="0" smtClean="0"/>
              <a:t>Research</a:t>
            </a:r>
            <a:endParaRPr lang="en-US" b="1" dirty="0"/>
          </a:p>
          <a:p>
            <a:pPr marL="285750" indent="-285750">
              <a:buFont typeface="Wingdings" panose="05000000000000000000" pitchFamily="2" charset="2"/>
              <a:buChar char="ü"/>
            </a:pPr>
            <a:r>
              <a:rPr lang="en-US" dirty="0"/>
              <a:t>Research on Social </a:t>
            </a:r>
            <a:r>
              <a:rPr lang="en-US" dirty="0" smtClean="0"/>
              <a:t>Engineering </a:t>
            </a:r>
          </a:p>
          <a:p>
            <a:pPr marL="285750" indent="-285750">
              <a:buFont typeface="Wingdings" panose="05000000000000000000" pitchFamily="2" charset="2"/>
              <a:buChar char="ü"/>
            </a:pPr>
            <a:r>
              <a:rPr lang="en-US" dirty="0" smtClean="0"/>
              <a:t>Research </a:t>
            </a:r>
            <a:r>
              <a:rPr lang="en-US" dirty="0"/>
              <a:t>and Understand WAN</a:t>
            </a:r>
          </a:p>
          <a:p>
            <a:pPr marL="285750" indent="-285750">
              <a:buFont typeface="Wingdings" panose="05000000000000000000" pitchFamily="2" charset="2"/>
              <a:buChar char="ü"/>
            </a:pPr>
            <a:endParaRPr lang="en-US" b="1" i="1" dirty="0" smtClean="0"/>
          </a:p>
          <a:p>
            <a:r>
              <a:rPr lang="en-US" b="1" i="1" dirty="0" smtClean="0"/>
              <a:t>Tutorials</a:t>
            </a:r>
            <a:r>
              <a:rPr lang="en-US" dirty="0" smtClean="0"/>
              <a:t> – </a:t>
            </a:r>
            <a:r>
              <a:rPr lang="en-US" b="1" dirty="0" smtClean="0"/>
              <a:t>Design and Implement</a:t>
            </a:r>
          </a:p>
          <a:p>
            <a:pPr marL="285750" lvl="1" indent="-285750">
              <a:buFont typeface="Wingdings" panose="05000000000000000000" pitchFamily="2" charset="2"/>
              <a:buChar char="ü"/>
            </a:pPr>
            <a:r>
              <a:rPr lang="en-US" dirty="0" smtClean="0"/>
              <a:t>Configure </a:t>
            </a:r>
            <a:r>
              <a:rPr lang="en-US" dirty="0"/>
              <a:t>Multi Area OSPF</a:t>
            </a:r>
          </a:p>
          <a:p>
            <a:pPr marL="285750" lvl="1" indent="-285750">
              <a:buFont typeface="Wingdings" panose="05000000000000000000" pitchFamily="2" charset="2"/>
              <a:buChar char="ü"/>
            </a:pPr>
            <a:r>
              <a:rPr lang="en-US" dirty="0" smtClean="0"/>
              <a:t>Configure </a:t>
            </a:r>
            <a:r>
              <a:rPr lang="en-US" dirty="0"/>
              <a:t>ACL based on the given scenario</a:t>
            </a:r>
          </a:p>
          <a:p>
            <a:pPr marL="285750" lvl="1" indent="-285750">
              <a:buFont typeface="Wingdings" panose="05000000000000000000" pitchFamily="2" charset="2"/>
              <a:buChar char="ü"/>
            </a:pPr>
            <a:r>
              <a:rPr lang="en-US" dirty="0" smtClean="0"/>
              <a:t>Configure </a:t>
            </a:r>
            <a:r>
              <a:rPr lang="en-US" dirty="0"/>
              <a:t>NAT based on the given scenario</a:t>
            </a:r>
          </a:p>
          <a:p>
            <a:pPr marL="285750" lvl="2" indent="-285750">
              <a:buFont typeface="Wingdings" panose="05000000000000000000" pitchFamily="2" charset="2"/>
              <a:buChar char="ü"/>
            </a:pPr>
            <a:r>
              <a:rPr lang="en-GB" dirty="0" smtClean="0"/>
              <a:t>Configure VPN</a:t>
            </a:r>
          </a:p>
          <a:p>
            <a:pPr marL="0" lvl="1"/>
            <a:endParaRPr lang="en-US" b="1" dirty="0" smtClean="0"/>
          </a:p>
          <a:p>
            <a:r>
              <a:rPr lang="en-US" b="1" i="1" dirty="0"/>
              <a:t>Tutorials</a:t>
            </a:r>
            <a:r>
              <a:rPr lang="en-US" dirty="0"/>
              <a:t> – </a:t>
            </a:r>
            <a:r>
              <a:rPr lang="en-US" b="1" dirty="0" smtClean="0"/>
              <a:t>Simulate and Practice</a:t>
            </a:r>
            <a:endParaRPr lang="en-US" b="1" dirty="0"/>
          </a:p>
          <a:p>
            <a:pPr marL="285750" lvl="1" indent="-285750">
              <a:buFont typeface="Wingdings" panose="05000000000000000000" pitchFamily="2" charset="2"/>
              <a:buChar char="ü"/>
            </a:pPr>
            <a:r>
              <a:rPr lang="en-GB" dirty="0" smtClean="0"/>
              <a:t>OSPF</a:t>
            </a:r>
          </a:p>
          <a:p>
            <a:pPr marL="285750" lvl="1" indent="-285750">
              <a:buFont typeface="Wingdings" panose="05000000000000000000" pitchFamily="2" charset="2"/>
              <a:buChar char="ü"/>
            </a:pPr>
            <a:r>
              <a:rPr lang="en-GB" dirty="0" smtClean="0"/>
              <a:t>Static, </a:t>
            </a:r>
            <a:r>
              <a:rPr lang="en-US" dirty="0" smtClean="0"/>
              <a:t>Dynamic NAT, &amp;</a:t>
            </a:r>
            <a:r>
              <a:rPr lang="en-US" dirty="0"/>
              <a:t> </a:t>
            </a:r>
            <a:r>
              <a:rPr lang="en-US" dirty="0" smtClean="0"/>
              <a:t>PAT</a:t>
            </a:r>
          </a:p>
          <a:p>
            <a:pPr marL="285750" lvl="1" indent="-285750">
              <a:buFont typeface="Wingdings" panose="05000000000000000000" pitchFamily="2" charset="2"/>
              <a:buChar char="ü"/>
            </a:pPr>
            <a:r>
              <a:rPr lang="en-US" dirty="0" smtClean="0"/>
              <a:t>Access Control Lists</a:t>
            </a:r>
          </a:p>
          <a:p>
            <a:pPr marL="285750" lvl="1" indent="-285750">
              <a:buFont typeface="Wingdings" panose="05000000000000000000" pitchFamily="2" charset="2"/>
              <a:buChar char="ü"/>
            </a:pPr>
            <a:r>
              <a:rPr lang="en-US" dirty="0" smtClean="0"/>
              <a:t>WAN</a:t>
            </a:r>
          </a:p>
          <a:p>
            <a:pPr marL="285750" lvl="1" indent="-285750">
              <a:buFont typeface="Wingdings" panose="05000000000000000000" pitchFamily="2" charset="2"/>
              <a:buChar char="ü"/>
            </a:pPr>
            <a:r>
              <a:rPr lang="en-US" dirty="0" smtClean="0"/>
              <a:t>VPN</a:t>
            </a:r>
            <a:endParaRPr lang="en-US" dirty="0"/>
          </a:p>
          <a:p>
            <a:pPr marL="0" lvl="1"/>
            <a:endParaRPr lang="en-US" b="1" dirty="0" smtClean="0"/>
          </a:p>
          <a:p>
            <a:pPr marL="0" lvl="1"/>
            <a:r>
              <a:rPr lang="en-US" b="1" dirty="0" smtClean="0"/>
              <a:t>Challenges </a:t>
            </a:r>
          </a:p>
          <a:p>
            <a:pPr marL="285750" lvl="1" indent="-285750">
              <a:buFont typeface="Wingdings" panose="05000000000000000000" pitchFamily="2" charset="2"/>
              <a:buChar char="ü"/>
            </a:pPr>
            <a:r>
              <a:rPr lang="en-GB" dirty="0"/>
              <a:t>OSPF</a:t>
            </a:r>
          </a:p>
          <a:p>
            <a:pPr marL="285750" lvl="1" indent="-285750">
              <a:buFont typeface="Wingdings" panose="05000000000000000000" pitchFamily="2" charset="2"/>
              <a:buChar char="ü"/>
            </a:pPr>
            <a:r>
              <a:rPr lang="en-GB" dirty="0" smtClean="0"/>
              <a:t>ACL</a:t>
            </a:r>
            <a:endParaRPr lang="en-US" dirty="0"/>
          </a:p>
          <a:p>
            <a:pPr marL="285750" lvl="1" indent="-285750">
              <a:buFont typeface="Wingdings" panose="05000000000000000000" pitchFamily="2" charset="2"/>
              <a:buChar char="ü"/>
            </a:pPr>
            <a:r>
              <a:rPr lang="en-US" dirty="0" smtClean="0"/>
              <a:t>VPN</a:t>
            </a:r>
            <a:endParaRPr lang="en-US" b="1" dirty="0"/>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2554545"/>
          </a:xfrm>
          <a:prstGeom prst="rect">
            <a:avLst/>
          </a:prstGeom>
        </p:spPr>
        <p:txBody>
          <a:bodyPr wrap="square">
            <a:spAutoFit/>
          </a:bodyPr>
          <a:lstStyle/>
          <a:p>
            <a:pPr marL="342900" indent="-342900">
              <a:buFont typeface="Wingdings" panose="05000000000000000000" pitchFamily="2" charset="2"/>
              <a:buChar char="§"/>
            </a:pPr>
            <a:r>
              <a:rPr lang="en-US" sz="2000" b="1" dirty="0">
                <a:solidFill>
                  <a:schemeClr val="bg1"/>
                </a:solidFill>
              </a:rPr>
              <a:t>OSPF: </a:t>
            </a:r>
            <a:endParaRPr lang="en-US" sz="2000" b="1" dirty="0" smtClean="0">
              <a:solidFill>
                <a:schemeClr val="bg1"/>
              </a:solidFill>
            </a:endParaRPr>
          </a:p>
          <a:p>
            <a:pPr marL="800100" lvl="1" indent="-342900">
              <a:buFont typeface="Wingdings" panose="05000000000000000000" pitchFamily="2" charset="2"/>
              <a:buChar char="§"/>
            </a:pPr>
            <a:r>
              <a:rPr lang="en-US" sz="2000" b="1" dirty="0" smtClean="0">
                <a:solidFill>
                  <a:schemeClr val="bg1"/>
                </a:solidFill>
              </a:rPr>
              <a:t>Single-Area</a:t>
            </a:r>
            <a:r>
              <a:rPr lang="en-US" sz="2000" b="1" dirty="0">
                <a:solidFill>
                  <a:schemeClr val="bg1"/>
                </a:solidFill>
              </a:rPr>
              <a:t>, </a:t>
            </a:r>
            <a:endParaRPr lang="en-US" sz="2000" b="1" dirty="0" smtClean="0">
              <a:solidFill>
                <a:schemeClr val="bg1"/>
              </a:solidFill>
            </a:endParaRPr>
          </a:p>
          <a:p>
            <a:pPr marL="800100" lvl="1" indent="-342900">
              <a:buFont typeface="Wingdings" panose="05000000000000000000" pitchFamily="2" charset="2"/>
              <a:buChar char="§"/>
            </a:pPr>
            <a:r>
              <a:rPr lang="en-US" sz="2000" b="1" dirty="0" smtClean="0">
                <a:solidFill>
                  <a:schemeClr val="bg1"/>
                </a:solidFill>
              </a:rPr>
              <a:t>Multi </a:t>
            </a:r>
            <a:r>
              <a:rPr lang="en-US" sz="2000" b="1" dirty="0">
                <a:solidFill>
                  <a:schemeClr val="bg1"/>
                </a:solidFill>
              </a:rPr>
              <a:t>Area OSPF (V2, V3</a:t>
            </a:r>
            <a:r>
              <a:rPr lang="en-US" sz="2000" b="1" dirty="0" smtClean="0">
                <a:solidFill>
                  <a:schemeClr val="bg1"/>
                </a:solidFill>
              </a:rPr>
              <a:t>)</a:t>
            </a:r>
            <a:endParaRPr lang="en-US" sz="2000" b="1" dirty="0">
              <a:solidFill>
                <a:schemeClr val="bg1"/>
              </a:solidFill>
            </a:endParaRPr>
          </a:p>
          <a:p>
            <a:pPr marL="342900" indent="-342900">
              <a:buFont typeface="Wingdings" panose="05000000000000000000" pitchFamily="2" charset="2"/>
              <a:buChar char="§"/>
            </a:pPr>
            <a:r>
              <a:rPr lang="en-US" sz="2000" b="1" dirty="0">
                <a:solidFill>
                  <a:schemeClr val="bg1"/>
                </a:solidFill>
              </a:rPr>
              <a:t>Security Concepts, Exploiting, Best Practices</a:t>
            </a:r>
          </a:p>
          <a:p>
            <a:pPr marL="342900" indent="-342900">
              <a:buFont typeface="Wingdings" panose="05000000000000000000" pitchFamily="2" charset="2"/>
              <a:buChar char="§"/>
            </a:pPr>
            <a:r>
              <a:rPr lang="en-US" sz="2000" b="1" dirty="0">
                <a:solidFill>
                  <a:schemeClr val="bg1"/>
                </a:solidFill>
              </a:rPr>
              <a:t>Access Control Lists</a:t>
            </a:r>
          </a:p>
          <a:p>
            <a:pPr marL="342900" indent="-342900">
              <a:buFont typeface="Wingdings" panose="05000000000000000000" pitchFamily="2" charset="2"/>
              <a:buChar char="§"/>
            </a:pPr>
            <a:r>
              <a:rPr lang="en-US" sz="2000" b="1" dirty="0">
                <a:solidFill>
                  <a:schemeClr val="bg1"/>
                </a:solidFill>
              </a:rPr>
              <a:t>Network Address Translation</a:t>
            </a:r>
          </a:p>
          <a:p>
            <a:pPr marL="342900" indent="-342900">
              <a:buFont typeface="Wingdings" panose="05000000000000000000" pitchFamily="2" charset="2"/>
              <a:buChar char="§"/>
            </a:pPr>
            <a:r>
              <a:rPr lang="en-US" sz="2000" b="1" dirty="0">
                <a:solidFill>
                  <a:schemeClr val="bg1"/>
                </a:solidFill>
              </a:rPr>
              <a:t>WAN </a:t>
            </a:r>
            <a:r>
              <a:rPr lang="en-US" sz="2000" b="1" dirty="0" smtClean="0">
                <a:solidFill>
                  <a:schemeClr val="bg1"/>
                </a:solidFill>
              </a:rPr>
              <a:t>Concepts</a:t>
            </a:r>
          </a:p>
          <a:p>
            <a:pPr marL="342900" indent="-342900">
              <a:buFont typeface="Wingdings" panose="05000000000000000000" pitchFamily="2" charset="2"/>
              <a:buChar char="§"/>
            </a:pPr>
            <a:r>
              <a:rPr lang="en-US" sz="2000" b="1" dirty="0" smtClean="0">
                <a:solidFill>
                  <a:schemeClr val="bg1"/>
                </a:solidFill>
              </a:rPr>
              <a:t>VPN Concepts</a:t>
            </a:r>
            <a:endParaRPr lang="en-US" sz="2000" b="1" dirty="0">
              <a:solidFill>
                <a:schemeClr val="bg1"/>
              </a:solidFill>
            </a:endParaRPr>
          </a:p>
        </p:txBody>
      </p:sp>
    </p:spTree>
    <p:extLst>
      <p:ext uri="{BB962C8B-B14F-4D97-AF65-F5344CB8AC3E}">
        <p14:creationId xmlns:p14="http://schemas.microsoft.com/office/powerpoint/2010/main" val="28607919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9393754" cy="900979"/>
          </a:xfrm>
        </p:spPr>
        <p:txBody>
          <a:bodyPr>
            <a:normAutofit/>
          </a:bodyPr>
          <a:lstStyle/>
          <a:p>
            <a:r>
              <a:rPr lang="en-US" altLang="en-US" sz="3200" dirty="0" smtClean="0"/>
              <a:t>Importance </a:t>
            </a:r>
            <a:r>
              <a:rPr lang="en-US" altLang="en-US" sz="3200" dirty="0"/>
              <a:t>and necessity of </a:t>
            </a:r>
            <a:r>
              <a:rPr lang="en-US" altLang="en-US" sz="3200" dirty="0" err="1"/>
              <a:t>QoS</a:t>
            </a:r>
            <a:r>
              <a:rPr lang="en-US" altLang="en-US" sz="3200" dirty="0"/>
              <a:t> in Networking devices </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1"/>
            <a:ext cx="6015579" cy="3575934"/>
          </a:xfrm>
        </p:spPr>
        <p:txBody>
          <a:bodyPr>
            <a:normAutofit/>
          </a:bodyPr>
          <a:lstStyle/>
          <a:p>
            <a:pPr algn="just">
              <a:buFont typeface="Wingdings" panose="05000000000000000000" pitchFamily="2" charset="2"/>
              <a:buChar char="§"/>
            </a:pPr>
            <a:r>
              <a:rPr lang="en-US" sz="1800" dirty="0">
                <a:solidFill>
                  <a:srgbClr val="000000"/>
                </a:solidFill>
              </a:rPr>
              <a:t>When traffic volume is greater than what can be transported across the network, devices queue (hold) the packets in memory until resources become available to transmit them.</a:t>
            </a:r>
          </a:p>
          <a:p>
            <a:pPr algn="just">
              <a:buFont typeface="Wingdings" panose="05000000000000000000" pitchFamily="2" charset="2"/>
              <a:buChar char="§"/>
            </a:pPr>
            <a:r>
              <a:rPr lang="en-US" sz="1800" dirty="0">
                <a:solidFill>
                  <a:srgbClr val="000000"/>
                </a:solidFill>
              </a:rPr>
              <a:t>Queuing packets causes delay because new packets cannot be transmitted until previous packets have been processed.</a:t>
            </a:r>
          </a:p>
          <a:p>
            <a:pPr algn="just">
              <a:buFont typeface="Wingdings" panose="05000000000000000000" pitchFamily="2" charset="2"/>
              <a:buChar char="§"/>
            </a:pPr>
            <a:r>
              <a:rPr lang="en-US" sz="1800" dirty="0">
                <a:solidFill>
                  <a:srgbClr val="000000"/>
                </a:solidFill>
              </a:rPr>
              <a:t>If the number of packets to be queued continues to increase, the memory within the device fills up and packets are dropped. </a:t>
            </a:r>
          </a:p>
          <a:p>
            <a:pPr algn="just">
              <a:buFont typeface="Wingdings" panose="05000000000000000000" pitchFamily="2" charset="2"/>
              <a:buChar char="§"/>
            </a:pPr>
            <a:r>
              <a:rPr lang="en-US" sz="1800" dirty="0">
                <a:solidFill>
                  <a:srgbClr val="000000"/>
                </a:solidFill>
              </a:rPr>
              <a:t>One </a:t>
            </a:r>
            <a:r>
              <a:rPr lang="en-US" sz="1800" dirty="0" err="1">
                <a:solidFill>
                  <a:srgbClr val="000000"/>
                </a:solidFill>
              </a:rPr>
              <a:t>QoS</a:t>
            </a:r>
            <a:r>
              <a:rPr lang="en-US" sz="1800" dirty="0">
                <a:solidFill>
                  <a:srgbClr val="000000"/>
                </a:solidFill>
              </a:rPr>
              <a:t> technique that can help with this problem is to classify data into multiple queues, as shown in the figure.</a:t>
            </a:r>
          </a:p>
        </p:txBody>
      </p:sp>
      <p:pic>
        <p:nvPicPr>
          <p:cNvPr id="4" name="Picture 3">
            <a:extLst>
              <a:ext uri="{FF2B5EF4-FFF2-40B4-BE49-F238E27FC236}">
                <a16:creationId xmlns:a16="http://schemas.microsoft.com/office/drawing/2014/main" id="{6936C9B1-27CC-4B10-A913-9115638971B8}"/>
              </a:ext>
            </a:extLst>
          </p:cNvPr>
          <p:cNvPicPr>
            <a:picLocks noChangeAspect="1"/>
          </p:cNvPicPr>
          <p:nvPr/>
        </p:nvPicPr>
        <p:blipFill>
          <a:blip r:embed="rId2"/>
          <a:stretch>
            <a:fillRect/>
          </a:stretch>
        </p:blipFill>
        <p:spPr>
          <a:xfrm>
            <a:off x="6769239" y="1119123"/>
            <a:ext cx="5078186" cy="2980126"/>
          </a:xfrm>
          <a:prstGeom prst="rect">
            <a:avLst/>
          </a:prstGeom>
        </p:spPr>
      </p:pic>
      <p:pic>
        <p:nvPicPr>
          <p:cNvPr id="5" name="Picture 4" descr="Road Traffic Accident pictures, free use image, 28-15-5 by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16623" y="3737181"/>
            <a:ext cx="2448876" cy="1632585"/>
          </a:xfrm>
          <a:prstGeom prst="rect">
            <a:avLst/>
          </a:prstGeom>
        </p:spPr>
      </p:pic>
      <p:pic>
        <p:nvPicPr>
          <p:cNvPr id="7" name="Picture 6">
            <a:extLst>
              <a:ext uri="{FF2B5EF4-FFF2-40B4-BE49-F238E27FC236}">
                <a16:creationId xmlns:a16="http://schemas.microsoft.com/office/drawing/2014/main" id="{14CC6A36-2A89-49AF-9342-6B74D7895473}"/>
              </a:ext>
            </a:extLst>
          </p:cNvPr>
          <p:cNvPicPr>
            <a:picLocks noChangeAspect="1"/>
          </p:cNvPicPr>
          <p:nvPr/>
        </p:nvPicPr>
        <p:blipFill rotWithShape="1">
          <a:blip r:embed="rId4"/>
          <a:srcRect l="2438" t="7780" r="70176" b="9177"/>
          <a:stretch/>
        </p:blipFill>
        <p:spPr>
          <a:xfrm>
            <a:off x="3803769" y="4279903"/>
            <a:ext cx="1196677" cy="1228004"/>
          </a:xfrm>
          <a:prstGeom prst="rect">
            <a:avLst/>
          </a:prstGeom>
        </p:spPr>
      </p:pic>
      <p:pic>
        <p:nvPicPr>
          <p:cNvPr id="8" name="Picture 7">
            <a:extLst>
              <a:ext uri="{FF2B5EF4-FFF2-40B4-BE49-F238E27FC236}">
                <a16:creationId xmlns:a16="http://schemas.microsoft.com/office/drawing/2014/main" id="{14CC6A36-2A89-49AF-9342-6B74D7895473}"/>
              </a:ext>
            </a:extLst>
          </p:cNvPr>
          <p:cNvPicPr>
            <a:picLocks noChangeAspect="1"/>
          </p:cNvPicPr>
          <p:nvPr/>
        </p:nvPicPr>
        <p:blipFill rotWithShape="1">
          <a:blip r:embed="rId4"/>
          <a:srcRect l="35206" t="6897" r="38067" b="7972"/>
          <a:stretch/>
        </p:blipFill>
        <p:spPr>
          <a:xfrm>
            <a:off x="5811895" y="4301194"/>
            <a:ext cx="1115268" cy="1202209"/>
          </a:xfrm>
          <a:prstGeom prst="rect">
            <a:avLst/>
          </a:prstGeom>
        </p:spPr>
      </p:pic>
      <p:pic>
        <p:nvPicPr>
          <p:cNvPr id="9" name="Picture 8">
            <a:extLst>
              <a:ext uri="{FF2B5EF4-FFF2-40B4-BE49-F238E27FC236}">
                <a16:creationId xmlns:a16="http://schemas.microsoft.com/office/drawing/2014/main" id="{14CC6A36-2A89-49AF-9342-6B74D7895473}"/>
              </a:ext>
            </a:extLst>
          </p:cNvPr>
          <p:cNvPicPr>
            <a:picLocks noChangeAspect="1"/>
          </p:cNvPicPr>
          <p:nvPr/>
        </p:nvPicPr>
        <p:blipFill rotWithShape="1">
          <a:blip r:embed="rId4"/>
          <a:srcRect l="68045" t="6521" r="3791" b="6437"/>
          <a:stretch/>
        </p:blipFill>
        <p:spPr>
          <a:xfrm>
            <a:off x="7699730" y="4351703"/>
            <a:ext cx="1105444" cy="1156204"/>
          </a:xfrm>
          <a:prstGeom prst="rect">
            <a:avLst/>
          </a:prstGeom>
        </p:spPr>
      </p:pic>
    </p:spTree>
    <p:extLst>
      <p:ext uri="{BB962C8B-B14F-4D97-AF65-F5344CB8AC3E}">
        <p14:creationId xmlns:p14="http://schemas.microsoft.com/office/powerpoint/2010/main" val="3128146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b="24829"/>
          <a:stretch/>
        </p:blipFill>
        <p:spPr>
          <a:xfrm>
            <a:off x="6491117" y="795554"/>
            <a:ext cx="5700883" cy="2857501"/>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9393754" cy="900979"/>
          </a:xfrm>
        </p:spPr>
        <p:txBody>
          <a:bodyPr>
            <a:normAutofit/>
          </a:bodyPr>
          <a:lstStyle/>
          <a:p>
            <a:r>
              <a:rPr lang="en-US" altLang="en-US" sz="3200" dirty="0" smtClean="0"/>
              <a:t>Importance </a:t>
            </a:r>
            <a:r>
              <a:rPr lang="en-US" altLang="en-US" sz="3200" dirty="0"/>
              <a:t>and necessity of </a:t>
            </a:r>
            <a:r>
              <a:rPr lang="en-US" altLang="en-US" sz="3200" dirty="0" err="1"/>
              <a:t>QoS</a:t>
            </a:r>
            <a:r>
              <a:rPr lang="en-US" altLang="en-US" sz="3200" dirty="0"/>
              <a:t> in Networking devices </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80106" y="1176771"/>
            <a:ext cx="6752494" cy="2814204"/>
          </a:xfrm>
        </p:spPr>
        <p:txBody>
          <a:bodyPr>
            <a:normAutofit lnSpcReduction="10000"/>
          </a:bodyPr>
          <a:lstStyle/>
          <a:p>
            <a:pPr algn="just">
              <a:buFont typeface="Wingdings" panose="05000000000000000000" pitchFamily="2" charset="2"/>
              <a:buChar char="§"/>
            </a:pPr>
            <a:r>
              <a:rPr lang="en-US" sz="1800" b="1" dirty="0">
                <a:solidFill>
                  <a:srgbClr val="000000"/>
                </a:solidFill>
              </a:rPr>
              <a:t>Network congestion </a:t>
            </a:r>
            <a:r>
              <a:rPr lang="en-US" sz="1800" dirty="0">
                <a:solidFill>
                  <a:srgbClr val="000000"/>
                </a:solidFill>
              </a:rPr>
              <a:t>causes delay. The typical congestion points are </a:t>
            </a:r>
            <a:r>
              <a:rPr lang="en-US" sz="1800" b="1" i="1" dirty="0">
                <a:solidFill>
                  <a:srgbClr val="000000"/>
                </a:solidFill>
              </a:rPr>
              <a:t>aggregation, speed mismatch, and LAN to WAN</a:t>
            </a:r>
            <a:r>
              <a:rPr lang="en-US" sz="1800" dirty="0">
                <a:solidFill>
                  <a:srgbClr val="000000"/>
                </a:solidFill>
              </a:rPr>
              <a:t>.</a:t>
            </a:r>
          </a:p>
          <a:p>
            <a:pPr algn="just">
              <a:buFont typeface="Wingdings" panose="05000000000000000000" pitchFamily="2" charset="2"/>
              <a:buChar char="§"/>
            </a:pPr>
            <a:r>
              <a:rPr lang="en-US" sz="1800" b="1" dirty="0">
                <a:solidFill>
                  <a:srgbClr val="000000"/>
                </a:solidFill>
              </a:rPr>
              <a:t>Fixed delay </a:t>
            </a:r>
            <a:r>
              <a:rPr lang="en-US" sz="1800" dirty="0">
                <a:solidFill>
                  <a:srgbClr val="000000"/>
                </a:solidFill>
              </a:rPr>
              <a:t>is the amount of time a </a:t>
            </a:r>
            <a:r>
              <a:rPr lang="en-US" sz="1800" b="1" dirty="0">
                <a:solidFill>
                  <a:schemeClr val="accent2"/>
                </a:solidFill>
              </a:rPr>
              <a:t>specific process takes</a:t>
            </a:r>
            <a:r>
              <a:rPr lang="en-US" sz="1800" dirty="0">
                <a:solidFill>
                  <a:srgbClr val="000000"/>
                </a:solidFill>
              </a:rPr>
              <a:t>, such as how long it takes to place a bit on the transmission media. </a:t>
            </a:r>
          </a:p>
          <a:p>
            <a:pPr algn="just">
              <a:buFont typeface="Wingdings" panose="05000000000000000000" pitchFamily="2" charset="2"/>
              <a:buChar char="§"/>
            </a:pPr>
            <a:r>
              <a:rPr lang="en-US" sz="1800" b="1" dirty="0">
                <a:solidFill>
                  <a:srgbClr val="000000"/>
                </a:solidFill>
              </a:rPr>
              <a:t>Variable delay </a:t>
            </a:r>
            <a:r>
              <a:rPr lang="en-US" sz="1800" dirty="0">
                <a:solidFill>
                  <a:srgbClr val="000000"/>
                </a:solidFill>
              </a:rPr>
              <a:t>takes an </a:t>
            </a:r>
            <a:r>
              <a:rPr lang="en-US" sz="1800" b="1" dirty="0">
                <a:solidFill>
                  <a:schemeClr val="accent2"/>
                </a:solidFill>
              </a:rPr>
              <a:t>unspecified amount of time </a:t>
            </a:r>
            <a:r>
              <a:rPr lang="en-US" sz="1800" dirty="0">
                <a:solidFill>
                  <a:srgbClr val="000000"/>
                </a:solidFill>
              </a:rPr>
              <a:t>and is affected by factors such as how much traffic is being processed.</a:t>
            </a:r>
          </a:p>
          <a:p>
            <a:pPr algn="just">
              <a:buFont typeface="Wingdings" panose="05000000000000000000" pitchFamily="2" charset="2"/>
              <a:buChar char="§"/>
            </a:pPr>
            <a:r>
              <a:rPr lang="en-US" sz="1800" b="1" dirty="0">
                <a:solidFill>
                  <a:srgbClr val="000000"/>
                </a:solidFill>
              </a:rPr>
              <a:t>Jitter</a:t>
            </a:r>
            <a:r>
              <a:rPr lang="en-US" sz="1800" dirty="0">
                <a:solidFill>
                  <a:srgbClr val="000000"/>
                </a:solidFill>
              </a:rPr>
              <a:t> is the </a:t>
            </a:r>
            <a:r>
              <a:rPr lang="en-US" sz="1800" b="1" dirty="0">
                <a:solidFill>
                  <a:schemeClr val="accent2"/>
                </a:solidFill>
              </a:rPr>
              <a:t>variation of delay </a:t>
            </a:r>
            <a:r>
              <a:rPr lang="en-US" sz="1800" dirty="0">
                <a:solidFill>
                  <a:srgbClr val="000000"/>
                </a:solidFill>
              </a:rPr>
              <a:t>of received packets</a:t>
            </a:r>
          </a:p>
          <a:p>
            <a:pPr algn="just">
              <a:buFont typeface="Wingdings" panose="05000000000000000000" pitchFamily="2" charset="2"/>
              <a:buChar char="§"/>
            </a:pPr>
            <a:r>
              <a:rPr lang="en-US" sz="1800" dirty="0" smtClean="0">
                <a:solidFill>
                  <a:srgbClr val="000000"/>
                </a:solidFill>
              </a:rPr>
              <a:t>Network </a:t>
            </a:r>
            <a:r>
              <a:rPr lang="en-US" sz="1800" dirty="0">
                <a:solidFill>
                  <a:srgbClr val="000000"/>
                </a:solidFill>
              </a:rPr>
              <a:t>congestion points are ideal candidates for </a:t>
            </a:r>
            <a:r>
              <a:rPr lang="en-US" sz="1800" dirty="0" err="1">
                <a:solidFill>
                  <a:srgbClr val="000000"/>
                </a:solidFill>
              </a:rPr>
              <a:t>QoS</a:t>
            </a:r>
            <a:r>
              <a:rPr lang="en-US" sz="1800" dirty="0">
                <a:solidFill>
                  <a:srgbClr val="000000"/>
                </a:solidFill>
              </a:rPr>
              <a:t> mechanisms</a:t>
            </a:r>
            <a:r>
              <a:rPr lang="en-US" sz="1800" dirty="0" smtClean="0">
                <a:solidFill>
                  <a:srgbClr val="000000"/>
                </a:solidFill>
              </a:rPr>
              <a:t>.</a:t>
            </a:r>
            <a:endParaRPr lang="en-US" sz="1800" dirty="0">
              <a:solidFill>
                <a:srgbClr val="000000"/>
              </a:solidFill>
            </a:endParaRPr>
          </a:p>
        </p:txBody>
      </p:sp>
      <p:graphicFrame>
        <p:nvGraphicFramePr>
          <p:cNvPr id="7" name="Table 6"/>
          <p:cNvGraphicFramePr>
            <a:graphicFrameLocks noGrp="1"/>
          </p:cNvGraphicFramePr>
          <p:nvPr>
            <p:extLst/>
          </p:nvPr>
        </p:nvGraphicFramePr>
        <p:xfrm>
          <a:off x="1083851" y="3730625"/>
          <a:ext cx="10257249" cy="1920240"/>
        </p:xfrm>
        <a:graphic>
          <a:graphicData uri="http://schemas.openxmlformats.org/drawingml/2006/table">
            <a:tbl>
              <a:tblPr firstRow="1" bandRow="1">
                <a:tableStyleId>{5C22544A-7EE6-4342-B048-85BDC9FD1C3A}</a:tableStyleId>
              </a:tblPr>
              <a:tblGrid>
                <a:gridCol w="1405349">
                  <a:extLst>
                    <a:ext uri="{9D8B030D-6E8A-4147-A177-3AD203B41FA5}">
                      <a16:colId xmlns:a16="http://schemas.microsoft.com/office/drawing/2014/main" val="2667640573"/>
                    </a:ext>
                  </a:extLst>
                </a:gridCol>
                <a:gridCol w="8851900">
                  <a:extLst>
                    <a:ext uri="{9D8B030D-6E8A-4147-A177-3AD203B41FA5}">
                      <a16:colId xmlns:a16="http://schemas.microsoft.com/office/drawing/2014/main" val="1865940889"/>
                    </a:ext>
                  </a:extLst>
                </a:gridCol>
              </a:tblGrid>
              <a:tr h="170896">
                <a:tc>
                  <a:txBody>
                    <a:bodyPr/>
                    <a:lstStyle/>
                    <a:p>
                      <a:r>
                        <a:rPr lang="en-US" sz="1200" dirty="0"/>
                        <a:t>Delay</a:t>
                      </a:r>
                    </a:p>
                  </a:txBody>
                  <a:tcPr/>
                </a:tc>
                <a:tc>
                  <a:txBody>
                    <a:bodyPr/>
                    <a:lstStyle/>
                    <a:p>
                      <a:r>
                        <a:rPr lang="en-US" sz="1200" dirty="0"/>
                        <a:t>Description</a:t>
                      </a:r>
                    </a:p>
                  </a:txBody>
                  <a:tcPr/>
                </a:tc>
                <a:extLst>
                  <a:ext uri="{0D108BD9-81ED-4DB2-BD59-A6C34878D82A}">
                    <a16:rowId xmlns:a16="http://schemas.microsoft.com/office/drawing/2014/main" val="1531749736"/>
                  </a:ext>
                </a:extLst>
              </a:tr>
              <a:tr h="170896">
                <a:tc>
                  <a:txBody>
                    <a:bodyPr/>
                    <a:lstStyle/>
                    <a:p>
                      <a:r>
                        <a:rPr lang="en-US" sz="1200" dirty="0">
                          <a:solidFill>
                            <a:srgbClr val="000000"/>
                          </a:solidFill>
                        </a:rPr>
                        <a:t>Code delay</a:t>
                      </a:r>
                    </a:p>
                  </a:txBody>
                  <a:tcPr/>
                </a:tc>
                <a:tc>
                  <a:txBody>
                    <a:bodyPr/>
                    <a:lstStyle/>
                    <a:p>
                      <a:r>
                        <a:rPr lang="en-US" sz="1200" dirty="0"/>
                        <a:t>The fixed amount of time it takes to compress data at the source before transmitting to the first internetworking device, usually a switch.</a:t>
                      </a:r>
                      <a:endParaRPr lang="en-US" sz="1200" dirty="0">
                        <a:solidFill>
                          <a:srgbClr val="000000"/>
                        </a:solidFill>
                      </a:endParaRPr>
                    </a:p>
                  </a:txBody>
                  <a:tcPr/>
                </a:tc>
                <a:extLst>
                  <a:ext uri="{0D108BD9-81ED-4DB2-BD59-A6C34878D82A}">
                    <a16:rowId xmlns:a16="http://schemas.microsoft.com/office/drawing/2014/main" val="1585832298"/>
                  </a:ext>
                </a:extLst>
              </a:tr>
              <a:tr h="170896">
                <a:tc>
                  <a:txBody>
                    <a:bodyPr/>
                    <a:lstStyle/>
                    <a:p>
                      <a:r>
                        <a:rPr lang="en-US" sz="1200" dirty="0">
                          <a:solidFill>
                            <a:srgbClr val="000000"/>
                          </a:solidFill>
                        </a:rPr>
                        <a:t>Packetization delay</a:t>
                      </a:r>
                    </a:p>
                  </a:txBody>
                  <a:tcPr/>
                </a:tc>
                <a:tc>
                  <a:txBody>
                    <a:bodyPr/>
                    <a:lstStyle/>
                    <a:p>
                      <a:r>
                        <a:rPr lang="en-US" sz="1200" dirty="0"/>
                        <a:t>The fixed time it takes to encapsulate a packet with all the necessary header information.</a:t>
                      </a:r>
                      <a:endParaRPr lang="en-US" sz="1200" dirty="0">
                        <a:solidFill>
                          <a:srgbClr val="000000"/>
                        </a:solidFill>
                      </a:endParaRPr>
                    </a:p>
                  </a:txBody>
                  <a:tcPr/>
                </a:tc>
                <a:extLst>
                  <a:ext uri="{0D108BD9-81ED-4DB2-BD59-A6C34878D82A}">
                    <a16:rowId xmlns:a16="http://schemas.microsoft.com/office/drawing/2014/main" val="3912704467"/>
                  </a:ext>
                </a:extLst>
              </a:tr>
              <a:tr h="170896">
                <a:tc>
                  <a:txBody>
                    <a:bodyPr/>
                    <a:lstStyle/>
                    <a:p>
                      <a:r>
                        <a:rPr lang="en-US" sz="1200" dirty="0">
                          <a:solidFill>
                            <a:srgbClr val="000000"/>
                          </a:solidFill>
                        </a:rPr>
                        <a:t>Queuing delay</a:t>
                      </a:r>
                    </a:p>
                  </a:txBody>
                  <a:tcPr/>
                </a:tc>
                <a:tc>
                  <a:txBody>
                    <a:bodyPr/>
                    <a:lstStyle/>
                    <a:p>
                      <a:r>
                        <a:rPr lang="en-US" sz="1200" dirty="0"/>
                        <a:t>The variable amount of time a frame or packet waits to be transmitted on the link.</a:t>
                      </a:r>
                      <a:endParaRPr lang="en-US" sz="1200" dirty="0">
                        <a:solidFill>
                          <a:srgbClr val="000000"/>
                        </a:solidFill>
                      </a:endParaRPr>
                    </a:p>
                  </a:txBody>
                  <a:tcPr/>
                </a:tc>
                <a:extLst>
                  <a:ext uri="{0D108BD9-81ED-4DB2-BD59-A6C34878D82A}">
                    <a16:rowId xmlns:a16="http://schemas.microsoft.com/office/drawing/2014/main" val="1857172107"/>
                  </a:ext>
                </a:extLst>
              </a:tr>
              <a:tr h="272453">
                <a:tc>
                  <a:txBody>
                    <a:bodyPr/>
                    <a:lstStyle/>
                    <a:p>
                      <a:r>
                        <a:rPr lang="en-US" sz="1200" dirty="0">
                          <a:solidFill>
                            <a:srgbClr val="000000"/>
                          </a:solidFill>
                        </a:rPr>
                        <a:t>Serialization delay</a:t>
                      </a:r>
                    </a:p>
                  </a:txBody>
                  <a:tcPr/>
                </a:tc>
                <a:tc>
                  <a:txBody>
                    <a:bodyPr/>
                    <a:lstStyle/>
                    <a:p>
                      <a:r>
                        <a:rPr lang="en-US" sz="1200" dirty="0"/>
                        <a:t>The fixed amount of time it takes to transmit a frame onto the wire.</a:t>
                      </a:r>
                      <a:endParaRPr lang="en-US" sz="1200" dirty="0">
                        <a:solidFill>
                          <a:srgbClr val="000000"/>
                        </a:solidFill>
                      </a:endParaRPr>
                    </a:p>
                  </a:txBody>
                  <a:tcPr/>
                </a:tc>
                <a:extLst>
                  <a:ext uri="{0D108BD9-81ED-4DB2-BD59-A6C34878D82A}">
                    <a16:rowId xmlns:a16="http://schemas.microsoft.com/office/drawing/2014/main" val="1495935925"/>
                  </a:ext>
                </a:extLst>
              </a:tr>
              <a:tr h="272453">
                <a:tc>
                  <a:txBody>
                    <a:bodyPr/>
                    <a:lstStyle/>
                    <a:p>
                      <a:r>
                        <a:rPr lang="en-US" sz="1200" dirty="0">
                          <a:solidFill>
                            <a:srgbClr val="000000"/>
                          </a:solidFill>
                        </a:rPr>
                        <a:t>Propagation delay</a:t>
                      </a:r>
                    </a:p>
                  </a:txBody>
                  <a:tcPr/>
                </a:tc>
                <a:tc>
                  <a:txBody>
                    <a:bodyPr/>
                    <a:lstStyle/>
                    <a:p>
                      <a:r>
                        <a:rPr lang="en-US" sz="1200" dirty="0"/>
                        <a:t>The variable amount of time it takes for the frame to travel between the source and destination.</a:t>
                      </a:r>
                      <a:endParaRPr lang="en-US" sz="1200" dirty="0">
                        <a:solidFill>
                          <a:srgbClr val="000000"/>
                        </a:solidFill>
                      </a:endParaRPr>
                    </a:p>
                  </a:txBody>
                  <a:tcPr/>
                </a:tc>
                <a:extLst>
                  <a:ext uri="{0D108BD9-81ED-4DB2-BD59-A6C34878D82A}">
                    <a16:rowId xmlns:a16="http://schemas.microsoft.com/office/drawing/2014/main" val="1938441911"/>
                  </a:ext>
                </a:extLst>
              </a:tr>
              <a:tr h="272453">
                <a:tc>
                  <a:txBody>
                    <a:bodyPr/>
                    <a:lstStyle/>
                    <a:p>
                      <a:r>
                        <a:rPr lang="en-US" sz="1200" dirty="0">
                          <a:solidFill>
                            <a:srgbClr val="000000"/>
                          </a:solidFill>
                        </a:rPr>
                        <a:t>De-jitter delay</a:t>
                      </a:r>
                    </a:p>
                  </a:txBody>
                  <a:tcPr/>
                </a:tc>
                <a:tc>
                  <a:txBody>
                    <a:bodyPr/>
                    <a:lstStyle/>
                    <a:p>
                      <a:r>
                        <a:rPr lang="en-US" sz="1200" dirty="0"/>
                        <a:t>The fixed amount of time it takes to buffer a flow of packets and then send them out in evenly spaced intervals.</a:t>
                      </a:r>
                      <a:endParaRPr lang="en-US" sz="1200" dirty="0">
                        <a:solidFill>
                          <a:srgbClr val="000000"/>
                        </a:solidFill>
                      </a:endParaRPr>
                    </a:p>
                  </a:txBody>
                  <a:tcPr/>
                </a:tc>
                <a:extLst>
                  <a:ext uri="{0D108BD9-81ED-4DB2-BD59-A6C34878D82A}">
                    <a16:rowId xmlns:a16="http://schemas.microsoft.com/office/drawing/2014/main" val="3405695096"/>
                  </a:ext>
                </a:extLst>
              </a:tr>
            </a:tbl>
          </a:graphicData>
        </a:graphic>
      </p:graphicFrame>
    </p:spTree>
    <p:extLst>
      <p:ext uri="{BB962C8B-B14F-4D97-AF65-F5344CB8AC3E}">
        <p14:creationId xmlns:p14="http://schemas.microsoft.com/office/powerpoint/2010/main" val="959379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9624557" cy="900979"/>
          </a:xfrm>
        </p:spPr>
        <p:txBody>
          <a:bodyPr>
            <a:normAutofit/>
          </a:bodyPr>
          <a:lstStyle/>
          <a:p>
            <a:r>
              <a:rPr lang="en-US" altLang="en-US" sz="3200" dirty="0"/>
              <a:t>Importance and necessity of </a:t>
            </a:r>
            <a:r>
              <a:rPr lang="en-US" altLang="en-US" sz="3200" dirty="0" err="1"/>
              <a:t>QoS</a:t>
            </a:r>
            <a:r>
              <a:rPr lang="en-US" altLang="en-US" sz="3200" dirty="0"/>
              <a:t> in Networking devices </a:t>
            </a:r>
            <a:endParaRPr lang="en-GB" sz="3200" dirty="0"/>
          </a:p>
        </p:txBody>
      </p:sp>
      <p:graphicFrame>
        <p:nvGraphicFramePr>
          <p:cNvPr id="5" name="Content Placeholder 6">
            <a:extLst>
              <a:ext uri="{FF2B5EF4-FFF2-40B4-BE49-F238E27FC236}">
                <a16:creationId xmlns:a16="http://schemas.microsoft.com/office/drawing/2014/main" id="{9210C184-EA9F-4C0B-84BC-5526514B6F62}"/>
              </a:ext>
            </a:extLst>
          </p:cNvPr>
          <p:cNvGraphicFramePr>
            <a:graphicFrameLocks/>
          </p:cNvGraphicFramePr>
          <p:nvPr>
            <p:extLst/>
          </p:nvPr>
        </p:nvGraphicFramePr>
        <p:xfrm>
          <a:off x="91540" y="1091733"/>
          <a:ext cx="4651910" cy="4126868"/>
        </p:xfrm>
        <a:graphic>
          <a:graphicData uri="http://schemas.openxmlformats.org/drawingml/2006/table">
            <a:tbl>
              <a:tblPr firstRow="1" bandRow="1">
                <a:tableStyleId>{8FD4443E-F989-4FC4-A0C8-D5A2AF1F390B}</a:tableStyleId>
              </a:tblPr>
              <a:tblGrid>
                <a:gridCol w="664110">
                  <a:extLst>
                    <a:ext uri="{9D8B030D-6E8A-4147-A177-3AD203B41FA5}">
                      <a16:colId xmlns:a16="http://schemas.microsoft.com/office/drawing/2014/main" val="740164622"/>
                    </a:ext>
                  </a:extLst>
                </a:gridCol>
                <a:gridCol w="1320800">
                  <a:extLst>
                    <a:ext uri="{9D8B030D-6E8A-4147-A177-3AD203B41FA5}">
                      <a16:colId xmlns:a16="http://schemas.microsoft.com/office/drawing/2014/main" val="3729139006"/>
                    </a:ext>
                  </a:extLst>
                </a:gridCol>
                <a:gridCol w="2667000">
                  <a:extLst>
                    <a:ext uri="{9D8B030D-6E8A-4147-A177-3AD203B41FA5}">
                      <a16:colId xmlns:a16="http://schemas.microsoft.com/office/drawing/2014/main" val="2623022619"/>
                    </a:ext>
                  </a:extLst>
                </a:gridCol>
              </a:tblGrid>
              <a:tr h="170896">
                <a:tc>
                  <a:txBody>
                    <a:bodyPr/>
                    <a:lstStyle/>
                    <a:p>
                      <a:r>
                        <a:rPr lang="en-US" sz="1200" dirty="0" smtClean="0"/>
                        <a:t>Traffic </a:t>
                      </a:r>
                      <a:endParaRPr lang="en-US" sz="1200" dirty="0"/>
                    </a:p>
                  </a:txBody>
                  <a:tcPr/>
                </a:tc>
                <a:tc>
                  <a:txBody>
                    <a:bodyPr/>
                    <a:lstStyle/>
                    <a:p>
                      <a:r>
                        <a:rPr lang="en-US" sz="1200" dirty="0" smtClean="0"/>
                        <a:t>Characteristics</a:t>
                      </a:r>
                      <a:endParaRPr lang="en-US" sz="1200" dirty="0"/>
                    </a:p>
                  </a:txBody>
                  <a:tcPr/>
                </a:tc>
                <a:tc>
                  <a:txBody>
                    <a:bodyPr/>
                    <a:lstStyle/>
                    <a:p>
                      <a:r>
                        <a:rPr lang="en-US" sz="1200" dirty="0"/>
                        <a:t>One-Way Requirements</a:t>
                      </a:r>
                    </a:p>
                  </a:txBody>
                  <a:tcPr/>
                </a:tc>
                <a:extLst>
                  <a:ext uri="{0D108BD9-81ED-4DB2-BD59-A6C34878D82A}">
                    <a16:rowId xmlns:a16="http://schemas.microsoft.com/office/drawing/2014/main" val="2583676789"/>
                  </a:ext>
                </a:extLst>
              </a:tr>
              <a:tr h="1057594">
                <a:tc>
                  <a:txBody>
                    <a:bodyPr/>
                    <a:lstStyle/>
                    <a:p>
                      <a:pPr marL="0" indent="0">
                        <a:buFont typeface="Arial" panose="020B0604020202020204" pitchFamily="34" charset="0"/>
                        <a:buNone/>
                      </a:pPr>
                      <a:r>
                        <a:rPr lang="en-US" sz="1200" dirty="0" smtClean="0"/>
                        <a:t>Voice</a:t>
                      </a:r>
                      <a:endParaRPr lang="en-US" sz="1200" dirty="0">
                        <a:solidFill>
                          <a:srgbClr val="000000"/>
                        </a:solidFill>
                      </a:endParaRPr>
                    </a:p>
                  </a:txBody>
                  <a:tcPr/>
                </a:tc>
                <a:tc>
                  <a:txBody>
                    <a:bodyPr/>
                    <a:lstStyle/>
                    <a:p>
                      <a:pPr marL="171450" indent="-171450">
                        <a:buFont typeface="Arial" panose="020B0604020202020204" pitchFamily="34" charset="0"/>
                        <a:buChar char="•"/>
                      </a:pPr>
                      <a:r>
                        <a:rPr lang="en-US" sz="1200" dirty="0"/>
                        <a:t>Smooth</a:t>
                      </a:r>
                    </a:p>
                    <a:p>
                      <a:pPr marL="171450" indent="-171450">
                        <a:buFont typeface="Arial" panose="020B0604020202020204" pitchFamily="34" charset="0"/>
                        <a:buChar char="•"/>
                      </a:pPr>
                      <a:r>
                        <a:rPr lang="en-US" sz="1200" dirty="0"/>
                        <a:t>Benign</a:t>
                      </a:r>
                    </a:p>
                    <a:p>
                      <a:pPr marL="171450" indent="-171450">
                        <a:buFont typeface="Arial" panose="020B0604020202020204" pitchFamily="34" charset="0"/>
                        <a:buChar char="•"/>
                      </a:pPr>
                      <a:r>
                        <a:rPr lang="en-US" sz="1200" dirty="0"/>
                        <a:t>Drop sensitive</a:t>
                      </a:r>
                    </a:p>
                    <a:p>
                      <a:pPr marL="171450" indent="-171450">
                        <a:buFont typeface="Arial" panose="020B0604020202020204" pitchFamily="34" charset="0"/>
                        <a:buChar char="•"/>
                      </a:pPr>
                      <a:r>
                        <a:rPr lang="en-US" sz="1200" dirty="0"/>
                        <a:t>Delay sensitive</a:t>
                      </a:r>
                    </a:p>
                    <a:p>
                      <a:pPr marL="171450" indent="-171450">
                        <a:buFont typeface="Arial" panose="020B0604020202020204" pitchFamily="34" charset="0"/>
                        <a:buChar char="•"/>
                      </a:pPr>
                      <a:r>
                        <a:rPr lang="en-US" sz="1200" dirty="0"/>
                        <a:t>UPD priority</a:t>
                      </a:r>
                      <a:endParaRPr lang="en-US" sz="1200" dirty="0">
                        <a:solidFill>
                          <a:srgbClr val="000000"/>
                        </a:solidFill>
                      </a:endParaRPr>
                    </a:p>
                  </a:txBody>
                  <a:tcPr/>
                </a:tc>
                <a:tc>
                  <a:txBody>
                    <a:bodyPr/>
                    <a:lstStyle/>
                    <a:p>
                      <a:pPr marL="171450" indent="-171450">
                        <a:buFont typeface="Arial" panose="020B0604020202020204" pitchFamily="34" charset="0"/>
                        <a:buChar char="•"/>
                      </a:pPr>
                      <a:r>
                        <a:rPr lang="en-US" sz="1200" dirty="0"/>
                        <a:t>Latency </a:t>
                      </a:r>
                      <a:r>
                        <a:rPr lang="en-US" sz="1200" u="sng" dirty="0"/>
                        <a:t>&lt;</a:t>
                      </a:r>
                      <a:r>
                        <a:rPr lang="en-US" sz="1200" dirty="0"/>
                        <a:t> 150ms</a:t>
                      </a:r>
                    </a:p>
                    <a:p>
                      <a:pPr marL="171450" indent="-171450">
                        <a:buFont typeface="Arial" panose="020B0604020202020204" pitchFamily="34" charset="0"/>
                        <a:buChar char="•"/>
                      </a:pPr>
                      <a:r>
                        <a:rPr lang="en-US" sz="1200" dirty="0"/>
                        <a:t>Jitter </a:t>
                      </a:r>
                      <a:r>
                        <a:rPr lang="en-US" sz="1200" u="sng" dirty="0"/>
                        <a:t>&lt;</a:t>
                      </a:r>
                      <a:r>
                        <a:rPr lang="en-US" sz="1200" dirty="0"/>
                        <a:t> 30ms</a:t>
                      </a:r>
                    </a:p>
                    <a:p>
                      <a:pPr marL="171450" indent="-171450">
                        <a:buFont typeface="Arial" panose="020B0604020202020204" pitchFamily="34" charset="0"/>
                        <a:buChar char="•"/>
                      </a:pPr>
                      <a:r>
                        <a:rPr lang="en-US" sz="1200" dirty="0"/>
                        <a:t>Loss </a:t>
                      </a:r>
                      <a:r>
                        <a:rPr lang="en-US" sz="1200" u="sng" dirty="0"/>
                        <a:t>&lt;</a:t>
                      </a:r>
                      <a:r>
                        <a:rPr lang="en-US" sz="1200" dirty="0"/>
                        <a:t> 1% Bandwidth (30-128 Kbps)</a:t>
                      </a:r>
                      <a:endParaRPr lang="en-US" sz="1200" dirty="0">
                        <a:solidFill>
                          <a:srgbClr val="000000"/>
                        </a:solidFill>
                      </a:endParaRPr>
                    </a:p>
                  </a:txBody>
                  <a:tcPr/>
                </a:tc>
                <a:extLst>
                  <a:ext uri="{0D108BD9-81ED-4DB2-BD59-A6C34878D82A}">
                    <a16:rowId xmlns:a16="http://schemas.microsoft.com/office/drawing/2014/main" val="3849654457"/>
                  </a:ext>
                </a:extLst>
              </a:tr>
              <a:tr h="1057594">
                <a:tc>
                  <a:txBody>
                    <a:bodyPr/>
                    <a:lstStyle/>
                    <a:p>
                      <a:pPr marL="0" indent="0">
                        <a:buFont typeface="Arial" panose="020B0604020202020204" pitchFamily="34" charset="0"/>
                        <a:buNone/>
                      </a:pPr>
                      <a:r>
                        <a:rPr lang="en-US" sz="1200" dirty="0" smtClean="0"/>
                        <a:t>Video</a:t>
                      </a:r>
                      <a:endParaRPr lang="en-US" sz="1200" dirty="0" smtClean="0">
                        <a:solidFill>
                          <a:srgbClr val="000000"/>
                        </a:solidFill>
                      </a:endParaRPr>
                    </a:p>
                  </a:txBody>
                  <a:tcPr/>
                </a:tc>
                <a:tc>
                  <a:txBody>
                    <a:bodyPr/>
                    <a:lstStyle/>
                    <a:p>
                      <a:pPr marL="171450" indent="-171450">
                        <a:buFont typeface="Arial" panose="020B0604020202020204" pitchFamily="34" charset="0"/>
                        <a:buChar char="•"/>
                      </a:pPr>
                      <a:r>
                        <a:rPr lang="en-US" sz="1200" dirty="0" err="1" smtClean="0"/>
                        <a:t>Bursty</a:t>
                      </a:r>
                      <a:endParaRPr lang="en-US" sz="1200" dirty="0" smtClean="0"/>
                    </a:p>
                    <a:p>
                      <a:pPr marL="171450" indent="-171450">
                        <a:buFont typeface="Arial" panose="020B0604020202020204" pitchFamily="34" charset="0"/>
                        <a:buChar char="•"/>
                      </a:pPr>
                      <a:r>
                        <a:rPr lang="en-US" sz="1200" dirty="0" smtClean="0"/>
                        <a:t>Greedy</a:t>
                      </a:r>
                    </a:p>
                    <a:p>
                      <a:pPr marL="171450" indent="-171450">
                        <a:buFont typeface="Arial" panose="020B0604020202020204" pitchFamily="34" charset="0"/>
                        <a:buChar char="•"/>
                      </a:pPr>
                      <a:r>
                        <a:rPr lang="en-US" sz="1200" dirty="0" smtClean="0"/>
                        <a:t>Drop sensitive</a:t>
                      </a:r>
                    </a:p>
                    <a:p>
                      <a:pPr marL="171450" indent="-171450">
                        <a:buFont typeface="Arial" panose="020B0604020202020204" pitchFamily="34" charset="0"/>
                        <a:buChar char="•"/>
                      </a:pPr>
                      <a:r>
                        <a:rPr lang="en-US" sz="1200" dirty="0" smtClean="0"/>
                        <a:t>Delay sensitive</a:t>
                      </a:r>
                    </a:p>
                    <a:p>
                      <a:pPr marL="171450" indent="-171450">
                        <a:buFont typeface="Arial" panose="020B0604020202020204" pitchFamily="34" charset="0"/>
                        <a:buChar char="•"/>
                      </a:pPr>
                      <a:r>
                        <a:rPr lang="en-US" sz="1200" dirty="0" smtClean="0"/>
                        <a:t>UPD priority</a:t>
                      </a:r>
                      <a:endParaRPr lang="en-US" sz="1200" dirty="0" smtClean="0">
                        <a:solidFill>
                          <a:srgbClr val="000000"/>
                        </a:solidFill>
                      </a:endParaRPr>
                    </a:p>
                  </a:txBody>
                  <a:tcPr/>
                </a:tc>
                <a:tc>
                  <a:txBody>
                    <a:bodyPr/>
                    <a:lstStyle/>
                    <a:p>
                      <a:pPr marL="171450" indent="-171450">
                        <a:buFont typeface="Arial" panose="020B0604020202020204" pitchFamily="34" charset="0"/>
                        <a:buChar char="•"/>
                      </a:pPr>
                      <a:r>
                        <a:rPr lang="en-US" sz="1200" dirty="0" smtClean="0"/>
                        <a:t>Latency </a:t>
                      </a:r>
                      <a:r>
                        <a:rPr lang="en-US" sz="1200" u="sng" dirty="0" smtClean="0"/>
                        <a:t>&lt;</a:t>
                      </a:r>
                      <a:r>
                        <a:rPr lang="en-US" sz="1200" dirty="0" smtClean="0"/>
                        <a:t> 200-400 </a:t>
                      </a:r>
                      <a:r>
                        <a:rPr lang="en-US" sz="1200" dirty="0" err="1" smtClean="0"/>
                        <a:t>ms</a:t>
                      </a:r>
                      <a:endParaRPr lang="en-US" sz="1200" dirty="0" smtClean="0"/>
                    </a:p>
                    <a:p>
                      <a:pPr marL="171450" indent="-171450">
                        <a:buFont typeface="Arial" panose="020B0604020202020204" pitchFamily="34" charset="0"/>
                        <a:buChar char="•"/>
                      </a:pPr>
                      <a:r>
                        <a:rPr lang="en-US" sz="1200" dirty="0" smtClean="0"/>
                        <a:t>Jitter </a:t>
                      </a:r>
                      <a:r>
                        <a:rPr lang="en-US" sz="1200" u="sng" dirty="0" smtClean="0"/>
                        <a:t>&lt;</a:t>
                      </a:r>
                      <a:r>
                        <a:rPr lang="en-US" sz="1200" dirty="0" smtClean="0"/>
                        <a:t> 30-50 </a:t>
                      </a:r>
                      <a:r>
                        <a:rPr lang="en-US" sz="1200" dirty="0" err="1" smtClean="0"/>
                        <a:t>ms</a:t>
                      </a:r>
                      <a:endParaRPr lang="en-US" sz="1200" dirty="0" smtClean="0"/>
                    </a:p>
                    <a:p>
                      <a:pPr marL="171450" indent="-171450">
                        <a:buFont typeface="Arial" panose="020B0604020202020204" pitchFamily="34" charset="0"/>
                        <a:buChar char="•"/>
                      </a:pPr>
                      <a:r>
                        <a:rPr lang="en-US" sz="1200" dirty="0" smtClean="0"/>
                        <a:t>Loss </a:t>
                      </a:r>
                      <a:r>
                        <a:rPr lang="en-US" sz="1200" u="sng" dirty="0" smtClean="0"/>
                        <a:t>&lt;</a:t>
                      </a:r>
                      <a:r>
                        <a:rPr lang="en-US" sz="1200" dirty="0" smtClean="0"/>
                        <a:t> 0.1 – 1%</a:t>
                      </a:r>
                    </a:p>
                    <a:p>
                      <a:pPr marL="171450" indent="-171450">
                        <a:buFont typeface="Arial" panose="020B0604020202020204" pitchFamily="34" charset="0"/>
                        <a:buChar char="•"/>
                      </a:pPr>
                      <a:r>
                        <a:rPr lang="en-US" sz="1200" dirty="0" smtClean="0"/>
                        <a:t>Bandwidth (384 Kbps - 20 Mbps)</a:t>
                      </a:r>
                      <a:endParaRPr lang="en-US" sz="1200" dirty="0" smtClean="0">
                        <a:solidFill>
                          <a:srgbClr val="000000"/>
                        </a:solidFill>
                      </a:endParaRPr>
                    </a:p>
                  </a:txBody>
                  <a:tcPr/>
                </a:tc>
                <a:extLst>
                  <a:ext uri="{0D108BD9-81ED-4DB2-BD59-A6C34878D82A}">
                    <a16:rowId xmlns:a16="http://schemas.microsoft.com/office/drawing/2014/main" val="2633486029"/>
                  </a:ext>
                </a:extLst>
              </a:tr>
              <a:tr h="1057594">
                <a:tc>
                  <a:txBody>
                    <a:bodyPr/>
                    <a:lstStyle/>
                    <a:p>
                      <a:pPr marL="0" indent="0" algn="l" defTabSz="914400" rtl="0" eaLnBrk="1" latinLnBrk="0" hangingPunct="1">
                        <a:buFont typeface="Arial" panose="020B0604020202020204" pitchFamily="34" charset="0"/>
                        <a:buNone/>
                      </a:pPr>
                      <a:r>
                        <a:rPr lang="en-US" sz="1200" kern="1200" dirty="0" smtClean="0">
                          <a:solidFill>
                            <a:schemeClr val="lt1"/>
                          </a:solidFill>
                          <a:latin typeface="+mn-lt"/>
                          <a:ea typeface="+mn-ea"/>
                          <a:cs typeface="+mn-cs"/>
                        </a:rPr>
                        <a:t>Data</a:t>
                      </a:r>
                    </a:p>
                  </a:txBody>
                  <a:tcPr/>
                </a:tc>
                <a:tc>
                  <a:txBody>
                    <a:bodyPr/>
                    <a:lstStyle/>
                    <a:p>
                      <a:pPr marL="171450" indent="-171450" algn="l" defTabSz="914400" rtl="0" eaLnBrk="1" latinLnBrk="0" hangingPunct="1">
                        <a:buFont typeface="Arial" panose="020B0604020202020204" pitchFamily="34" charset="0"/>
                        <a:buChar char="•"/>
                      </a:pPr>
                      <a:r>
                        <a:rPr lang="en-US" sz="1200" kern="1200" dirty="0" smtClean="0">
                          <a:solidFill>
                            <a:schemeClr val="lt1"/>
                          </a:solidFill>
                          <a:latin typeface="+mn-lt"/>
                          <a:ea typeface="+mn-ea"/>
                          <a:cs typeface="+mn-cs"/>
                        </a:rPr>
                        <a:t>Smooth/</a:t>
                      </a:r>
                      <a:r>
                        <a:rPr lang="en-US" sz="1200" kern="1200" dirty="0" err="1" smtClean="0">
                          <a:solidFill>
                            <a:schemeClr val="lt1"/>
                          </a:solidFill>
                          <a:latin typeface="+mn-lt"/>
                          <a:ea typeface="+mn-ea"/>
                          <a:cs typeface="+mn-cs"/>
                        </a:rPr>
                        <a:t>bursty</a:t>
                      </a:r>
                      <a:endParaRPr lang="en-US" sz="1200" kern="1200" dirty="0" smtClean="0">
                        <a:solidFill>
                          <a:schemeClr val="lt1"/>
                        </a:solidFill>
                        <a:latin typeface="+mn-lt"/>
                        <a:ea typeface="+mn-ea"/>
                        <a:cs typeface="+mn-cs"/>
                      </a:endParaRPr>
                    </a:p>
                    <a:p>
                      <a:pPr marL="171450" indent="-171450" algn="l" defTabSz="914400" rtl="0" eaLnBrk="1" latinLnBrk="0" hangingPunct="1">
                        <a:buFont typeface="Arial" panose="020B0604020202020204" pitchFamily="34" charset="0"/>
                        <a:buChar char="•"/>
                      </a:pPr>
                      <a:r>
                        <a:rPr lang="en-US" sz="1200" kern="1200" dirty="0" smtClean="0">
                          <a:solidFill>
                            <a:schemeClr val="lt1"/>
                          </a:solidFill>
                          <a:latin typeface="+mn-lt"/>
                          <a:ea typeface="+mn-ea"/>
                          <a:cs typeface="+mn-cs"/>
                        </a:rPr>
                        <a:t>Benign/greedy</a:t>
                      </a:r>
                    </a:p>
                    <a:p>
                      <a:pPr marL="171450" indent="-171450" algn="l" defTabSz="914400" rtl="0" eaLnBrk="1" latinLnBrk="0" hangingPunct="1">
                        <a:buFont typeface="Arial" panose="020B0604020202020204" pitchFamily="34" charset="0"/>
                        <a:buChar char="•"/>
                      </a:pPr>
                      <a:r>
                        <a:rPr lang="en-US" sz="1200" kern="1200" dirty="0" smtClean="0">
                          <a:solidFill>
                            <a:schemeClr val="lt1"/>
                          </a:solidFill>
                          <a:latin typeface="+mn-lt"/>
                          <a:ea typeface="+mn-ea"/>
                          <a:cs typeface="+mn-cs"/>
                        </a:rPr>
                        <a:t>Drop insensitive</a:t>
                      </a:r>
                    </a:p>
                    <a:p>
                      <a:pPr marL="171450" indent="-171450" algn="l" defTabSz="914400" rtl="0" eaLnBrk="1" latinLnBrk="0" hangingPunct="1">
                        <a:buFont typeface="Arial" panose="020B0604020202020204" pitchFamily="34" charset="0"/>
                        <a:buChar char="•"/>
                      </a:pPr>
                      <a:r>
                        <a:rPr lang="en-US" sz="1200" kern="1200" dirty="0" smtClean="0">
                          <a:solidFill>
                            <a:schemeClr val="lt1"/>
                          </a:solidFill>
                          <a:latin typeface="+mn-lt"/>
                          <a:ea typeface="+mn-ea"/>
                          <a:cs typeface="+mn-cs"/>
                        </a:rPr>
                        <a:t>Delay insensitive</a:t>
                      </a:r>
                    </a:p>
                    <a:p>
                      <a:pPr marL="171450" indent="-171450" algn="l" defTabSz="914400" rtl="0" eaLnBrk="1" latinLnBrk="0" hangingPunct="1">
                        <a:buFont typeface="Arial" panose="020B0604020202020204" pitchFamily="34" charset="0"/>
                        <a:buChar char="•"/>
                      </a:pPr>
                      <a:r>
                        <a:rPr lang="en-US" sz="1200" kern="1200" dirty="0" smtClean="0">
                          <a:solidFill>
                            <a:schemeClr val="lt1"/>
                          </a:solidFill>
                          <a:latin typeface="+mn-lt"/>
                          <a:ea typeface="+mn-ea"/>
                          <a:cs typeface="+mn-cs"/>
                        </a:rPr>
                        <a:t>TCP Retransmits</a:t>
                      </a:r>
                    </a:p>
                    <a:p>
                      <a:pPr marL="0" indent="0">
                        <a:buFont typeface="Arial" panose="020B0604020202020204" pitchFamily="34" charset="0"/>
                        <a:buNone/>
                      </a:pPr>
                      <a:endParaRPr lang="en-US" sz="1200" dirty="0" smtClean="0">
                        <a:solidFill>
                          <a:srgbClr val="000000"/>
                        </a:solidFill>
                      </a:endParaRPr>
                    </a:p>
                  </a:txBody>
                  <a:tcPr/>
                </a:tc>
                <a:tc>
                  <a:txBody>
                    <a:bodyPr/>
                    <a:lstStyle/>
                    <a:p>
                      <a:pPr marL="171450" indent="-171450">
                        <a:buFont typeface="Arial" panose="020B0604020202020204" pitchFamily="34" charset="0"/>
                        <a:buChar char="•"/>
                      </a:pPr>
                      <a:endParaRPr lang="en-US" sz="1200" dirty="0" smtClean="0">
                        <a:solidFill>
                          <a:srgbClr val="000000"/>
                        </a:solidFill>
                      </a:endParaRPr>
                    </a:p>
                  </a:txBody>
                  <a:tcPr/>
                </a:tc>
                <a:extLst>
                  <a:ext uri="{0D108BD9-81ED-4DB2-BD59-A6C34878D82A}">
                    <a16:rowId xmlns:a16="http://schemas.microsoft.com/office/drawing/2014/main" val="360157986"/>
                  </a:ext>
                </a:extLst>
              </a:tr>
            </a:tbl>
          </a:graphicData>
        </a:graphic>
      </p:graphicFrame>
      <p:graphicFrame>
        <p:nvGraphicFramePr>
          <p:cNvPr id="7" name="Content Placeholder 6">
            <a:extLst>
              <a:ext uri="{FF2B5EF4-FFF2-40B4-BE49-F238E27FC236}">
                <a16:creationId xmlns:a16="http://schemas.microsoft.com/office/drawing/2014/main" id="{2C02D9A9-C94F-4801-811B-94DF0B733E93}"/>
              </a:ext>
            </a:extLst>
          </p:cNvPr>
          <p:cNvGraphicFramePr>
            <a:graphicFrameLocks/>
          </p:cNvGraphicFramePr>
          <p:nvPr>
            <p:extLst/>
          </p:nvPr>
        </p:nvGraphicFramePr>
        <p:xfrm>
          <a:off x="2203888" y="4425951"/>
          <a:ext cx="9867463" cy="1285240"/>
        </p:xfrm>
        <a:graphic>
          <a:graphicData uri="http://schemas.openxmlformats.org/drawingml/2006/table">
            <a:tbl>
              <a:tblPr firstRow="1" bandRow="1">
                <a:tableStyleId>{93296810-A885-4BE3-A3E7-6D5BEEA58F35}</a:tableStyleId>
              </a:tblPr>
              <a:tblGrid>
                <a:gridCol w="1149528">
                  <a:extLst>
                    <a:ext uri="{9D8B030D-6E8A-4147-A177-3AD203B41FA5}">
                      <a16:colId xmlns:a16="http://schemas.microsoft.com/office/drawing/2014/main" val="3729139006"/>
                    </a:ext>
                  </a:extLst>
                </a:gridCol>
                <a:gridCol w="4818314">
                  <a:extLst>
                    <a:ext uri="{9D8B030D-6E8A-4147-A177-3AD203B41FA5}">
                      <a16:colId xmlns:a16="http://schemas.microsoft.com/office/drawing/2014/main" val="2623022619"/>
                    </a:ext>
                  </a:extLst>
                </a:gridCol>
                <a:gridCol w="3899621">
                  <a:extLst>
                    <a:ext uri="{9D8B030D-6E8A-4147-A177-3AD203B41FA5}">
                      <a16:colId xmlns:a16="http://schemas.microsoft.com/office/drawing/2014/main" val="1988913492"/>
                    </a:ext>
                  </a:extLst>
                </a:gridCol>
              </a:tblGrid>
              <a:tr h="370840">
                <a:tc>
                  <a:txBody>
                    <a:bodyPr/>
                    <a:lstStyle/>
                    <a:p>
                      <a:r>
                        <a:rPr lang="en-US" dirty="0"/>
                        <a:t>Factor</a:t>
                      </a:r>
                    </a:p>
                  </a:txBody>
                  <a:tcPr/>
                </a:tc>
                <a:tc>
                  <a:txBody>
                    <a:bodyPr/>
                    <a:lstStyle/>
                    <a:p>
                      <a:r>
                        <a:rPr lang="en-US" dirty="0"/>
                        <a:t>Mission Critical</a:t>
                      </a:r>
                    </a:p>
                  </a:txBody>
                  <a:tcPr/>
                </a:tc>
                <a:tc>
                  <a:txBody>
                    <a:bodyPr/>
                    <a:lstStyle/>
                    <a:p>
                      <a:r>
                        <a:rPr lang="en-US" dirty="0"/>
                        <a:t>Not Mission  Critical</a:t>
                      </a:r>
                    </a:p>
                  </a:txBody>
                  <a:tcPr/>
                </a:tc>
                <a:extLst>
                  <a:ext uri="{0D108BD9-81ED-4DB2-BD59-A6C34878D82A}">
                    <a16:rowId xmlns:a16="http://schemas.microsoft.com/office/drawing/2014/main" val="2583676789"/>
                  </a:ext>
                </a:extLst>
              </a:tr>
              <a:tr h="370840">
                <a:tc>
                  <a:txBody>
                    <a:bodyPr/>
                    <a:lstStyle/>
                    <a:p>
                      <a:r>
                        <a:rPr lang="en-US" sz="1200" dirty="0"/>
                        <a:t>Interactive</a:t>
                      </a:r>
                      <a:endParaRPr lang="en-US" sz="1200" b="1" dirty="0">
                        <a:solidFill>
                          <a:srgbClr val="000000"/>
                        </a:solidFill>
                      </a:endParaRPr>
                    </a:p>
                  </a:txBody>
                  <a:tcPr/>
                </a:tc>
                <a:tc>
                  <a:txBody>
                    <a:bodyPr/>
                    <a:lstStyle/>
                    <a:p>
                      <a:r>
                        <a:rPr lang="en-US" sz="1200" dirty="0"/>
                        <a:t>Prioritize for the lowest delay of all data traffic and strive for a 1 to 2 second response time.</a:t>
                      </a:r>
                      <a:endParaRPr lang="en-US" sz="1200" dirty="0">
                        <a:solidFill>
                          <a:srgbClr val="000000"/>
                        </a:solidFill>
                      </a:endParaRPr>
                    </a:p>
                  </a:txBody>
                  <a:tcPr/>
                </a:tc>
                <a:tc>
                  <a:txBody>
                    <a:bodyPr/>
                    <a:lstStyle/>
                    <a:p>
                      <a:r>
                        <a:rPr lang="en-US" sz="1200" dirty="0"/>
                        <a:t>Applications could benefit from lower delay.</a:t>
                      </a:r>
                      <a:endParaRPr lang="en-US" sz="1200" dirty="0">
                        <a:solidFill>
                          <a:srgbClr val="000000"/>
                        </a:solidFill>
                      </a:endParaRPr>
                    </a:p>
                  </a:txBody>
                  <a:tcPr/>
                </a:tc>
                <a:extLst>
                  <a:ext uri="{0D108BD9-81ED-4DB2-BD59-A6C34878D82A}">
                    <a16:rowId xmlns:a16="http://schemas.microsoft.com/office/drawing/2014/main" val="3849654457"/>
                  </a:ext>
                </a:extLst>
              </a:tr>
              <a:tr h="370840">
                <a:tc>
                  <a:txBody>
                    <a:bodyPr/>
                    <a:lstStyle/>
                    <a:p>
                      <a:r>
                        <a:rPr lang="en-US" sz="1200" dirty="0"/>
                        <a:t>Not interactive</a:t>
                      </a:r>
                      <a:endParaRPr lang="en-US" sz="1200" b="1" dirty="0">
                        <a:solidFill>
                          <a:srgbClr val="000000"/>
                        </a:solidFill>
                      </a:endParaRPr>
                    </a:p>
                  </a:txBody>
                  <a:tcPr/>
                </a:tc>
                <a:tc>
                  <a:txBody>
                    <a:bodyPr/>
                    <a:lstStyle/>
                    <a:p>
                      <a:r>
                        <a:rPr lang="en-US" sz="1200" dirty="0"/>
                        <a:t>Delay can vary greatly as long as the necessary minimum bandwidth is supplied.</a:t>
                      </a:r>
                      <a:endParaRPr lang="en-US" sz="1200" dirty="0">
                        <a:solidFill>
                          <a:srgbClr val="000000"/>
                        </a:solidFill>
                      </a:endParaRPr>
                    </a:p>
                  </a:txBody>
                  <a:tcPr/>
                </a:tc>
                <a:tc>
                  <a:txBody>
                    <a:bodyPr/>
                    <a:lstStyle/>
                    <a:p>
                      <a:r>
                        <a:rPr lang="en-US" sz="1200" dirty="0"/>
                        <a:t>Gets any leftover bandwidth after all voice, video, and other data application needs are met.</a:t>
                      </a:r>
                      <a:endParaRPr lang="en-US" sz="1200" dirty="0">
                        <a:solidFill>
                          <a:srgbClr val="000000"/>
                        </a:solidFill>
                      </a:endParaRPr>
                    </a:p>
                  </a:txBody>
                  <a:tcPr/>
                </a:tc>
                <a:extLst>
                  <a:ext uri="{0D108BD9-81ED-4DB2-BD59-A6C34878D82A}">
                    <a16:rowId xmlns:a16="http://schemas.microsoft.com/office/drawing/2014/main" val="235735172"/>
                  </a:ext>
                </a:extLst>
              </a:tr>
            </a:tbl>
          </a:graphicData>
        </a:graphic>
      </p:graphicFrame>
      <p:sp>
        <p:nvSpPr>
          <p:cNvPr id="8" name="Rectangle 7"/>
          <p:cNvSpPr/>
          <p:nvPr/>
        </p:nvSpPr>
        <p:spPr>
          <a:xfrm>
            <a:off x="4826000" y="860292"/>
            <a:ext cx="7245350" cy="3693319"/>
          </a:xfrm>
          <a:prstGeom prst="rect">
            <a:avLst/>
          </a:prstGeom>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yanmar Text" panose="020B0502040204020203" pitchFamily="34" charset="0"/>
              </a:rPr>
              <a:t>Voice traffic is predictable and smooth and very sensitive to delays and dropped </a:t>
            </a:r>
            <a:r>
              <a:rPr kumimoji="0" lang="en-US" sz="1800" b="0" i="0" u="none" strike="noStrike" kern="1200" cap="none" spc="0" normalizeH="0" baseline="0" noProof="0" dirty="0" smtClean="0">
                <a:ln>
                  <a:noFill/>
                </a:ln>
                <a:solidFill>
                  <a:srgbClr val="000000"/>
                </a:solidFill>
                <a:effectLst/>
                <a:uLnTx/>
                <a:uFillTx/>
                <a:latin typeface="Calibri" panose="020F0502020204030204"/>
                <a:ea typeface="+mn-ea"/>
                <a:cs typeface="Myanmar Text" panose="020B0502040204020203" pitchFamily="34" charset="0"/>
              </a:rPr>
              <a:t>packets</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Voice can tolerate a certain amount of latency, jitter, and loss without any noticeable effects</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Video traffic tends to be unpredictable, inconsistent, and </a:t>
            </a:r>
            <a:r>
              <a:rPr kumimoji="0" lang="en-US" sz="1800" b="0" i="0" u="none" strike="noStrike" kern="1200" cap="none" spc="0" normalizeH="0" baseline="0" noProof="0" dirty="0" err="1">
                <a:ln>
                  <a:noFill/>
                </a:ln>
                <a:solidFill>
                  <a:srgbClr val="000000"/>
                </a:solidFill>
                <a:effectLst/>
                <a:uLnTx/>
                <a:uFillTx/>
                <a:latin typeface="Calibri" panose="020F0502020204030204"/>
                <a:ea typeface="+mn-ea"/>
                <a:cs typeface="+mn-cs"/>
              </a:rPr>
              <a:t>bursty</a:t>
            </a: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 Compared to voice, video is less resilient to loss and has a higher volume of data per packet.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Data applications that have no tolerance for data loss, such as email and web pages, use TCP to ensure that if packets are lost in transit, they will be </a:t>
            </a:r>
            <a:r>
              <a:rPr kumimoji="0" lang="en-US" sz="1800" b="0" i="0" u="none" strike="noStrike" kern="1200" cap="none" spc="0" normalizeH="0" baseline="0" noProof="0" dirty="0" smtClean="0">
                <a:ln>
                  <a:noFill/>
                </a:ln>
                <a:solidFill>
                  <a:srgbClr val="000000"/>
                </a:solidFill>
                <a:effectLst/>
                <a:uLnTx/>
                <a:uFillTx/>
                <a:latin typeface="Calibri" panose="020F0502020204030204"/>
                <a:ea typeface="+mn-ea"/>
                <a:cs typeface="+mn-cs"/>
              </a:rPr>
              <a:t>resent</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Data traffic is relatively insensitive to drops and delays compared to voice and video. Quality of Experience </a:t>
            </a:r>
            <a:r>
              <a:rPr kumimoji="0" lang="en-US" sz="1800" b="0" i="0" u="none" strike="noStrike" kern="1200" cap="none" spc="0" normalizeH="0" baseline="0" noProof="0" dirty="0" smtClean="0">
                <a:ln>
                  <a:noFill/>
                </a:ln>
                <a:solidFill>
                  <a:srgbClr val="000000"/>
                </a:solidFill>
                <a:effectLst/>
                <a:uLnTx/>
                <a:uFillTx/>
                <a:latin typeface="Calibri" panose="020F0502020204030204"/>
                <a:ea typeface="+mn-ea"/>
                <a:cs typeface="+mn-cs"/>
              </a:rPr>
              <a:t>is </a:t>
            </a: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important to consider with data traffic</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yanmar Text" panose="020B0502040204020203" pitchFamily="34" charset="0"/>
            </a:endParaRPr>
          </a:p>
        </p:txBody>
      </p:sp>
      <p:cxnSp>
        <p:nvCxnSpPr>
          <p:cNvPr id="10" name="Straight Arrow Connector 9"/>
          <p:cNvCxnSpPr/>
          <p:nvPr/>
        </p:nvCxnSpPr>
        <p:spPr>
          <a:xfrm>
            <a:off x="882650" y="4962962"/>
            <a:ext cx="1321238" cy="462279"/>
          </a:xfrm>
          <a:prstGeom prst="straightConnector1">
            <a:avLst/>
          </a:prstGeom>
          <a:ln>
            <a:headEnd type="arrow" w="med" len="med"/>
            <a:tailEnd type="arrow" w="med" len="med"/>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81717080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B081BAF-76FA-4992-A3FF-D3567E53A9ED}"/>
              </a:ext>
            </a:extLst>
          </p:cNvPr>
          <p:cNvPicPr>
            <a:picLocks noChangeAspect="1"/>
          </p:cNvPicPr>
          <p:nvPr/>
        </p:nvPicPr>
        <p:blipFill>
          <a:blip r:embed="rId3"/>
          <a:stretch>
            <a:fillRect/>
          </a:stretch>
        </p:blipFill>
        <p:spPr>
          <a:xfrm>
            <a:off x="4560499" y="1738481"/>
            <a:ext cx="3326274" cy="1303373"/>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9393754" cy="900979"/>
          </a:xfrm>
        </p:spPr>
        <p:txBody>
          <a:bodyPr>
            <a:normAutofit/>
          </a:bodyPr>
          <a:lstStyle/>
          <a:p>
            <a:r>
              <a:rPr lang="en-US" altLang="en-US" sz="3200" dirty="0" smtClean="0"/>
              <a:t>Importance </a:t>
            </a:r>
            <a:r>
              <a:rPr lang="en-US" altLang="en-US" sz="3200" dirty="0"/>
              <a:t>and necessity of </a:t>
            </a:r>
            <a:r>
              <a:rPr lang="en-US" altLang="en-US" sz="3200" dirty="0" err="1"/>
              <a:t>QoS</a:t>
            </a:r>
            <a:r>
              <a:rPr lang="en-US" altLang="en-US" sz="3200" dirty="0"/>
              <a:t> in Networking devices </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1"/>
            <a:ext cx="11605965" cy="2718894"/>
          </a:xfrm>
        </p:spPr>
        <p:txBody>
          <a:bodyPr>
            <a:normAutofit/>
          </a:bodyPr>
          <a:lstStyle/>
          <a:p>
            <a:pPr algn="just">
              <a:buFont typeface="Wingdings" panose="05000000000000000000" pitchFamily="2" charset="2"/>
              <a:buChar char="§"/>
            </a:pPr>
            <a:r>
              <a:rPr lang="en-US" sz="1800" dirty="0">
                <a:solidFill>
                  <a:srgbClr val="000000"/>
                </a:solidFill>
              </a:rPr>
              <a:t>The </a:t>
            </a:r>
            <a:r>
              <a:rPr lang="en-US" sz="1800" dirty="0" err="1">
                <a:solidFill>
                  <a:srgbClr val="000000"/>
                </a:solidFill>
              </a:rPr>
              <a:t>QoS</a:t>
            </a:r>
            <a:r>
              <a:rPr lang="en-US" sz="1800" dirty="0">
                <a:solidFill>
                  <a:srgbClr val="000000"/>
                </a:solidFill>
              </a:rPr>
              <a:t> policy implemented by the network administrator becomes active when congestion occurs on the link. Queuing is a congestion management tool that can buffer, prioritize, and, if required, reorder packets before being transmitted to the destination</a:t>
            </a:r>
            <a:r>
              <a:rPr lang="en-US" sz="1800" dirty="0" smtClean="0">
                <a:solidFill>
                  <a:srgbClr val="000000"/>
                </a:solidFill>
              </a:rPr>
              <a:t>.</a:t>
            </a:r>
          </a:p>
          <a:p>
            <a:pPr marL="898525" lvl="1" indent="-358775">
              <a:buFont typeface="Wingdings" panose="05000000000000000000" pitchFamily="2" charset="2"/>
              <a:buChar char="Ø"/>
            </a:pPr>
            <a:r>
              <a:rPr lang="en-US" sz="1800" dirty="0">
                <a:solidFill>
                  <a:srgbClr val="000000"/>
                </a:solidFill>
              </a:rPr>
              <a:t>First-In, First-Out (FIFO)</a:t>
            </a:r>
          </a:p>
          <a:p>
            <a:pPr marL="898525" lvl="1" indent="-358775">
              <a:buFont typeface="Wingdings" panose="05000000000000000000" pitchFamily="2" charset="2"/>
              <a:buChar char="Ø"/>
            </a:pPr>
            <a:r>
              <a:rPr lang="en-US" sz="1800" dirty="0">
                <a:solidFill>
                  <a:srgbClr val="000000"/>
                </a:solidFill>
              </a:rPr>
              <a:t>Weighted Fair Queuing (WFQ)</a:t>
            </a:r>
          </a:p>
          <a:p>
            <a:pPr marL="898525" lvl="1" indent="-358775">
              <a:buFont typeface="Wingdings" panose="05000000000000000000" pitchFamily="2" charset="2"/>
              <a:buChar char="Ø"/>
            </a:pPr>
            <a:r>
              <a:rPr lang="en-US" sz="1800" dirty="0">
                <a:solidFill>
                  <a:srgbClr val="000000"/>
                </a:solidFill>
              </a:rPr>
              <a:t>Class-Based Weighted Fair Queuing (CBWFQ)</a:t>
            </a:r>
          </a:p>
          <a:p>
            <a:pPr marL="898525" lvl="1" indent="-358775">
              <a:buFont typeface="Wingdings" panose="05000000000000000000" pitchFamily="2" charset="2"/>
              <a:buChar char="Ø"/>
            </a:pPr>
            <a:r>
              <a:rPr lang="en-US" sz="1800" dirty="0">
                <a:solidFill>
                  <a:srgbClr val="000000"/>
                </a:solidFill>
              </a:rPr>
              <a:t>Low Latency Queuing (LLQ)</a:t>
            </a:r>
          </a:p>
          <a:p>
            <a:pPr algn="just">
              <a:buFont typeface="Wingdings" panose="05000000000000000000" pitchFamily="2" charset="2"/>
              <a:buChar char="§"/>
            </a:pPr>
            <a:endParaRPr lang="en-US" sz="1800" dirty="0">
              <a:solidFill>
                <a:srgbClr val="000000"/>
              </a:solidFill>
            </a:endParaRPr>
          </a:p>
        </p:txBody>
      </p:sp>
      <p:pic>
        <p:nvPicPr>
          <p:cNvPr id="11" name="Picture 10">
            <a:extLst>
              <a:ext uri="{FF2B5EF4-FFF2-40B4-BE49-F238E27FC236}">
                <a16:creationId xmlns:a16="http://schemas.microsoft.com/office/drawing/2014/main" id="{A73777F7-7346-4E18-806F-0CAE40BBA42F}"/>
              </a:ext>
            </a:extLst>
          </p:cNvPr>
          <p:cNvPicPr>
            <a:picLocks noChangeAspect="1"/>
          </p:cNvPicPr>
          <p:nvPr/>
        </p:nvPicPr>
        <p:blipFill rotWithShape="1">
          <a:blip r:embed="rId4"/>
          <a:srcRect b="33069"/>
          <a:stretch/>
        </p:blipFill>
        <p:spPr>
          <a:xfrm>
            <a:off x="8289339" y="1587987"/>
            <a:ext cx="3653147" cy="1396753"/>
          </a:xfrm>
          <a:prstGeom prst="rect">
            <a:avLst/>
          </a:prstGeom>
          <a:ln>
            <a:noFill/>
          </a:ln>
          <a:effectLst>
            <a:outerShdw blurRad="292100" dist="139700" dir="2700000" algn="tl" rotWithShape="0">
              <a:srgbClr val="333333">
                <a:alpha val="65000"/>
              </a:srgbClr>
            </a:outerShdw>
          </a:effectLst>
        </p:spPr>
      </p:pic>
      <p:pic>
        <p:nvPicPr>
          <p:cNvPr id="12" name="Picture 11">
            <a:extLst>
              <a:ext uri="{FF2B5EF4-FFF2-40B4-BE49-F238E27FC236}">
                <a16:creationId xmlns:a16="http://schemas.microsoft.com/office/drawing/2014/main" id="{3D94E8F5-828C-4DBB-9BE3-B10C2DB9A77D}"/>
              </a:ext>
            </a:extLst>
          </p:cNvPr>
          <p:cNvPicPr>
            <a:picLocks noChangeAspect="1"/>
          </p:cNvPicPr>
          <p:nvPr/>
        </p:nvPicPr>
        <p:blipFill>
          <a:blip r:embed="rId5"/>
          <a:stretch>
            <a:fillRect/>
          </a:stretch>
        </p:blipFill>
        <p:spPr>
          <a:xfrm>
            <a:off x="160793" y="3178216"/>
            <a:ext cx="6173747" cy="2466357"/>
          </a:xfrm>
          <a:prstGeom prst="rect">
            <a:avLst/>
          </a:prstGeom>
          <a:ln>
            <a:noFill/>
          </a:ln>
          <a:effectLst>
            <a:outerShdw blurRad="292100" dist="139700" dir="2700000" algn="tl" rotWithShape="0">
              <a:srgbClr val="333333">
                <a:alpha val="65000"/>
              </a:srgbClr>
            </a:outerShdw>
          </a:effectLst>
        </p:spPr>
      </p:pic>
      <p:pic>
        <p:nvPicPr>
          <p:cNvPr id="13" name="Picture 12">
            <a:extLst>
              <a:ext uri="{FF2B5EF4-FFF2-40B4-BE49-F238E27FC236}">
                <a16:creationId xmlns:a16="http://schemas.microsoft.com/office/drawing/2014/main" id="{67EA435C-EA05-4A91-877D-72D56A48645D}"/>
              </a:ext>
            </a:extLst>
          </p:cNvPr>
          <p:cNvPicPr>
            <a:picLocks noChangeAspect="1"/>
          </p:cNvPicPr>
          <p:nvPr/>
        </p:nvPicPr>
        <p:blipFill>
          <a:blip r:embed="rId6"/>
          <a:stretch>
            <a:fillRect/>
          </a:stretch>
        </p:blipFill>
        <p:spPr>
          <a:xfrm>
            <a:off x="6777988" y="3131609"/>
            <a:ext cx="5164498" cy="2559569"/>
          </a:xfrm>
          <a:prstGeom prst="rect">
            <a:avLst/>
          </a:prstGeom>
          <a:ln>
            <a:noFill/>
          </a:ln>
          <a:effectLst>
            <a:outerShdw blurRad="292100" dist="139700" dir="2700000" algn="tl" rotWithShape="0">
              <a:srgbClr val="333333">
                <a:alpha val="65000"/>
              </a:srgbClr>
            </a:outerShdw>
          </a:effectLst>
        </p:spPr>
      </p:pic>
      <p:pic>
        <p:nvPicPr>
          <p:cNvPr id="14" name="Picture 13">
            <a:extLst>
              <a:ext uri="{FF2B5EF4-FFF2-40B4-BE49-F238E27FC236}">
                <a16:creationId xmlns:a16="http://schemas.microsoft.com/office/drawing/2014/main" id="{A73777F7-7346-4E18-806F-0CAE40BBA42F}"/>
              </a:ext>
            </a:extLst>
          </p:cNvPr>
          <p:cNvPicPr>
            <a:picLocks noChangeAspect="1"/>
          </p:cNvPicPr>
          <p:nvPr/>
        </p:nvPicPr>
        <p:blipFill rotWithShape="1">
          <a:blip r:embed="rId4"/>
          <a:srcRect t="76642" r="62274"/>
          <a:stretch/>
        </p:blipFill>
        <p:spPr>
          <a:xfrm>
            <a:off x="7886773" y="1494754"/>
            <a:ext cx="1378182" cy="487454"/>
          </a:xfrm>
          <a:prstGeom prst="rect">
            <a:avLst/>
          </a:prstGeom>
        </p:spPr>
      </p:pic>
    </p:spTree>
    <p:extLst>
      <p:ext uri="{BB962C8B-B14F-4D97-AF65-F5344CB8AC3E}">
        <p14:creationId xmlns:p14="http://schemas.microsoft.com/office/powerpoint/2010/main" val="3688547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9624557" cy="900979"/>
          </a:xfrm>
        </p:spPr>
        <p:txBody>
          <a:bodyPr>
            <a:normAutofit/>
          </a:bodyPr>
          <a:lstStyle/>
          <a:p>
            <a:r>
              <a:rPr lang="en-US" altLang="en-US" sz="3200" dirty="0"/>
              <a:t>Importance and necessity of </a:t>
            </a:r>
            <a:r>
              <a:rPr lang="en-US" altLang="en-US" sz="3200" dirty="0" err="1"/>
              <a:t>QoS</a:t>
            </a:r>
            <a:r>
              <a:rPr lang="en-US" altLang="en-US" sz="3200" dirty="0"/>
              <a:t> in Networking devices </a:t>
            </a:r>
            <a:endParaRPr lang="en-GB" sz="3200" dirty="0"/>
          </a:p>
        </p:txBody>
      </p:sp>
      <p:graphicFrame>
        <p:nvGraphicFramePr>
          <p:cNvPr id="7" name="Content Placeholder 6">
            <a:extLst>
              <a:ext uri="{FF2B5EF4-FFF2-40B4-BE49-F238E27FC236}">
                <a16:creationId xmlns:a16="http://schemas.microsoft.com/office/drawing/2014/main" id="{2C02D9A9-C94F-4801-811B-94DF0B733E93}"/>
              </a:ext>
            </a:extLst>
          </p:cNvPr>
          <p:cNvGraphicFramePr>
            <a:graphicFrameLocks/>
          </p:cNvGraphicFramePr>
          <p:nvPr>
            <p:extLst/>
          </p:nvPr>
        </p:nvGraphicFramePr>
        <p:xfrm>
          <a:off x="264251" y="1110504"/>
          <a:ext cx="11717159" cy="4485640"/>
        </p:xfrm>
        <a:graphic>
          <a:graphicData uri="http://schemas.openxmlformats.org/drawingml/2006/table">
            <a:tbl>
              <a:tblPr firstRow="1" bandRow="1">
                <a:tableStyleId>{93296810-A885-4BE3-A3E7-6D5BEEA58F35}</a:tableStyleId>
              </a:tblPr>
              <a:tblGrid>
                <a:gridCol w="1074731">
                  <a:extLst>
                    <a:ext uri="{9D8B030D-6E8A-4147-A177-3AD203B41FA5}">
                      <a16:colId xmlns:a16="http://schemas.microsoft.com/office/drawing/2014/main" val="3729139006"/>
                    </a:ext>
                  </a:extLst>
                </a:gridCol>
                <a:gridCol w="4208378">
                  <a:extLst>
                    <a:ext uri="{9D8B030D-6E8A-4147-A177-3AD203B41FA5}">
                      <a16:colId xmlns:a16="http://schemas.microsoft.com/office/drawing/2014/main" val="2623022619"/>
                    </a:ext>
                  </a:extLst>
                </a:gridCol>
                <a:gridCol w="3020291">
                  <a:extLst>
                    <a:ext uri="{9D8B030D-6E8A-4147-A177-3AD203B41FA5}">
                      <a16:colId xmlns:a16="http://schemas.microsoft.com/office/drawing/2014/main" val="1988913492"/>
                    </a:ext>
                  </a:extLst>
                </a:gridCol>
                <a:gridCol w="3413759">
                  <a:extLst>
                    <a:ext uri="{9D8B030D-6E8A-4147-A177-3AD203B41FA5}">
                      <a16:colId xmlns:a16="http://schemas.microsoft.com/office/drawing/2014/main" val="3695856054"/>
                    </a:ext>
                  </a:extLst>
                </a:gridCol>
              </a:tblGrid>
              <a:tr h="370840">
                <a:tc>
                  <a:txBody>
                    <a:bodyPr/>
                    <a:lstStyle/>
                    <a:p>
                      <a:pPr algn="ctr"/>
                      <a:r>
                        <a:rPr lang="en-US" dirty="0" smtClean="0"/>
                        <a:t>Model</a:t>
                      </a:r>
                      <a:endParaRPr lang="en-US" dirty="0"/>
                    </a:p>
                  </a:txBody>
                  <a:tcPr/>
                </a:tc>
                <a:tc>
                  <a:txBody>
                    <a:bodyPr/>
                    <a:lstStyle/>
                    <a:p>
                      <a:pPr algn="ctr"/>
                      <a:r>
                        <a:rPr lang="en-US" dirty="0" smtClean="0"/>
                        <a:t>Description</a:t>
                      </a:r>
                      <a:endParaRPr lang="en-US" dirty="0"/>
                    </a:p>
                  </a:txBody>
                  <a:tcPr/>
                </a:tc>
                <a:tc>
                  <a:txBody>
                    <a:bodyPr/>
                    <a:lstStyle/>
                    <a:p>
                      <a:pPr algn="ctr"/>
                      <a:r>
                        <a:rPr lang="en-US" dirty="0" smtClean="0"/>
                        <a:t>Pros</a:t>
                      </a:r>
                      <a:r>
                        <a:rPr lang="en-US" baseline="0" dirty="0" smtClean="0"/>
                        <a:t> </a:t>
                      </a:r>
                      <a:endParaRPr lang="en-US" dirty="0"/>
                    </a:p>
                  </a:txBody>
                  <a:tcPr/>
                </a:tc>
                <a:tc>
                  <a:txBody>
                    <a:bodyPr/>
                    <a:lstStyle/>
                    <a:p>
                      <a:pPr algn="ctr"/>
                      <a:r>
                        <a:rPr lang="en-US" dirty="0" smtClean="0"/>
                        <a:t>Cons</a:t>
                      </a:r>
                      <a:endParaRPr lang="en-US" dirty="0"/>
                    </a:p>
                  </a:txBody>
                  <a:tcPr/>
                </a:tc>
                <a:extLst>
                  <a:ext uri="{0D108BD9-81ED-4DB2-BD59-A6C34878D82A}">
                    <a16:rowId xmlns:a16="http://schemas.microsoft.com/office/drawing/2014/main" val="2583676789"/>
                  </a:ext>
                </a:extLst>
              </a:tr>
              <a:tr h="370840">
                <a:tc>
                  <a:txBody>
                    <a:bodyPr/>
                    <a:lstStyle/>
                    <a:p>
                      <a:r>
                        <a:rPr lang="en-US" sz="1400" dirty="0">
                          <a:solidFill>
                            <a:srgbClr val="000000"/>
                          </a:solidFill>
                        </a:rPr>
                        <a:t>Best-effort model</a:t>
                      </a:r>
                    </a:p>
                  </a:txBody>
                  <a:tcPr/>
                </a:tc>
                <a:tc>
                  <a:txBody>
                    <a:bodyPr/>
                    <a:lstStyle/>
                    <a:p>
                      <a:pPr marL="171450" indent="-171450" algn="just">
                        <a:buFont typeface="Wingdings" panose="05000000000000000000" pitchFamily="2" charset="2"/>
                        <a:buChar char="§"/>
                      </a:pPr>
                      <a:r>
                        <a:rPr lang="en-US" sz="1400" dirty="0"/>
                        <a:t>Not an implementation as QoS is not explicitly configured.</a:t>
                      </a:r>
                    </a:p>
                    <a:p>
                      <a:pPr marL="171450" indent="-171450" algn="just">
                        <a:buFont typeface="Wingdings" panose="05000000000000000000" pitchFamily="2" charset="2"/>
                        <a:buChar char="§"/>
                      </a:pPr>
                      <a:r>
                        <a:rPr lang="en-US" sz="1400" dirty="0"/>
                        <a:t>Use when QoS is not required.</a:t>
                      </a:r>
                    </a:p>
                  </a:txBody>
                  <a:tcPr/>
                </a:tc>
                <a:tc>
                  <a:txBody>
                    <a:bodyPr/>
                    <a:lstStyle/>
                    <a:p>
                      <a:pPr marL="171450" indent="-171450">
                        <a:buFont typeface="Wingdings" panose="05000000000000000000" pitchFamily="2" charset="2"/>
                        <a:buChar char="ü"/>
                      </a:pPr>
                      <a:r>
                        <a:rPr lang="en-US" sz="1400" dirty="0" smtClean="0"/>
                        <a:t>The model is the most scalable.</a:t>
                      </a:r>
                    </a:p>
                    <a:p>
                      <a:pPr marL="171450" indent="-171450">
                        <a:buFont typeface="Wingdings" panose="05000000000000000000" pitchFamily="2" charset="2"/>
                        <a:buChar char="ü"/>
                      </a:pPr>
                      <a:r>
                        <a:rPr lang="en-US" sz="1400" dirty="0" smtClean="0"/>
                        <a:t>Scalability is only limited by available bandwidth, in which case all traffic is equally affected</a:t>
                      </a:r>
                    </a:p>
                    <a:p>
                      <a:pPr marL="171450" indent="-171450">
                        <a:buFont typeface="Wingdings" panose="05000000000000000000" pitchFamily="2" charset="2"/>
                        <a:buChar char="ü"/>
                      </a:pPr>
                      <a:r>
                        <a:rPr lang="en-US" sz="1400" dirty="0" smtClean="0"/>
                        <a:t>No special </a:t>
                      </a:r>
                      <a:r>
                        <a:rPr lang="en-US" sz="1400" dirty="0" err="1" smtClean="0"/>
                        <a:t>QoS</a:t>
                      </a:r>
                      <a:r>
                        <a:rPr lang="en-US" sz="1400" dirty="0" smtClean="0"/>
                        <a:t> mechanisms are required</a:t>
                      </a:r>
                    </a:p>
                    <a:p>
                      <a:pPr marL="171450" indent="-171450">
                        <a:buFont typeface="Wingdings" panose="05000000000000000000" pitchFamily="2" charset="2"/>
                        <a:buChar char="ü"/>
                      </a:pPr>
                      <a:r>
                        <a:rPr lang="en-US" sz="1400" dirty="0" smtClean="0"/>
                        <a:t>It is the easiest and quickest model to deploy</a:t>
                      </a:r>
                      <a:endParaRPr lang="en-US" sz="1400" dirty="0">
                        <a:solidFill>
                          <a:srgbClr val="000000"/>
                        </a:solidFill>
                      </a:endParaRPr>
                    </a:p>
                  </a:txBody>
                  <a:tcPr/>
                </a:tc>
                <a:tc>
                  <a:txBody>
                    <a:bodyPr/>
                    <a:lstStyle/>
                    <a:p>
                      <a:pPr marL="171450" indent="-171450" algn="just">
                        <a:buFont typeface="Wingdings" panose="05000000000000000000" pitchFamily="2" charset="2"/>
                        <a:buChar char="v"/>
                      </a:pPr>
                      <a:r>
                        <a:rPr lang="en-US" sz="1400" dirty="0"/>
                        <a:t>There are no guarantees of delivery</a:t>
                      </a:r>
                      <a:r>
                        <a:rPr lang="en-US" sz="1400" dirty="0" smtClean="0"/>
                        <a:t>.</a:t>
                      </a:r>
                    </a:p>
                    <a:p>
                      <a:pPr marL="171450" marR="0" lvl="0" indent="-17145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US" sz="1400" dirty="0" smtClean="0"/>
                        <a:t>Packets will arrive whenever they can and in any order possible, if they arrive at all.</a:t>
                      </a:r>
                    </a:p>
                    <a:p>
                      <a:pPr marL="171450" marR="0" lvl="0" indent="-17145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US" sz="1400" dirty="0" smtClean="0"/>
                        <a:t>No packets have preferential treatment.</a:t>
                      </a:r>
                    </a:p>
                    <a:p>
                      <a:pPr marL="171450" marR="0" lvl="0" indent="-17145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US" sz="1400" dirty="0" smtClean="0"/>
                        <a:t>Critical data is treated the same as casual email is treated.</a:t>
                      </a:r>
                    </a:p>
                  </a:txBody>
                  <a:tcPr/>
                </a:tc>
                <a:extLst>
                  <a:ext uri="{0D108BD9-81ED-4DB2-BD59-A6C34878D82A}">
                    <a16:rowId xmlns:a16="http://schemas.microsoft.com/office/drawing/2014/main" val="3849654457"/>
                  </a:ext>
                </a:extLst>
              </a:tr>
              <a:tr h="370840">
                <a:tc>
                  <a:txBody>
                    <a:bodyPr/>
                    <a:lstStyle/>
                    <a:p>
                      <a:r>
                        <a:rPr lang="en-US" sz="1400" dirty="0">
                          <a:solidFill>
                            <a:srgbClr val="000000"/>
                          </a:solidFill>
                        </a:rPr>
                        <a:t>Integrated services (</a:t>
                      </a:r>
                      <a:r>
                        <a:rPr lang="en-US" sz="1400" dirty="0" err="1">
                          <a:solidFill>
                            <a:srgbClr val="000000"/>
                          </a:solidFill>
                        </a:rPr>
                        <a:t>IntServ</a:t>
                      </a:r>
                      <a:r>
                        <a:rPr lang="en-US" sz="1400" dirty="0">
                          <a:solidFill>
                            <a:srgbClr val="000000"/>
                          </a:solidFill>
                        </a:rPr>
                        <a:t>)</a:t>
                      </a:r>
                    </a:p>
                  </a:txBody>
                  <a:tcPr/>
                </a:tc>
                <a:tc>
                  <a:txBody>
                    <a:bodyPr/>
                    <a:lstStyle/>
                    <a:p>
                      <a:pPr marL="171450" indent="-171450" algn="just">
                        <a:buFont typeface="Wingdings" panose="05000000000000000000" pitchFamily="2" charset="2"/>
                        <a:buChar char="§"/>
                      </a:pPr>
                      <a:r>
                        <a:rPr lang="en-US" sz="1400" dirty="0"/>
                        <a:t>Provides very high QoS to IP packets with guaranteed delivery.</a:t>
                      </a:r>
                    </a:p>
                    <a:p>
                      <a:pPr marL="171450" indent="-171450" algn="just">
                        <a:buFont typeface="Wingdings" panose="05000000000000000000" pitchFamily="2" charset="2"/>
                        <a:buChar char="§"/>
                      </a:pPr>
                      <a:r>
                        <a:rPr lang="en-US" sz="1400" dirty="0"/>
                        <a:t>Defines a signaling process for applications to signal to the network that they require special QoS for a period and that bandwidth should be reserved.</a:t>
                      </a:r>
                    </a:p>
                    <a:p>
                      <a:pPr marL="171450" indent="-171450" algn="just">
                        <a:buFont typeface="Wingdings" panose="05000000000000000000" pitchFamily="2" charset="2"/>
                        <a:buChar char="§"/>
                      </a:pPr>
                      <a:r>
                        <a:rPr lang="en-US" sz="1400" dirty="0" err="1"/>
                        <a:t>IntServ</a:t>
                      </a:r>
                      <a:r>
                        <a:rPr lang="en-US" sz="1400" dirty="0"/>
                        <a:t> can severely limit the scalability of a network.</a:t>
                      </a:r>
                    </a:p>
                  </a:txBody>
                  <a:tcPr/>
                </a:tc>
                <a:tc>
                  <a:txBody>
                    <a:bodyPr/>
                    <a:lstStyle/>
                    <a:p>
                      <a:pPr marL="171450" indent="-171450" algn="l" defTabSz="914400" rtl="0" eaLnBrk="1" latinLnBrk="0" hangingPunct="1">
                        <a:buFont typeface="Wingdings" panose="05000000000000000000" pitchFamily="2" charset="2"/>
                        <a:buChar char="ü"/>
                      </a:pPr>
                      <a:r>
                        <a:rPr lang="en-US" sz="1400" kern="1200" dirty="0" smtClean="0">
                          <a:solidFill>
                            <a:schemeClr val="dk1"/>
                          </a:solidFill>
                          <a:latin typeface="+mn-lt"/>
                          <a:ea typeface="+mn-ea"/>
                          <a:cs typeface="+mn-cs"/>
                        </a:rPr>
                        <a:t>Explicit end-to-end resource admission control</a:t>
                      </a:r>
                    </a:p>
                    <a:p>
                      <a:pPr marL="171450" indent="-171450" algn="l" defTabSz="914400" rtl="0" eaLnBrk="1" latinLnBrk="0" hangingPunct="1">
                        <a:buFont typeface="Wingdings" panose="05000000000000000000" pitchFamily="2" charset="2"/>
                        <a:buChar char="ü"/>
                      </a:pPr>
                      <a:r>
                        <a:rPr lang="en-US" sz="1400" kern="1200" dirty="0" smtClean="0">
                          <a:solidFill>
                            <a:schemeClr val="dk1"/>
                          </a:solidFill>
                          <a:latin typeface="+mn-lt"/>
                          <a:ea typeface="+mn-ea"/>
                          <a:cs typeface="+mn-cs"/>
                        </a:rPr>
                        <a:t>Per-request policy admission control</a:t>
                      </a:r>
                    </a:p>
                    <a:p>
                      <a:pPr marL="171450" indent="-171450" algn="l" defTabSz="914400" rtl="0" eaLnBrk="1" latinLnBrk="0" hangingPunct="1">
                        <a:buFont typeface="Wingdings" panose="05000000000000000000" pitchFamily="2" charset="2"/>
                        <a:buChar char="ü"/>
                      </a:pPr>
                      <a:r>
                        <a:rPr lang="en-US" sz="1400" kern="1200" dirty="0" smtClean="0">
                          <a:solidFill>
                            <a:schemeClr val="dk1"/>
                          </a:solidFill>
                          <a:latin typeface="+mn-lt"/>
                          <a:ea typeface="+mn-ea"/>
                          <a:cs typeface="+mn-cs"/>
                        </a:rPr>
                        <a:t>Signaling of dynamic port numbers</a:t>
                      </a:r>
                    </a:p>
                    <a:p>
                      <a:pPr marL="171450" indent="-171450">
                        <a:buFont typeface="Wingdings" panose="05000000000000000000" pitchFamily="2" charset="2"/>
                        <a:buChar char="ü"/>
                      </a:pPr>
                      <a:endParaRPr lang="en-US" sz="1400" dirty="0">
                        <a:solidFill>
                          <a:srgbClr val="000000"/>
                        </a:solidFill>
                      </a:endParaRPr>
                    </a:p>
                  </a:txBody>
                  <a:tcPr/>
                </a:tc>
                <a:tc>
                  <a:txBody>
                    <a:bodyPr/>
                    <a:lstStyle/>
                    <a:p>
                      <a:pPr marL="171450" marR="0" lvl="0" indent="-17145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US" sz="1400" kern="1200" dirty="0" smtClean="0">
                          <a:solidFill>
                            <a:schemeClr val="dk1"/>
                          </a:solidFill>
                          <a:latin typeface="+mn-lt"/>
                          <a:ea typeface="+mn-ea"/>
                          <a:cs typeface="+mn-cs"/>
                        </a:rPr>
                        <a:t>Resource intensive due to the </a:t>
                      </a:r>
                      <a:r>
                        <a:rPr lang="en-US" sz="1400" kern="1200" dirty="0" err="1" smtClean="0">
                          <a:solidFill>
                            <a:schemeClr val="dk1"/>
                          </a:solidFill>
                          <a:latin typeface="+mn-lt"/>
                          <a:ea typeface="+mn-ea"/>
                          <a:cs typeface="+mn-cs"/>
                        </a:rPr>
                        <a:t>stateful</a:t>
                      </a:r>
                      <a:r>
                        <a:rPr lang="en-US" sz="1400" kern="1200" dirty="0" smtClean="0">
                          <a:solidFill>
                            <a:schemeClr val="dk1"/>
                          </a:solidFill>
                          <a:latin typeface="+mn-lt"/>
                          <a:ea typeface="+mn-ea"/>
                          <a:cs typeface="+mn-cs"/>
                        </a:rPr>
                        <a:t> architecture requirement for continuous signaling.</a:t>
                      </a:r>
                    </a:p>
                    <a:p>
                      <a:pPr marL="171450" marR="0" lvl="0" indent="-17145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US" sz="1400" kern="1200" dirty="0" smtClean="0">
                          <a:solidFill>
                            <a:schemeClr val="dk1"/>
                          </a:solidFill>
                          <a:latin typeface="+mn-lt"/>
                          <a:ea typeface="+mn-ea"/>
                          <a:cs typeface="+mn-cs"/>
                        </a:rPr>
                        <a:t>Flow-based approach not scalable to large implementations such as the internet.</a:t>
                      </a:r>
                    </a:p>
                  </a:txBody>
                  <a:tcPr/>
                </a:tc>
                <a:extLst>
                  <a:ext uri="{0D108BD9-81ED-4DB2-BD59-A6C34878D82A}">
                    <a16:rowId xmlns:a16="http://schemas.microsoft.com/office/drawing/2014/main" val="755117918"/>
                  </a:ext>
                </a:extLst>
              </a:tr>
              <a:tr h="370840">
                <a:tc>
                  <a:txBody>
                    <a:bodyPr/>
                    <a:lstStyle/>
                    <a:p>
                      <a:r>
                        <a:rPr lang="en-US" sz="1400" dirty="0">
                          <a:solidFill>
                            <a:srgbClr val="000000"/>
                          </a:solidFill>
                        </a:rPr>
                        <a:t>Differentiated services (</a:t>
                      </a:r>
                      <a:r>
                        <a:rPr lang="en-US" sz="1400" dirty="0" err="1">
                          <a:solidFill>
                            <a:srgbClr val="000000"/>
                          </a:solidFill>
                        </a:rPr>
                        <a:t>DiffServ</a:t>
                      </a:r>
                      <a:r>
                        <a:rPr lang="en-US" sz="1400" dirty="0">
                          <a:solidFill>
                            <a:srgbClr val="000000"/>
                          </a:solidFill>
                        </a:rPr>
                        <a:t>)</a:t>
                      </a:r>
                    </a:p>
                  </a:txBody>
                  <a:tcPr/>
                </a:tc>
                <a:tc>
                  <a:txBody>
                    <a:bodyPr/>
                    <a:lstStyle/>
                    <a:p>
                      <a:pPr marL="171450" indent="-171450" algn="just">
                        <a:buFont typeface="Wingdings" panose="05000000000000000000" pitchFamily="2" charset="2"/>
                        <a:buChar char="§"/>
                      </a:pPr>
                      <a:r>
                        <a:rPr lang="en-US" sz="1400" dirty="0"/>
                        <a:t>Provides high scalability and flexibility in implementing QoS.</a:t>
                      </a:r>
                    </a:p>
                    <a:p>
                      <a:pPr marL="171450" indent="-171450" algn="just">
                        <a:buFont typeface="Wingdings" panose="05000000000000000000" pitchFamily="2" charset="2"/>
                        <a:buChar char="§"/>
                      </a:pPr>
                      <a:r>
                        <a:rPr lang="en-US" sz="1400" dirty="0"/>
                        <a:t>Network devices recognize traffic classes and provide different levels of QoS to different traffic classes.</a:t>
                      </a:r>
                    </a:p>
                  </a:txBody>
                  <a:tcPr/>
                </a:tc>
                <a:tc>
                  <a:txBody>
                    <a:bodyPr/>
                    <a:lstStyle/>
                    <a:p>
                      <a:pPr marL="171450" indent="-171450" algn="l" defTabSz="914400" rtl="0" eaLnBrk="1" latinLnBrk="0" hangingPunct="1">
                        <a:buFont typeface="Wingdings" panose="05000000000000000000" pitchFamily="2" charset="2"/>
                        <a:buChar char="ü"/>
                      </a:pPr>
                      <a:r>
                        <a:rPr lang="en-US" sz="1400" kern="1200" dirty="0" smtClean="0">
                          <a:solidFill>
                            <a:schemeClr val="dk1"/>
                          </a:solidFill>
                          <a:latin typeface="+mn-lt"/>
                          <a:ea typeface="+mn-ea"/>
                          <a:cs typeface="+mn-cs"/>
                        </a:rPr>
                        <a:t>Highly scalable</a:t>
                      </a:r>
                    </a:p>
                    <a:p>
                      <a:pPr marL="171450" indent="-171450" algn="l" defTabSz="914400" rtl="0" eaLnBrk="1" latinLnBrk="0" hangingPunct="1">
                        <a:buFont typeface="Wingdings" panose="05000000000000000000" pitchFamily="2" charset="2"/>
                        <a:buChar char="ü"/>
                      </a:pPr>
                      <a:r>
                        <a:rPr lang="en-US" sz="1400" kern="1200" dirty="0" smtClean="0">
                          <a:solidFill>
                            <a:schemeClr val="dk1"/>
                          </a:solidFill>
                          <a:latin typeface="+mn-lt"/>
                          <a:ea typeface="+mn-ea"/>
                          <a:cs typeface="+mn-cs"/>
                        </a:rPr>
                        <a:t>Provides many different levels of quality</a:t>
                      </a:r>
                    </a:p>
                    <a:p>
                      <a:pPr marL="171450" indent="-171450">
                        <a:buFont typeface="Wingdings" panose="05000000000000000000" pitchFamily="2" charset="2"/>
                        <a:buChar char="ü"/>
                      </a:pPr>
                      <a:endParaRPr lang="en-US" sz="1400" dirty="0">
                        <a:solidFill>
                          <a:srgbClr val="000000"/>
                        </a:solidFill>
                      </a:endParaRPr>
                    </a:p>
                  </a:txBody>
                  <a:tcPr/>
                </a:tc>
                <a:tc>
                  <a:txBody>
                    <a:bodyPr/>
                    <a:lstStyle/>
                    <a:p>
                      <a:pPr marL="171450" marR="0" lvl="0" indent="-17145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US" sz="1400" kern="1200" dirty="0" smtClean="0">
                          <a:solidFill>
                            <a:schemeClr val="dk1"/>
                          </a:solidFill>
                          <a:latin typeface="+mn-lt"/>
                          <a:ea typeface="+mn-ea"/>
                          <a:cs typeface="+mn-cs"/>
                        </a:rPr>
                        <a:t>No absolute guarantee of service quality</a:t>
                      </a:r>
                    </a:p>
                    <a:p>
                      <a:pPr marL="171450" marR="0" lvl="0" indent="-17145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lang="en-US" sz="1400" kern="1200" dirty="0" smtClean="0">
                          <a:solidFill>
                            <a:schemeClr val="dk1"/>
                          </a:solidFill>
                          <a:latin typeface="+mn-lt"/>
                          <a:ea typeface="+mn-ea"/>
                          <a:cs typeface="+mn-cs"/>
                        </a:rPr>
                        <a:t>Requires a set of complex mechanisms to work in concert throughout the network</a:t>
                      </a:r>
                    </a:p>
                  </a:txBody>
                  <a:tcPr/>
                </a:tc>
                <a:extLst>
                  <a:ext uri="{0D108BD9-81ED-4DB2-BD59-A6C34878D82A}">
                    <a16:rowId xmlns:a16="http://schemas.microsoft.com/office/drawing/2014/main" val="235735172"/>
                  </a:ext>
                </a:extLst>
              </a:tr>
            </a:tbl>
          </a:graphicData>
        </a:graphic>
      </p:graphicFrame>
    </p:spTree>
    <p:extLst>
      <p:ext uri="{BB962C8B-B14F-4D97-AF65-F5344CB8AC3E}">
        <p14:creationId xmlns:p14="http://schemas.microsoft.com/office/powerpoint/2010/main" val="24475258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9393754" cy="900979"/>
          </a:xfrm>
        </p:spPr>
        <p:txBody>
          <a:bodyPr>
            <a:normAutofit/>
          </a:bodyPr>
          <a:lstStyle/>
          <a:p>
            <a:r>
              <a:rPr lang="en-US" altLang="en-US" sz="3200" dirty="0" smtClean="0"/>
              <a:t>Importance </a:t>
            </a:r>
            <a:r>
              <a:rPr lang="en-US" altLang="en-US" sz="3200" dirty="0"/>
              <a:t>and necessity of </a:t>
            </a:r>
            <a:r>
              <a:rPr lang="en-US" altLang="en-US" sz="3200" dirty="0" err="1"/>
              <a:t>QoS</a:t>
            </a:r>
            <a:r>
              <a:rPr lang="en-US" altLang="en-US" sz="3200" dirty="0"/>
              <a:t> in Networking devices </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79001" y="1030721"/>
            <a:ext cx="11391821" cy="4439054"/>
          </a:xfrm>
        </p:spPr>
        <p:txBody>
          <a:bodyPr>
            <a:normAutofit/>
          </a:bodyPr>
          <a:lstStyle/>
          <a:p>
            <a:pPr algn="just">
              <a:buFont typeface="Wingdings" panose="05000000000000000000" pitchFamily="2" charset="2"/>
              <a:buChar char="§"/>
            </a:pPr>
            <a:r>
              <a:rPr lang="en-US" sz="1800" dirty="0">
                <a:solidFill>
                  <a:srgbClr val="000000"/>
                </a:solidFill>
              </a:rPr>
              <a:t>Packet loss is usually the result of congestion on an interface. Most applications that use TCP experience slowdown because TCP automatically adjusts to network congestion. Dropped TCP segments cause TCP sessions to reduce their window sizes. Some applications do not use TCP and cannot handle drops (fragile flows).</a:t>
            </a:r>
          </a:p>
          <a:p>
            <a:pPr algn="just">
              <a:buFont typeface="Wingdings" panose="05000000000000000000" pitchFamily="2" charset="2"/>
              <a:buChar char="§"/>
            </a:pPr>
            <a:r>
              <a:rPr lang="en-US" sz="1800" dirty="0" smtClean="0">
                <a:solidFill>
                  <a:srgbClr val="000000"/>
                </a:solidFill>
              </a:rPr>
              <a:t>The </a:t>
            </a:r>
            <a:r>
              <a:rPr lang="en-US" sz="1800" dirty="0">
                <a:solidFill>
                  <a:srgbClr val="000000"/>
                </a:solidFill>
              </a:rPr>
              <a:t>following approaches can prevent drops in sensitive applications:</a:t>
            </a:r>
          </a:p>
          <a:p>
            <a:pPr marL="742950" lvl="2" indent="-285750" algn="just">
              <a:buFont typeface="Wingdings" panose="05000000000000000000" pitchFamily="2" charset="2"/>
              <a:buChar char="§"/>
            </a:pPr>
            <a:r>
              <a:rPr lang="en-US" sz="1800" dirty="0">
                <a:solidFill>
                  <a:srgbClr val="000000"/>
                </a:solidFill>
              </a:rPr>
              <a:t>Increase link capacity to ease or prevent congestion.</a:t>
            </a:r>
          </a:p>
          <a:p>
            <a:pPr marL="742950" lvl="2" indent="-285750" algn="just">
              <a:buFont typeface="Wingdings" panose="05000000000000000000" pitchFamily="2" charset="2"/>
              <a:buChar char="§"/>
            </a:pPr>
            <a:r>
              <a:rPr lang="en-US" sz="1800" dirty="0">
                <a:solidFill>
                  <a:srgbClr val="000000"/>
                </a:solidFill>
              </a:rPr>
              <a:t>Guarantee enough bandwidth and increase buffer space to accommodate bursts of traffic from fragile flows. WFQ, CBWFQ, and LLQ can guarantee bandwidth and provide prioritized forwarding to drop-sensitive applications.</a:t>
            </a:r>
          </a:p>
          <a:p>
            <a:pPr marL="742950" lvl="2" indent="-285750" algn="just">
              <a:buFont typeface="Wingdings" panose="05000000000000000000" pitchFamily="2" charset="2"/>
              <a:buChar char="§"/>
            </a:pPr>
            <a:r>
              <a:rPr lang="en-US" sz="1800" dirty="0">
                <a:solidFill>
                  <a:srgbClr val="000000"/>
                </a:solidFill>
              </a:rPr>
              <a:t>Drop lower-priority packets before congestion occurs. Cisco IOS </a:t>
            </a:r>
            <a:r>
              <a:rPr lang="en-US" sz="1800" dirty="0" err="1">
                <a:solidFill>
                  <a:srgbClr val="000000"/>
                </a:solidFill>
              </a:rPr>
              <a:t>QoS</a:t>
            </a:r>
            <a:r>
              <a:rPr lang="en-US" sz="1800" dirty="0">
                <a:solidFill>
                  <a:srgbClr val="000000"/>
                </a:solidFill>
              </a:rPr>
              <a:t> provides queuing mechanisms, such as weighted random early detection (WRED), that start dropping lower-priority packets before congestion occurs.</a:t>
            </a:r>
          </a:p>
        </p:txBody>
      </p:sp>
    </p:spTree>
    <p:extLst>
      <p:ext uri="{BB962C8B-B14F-4D97-AF65-F5344CB8AC3E}">
        <p14:creationId xmlns:p14="http://schemas.microsoft.com/office/powerpoint/2010/main" val="531615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2" y="166255"/>
            <a:ext cx="9624557" cy="900979"/>
          </a:xfrm>
        </p:spPr>
        <p:txBody>
          <a:bodyPr>
            <a:normAutofit/>
          </a:bodyPr>
          <a:lstStyle/>
          <a:p>
            <a:r>
              <a:rPr lang="en-US" altLang="en-US" sz="3200" dirty="0"/>
              <a:t>Importance and necessity of </a:t>
            </a:r>
            <a:r>
              <a:rPr lang="en-US" altLang="en-US" sz="3200" dirty="0" err="1"/>
              <a:t>QoS</a:t>
            </a:r>
            <a:r>
              <a:rPr lang="en-US" altLang="en-US" sz="3200" dirty="0"/>
              <a:t> in Networking devices </a:t>
            </a:r>
            <a:endParaRPr lang="en-GB" sz="3200" dirty="0"/>
          </a:p>
        </p:txBody>
      </p:sp>
      <p:graphicFrame>
        <p:nvGraphicFramePr>
          <p:cNvPr id="4" name="Content Placeholder 6">
            <a:extLst>
              <a:ext uri="{FF2B5EF4-FFF2-40B4-BE49-F238E27FC236}">
                <a16:creationId xmlns:a16="http://schemas.microsoft.com/office/drawing/2014/main" id="{7EA9397D-EE26-440E-8253-EC809CA48CBE}"/>
              </a:ext>
            </a:extLst>
          </p:cNvPr>
          <p:cNvGraphicFramePr>
            <a:graphicFrameLocks/>
          </p:cNvGraphicFramePr>
          <p:nvPr>
            <p:extLst/>
          </p:nvPr>
        </p:nvGraphicFramePr>
        <p:xfrm>
          <a:off x="160792" y="877243"/>
          <a:ext cx="11870495" cy="2500261"/>
        </p:xfrm>
        <a:graphic>
          <a:graphicData uri="http://schemas.openxmlformats.org/drawingml/2006/table">
            <a:tbl>
              <a:tblPr firstRow="1" bandRow="1">
                <a:tableStyleId>{F5AB1C69-6EDB-4FF4-983F-18BD219EF322}</a:tableStyleId>
              </a:tblPr>
              <a:tblGrid>
                <a:gridCol w="2724783">
                  <a:extLst>
                    <a:ext uri="{9D8B030D-6E8A-4147-A177-3AD203B41FA5}">
                      <a16:colId xmlns:a16="http://schemas.microsoft.com/office/drawing/2014/main" val="3729139006"/>
                    </a:ext>
                  </a:extLst>
                </a:gridCol>
                <a:gridCol w="9145712">
                  <a:extLst>
                    <a:ext uri="{9D8B030D-6E8A-4147-A177-3AD203B41FA5}">
                      <a16:colId xmlns:a16="http://schemas.microsoft.com/office/drawing/2014/main" val="2623022619"/>
                    </a:ext>
                  </a:extLst>
                </a:gridCol>
              </a:tblGrid>
              <a:tr h="291546">
                <a:tc>
                  <a:txBody>
                    <a:bodyPr/>
                    <a:lstStyle/>
                    <a:p>
                      <a:pPr algn="ctr"/>
                      <a:r>
                        <a:rPr lang="en-US" sz="1400" dirty="0"/>
                        <a:t>QoS Tools</a:t>
                      </a:r>
                    </a:p>
                  </a:txBody>
                  <a:tcPr/>
                </a:tc>
                <a:tc>
                  <a:txBody>
                    <a:bodyPr/>
                    <a:lstStyle/>
                    <a:p>
                      <a:pPr algn="ctr"/>
                      <a:r>
                        <a:rPr lang="en-US" sz="1400" dirty="0"/>
                        <a:t>Description</a:t>
                      </a:r>
                    </a:p>
                  </a:txBody>
                  <a:tcPr/>
                </a:tc>
                <a:extLst>
                  <a:ext uri="{0D108BD9-81ED-4DB2-BD59-A6C34878D82A}">
                    <a16:rowId xmlns:a16="http://schemas.microsoft.com/office/drawing/2014/main" val="2583676789"/>
                  </a:ext>
                </a:extLst>
              </a:tr>
              <a:tr h="495628">
                <a:tc>
                  <a:txBody>
                    <a:bodyPr/>
                    <a:lstStyle/>
                    <a:p>
                      <a:pPr marL="0" indent="0" algn="l">
                        <a:buFont typeface="Arial" panose="020B0604020202020204" pitchFamily="34" charset="0"/>
                        <a:buNone/>
                      </a:pPr>
                      <a:r>
                        <a:rPr lang="en-US" sz="1400" dirty="0"/>
                        <a:t>Classification and marking tools</a:t>
                      </a:r>
                    </a:p>
                  </a:txBody>
                  <a:tcPr/>
                </a:tc>
                <a:tc>
                  <a:txBody>
                    <a:bodyPr/>
                    <a:lstStyle/>
                    <a:p>
                      <a:pPr marL="285750" indent="-285750" algn="just">
                        <a:buFont typeface="Wingdings" panose="05000000000000000000" pitchFamily="2" charset="2"/>
                        <a:buChar char="§"/>
                      </a:pPr>
                      <a:r>
                        <a:rPr lang="en-US" sz="1400" dirty="0"/>
                        <a:t>Sessions, or flows, are analyzed to determine what traffic class they belong to.</a:t>
                      </a:r>
                    </a:p>
                    <a:p>
                      <a:pPr marL="285750" indent="-285750" algn="just">
                        <a:buFont typeface="Wingdings" panose="05000000000000000000" pitchFamily="2" charset="2"/>
                        <a:buChar char="§"/>
                      </a:pPr>
                      <a:r>
                        <a:rPr lang="en-US" sz="1400" dirty="0"/>
                        <a:t>When the traffic class is determined, the packets are marked.</a:t>
                      </a:r>
                    </a:p>
                  </a:txBody>
                  <a:tcPr/>
                </a:tc>
                <a:extLst>
                  <a:ext uri="{0D108BD9-81ED-4DB2-BD59-A6C34878D82A}">
                    <a16:rowId xmlns:a16="http://schemas.microsoft.com/office/drawing/2014/main" val="3849654457"/>
                  </a:ext>
                </a:extLst>
              </a:tr>
              <a:tr h="992342">
                <a:tc>
                  <a:txBody>
                    <a:bodyPr/>
                    <a:lstStyle/>
                    <a:p>
                      <a:pPr marL="0" indent="0" algn="just">
                        <a:buFont typeface="Arial" panose="020B0604020202020204" pitchFamily="34" charset="0"/>
                        <a:buNone/>
                      </a:pPr>
                      <a:r>
                        <a:rPr lang="en-US" sz="1400" dirty="0"/>
                        <a:t>Congestion avoidance tools</a:t>
                      </a:r>
                    </a:p>
                  </a:txBody>
                  <a:tcPr/>
                </a:tc>
                <a:tc>
                  <a:txBody>
                    <a:bodyPr/>
                    <a:lstStyle/>
                    <a:p>
                      <a:pPr marL="285750" indent="-285750" algn="just">
                        <a:buFont typeface="Wingdings" panose="05000000000000000000" pitchFamily="2" charset="2"/>
                        <a:buChar char="§"/>
                      </a:pPr>
                      <a:r>
                        <a:rPr lang="en-US" sz="1400" dirty="0"/>
                        <a:t>Traffic classes are allotted portions of network resources, as defined by the QoS policy.</a:t>
                      </a:r>
                    </a:p>
                    <a:p>
                      <a:pPr marL="285750" indent="-285750" algn="just">
                        <a:buFont typeface="Wingdings" panose="05000000000000000000" pitchFamily="2" charset="2"/>
                        <a:buChar char="§"/>
                      </a:pPr>
                      <a:r>
                        <a:rPr lang="en-US" sz="1400" dirty="0"/>
                        <a:t>The QoS policy also identifies how some traffic may be selectively dropped, delayed, or re-marked to avoid congestion.</a:t>
                      </a:r>
                    </a:p>
                    <a:p>
                      <a:pPr marL="285750" indent="-285750" algn="just">
                        <a:buFont typeface="Wingdings" panose="05000000000000000000" pitchFamily="2" charset="2"/>
                        <a:buChar char="§"/>
                      </a:pPr>
                      <a:r>
                        <a:rPr lang="en-US" sz="1400" dirty="0"/>
                        <a:t>The primary congestion avoidance tool is WRED and is used to regulate TCP data traffic in a bandwidth-efficient manner before tail drops caused by queue overflows occur.</a:t>
                      </a:r>
                    </a:p>
                  </a:txBody>
                  <a:tcPr/>
                </a:tc>
                <a:extLst>
                  <a:ext uri="{0D108BD9-81ED-4DB2-BD59-A6C34878D82A}">
                    <a16:rowId xmlns:a16="http://schemas.microsoft.com/office/drawing/2014/main" val="1615639436"/>
                  </a:ext>
                </a:extLst>
              </a:tr>
              <a:tr h="684959">
                <a:tc>
                  <a:txBody>
                    <a:bodyPr/>
                    <a:lstStyle/>
                    <a:p>
                      <a:pPr marL="0" indent="0" algn="just">
                        <a:buFont typeface="Arial" panose="020B0604020202020204" pitchFamily="34" charset="0"/>
                        <a:buNone/>
                      </a:pPr>
                      <a:r>
                        <a:rPr lang="en-US" sz="1400" dirty="0"/>
                        <a:t>Congestion management tools</a:t>
                      </a:r>
                    </a:p>
                  </a:txBody>
                  <a:tcPr/>
                </a:tc>
                <a:tc>
                  <a:txBody>
                    <a:bodyPr/>
                    <a:lstStyle/>
                    <a:p>
                      <a:pPr marL="285750" indent="-285750" algn="just">
                        <a:buFont typeface="Wingdings" panose="05000000000000000000" pitchFamily="2" charset="2"/>
                        <a:buChar char="§"/>
                      </a:pPr>
                      <a:r>
                        <a:rPr lang="en-US" sz="1400" dirty="0"/>
                        <a:t>When traffic exceeds available network resources, traffic is queued to await availability of resources.</a:t>
                      </a:r>
                    </a:p>
                    <a:p>
                      <a:pPr marL="285750" indent="-285750" algn="just">
                        <a:buFont typeface="Wingdings" panose="05000000000000000000" pitchFamily="2" charset="2"/>
                        <a:buChar char="§"/>
                      </a:pPr>
                      <a:r>
                        <a:rPr lang="en-US" sz="1400" dirty="0"/>
                        <a:t>Common Cisco IOS-based congestion management tools include CBWFQ and LLQ algorithms.</a:t>
                      </a:r>
                    </a:p>
                  </a:txBody>
                  <a:tcPr/>
                </a:tc>
                <a:extLst>
                  <a:ext uri="{0D108BD9-81ED-4DB2-BD59-A6C34878D82A}">
                    <a16:rowId xmlns:a16="http://schemas.microsoft.com/office/drawing/2014/main" val="661493734"/>
                  </a:ext>
                </a:extLst>
              </a:tr>
            </a:tbl>
          </a:graphicData>
        </a:graphic>
      </p:graphicFrame>
      <p:sp>
        <p:nvSpPr>
          <p:cNvPr id="5" name="Rectangle 4">
            <a:extLst>
              <a:ext uri="{FF2B5EF4-FFF2-40B4-BE49-F238E27FC236}">
                <a16:creationId xmlns:a16="http://schemas.microsoft.com/office/drawing/2014/main" id="{F441D26B-B5D4-4183-86F2-E2817AEFACA9}"/>
              </a:ext>
            </a:extLst>
          </p:cNvPr>
          <p:cNvSpPr/>
          <p:nvPr/>
        </p:nvSpPr>
        <p:spPr>
          <a:xfrm>
            <a:off x="6289964" y="3451825"/>
            <a:ext cx="2682240" cy="830997"/>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Note</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Classification and marking can be done on ingress or egress, whereas other QoS actions such queuing and shaping are usually done on egress.</a:t>
            </a:r>
          </a:p>
        </p:txBody>
      </p:sp>
      <p:pic>
        <p:nvPicPr>
          <p:cNvPr id="6" name="Picture 5">
            <a:extLst>
              <a:ext uri="{FF2B5EF4-FFF2-40B4-BE49-F238E27FC236}">
                <a16:creationId xmlns:a16="http://schemas.microsoft.com/office/drawing/2014/main" id="{DA5A77B4-DD31-45EF-81C3-3E142EC2AA7A}"/>
              </a:ext>
            </a:extLst>
          </p:cNvPr>
          <p:cNvPicPr>
            <a:picLocks noChangeAspect="1"/>
          </p:cNvPicPr>
          <p:nvPr/>
        </p:nvPicPr>
        <p:blipFill>
          <a:blip r:embed="rId3"/>
          <a:stretch>
            <a:fillRect/>
          </a:stretch>
        </p:blipFill>
        <p:spPr>
          <a:xfrm>
            <a:off x="160792" y="3413052"/>
            <a:ext cx="6068212" cy="2260550"/>
          </a:xfrm>
          <a:prstGeom prst="rect">
            <a:avLst/>
          </a:prstGeom>
        </p:spPr>
      </p:pic>
      <p:pic>
        <p:nvPicPr>
          <p:cNvPr id="8" name="Picture 7">
            <a:extLst>
              <a:ext uri="{FF2B5EF4-FFF2-40B4-BE49-F238E27FC236}">
                <a16:creationId xmlns:a16="http://schemas.microsoft.com/office/drawing/2014/main" id="{8FF899A7-218D-42C9-BD80-E38CDA324536}"/>
              </a:ext>
            </a:extLst>
          </p:cNvPr>
          <p:cNvPicPr>
            <a:picLocks noChangeAspect="1"/>
          </p:cNvPicPr>
          <p:nvPr/>
        </p:nvPicPr>
        <p:blipFill>
          <a:blip r:embed="rId4"/>
          <a:stretch>
            <a:fillRect/>
          </a:stretch>
        </p:blipFill>
        <p:spPr>
          <a:xfrm>
            <a:off x="6229004" y="4321594"/>
            <a:ext cx="2910918" cy="1352008"/>
          </a:xfrm>
          <a:prstGeom prst="rect">
            <a:avLst/>
          </a:prstGeom>
        </p:spPr>
      </p:pic>
      <p:pic>
        <p:nvPicPr>
          <p:cNvPr id="9" name="Picture 8">
            <a:extLst>
              <a:ext uri="{FF2B5EF4-FFF2-40B4-BE49-F238E27FC236}">
                <a16:creationId xmlns:a16="http://schemas.microsoft.com/office/drawing/2014/main" id="{7F245769-3C09-466A-880E-731105C8A530}"/>
              </a:ext>
            </a:extLst>
          </p:cNvPr>
          <p:cNvPicPr>
            <a:picLocks noChangeAspect="1"/>
          </p:cNvPicPr>
          <p:nvPr/>
        </p:nvPicPr>
        <p:blipFill>
          <a:blip r:embed="rId5"/>
          <a:stretch>
            <a:fillRect/>
          </a:stretch>
        </p:blipFill>
        <p:spPr>
          <a:xfrm>
            <a:off x="9139921" y="3486644"/>
            <a:ext cx="3052080" cy="2186958"/>
          </a:xfrm>
          <a:prstGeom prst="rect">
            <a:avLst/>
          </a:prstGeom>
        </p:spPr>
      </p:pic>
    </p:spTree>
    <p:extLst>
      <p:ext uri="{BB962C8B-B14F-4D97-AF65-F5344CB8AC3E}">
        <p14:creationId xmlns:p14="http://schemas.microsoft.com/office/powerpoint/2010/main" val="34768684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113044" y="930781"/>
            <a:ext cx="4952177" cy="4708981"/>
          </a:xfrm>
          <a:prstGeom prst="rect">
            <a:avLst/>
          </a:prstGeom>
          <a:noFill/>
        </p:spPr>
        <p:txBody>
          <a:bodyPr wrap="square" rtlCol="0">
            <a:spAutoFit/>
          </a:bodyPr>
          <a:lstStyle/>
          <a:p>
            <a:pPr marL="342900" indent="-342900" algn="just">
              <a:buFont typeface="Wingdings" panose="05000000000000000000" pitchFamily="2" charset="2"/>
              <a:buChar char="§"/>
            </a:pPr>
            <a:r>
              <a:rPr lang="en-US" sz="2000" dirty="0">
                <a:solidFill>
                  <a:srgbClr val="000000"/>
                </a:solidFill>
              </a:rPr>
              <a:t>CDP is a Cisco proprietary Layer 2 protocol that is used to gather information about Cisco devices which share the same data link. </a:t>
            </a:r>
            <a:endParaRPr lang="en-US" sz="2000" dirty="0" smtClean="0">
              <a:solidFill>
                <a:srgbClr val="000000"/>
              </a:solidFill>
            </a:endParaRPr>
          </a:p>
          <a:p>
            <a:pPr marL="342900" indent="-342900" algn="just">
              <a:buFont typeface="Wingdings" panose="05000000000000000000" pitchFamily="2" charset="2"/>
              <a:buChar char="§"/>
            </a:pPr>
            <a:r>
              <a:rPr lang="en-US" sz="2000" dirty="0" smtClean="0">
                <a:solidFill>
                  <a:srgbClr val="000000"/>
                </a:solidFill>
              </a:rPr>
              <a:t>CDP </a:t>
            </a:r>
            <a:r>
              <a:rPr lang="en-US" sz="2000" dirty="0">
                <a:solidFill>
                  <a:srgbClr val="000000"/>
                </a:solidFill>
              </a:rPr>
              <a:t>is media and protocol independent and runs on all Cisco devices, such as routers, switches, and access servers.</a:t>
            </a:r>
          </a:p>
          <a:p>
            <a:pPr marL="342900" indent="-342900" algn="just">
              <a:buFont typeface="Wingdings" panose="05000000000000000000" pitchFamily="2" charset="2"/>
              <a:buChar char="§"/>
            </a:pPr>
            <a:r>
              <a:rPr lang="en-US" sz="2000" dirty="0" smtClean="0">
                <a:solidFill>
                  <a:srgbClr val="000000"/>
                </a:solidFill>
              </a:rPr>
              <a:t>The </a:t>
            </a:r>
            <a:r>
              <a:rPr lang="en-US" sz="2000" dirty="0">
                <a:solidFill>
                  <a:srgbClr val="000000"/>
                </a:solidFill>
              </a:rPr>
              <a:t>device sends periodic CDP advertisements to connected devices. These advertisements share information about the type of device that is discovered, the name of the devices, and the number and type of the </a:t>
            </a:r>
            <a:r>
              <a:rPr lang="en-US" sz="2000" dirty="0" smtClean="0">
                <a:solidFill>
                  <a:srgbClr val="000000"/>
                </a:solidFill>
              </a:rPr>
              <a:t>interfaces.</a:t>
            </a:r>
          </a:p>
          <a:p>
            <a:pPr marL="342900" indent="-342900" algn="just">
              <a:buFont typeface="Wingdings" panose="05000000000000000000" pitchFamily="2" charset="2"/>
              <a:buChar char="§"/>
            </a:pPr>
            <a:r>
              <a:rPr lang="en-US" sz="2000" dirty="0" smtClean="0">
                <a:solidFill>
                  <a:srgbClr val="000000"/>
                </a:solidFill>
              </a:rPr>
              <a:t>For </a:t>
            </a:r>
            <a:r>
              <a:rPr lang="en-US" sz="2000" dirty="0">
                <a:solidFill>
                  <a:srgbClr val="000000"/>
                </a:solidFill>
              </a:rPr>
              <a:t>Cisco devices, </a:t>
            </a:r>
            <a:r>
              <a:rPr lang="en-US" sz="2000" b="1" dirty="0">
                <a:solidFill>
                  <a:srgbClr val="000000"/>
                </a:solidFill>
              </a:rPr>
              <a:t>CDP is enabled by default</a:t>
            </a:r>
            <a:r>
              <a:rPr lang="en-US" sz="2000" dirty="0">
                <a:solidFill>
                  <a:srgbClr val="000000"/>
                </a:solidFill>
              </a:rPr>
              <a:t>. </a:t>
            </a:r>
          </a:p>
        </p:txBody>
      </p:sp>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101210"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70000" lnSpcReduction="2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a:t>
            </a:r>
            <a:r>
              <a:rPr lang="en-US" sz="2400" b="1" dirty="0" smtClean="0"/>
              <a:t>to Manage </a:t>
            </a:r>
            <a:r>
              <a:rPr lang="en-US" sz="2400" b="1" dirty="0"/>
              <a:t>Networks </a:t>
            </a:r>
            <a:r>
              <a:rPr lang="en-US" sz="2400" dirty="0"/>
              <a:t>Device Discovery with CDP</a:t>
            </a:r>
          </a:p>
        </p:txBody>
      </p:sp>
      <p:pic>
        <p:nvPicPr>
          <p:cNvPr id="4" name="Picture 3">
            <a:extLst>
              <a:ext uri="{FF2B5EF4-FFF2-40B4-BE49-F238E27FC236}">
                <a16:creationId xmlns:a16="http://schemas.microsoft.com/office/drawing/2014/main" id="{79CC965C-E9DD-0740-9101-544EE00163EF}"/>
              </a:ext>
            </a:extLst>
          </p:cNvPr>
          <p:cNvPicPr>
            <a:picLocks noChangeAspect="1"/>
          </p:cNvPicPr>
          <p:nvPr/>
        </p:nvPicPr>
        <p:blipFill>
          <a:blip r:embed="rId3"/>
          <a:stretch>
            <a:fillRect/>
          </a:stretch>
        </p:blipFill>
        <p:spPr>
          <a:xfrm>
            <a:off x="7753020" y="96227"/>
            <a:ext cx="4222848" cy="681715"/>
          </a:xfrm>
          <a:prstGeom prst="rect">
            <a:avLst/>
          </a:prstGeom>
        </p:spPr>
      </p:pic>
      <p:graphicFrame>
        <p:nvGraphicFramePr>
          <p:cNvPr id="3" name="Table 2"/>
          <p:cNvGraphicFramePr>
            <a:graphicFrameLocks noGrp="1"/>
          </p:cNvGraphicFramePr>
          <p:nvPr>
            <p:extLst>
              <p:ext uri="{D42A27DB-BD31-4B8C-83A1-F6EECF244321}">
                <p14:modId xmlns:p14="http://schemas.microsoft.com/office/powerpoint/2010/main" val="2648753828"/>
              </p:ext>
            </p:extLst>
          </p:nvPr>
        </p:nvGraphicFramePr>
        <p:xfrm>
          <a:off x="5131727" y="825166"/>
          <a:ext cx="6927269" cy="3180080"/>
        </p:xfrm>
        <a:graphic>
          <a:graphicData uri="http://schemas.openxmlformats.org/drawingml/2006/table">
            <a:tbl>
              <a:tblPr firstRow="1" bandRow="1">
                <a:tableStyleId>{5C22544A-7EE6-4342-B048-85BDC9FD1C3A}</a:tableStyleId>
              </a:tblPr>
              <a:tblGrid>
                <a:gridCol w="4738251">
                  <a:extLst>
                    <a:ext uri="{9D8B030D-6E8A-4147-A177-3AD203B41FA5}">
                      <a16:colId xmlns:a16="http://schemas.microsoft.com/office/drawing/2014/main" val="468806406"/>
                    </a:ext>
                  </a:extLst>
                </a:gridCol>
                <a:gridCol w="2189018">
                  <a:extLst>
                    <a:ext uri="{9D8B030D-6E8A-4147-A177-3AD203B41FA5}">
                      <a16:colId xmlns:a16="http://schemas.microsoft.com/office/drawing/2014/main" val="1794412762"/>
                    </a:ext>
                  </a:extLst>
                </a:gridCol>
              </a:tblGrid>
              <a:tr h="370840">
                <a:tc>
                  <a:txBody>
                    <a:bodyPr/>
                    <a:lstStyle/>
                    <a:p>
                      <a:r>
                        <a:rPr lang="en-US" sz="1500" i="1" dirty="0" smtClean="0">
                          <a:solidFill>
                            <a:srgbClr val="000000"/>
                          </a:solidFill>
                        </a:rPr>
                        <a:t>Verify the status of CDP </a:t>
                      </a:r>
                      <a:endParaRPr lang="en-GB" sz="1500" i="1" dirty="0"/>
                    </a:p>
                  </a:txBody>
                  <a:tcPr/>
                </a:tc>
                <a:tc>
                  <a:txBody>
                    <a:bodyPr/>
                    <a:lstStyle/>
                    <a:p>
                      <a:r>
                        <a:rPr lang="en-US" sz="1500" b="1" dirty="0" smtClean="0">
                          <a:solidFill>
                            <a:srgbClr val="000000"/>
                          </a:solidFill>
                        </a:rPr>
                        <a:t>show </a:t>
                      </a:r>
                      <a:r>
                        <a:rPr lang="en-US" sz="1500" b="1" dirty="0" err="1" smtClean="0">
                          <a:solidFill>
                            <a:srgbClr val="000000"/>
                          </a:solidFill>
                        </a:rPr>
                        <a:t>cdp</a:t>
                      </a:r>
                      <a:endParaRPr lang="en-GB" sz="1500" dirty="0"/>
                    </a:p>
                  </a:txBody>
                  <a:tcPr/>
                </a:tc>
                <a:extLst>
                  <a:ext uri="{0D108BD9-81ED-4DB2-BD59-A6C34878D82A}">
                    <a16:rowId xmlns:a16="http://schemas.microsoft.com/office/drawing/2014/main" val="20475994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500" i="1" dirty="0" smtClean="0">
                          <a:solidFill>
                            <a:srgbClr val="000000"/>
                          </a:solidFill>
                        </a:rPr>
                        <a:t>Disable CDP on a specific interface </a:t>
                      </a:r>
                      <a:r>
                        <a:rPr lang="en-US" sz="1500" b="0" i="1" dirty="0" smtClean="0">
                          <a:solidFill>
                            <a:srgbClr val="000000"/>
                          </a:solidFill>
                        </a:rPr>
                        <a:t>(CDP is still enabled on the device; however, no more CDP advertisements will be sent out that interface)</a:t>
                      </a:r>
                      <a:endParaRPr lang="en-GB" sz="1500" b="0" i="1" dirty="0" smtClean="0"/>
                    </a:p>
                  </a:txBody>
                  <a:tcPr/>
                </a:tc>
                <a:tc>
                  <a:txBody>
                    <a:bodyPr/>
                    <a:lstStyle/>
                    <a:p>
                      <a:r>
                        <a:rPr lang="en-US" sz="1500" b="1" dirty="0" smtClean="0">
                          <a:solidFill>
                            <a:srgbClr val="000000"/>
                          </a:solidFill>
                        </a:rPr>
                        <a:t>no </a:t>
                      </a:r>
                      <a:r>
                        <a:rPr lang="en-US" sz="1500" b="1" dirty="0" err="1" smtClean="0">
                          <a:solidFill>
                            <a:srgbClr val="000000"/>
                          </a:solidFill>
                        </a:rPr>
                        <a:t>cdp</a:t>
                      </a:r>
                      <a:r>
                        <a:rPr lang="en-US" sz="1500" b="1" dirty="0" smtClean="0">
                          <a:solidFill>
                            <a:srgbClr val="000000"/>
                          </a:solidFill>
                        </a:rPr>
                        <a:t> enable</a:t>
                      </a:r>
                      <a:endParaRPr lang="en-GB" sz="1500" b="0" i="1" dirty="0"/>
                    </a:p>
                  </a:txBody>
                  <a:tcPr/>
                </a:tc>
                <a:extLst>
                  <a:ext uri="{0D108BD9-81ED-4DB2-BD59-A6C34878D82A}">
                    <a16:rowId xmlns:a16="http://schemas.microsoft.com/office/drawing/2014/main" val="597660823"/>
                  </a:ext>
                </a:extLst>
              </a:tr>
              <a:tr h="370840">
                <a:tc>
                  <a:txBody>
                    <a:bodyPr/>
                    <a:lstStyle/>
                    <a:p>
                      <a:r>
                        <a:rPr lang="en-US" sz="1500" i="1" dirty="0" smtClean="0">
                          <a:solidFill>
                            <a:srgbClr val="000000"/>
                          </a:solidFill>
                        </a:rPr>
                        <a:t>Enable CDP on the specific interface</a:t>
                      </a:r>
                      <a:endParaRPr lang="en-GB" sz="1500" i="1" dirty="0"/>
                    </a:p>
                  </a:txBody>
                  <a:tcPr/>
                </a:tc>
                <a:tc>
                  <a:txBody>
                    <a:bodyPr/>
                    <a:lstStyle/>
                    <a:p>
                      <a:r>
                        <a:rPr lang="en-US" sz="1500" b="1" dirty="0" err="1" smtClean="0">
                          <a:solidFill>
                            <a:srgbClr val="000000"/>
                          </a:solidFill>
                        </a:rPr>
                        <a:t>cdp</a:t>
                      </a:r>
                      <a:r>
                        <a:rPr lang="en-US" sz="1500" b="1" dirty="0" smtClean="0">
                          <a:solidFill>
                            <a:srgbClr val="000000"/>
                          </a:solidFill>
                        </a:rPr>
                        <a:t> enable</a:t>
                      </a:r>
                      <a:endParaRPr lang="en-GB" sz="1500" dirty="0"/>
                    </a:p>
                  </a:txBody>
                  <a:tcPr/>
                </a:tc>
                <a:extLst>
                  <a:ext uri="{0D108BD9-81ED-4DB2-BD59-A6C34878D82A}">
                    <a16:rowId xmlns:a16="http://schemas.microsoft.com/office/drawing/2014/main" val="3724530190"/>
                  </a:ext>
                </a:extLst>
              </a:tr>
              <a:tr h="370840">
                <a:tc>
                  <a:txBody>
                    <a:bodyPr/>
                    <a:lstStyle/>
                    <a:p>
                      <a:r>
                        <a:rPr lang="en-US" sz="1500" i="1" dirty="0" smtClean="0">
                          <a:solidFill>
                            <a:srgbClr val="000000"/>
                          </a:solidFill>
                        </a:rPr>
                        <a:t>Enable CDP globally for all the supported interfaces on the device</a:t>
                      </a:r>
                      <a:endParaRPr lang="en-GB" sz="1500" i="1" dirty="0"/>
                    </a:p>
                  </a:txBody>
                  <a:tcPr/>
                </a:tc>
                <a:tc>
                  <a:txBody>
                    <a:bodyPr/>
                    <a:lstStyle/>
                    <a:p>
                      <a:r>
                        <a:rPr lang="en-US" sz="1500" b="1" dirty="0" err="1" smtClean="0">
                          <a:solidFill>
                            <a:srgbClr val="000000"/>
                          </a:solidFill>
                        </a:rPr>
                        <a:t>cdp</a:t>
                      </a:r>
                      <a:r>
                        <a:rPr lang="en-US" sz="1500" b="1" dirty="0" smtClean="0">
                          <a:solidFill>
                            <a:srgbClr val="000000"/>
                          </a:solidFill>
                        </a:rPr>
                        <a:t> run</a:t>
                      </a:r>
                      <a:endParaRPr lang="en-GB" sz="1500" dirty="0"/>
                    </a:p>
                  </a:txBody>
                  <a:tcPr/>
                </a:tc>
                <a:extLst>
                  <a:ext uri="{0D108BD9-81ED-4DB2-BD59-A6C34878D82A}">
                    <a16:rowId xmlns:a16="http://schemas.microsoft.com/office/drawing/2014/main" val="771891805"/>
                  </a:ext>
                </a:extLst>
              </a:tr>
              <a:tr h="370840">
                <a:tc>
                  <a:txBody>
                    <a:bodyPr/>
                    <a:lstStyle/>
                    <a:p>
                      <a:r>
                        <a:rPr lang="en-US" sz="1500" i="1" dirty="0" smtClean="0">
                          <a:solidFill>
                            <a:srgbClr val="000000"/>
                          </a:solidFill>
                        </a:rPr>
                        <a:t>Display the interfaces that are CDP-enabled on a device</a:t>
                      </a:r>
                      <a:endParaRPr lang="en-GB" sz="1500" i="1" dirty="0"/>
                    </a:p>
                  </a:txBody>
                  <a:tcPr/>
                </a:tc>
                <a:tc>
                  <a:txBody>
                    <a:bodyPr/>
                    <a:lstStyle/>
                    <a:p>
                      <a:r>
                        <a:rPr lang="en-US" sz="1500" b="1" dirty="0" smtClean="0">
                          <a:solidFill>
                            <a:srgbClr val="000000"/>
                          </a:solidFill>
                        </a:rPr>
                        <a:t>show </a:t>
                      </a:r>
                      <a:r>
                        <a:rPr lang="en-US" sz="1500" b="1" dirty="0" err="1" smtClean="0">
                          <a:solidFill>
                            <a:srgbClr val="000000"/>
                          </a:solidFill>
                        </a:rPr>
                        <a:t>cdp</a:t>
                      </a:r>
                      <a:r>
                        <a:rPr lang="en-US" sz="1500" b="1" dirty="0" smtClean="0">
                          <a:solidFill>
                            <a:srgbClr val="000000"/>
                          </a:solidFill>
                        </a:rPr>
                        <a:t> interface</a:t>
                      </a:r>
                      <a:r>
                        <a:rPr lang="en-US" sz="1500" dirty="0" smtClean="0">
                          <a:solidFill>
                            <a:srgbClr val="000000"/>
                          </a:solidFill>
                        </a:rPr>
                        <a:t> </a:t>
                      </a:r>
                      <a:endParaRPr lang="en-GB" sz="1500" dirty="0"/>
                    </a:p>
                  </a:txBody>
                  <a:tcPr/>
                </a:tc>
                <a:extLst>
                  <a:ext uri="{0D108BD9-81ED-4DB2-BD59-A6C34878D82A}">
                    <a16:rowId xmlns:a16="http://schemas.microsoft.com/office/drawing/2014/main" val="2711370573"/>
                  </a:ext>
                </a:extLst>
              </a:tr>
              <a:tr h="370840">
                <a:tc>
                  <a:txBody>
                    <a:bodyPr/>
                    <a:lstStyle/>
                    <a:p>
                      <a:r>
                        <a:rPr lang="en-US" sz="1500" i="1" kern="1200" dirty="0" smtClean="0">
                          <a:solidFill>
                            <a:srgbClr val="000000"/>
                          </a:solidFill>
                          <a:latin typeface="+mn-lt"/>
                          <a:ea typeface="+mn-ea"/>
                          <a:cs typeface="+mn-cs"/>
                        </a:rPr>
                        <a:t>Determine the network layout</a:t>
                      </a:r>
                      <a:endParaRPr lang="en-GB" sz="1500" i="1" kern="1200" dirty="0">
                        <a:solidFill>
                          <a:srgbClr val="000000"/>
                        </a:solidFill>
                        <a:latin typeface="+mn-lt"/>
                        <a:ea typeface="+mn-ea"/>
                        <a:cs typeface="+mn-cs"/>
                      </a:endParaRPr>
                    </a:p>
                  </a:txBody>
                  <a:tcPr/>
                </a:tc>
                <a:tc>
                  <a:txBody>
                    <a:bodyPr/>
                    <a:lstStyle/>
                    <a:p>
                      <a:r>
                        <a:rPr lang="en-US" sz="1400" b="1" dirty="0" smtClean="0">
                          <a:solidFill>
                            <a:srgbClr val="000000"/>
                          </a:solidFill>
                        </a:rPr>
                        <a:t>show </a:t>
                      </a:r>
                      <a:r>
                        <a:rPr lang="en-US" sz="1400" b="1" dirty="0" err="1" smtClean="0">
                          <a:solidFill>
                            <a:srgbClr val="000000"/>
                          </a:solidFill>
                        </a:rPr>
                        <a:t>cdp</a:t>
                      </a:r>
                      <a:r>
                        <a:rPr lang="en-US" sz="1400" b="1" dirty="0" smtClean="0">
                          <a:solidFill>
                            <a:srgbClr val="000000"/>
                          </a:solidFill>
                        </a:rPr>
                        <a:t> neighbors</a:t>
                      </a:r>
                      <a:endParaRPr lang="en-GB" sz="1500" dirty="0"/>
                    </a:p>
                  </a:txBody>
                  <a:tcPr/>
                </a:tc>
                <a:extLst>
                  <a:ext uri="{0D108BD9-81ED-4DB2-BD59-A6C34878D82A}">
                    <a16:rowId xmlns:a16="http://schemas.microsoft.com/office/drawing/2014/main" val="1539982533"/>
                  </a:ext>
                </a:extLst>
              </a:tr>
              <a:tr h="370840">
                <a:tc>
                  <a:txBody>
                    <a:bodyPr/>
                    <a:lstStyle/>
                    <a:p>
                      <a:endParaRPr lang="en-GB" sz="1500" i="1" kern="1200" dirty="0">
                        <a:solidFill>
                          <a:srgbClr val="000000"/>
                        </a:solidFill>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kern="1200" dirty="0" smtClean="0">
                          <a:solidFill>
                            <a:srgbClr val="000000"/>
                          </a:solidFill>
                          <a:latin typeface="+mn-lt"/>
                          <a:ea typeface="+mn-ea"/>
                          <a:cs typeface="+mn-cs"/>
                        </a:rPr>
                        <a:t>show </a:t>
                      </a:r>
                      <a:r>
                        <a:rPr lang="en-US" sz="1400" b="1" kern="1200" dirty="0" err="1" smtClean="0">
                          <a:solidFill>
                            <a:srgbClr val="000000"/>
                          </a:solidFill>
                          <a:latin typeface="+mn-lt"/>
                          <a:ea typeface="+mn-ea"/>
                          <a:cs typeface="+mn-cs"/>
                        </a:rPr>
                        <a:t>cdp</a:t>
                      </a:r>
                      <a:r>
                        <a:rPr lang="en-US" sz="1400" b="1" kern="1200" dirty="0" smtClean="0">
                          <a:solidFill>
                            <a:srgbClr val="000000"/>
                          </a:solidFill>
                          <a:latin typeface="+mn-lt"/>
                          <a:ea typeface="+mn-ea"/>
                          <a:cs typeface="+mn-cs"/>
                        </a:rPr>
                        <a:t> neighbors detail</a:t>
                      </a:r>
                      <a:endParaRPr lang="en-GB" sz="1400" b="1" kern="1200" dirty="0">
                        <a:solidFill>
                          <a:srgbClr val="000000"/>
                        </a:solidFill>
                        <a:latin typeface="+mn-lt"/>
                        <a:ea typeface="+mn-ea"/>
                        <a:cs typeface="+mn-cs"/>
                      </a:endParaRPr>
                    </a:p>
                  </a:txBody>
                  <a:tcPr/>
                </a:tc>
                <a:extLst>
                  <a:ext uri="{0D108BD9-81ED-4DB2-BD59-A6C34878D82A}">
                    <a16:rowId xmlns:a16="http://schemas.microsoft.com/office/drawing/2014/main" val="534243953"/>
                  </a:ext>
                </a:extLst>
              </a:tr>
            </a:tbl>
          </a:graphicData>
        </a:graphic>
      </p:graphicFrame>
      <p:sp>
        <p:nvSpPr>
          <p:cNvPr id="8" name="Rectangle 7">
            <a:extLst>
              <a:ext uri="{FF2B5EF4-FFF2-40B4-BE49-F238E27FC236}">
                <a16:creationId xmlns:a16="http://schemas.microsoft.com/office/drawing/2014/main" id="{799A2198-7AFD-BE46-B7EF-314352F4A2E7}"/>
              </a:ext>
            </a:extLst>
          </p:cNvPr>
          <p:cNvSpPr/>
          <p:nvPr/>
        </p:nvSpPr>
        <p:spPr>
          <a:xfrm>
            <a:off x="5809500" y="4052470"/>
            <a:ext cx="5989031" cy="1631216"/>
          </a:xfrm>
          <a:prstGeom prst="rect">
            <a:avLst/>
          </a:prstGeom>
          <a:solidFill>
            <a:srgbClr val="000000"/>
          </a:solidFill>
        </p:spPr>
        <p:txBody>
          <a:bodyPr wrap="square">
            <a:spAutoFit/>
          </a:bodyPr>
          <a:lstStyle/>
          <a:p>
            <a:r>
              <a:rPr lang="en-US" sz="1000" dirty="0">
                <a:solidFill>
                  <a:srgbClr val="DFDFDF"/>
                </a:solidFill>
                <a:latin typeface="Courier New" panose="02070309020205020404" pitchFamily="49" charset="0"/>
              </a:rPr>
              <a:t>R1# </a:t>
            </a:r>
            <a:r>
              <a:rPr lang="en-US" sz="1000" b="1" dirty="0">
                <a:solidFill>
                  <a:srgbClr val="FFFFFF"/>
                </a:solidFill>
                <a:latin typeface="Courier New" panose="02070309020205020404" pitchFamily="49" charset="0"/>
              </a:rPr>
              <a:t>show </a:t>
            </a:r>
            <a:r>
              <a:rPr lang="en-US" sz="1000" b="1" dirty="0" err="1">
                <a:solidFill>
                  <a:srgbClr val="FFFFFF"/>
                </a:solidFill>
                <a:latin typeface="Courier New" panose="02070309020205020404" pitchFamily="49" charset="0"/>
              </a:rPr>
              <a:t>cdp</a:t>
            </a:r>
            <a:r>
              <a:rPr lang="en-US" sz="1000" b="1" dirty="0">
                <a:solidFill>
                  <a:srgbClr val="FFFFFF"/>
                </a:solidFill>
                <a:latin typeface="Courier New" panose="02070309020205020404" pitchFamily="49" charset="0"/>
              </a:rPr>
              <a:t> neighbors detail</a:t>
            </a:r>
            <a:r>
              <a:rPr lang="en-US" sz="1000" dirty="0">
                <a:solidFill>
                  <a:srgbClr val="DFDFDF"/>
                </a:solidFill>
                <a:latin typeface="Courier New" panose="02070309020205020404" pitchFamily="49" charset="0"/>
              </a:rPr>
              <a:t> </a:t>
            </a:r>
          </a:p>
          <a:p>
            <a:r>
              <a:rPr lang="en-US" sz="1000" dirty="0">
                <a:solidFill>
                  <a:srgbClr val="DFDFDF"/>
                </a:solidFill>
                <a:latin typeface="Courier New" panose="02070309020205020404" pitchFamily="49" charset="0"/>
              </a:rPr>
              <a:t>------------------------- </a:t>
            </a:r>
          </a:p>
          <a:p>
            <a:r>
              <a:rPr lang="en-US" sz="1000" dirty="0">
                <a:solidFill>
                  <a:srgbClr val="DFDFDF"/>
                </a:solidFill>
                <a:latin typeface="Courier New" panose="02070309020205020404" pitchFamily="49" charset="0"/>
              </a:rPr>
              <a:t>Device ID: S1 </a:t>
            </a:r>
          </a:p>
          <a:p>
            <a:r>
              <a:rPr lang="en-US" sz="1000" dirty="0">
                <a:solidFill>
                  <a:srgbClr val="DFDFDF"/>
                </a:solidFill>
                <a:latin typeface="Courier New" panose="02070309020205020404" pitchFamily="49" charset="0"/>
              </a:rPr>
              <a:t>Entry address(es): </a:t>
            </a:r>
          </a:p>
          <a:p>
            <a:r>
              <a:rPr lang="en-US" sz="1000" dirty="0">
                <a:solidFill>
                  <a:srgbClr val="FBAB18"/>
                </a:solidFill>
                <a:latin typeface="Courier New" panose="02070309020205020404" pitchFamily="49" charset="0"/>
              </a:rPr>
              <a:t>  IP address: 192.168.1.2</a:t>
            </a:r>
            <a:r>
              <a:rPr lang="en-US" sz="1000" dirty="0">
                <a:solidFill>
                  <a:srgbClr val="DFDFDF"/>
                </a:solidFill>
                <a:latin typeface="Courier New" panose="02070309020205020404" pitchFamily="49" charset="0"/>
              </a:rPr>
              <a:t> </a:t>
            </a:r>
          </a:p>
          <a:p>
            <a:r>
              <a:rPr lang="en-US" sz="1000" dirty="0">
                <a:solidFill>
                  <a:srgbClr val="DFDFDF"/>
                </a:solidFill>
                <a:latin typeface="Courier New" panose="02070309020205020404" pitchFamily="49" charset="0"/>
              </a:rPr>
              <a:t>Platform: cisco WS-C3560-24TS, Capabilities: Switch IGMP</a:t>
            </a:r>
          </a:p>
          <a:p>
            <a:r>
              <a:rPr lang="en-US" sz="1000" dirty="0">
                <a:solidFill>
                  <a:srgbClr val="DFDFDF"/>
                </a:solidFill>
                <a:latin typeface="Courier New" panose="02070309020205020404" pitchFamily="49" charset="0"/>
              </a:rPr>
              <a:t>Interface: GigabitEthernet0/0/1, Port ID (outgoing port): FastEthernet0/5</a:t>
            </a:r>
          </a:p>
          <a:p>
            <a:r>
              <a:rPr lang="en-US" sz="1000" dirty="0" err="1">
                <a:solidFill>
                  <a:srgbClr val="DFDFDF"/>
                </a:solidFill>
                <a:latin typeface="Courier New" panose="02070309020205020404" pitchFamily="49" charset="0"/>
              </a:rPr>
              <a:t>Holdtime</a:t>
            </a:r>
            <a:r>
              <a:rPr lang="en-US" sz="1000" dirty="0">
                <a:solidFill>
                  <a:srgbClr val="DFDFDF"/>
                </a:solidFill>
                <a:latin typeface="Courier New" panose="02070309020205020404" pitchFamily="49" charset="0"/>
              </a:rPr>
              <a:t> : 136 sec </a:t>
            </a:r>
          </a:p>
          <a:p>
            <a:endParaRPr lang="en-US" sz="1000" dirty="0">
              <a:solidFill>
                <a:srgbClr val="DFDFDF"/>
              </a:solidFill>
              <a:latin typeface="Courier New" panose="02070309020205020404" pitchFamily="49" charset="0"/>
            </a:endParaRPr>
          </a:p>
          <a:p>
            <a:r>
              <a:rPr lang="en-US" sz="1000" dirty="0">
                <a:solidFill>
                  <a:srgbClr val="DFDFDF"/>
                </a:solidFill>
                <a:latin typeface="Courier New" panose="02070309020205020404" pitchFamily="49" charset="0"/>
              </a:rPr>
              <a:t>(output omitted)</a:t>
            </a:r>
          </a:p>
        </p:txBody>
      </p:sp>
    </p:spTree>
    <p:extLst>
      <p:ext uri="{BB962C8B-B14F-4D97-AF65-F5344CB8AC3E}">
        <p14:creationId xmlns:p14="http://schemas.microsoft.com/office/powerpoint/2010/main" val="2929242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113044" y="930781"/>
            <a:ext cx="4952177" cy="3477875"/>
          </a:xfrm>
          <a:prstGeom prst="rect">
            <a:avLst/>
          </a:prstGeom>
          <a:noFill/>
        </p:spPr>
        <p:txBody>
          <a:bodyPr wrap="square" rtlCol="0">
            <a:spAutoFit/>
          </a:bodyPr>
          <a:lstStyle/>
          <a:p>
            <a:pPr marL="342900" indent="-342900" algn="just">
              <a:buFont typeface="Wingdings" panose="05000000000000000000" pitchFamily="2" charset="2"/>
              <a:buChar char="§"/>
            </a:pPr>
            <a:r>
              <a:rPr lang="en-US" sz="2000" dirty="0">
                <a:solidFill>
                  <a:srgbClr val="000000"/>
                </a:solidFill>
              </a:rPr>
              <a:t>Link Layer Discovery Protocol (LLDP) is a vendor-neutral neighbor discovery protocol similar to CDP. </a:t>
            </a:r>
            <a:endParaRPr lang="en-US" sz="2000" dirty="0" smtClean="0">
              <a:solidFill>
                <a:srgbClr val="000000"/>
              </a:solidFill>
            </a:endParaRPr>
          </a:p>
          <a:p>
            <a:pPr marL="342900" indent="-342900" algn="just">
              <a:buFont typeface="Wingdings" panose="05000000000000000000" pitchFamily="2" charset="2"/>
              <a:buChar char="§"/>
            </a:pPr>
            <a:r>
              <a:rPr lang="en-US" sz="2000" dirty="0" smtClean="0">
                <a:solidFill>
                  <a:srgbClr val="000000"/>
                </a:solidFill>
              </a:rPr>
              <a:t>LLDP </a:t>
            </a:r>
            <a:r>
              <a:rPr lang="en-US" sz="2000" dirty="0">
                <a:solidFill>
                  <a:srgbClr val="000000"/>
                </a:solidFill>
              </a:rPr>
              <a:t>works with network devices, such as routers, switches, and wireless LAN access points. </a:t>
            </a:r>
            <a:endParaRPr lang="en-US" sz="2000" dirty="0" smtClean="0">
              <a:solidFill>
                <a:srgbClr val="000000"/>
              </a:solidFill>
            </a:endParaRPr>
          </a:p>
          <a:p>
            <a:pPr marL="342900" indent="-342900" algn="just">
              <a:buFont typeface="Wingdings" panose="05000000000000000000" pitchFamily="2" charset="2"/>
              <a:buChar char="§"/>
            </a:pPr>
            <a:r>
              <a:rPr lang="en-US" sz="2000" dirty="0" smtClean="0">
                <a:solidFill>
                  <a:srgbClr val="000000"/>
                </a:solidFill>
              </a:rPr>
              <a:t>This </a:t>
            </a:r>
            <a:r>
              <a:rPr lang="en-US" sz="2000" dirty="0">
                <a:solidFill>
                  <a:srgbClr val="000000"/>
                </a:solidFill>
              </a:rPr>
              <a:t>protocol advertises its identity and capabilities to other devices and receives the information from a physically-connected Layer 2 device.</a:t>
            </a:r>
          </a:p>
          <a:p>
            <a:pPr marL="342900" indent="-342900" algn="just">
              <a:buFont typeface="Wingdings" panose="05000000000000000000" pitchFamily="2" charset="2"/>
              <a:buChar char="§"/>
            </a:pPr>
            <a:endParaRPr lang="en-US" sz="2000" dirty="0">
              <a:solidFill>
                <a:srgbClr val="000000"/>
              </a:solidFill>
            </a:endParaRPr>
          </a:p>
        </p:txBody>
      </p:sp>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101210"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70000" lnSpcReduction="2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a:t>
            </a:r>
            <a:r>
              <a:rPr lang="en-US" sz="2400" b="1" dirty="0" smtClean="0"/>
              <a:t>to Manage </a:t>
            </a:r>
            <a:r>
              <a:rPr lang="en-US" sz="2400" b="1" dirty="0"/>
              <a:t>Networks </a:t>
            </a:r>
            <a:r>
              <a:rPr lang="en-US" sz="2400" dirty="0"/>
              <a:t>Device Discovery with </a:t>
            </a:r>
            <a:r>
              <a:rPr lang="en-US" sz="2400" dirty="0" smtClean="0"/>
              <a:t>LLDP</a:t>
            </a:r>
            <a:endParaRPr lang="en-US" sz="2400" dirty="0"/>
          </a:p>
        </p:txBody>
      </p:sp>
      <p:pic>
        <p:nvPicPr>
          <p:cNvPr id="7" name="Picture 6">
            <a:extLst>
              <a:ext uri="{FF2B5EF4-FFF2-40B4-BE49-F238E27FC236}">
                <a16:creationId xmlns:a16="http://schemas.microsoft.com/office/drawing/2014/main" id="{DD96AD08-DA0E-AC4C-BB94-54F8FC3789C7}"/>
              </a:ext>
            </a:extLst>
          </p:cNvPr>
          <p:cNvPicPr>
            <a:picLocks noChangeAspect="1"/>
          </p:cNvPicPr>
          <p:nvPr/>
        </p:nvPicPr>
        <p:blipFill>
          <a:blip r:embed="rId3"/>
          <a:stretch>
            <a:fillRect/>
          </a:stretch>
        </p:blipFill>
        <p:spPr>
          <a:xfrm>
            <a:off x="854426" y="4366388"/>
            <a:ext cx="3469411" cy="725978"/>
          </a:xfrm>
          <a:prstGeom prst="rect">
            <a:avLst/>
          </a:prstGeom>
        </p:spPr>
      </p:pic>
      <p:sp>
        <p:nvSpPr>
          <p:cNvPr id="9" name="Rectangle 8">
            <a:extLst>
              <a:ext uri="{FF2B5EF4-FFF2-40B4-BE49-F238E27FC236}">
                <a16:creationId xmlns:a16="http://schemas.microsoft.com/office/drawing/2014/main" id="{2062C1EF-305D-3148-8E4D-A7457923E797}"/>
              </a:ext>
            </a:extLst>
          </p:cNvPr>
          <p:cNvSpPr/>
          <p:nvPr/>
        </p:nvSpPr>
        <p:spPr>
          <a:xfrm>
            <a:off x="5468152" y="144306"/>
            <a:ext cx="5282977" cy="3616375"/>
          </a:xfrm>
          <a:prstGeom prst="rect">
            <a:avLst/>
          </a:prstGeom>
          <a:solidFill>
            <a:srgbClr val="000000"/>
          </a:solidFill>
        </p:spPr>
        <p:txBody>
          <a:bodyPr wrap="square">
            <a:spAutoFit/>
          </a:bodyPr>
          <a:lstStyle/>
          <a:p>
            <a:r>
              <a:rPr lang="en-US" sz="1100" dirty="0">
                <a:solidFill>
                  <a:srgbClr val="DFDFDF"/>
                </a:solidFill>
                <a:latin typeface="Courier New" panose="02070309020205020404" pitchFamily="49" charset="0"/>
              </a:rPr>
              <a:t>Switch# </a:t>
            </a:r>
            <a:r>
              <a:rPr lang="en-US" sz="1100" b="1" dirty="0">
                <a:solidFill>
                  <a:srgbClr val="FFFFFF"/>
                </a:solidFill>
                <a:latin typeface="Courier New" panose="02070309020205020404" pitchFamily="49" charset="0"/>
              </a:rPr>
              <a:t>conf t</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Enter configuration commands, one per line. End with CNTL/Z. </a:t>
            </a:r>
          </a:p>
          <a:p>
            <a:r>
              <a:rPr lang="en-US" sz="1100" dirty="0">
                <a:solidFill>
                  <a:srgbClr val="DFDFDF"/>
                </a:solidFill>
                <a:latin typeface="Courier New" panose="02070309020205020404" pitchFamily="49" charset="0"/>
              </a:rPr>
              <a:t>Switch(config)# </a:t>
            </a:r>
            <a:r>
              <a:rPr lang="en-US" sz="1100" b="1" dirty="0" err="1">
                <a:solidFill>
                  <a:srgbClr val="FFFFFF"/>
                </a:solidFill>
                <a:latin typeface="Courier New" panose="02070309020205020404" pitchFamily="49" charset="0"/>
              </a:rPr>
              <a:t>lldp</a:t>
            </a:r>
            <a:r>
              <a:rPr lang="en-US" sz="1100" b="1" dirty="0">
                <a:solidFill>
                  <a:srgbClr val="FFFFFF"/>
                </a:solidFill>
                <a:latin typeface="Courier New" panose="02070309020205020404" pitchFamily="49" charset="0"/>
              </a:rPr>
              <a:t> run</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Switch(config)# </a:t>
            </a:r>
            <a:r>
              <a:rPr lang="en-US" sz="1100" b="1" dirty="0">
                <a:solidFill>
                  <a:srgbClr val="FFFFFF"/>
                </a:solidFill>
                <a:latin typeface="Courier New" panose="02070309020205020404" pitchFamily="49" charset="0"/>
              </a:rPr>
              <a:t>interface </a:t>
            </a:r>
            <a:r>
              <a:rPr lang="en-US" sz="1100" b="1" dirty="0" err="1">
                <a:solidFill>
                  <a:srgbClr val="FFFFFF"/>
                </a:solidFill>
                <a:latin typeface="Courier New" panose="02070309020205020404" pitchFamily="49" charset="0"/>
              </a:rPr>
              <a:t>gigabitethernet</a:t>
            </a:r>
            <a:r>
              <a:rPr lang="en-US" sz="1100" b="1" dirty="0">
                <a:solidFill>
                  <a:srgbClr val="FFFFFF"/>
                </a:solidFill>
                <a:latin typeface="Courier New" panose="02070309020205020404" pitchFamily="49" charset="0"/>
              </a:rPr>
              <a:t> 0/1</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Switch(config-if)# </a:t>
            </a:r>
            <a:r>
              <a:rPr lang="en-US" sz="1100" b="1" dirty="0" err="1">
                <a:solidFill>
                  <a:srgbClr val="FFFFFF"/>
                </a:solidFill>
                <a:latin typeface="Courier New" panose="02070309020205020404" pitchFamily="49" charset="0"/>
              </a:rPr>
              <a:t>lldp</a:t>
            </a:r>
            <a:r>
              <a:rPr lang="en-US" sz="1100" b="1" dirty="0">
                <a:solidFill>
                  <a:srgbClr val="FFFFFF"/>
                </a:solidFill>
                <a:latin typeface="Courier New" panose="02070309020205020404" pitchFamily="49" charset="0"/>
              </a:rPr>
              <a:t> transmit</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Switch(config-if)# </a:t>
            </a:r>
            <a:r>
              <a:rPr lang="en-US" sz="1100" b="1" dirty="0" err="1">
                <a:solidFill>
                  <a:srgbClr val="FFFFFF"/>
                </a:solidFill>
                <a:latin typeface="Courier New" panose="02070309020205020404" pitchFamily="49" charset="0"/>
              </a:rPr>
              <a:t>lldp</a:t>
            </a:r>
            <a:r>
              <a:rPr lang="en-US" sz="1100" b="1" dirty="0">
                <a:solidFill>
                  <a:srgbClr val="FFFFFF"/>
                </a:solidFill>
                <a:latin typeface="Courier New" panose="02070309020205020404" pitchFamily="49" charset="0"/>
              </a:rPr>
              <a:t> receive</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Switch(config-if)# </a:t>
            </a:r>
            <a:r>
              <a:rPr lang="en-US" sz="1100" b="1" dirty="0">
                <a:solidFill>
                  <a:srgbClr val="DFDFDF"/>
                </a:solidFill>
                <a:latin typeface="Courier New" panose="02070309020205020404" pitchFamily="49" charset="0"/>
              </a:rPr>
              <a:t>end</a:t>
            </a:r>
          </a:p>
          <a:p>
            <a:r>
              <a:rPr lang="en-US" sz="1100" dirty="0">
                <a:solidFill>
                  <a:srgbClr val="DFDFDF"/>
                </a:solidFill>
                <a:latin typeface="Courier New" panose="02070309020205020404" pitchFamily="49" charset="0"/>
              </a:rPr>
              <a:t>Switch# </a:t>
            </a:r>
            <a:r>
              <a:rPr lang="en-US" sz="1100" b="1" dirty="0">
                <a:solidFill>
                  <a:srgbClr val="FFFFFF"/>
                </a:solidFill>
                <a:latin typeface="Courier New" panose="02070309020205020404" pitchFamily="49" charset="0"/>
              </a:rPr>
              <a:t>show </a:t>
            </a:r>
            <a:r>
              <a:rPr lang="en-US" sz="1100" b="1" dirty="0" err="1">
                <a:solidFill>
                  <a:srgbClr val="FFFFFF"/>
                </a:solidFill>
                <a:latin typeface="Courier New" panose="02070309020205020404" pitchFamily="49" charset="0"/>
              </a:rPr>
              <a:t>lldp</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Global LLDP Information: </a:t>
            </a:r>
          </a:p>
          <a:p>
            <a:r>
              <a:rPr lang="en-US" sz="1100" dirty="0">
                <a:solidFill>
                  <a:srgbClr val="DFDFDF"/>
                </a:solidFill>
                <a:latin typeface="Courier New" panose="02070309020205020404" pitchFamily="49" charset="0"/>
              </a:rPr>
              <a:t>   Status: ACTIVE </a:t>
            </a:r>
          </a:p>
          <a:p>
            <a:r>
              <a:rPr lang="en-US" sz="1100" dirty="0">
                <a:solidFill>
                  <a:srgbClr val="DFDFDF"/>
                </a:solidFill>
                <a:latin typeface="Courier New" panose="02070309020205020404" pitchFamily="49" charset="0"/>
              </a:rPr>
              <a:t>   LLDP advertisements are sent every 30 seconds </a:t>
            </a:r>
          </a:p>
          <a:p>
            <a:r>
              <a:rPr lang="en-US" sz="1100" dirty="0">
                <a:solidFill>
                  <a:srgbClr val="DFDFDF"/>
                </a:solidFill>
                <a:latin typeface="Courier New" panose="02070309020205020404" pitchFamily="49" charset="0"/>
              </a:rPr>
              <a:t>   LLDP hold time advertised is 120 seconds </a:t>
            </a:r>
          </a:p>
          <a:p>
            <a:r>
              <a:rPr lang="en-US" sz="1100" dirty="0">
                <a:solidFill>
                  <a:srgbClr val="DFDFDF"/>
                </a:solidFill>
                <a:latin typeface="Courier New" panose="02070309020205020404" pitchFamily="49" charset="0"/>
              </a:rPr>
              <a:t>   LLDP interface </a:t>
            </a:r>
            <a:r>
              <a:rPr lang="en-US" sz="1100" dirty="0" err="1">
                <a:solidFill>
                  <a:srgbClr val="DFDFDF"/>
                </a:solidFill>
                <a:latin typeface="Courier New" panose="02070309020205020404" pitchFamily="49" charset="0"/>
              </a:rPr>
              <a:t>reinitialisation</a:t>
            </a:r>
            <a:r>
              <a:rPr lang="en-US" sz="1100" dirty="0">
                <a:solidFill>
                  <a:srgbClr val="DFDFDF"/>
                </a:solidFill>
                <a:latin typeface="Courier New" panose="02070309020205020404" pitchFamily="49" charset="0"/>
              </a:rPr>
              <a:t> delay is 2 </a:t>
            </a:r>
            <a:r>
              <a:rPr lang="en-US" sz="1100" dirty="0" smtClean="0">
                <a:solidFill>
                  <a:srgbClr val="DFDFDF"/>
                </a:solidFill>
                <a:latin typeface="Courier New" panose="02070309020205020404" pitchFamily="49" charset="0"/>
              </a:rPr>
              <a:t>seconds</a:t>
            </a:r>
          </a:p>
          <a:p>
            <a:r>
              <a:rPr lang="en-US" sz="1100" dirty="0">
                <a:solidFill>
                  <a:srgbClr val="DFDFDF"/>
                </a:solidFill>
                <a:latin typeface="Courier New" panose="02070309020205020404" pitchFamily="49" charset="0"/>
              </a:rPr>
              <a:t>S1# </a:t>
            </a:r>
            <a:r>
              <a:rPr lang="en-US" sz="1100" b="1" dirty="0">
                <a:solidFill>
                  <a:srgbClr val="FFFFFF"/>
                </a:solidFill>
                <a:latin typeface="Courier New" panose="02070309020205020404" pitchFamily="49" charset="0"/>
              </a:rPr>
              <a:t>show </a:t>
            </a:r>
            <a:r>
              <a:rPr lang="en-US" sz="1100" b="1" dirty="0" err="1">
                <a:solidFill>
                  <a:srgbClr val="FFFFFF"/>
                </a:solidFill>
                <a:latin typeface="Courier New" panose="02070309020205020404" pitchFamily="49" charset="0"/>
              </a:rPr>
              <a:t>lldp</a:t>
            </a:r>
            <a:r>
              <a:rPr lang="en-US" sz="1100" b="1" dirty="0">
                <a:solidFill>
                  <a:srgbClr val="FFFFFF"/>
                </a:solidFill>
                <a:latin typeface="Courier New" panose="02070309020205020404" pitchFamily="49" charset="0"/>
              </a:rPr>
              <a:t> neighbors</a:t>
            </a:r>
            <a:r>
              <a:rPr lang="en-US" sz="1100" dirty="0">
                <a:solidFill>
                  <a:srgbClr val="DFDFDF"/>
                </a:solidFill>
                <a:latin typeface="Courier New" panose="02070309020205020404" pitchFamily="49" charset="0"/>
              </a:rPr>
              <a:t> </a:t>
            </a:r>
            <a:endParaRPr lang="en-US" sz="1100" dirty="0" smtClean="0">
              <a:solidFill>
                <a:srgbClr val="DFDFDF"/>
              </a:solidFill>
              <a:latin typeface="Courier New" panose="02070309020205020404" pitchFamily="49" charset="0"/>
            </a:endParaRPr>
          </a:p>
          <a:p>
            <a:r>
              <a:rPr lang="en-US" sz="1050" dirty="0">
                <a:solidFill>
                  <a:srgbClr val="DFDFDF"/>
                </a:solidFill>
                <a:latin typeface="Courier New" panose="02070309020205020404" pitchFamily="49" charset="0"/>
              </a:rPr>
              <a:t>(R) Router, (B) Bridge, (T) Telephone, (C) DOCSIS Cable Device </a:t>
            </a:r>
            <a:r>
              <a:rPr lang="en-US" sz="1050" dirty="0" smtClean="0">
                <a:solidFill>
                  <a:srgbClr val="DFDFDF"/>
                </a:solidFill>
                <a:latin typeface="Courier New" panose="02070309020205020404" pitchFamily="49" charset="0"/>
              </a:rPr>
              <a:t>(</a:t>
            </a:r>
            <a:r>
              <a:rPr lang="en-US" sz="1050" dirty="0">
                <a:solidFill>
                  <a:srgbClr val="DFDFDF"/>
                </a:solidFill>
                <a:latin typeface="Courier New" panose="02070309020205020404" pitchFamily="49" charset="0"/>
              </a:rPr>
              <a:t>W) WLAN Access Point, (P) Repeater, (S) Station, (O) Other </a:t>
            </a:r>
          </a:p>
          <a:p>
            <a:r>
              <a:rPr lang="en-US" sz="800" dirty="0" smtClean="0">
                <a:solidFill>
                  <a:srgbClr val="DFDFDF"/>
                </a:solidFill>
                <a:latin typeface="Courier New" panose="02070309020205020404" pitchFamily="49" charset="0"/>
              </a:rPr>
              <a:t>Device </a:t>
            </a:r>
            <a:r>
              <a:rPr lang="en-US" sz="800" dirty="0">
                <a:solidFill>
                  <a:srgbClr val="DFDFDF"/>
                </a:solidFill>
                <a:latin typeface="Courier New" panose="02070309020205020404" pitchFamily="49" charset="0"/>
              </a:rPr>
              <a:t>ID 	Local </a:t>
            </a:r>
            <a:r>
              <a:rPr lang="en-US" sz="800" dirty="0" err="1">
                <a:solidFill>
                  <a:srgbClr val="DFDFDF"/>
                </a:solidFill>
                <a:latin typeface="Courier New" panose="02070309020205020404" pitchFamily="49" charset="0"/>
              </a:rPr>
              <a:t>Intf</a:t>
            </a:r>
            <a:r>
              <a:rPr lang="en-US" sz="800" dirty="0">
                <a:solidFill>
                  <a:srgbClr val="DFDFDF"/>
                </a:solidFill>
                <a:latin typeface="Courier New" panose="02070309020205020404" pitchFamily="49" charset="0"/>
              </a:rPr>
              <a:t> 	Hold-time 	Capability 	Port ID </a:t>
            </a:r>
          </a:p>
          <a:p>
            <a:r>
              <a:rPr lang="en-US" sz="800" dirty="0">
                <a:solidFill>
                  <a:srgbClr val="DFDFDF"/>
                </a:solidFill>
                <a:latin typeface="Courier New" panose="02070309020205020404" pitchFamily="49" charset="0"/>
              </a:rPr>
              <a:t>R1 	</a:t>
            </a:r>
            <a:r>
              <a:rPr lang="en-US" sz="800" dirty="0" smtClean="0">
                <a:solidFill>
                  <a:srgbClr val="DFDFDF"/>
                </a:solidFill>
                <a:latin typeface="Courier New" panose="02070309020205020404" pitchFamily="49" charset="0"/>
              </a:rPr>
              <a:t>Fa0/5 </a:t>
            </a:r>
            <a:r>
              <a:rPr lang="en-US" sz="800" dirty="0">
                <a:solidFill>
                  <a:srgbClr val="DFDFDF"/>
                </a:solidFill>
                <a:latin typeface="Courier New" panose="02070309020205020404" pitchFamily="49" charset="0"/>
              </a:rPr>
              <a:t>	</a:t>
            </a:r>
            <a:r>
              <a:rPr lang="en-US" sz="800" dirty="0" smtClean="0">
                <a:solidFill>
                  <a:srgbClr val="DFDFDF"/>
                </a:solidFill>
                <a:latin typeface="Courier New" panose="02070309020205020404" pitchFamily="49" charset="0"/>
              </a:rPr>
              <a:t>117 </a:t>
            </a:r>
            <a:r>
              <a:rPr lang="en-US" sz="800" dirty="0">
                <a:solidFill>
                  <a:srgbClr val="DFDFDF"/>
                </a:solidFill>
                <a:latin typeface="Courier New" panose="02070309020205020404" pitchFamily="49" charset="0"/>
              </a:rPr>
              <a:t>	</a:t>
            </a:r>
            <a:r>
              <a:rPr lang="en-US" sz="800" dirty="0" smtClean="0">
                <a:solidFill>
                  <a:srgbClr val="DFDFDF"/>
                </a:solidFill>
                <a:latin typeface="Courier New" panose="02070309020205020404" pitchFamily="49" charset="0"/>
              </a:rPr>
              <a:t>R </a:t>
            </a:r>
            <a:r>
              <a:rPr lang="en-US" sz="800" dirty="0">
                <a:solidFill>
                  <a:srgbClr val="DFDFDF"/>
                </a:solidFill>
                <a:latin typeface="Courier New" panose="02070309020205020404" pitchFamily="49" charset="0"/>
              </a:rPr>
              <a:t>	</a:t>
            </a:r>
            <a:r>
              <a:rPr lang="en-US" sz="800" dirty="0" smtClean="0">
                <a:solidFill>
                  <a:srgbClr val="DFDFDF"/>
                </a:solidFill>
                <a:latin typeface="Courier New" panose="02070309020205020404" pitchFamily="49" charset="0"/>
              </a:rPr>
              <a:t>Gi0/0/1 </a:t>
            </a:r>
            <a:endParaRPr lang="en-US" sz="800" dirty="0">
              <a:solidFill>
                <a:srgbClr val="DFDFDF"/>
              </a:solidFill>
              <a:latin typeface="Courier New" panose="02070309020205020404" pitchFamily="49" charset="0"/>
            </a:endParaRPr>
          </a:p>
          <a:p>
            <a:r>
              <a:rPr lang="en-US" sz="800" dirty="0">
                <a:solidFill>
                  <a:srgbClr val="DFDFDF"/>
                </a:solidFill>
                <a:latin typeface="Courier New" panose="02070309020205020404" pitchFamily="49" charset="0"/>
              </a:rPr>
              <a:t>S2 	</a:t>
            </a:r>
            <a:r>
              <a:rPr lang="en-US" sz="800" dirty="0" smtClean="0">
                <a:solidFill>
                  <a:srgbClr val="DFDFDF"/>
                </a:solidFill>
                <a:latin typeface="Courier New" panose="02070309020205020404" pitchFamily="49" charset="0"/>
              </a:rPr>
              <a:t>Fa0/1 </a:t>
            </a:r>
            <a:r>
              <a:rPr lang="en-US" sz="800" dirty="0">
                <a:solidFill>
                  <a:srgbClr val="DFDFDF"/>
                </a:solidFill>
                <a:latin typeface="Courier New" panose="02070309020205020404" pitchFamily="49" charset="0"/>
              </a:rPr>
              <a:t>	</a:t>
            </a:r>
            <a:r>
              <a:rPr lang="en-US" sz="800" dirty="0" smtClean="0">
                <a:solidFill>
                  <a:srgbClr val="DFDFDF"/>
                </a:solidFill>
                <a:latin typeface="Courier New" panose="02070309020205020404" pitchFamily="49" charset="0"/>
              </a:rPr>
              <a:t>112 </a:t>
            </a:r>
            <a:r>
              <a:rPr lang="en-US" sz="800" dirty="0">
                <a:solidFill>
                  <a:srgbClr val="DFDFDF"/>
                </a:solidFill>
                <a:latin typeface="Courier New" panose="02070309020205020404" pitchFamily="49" charset="0"/>
              </a:rPr>
              <a:t>	</a:t>
            </a:r>
            <a:r>
              <a:rPr lang="en-US" sz="800" dirty="0" smtClean="0">
                <a:solidFill>
                  <a:srgbClr val="DFDFDF"/>
                </a:solidFill>
                <a:latin typeface="Courier New" panose="02070309020205020404" pitchFamily="49" charset="0"/>
              </a:rPr>
              <a:t>B </a:t>
            </a:r>
            <a:r>
              <a:rPr lang="en-US" sz="800" dirty="0">
                <a:solidFill>
                  <a:srgbClr val="DFDFDF"/>
                </a:solidFill>
                <a:latin typeface="Courier New" panose="02070309020205020404" pitchFamily="49" charset="0"/>
              </a:rPr>
              <a:t>	</a:t>
            </a:r>
            <a:r>
              <a:rPr lang="en-US" sz="800" dirty="0" smtClean="0">
                <a:solidFill>
                  <a:srgbClr val="DFDFDF"/>
                </a:solidFill>
                <a:latin typeface="Courier New" panose="02070309020205020404" pitchFamily="49" charset="0"/>
              </a:rPr>
              <a:t>Fa0/1 </a:t>
            </a:r>
            <a:endParaRPr lang="en-US" sz="800" dirty="0">
              <a:solidFill>
                <a:srgbClr val="DFDFDF"/>
              </a:solidFill>
              <a:latin typeface="Courier New" panose="02070309020205020404" pitchFamily="49" charset="0"/>
            </a:endParaRPr>
          </a:p>
          <a:p>
            <a:r>
              <a:rPr lang="en-US" sz="800" dirty="0">
                <a:solidFill>
                  <a:srgbClr val="DFDFDF"/>
                </a:solidFill>
                <a:latin typeface="Courier New" panose="02070309020205020404" pitchFamily="49" charset="0"/>
              </a:rPr>
              <a:t>Total entries displayed: 2</a:t>
            </a:r>
            <a:endParaRPr lang="en-US" sz="800" dirty="0"/>
          </a:p>
          <a:p>
            <a:endParaRPr lang="en-US" sz="1100" dirty="0">
              <a:solidFill>
                <a:srgbClr val="DFDFDF"/>
              </a:solidFill>
              <a:latin typeface="Courier New" panose="02070309020205020404" pitchFamily="49" charset="0"/>
            </a:endParaRPr>
          </a:p>
          <a:p>
            <a:endParaRPr lang="en-US" sz="1100" dirty="0"/>
          </a:p>
        </p:txBody>
      </p:sp>
      <p:sp>
        <p:nvSpPr>
          <p:cNvPr id="2" name="Rectangle 1"/>
          <p:cNvSpPr/>
          <p:nvPr/>
        </p:nvSpPr>
        <p:spPr>
          <a:xfrm>
            <a:off x="5166453" y="4169036"/>
            <a:ext cx="6754823" cy="923330"/>
          </a:xfrm>
          <a:prstGeom prst="rect">
            <a:avLst/>
          </a:prstGeom>
        </p:spPr>
        <p:txBody>
          <a:bodyPr wrap="square">
            <a:spAutoFit/>
          </a:bodyPr>
          <a:lstStyle/>
          <a:p>
            <a:pPr algn="just"/>
            <a:r>
              <a:rPr lang="en-US" i="1" dirty="0">
                <a:solidFill>
                  <a:srgbClr val="000000"/>
                </a:solidFill>
              </a:rPr>
              <a:t>When more details about the neighbors are needed, the </a:t>
            </a:r>
            <a:r>
              <a:rPr lang="en-US" b="1" i="1" dirty="0">
                <a:solidFill>
                  <a:srgbClr val="000000"/>
                </a:solidFill>
              </a:rPr>
              <a:t>show </a:t>
            </a:r>
            <a:r>
              <a:rPr lang="en-US" b="1" i="1" dirty="0" err="1">
                <a:solidFill>
                  <a:srgbClr val="000000"/>
                </a:solidFill>
              </a:rPr>
              <a:t>lldp</a:t>
            </a:r>
            <a:r>
              <a:rPr lang="en-US" b="1" i="1" dirty="0">
                <a:solidFill>
                  <a:srgbClr val="000000"/>
                </a:solidFill>
              </a:rPr>
              <a:t> neighbors detail</a:t>
            </a:r>
            <a:r>
              <a:rPr lang="en-US" i="1" dirty="0">
                <a:solidFill>
                  <a:srgbClr val="000000"/>
                </a:solidFill>
              </a:rPr>
              <a:t> command can provide information, such as the neighbor IOS version, IP address, and device capability.</a:t>
            </a:r>
          </a:p>
        </p:txBody>
      </p:sp>
    </p:spTree>
    <p:extLst>
      <p:ext uri="{BB962C8B-B14F-4D97-AF65-F5344CB8AC3E}">
        <p14:creationId xmlns:p14="http://schemas.microsoft.com/office/powerpoint/2010/main" val="3290138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256601" y="975116"/>
            <a:ext cx="11602890" cy="3785652"/>
          </a:xfrm>
          <a:prstGeom prst="rect">
            <a:avLst/>
          </a:prstGeom>
          <a:noFill/>
        </p:spPr>
        <p:txBody>
          <a:bodyPr wrap="square" rtlCol="0">
            <a:spAutoFit/>
          </a:bodyPr>
          <a:lstStyle/>
          <a:p>
            <a:pPr marL="342900" indent="-342900" algn="just">
              <a:buFont typeface="Wingdings" panose="05000000000000000000" pitchFamily="2" charset="2"/>
              <a:buChar char="§"/>
            </a:pPr>
            <a:r>
              <a:rPr lang="en-US" sz="2000" dirty="0"/>
              <a:t>A </a:t>
            </a:r>
            <a:r>
              <a:rPr lang="en-US" sz="2000" b="1" dirty="0"/>
              <a:t>device’s system time </a:t>
            </a:r>
            <a:r>
              <a:rPr lang="en-US" sz="2000" dirty="0"/>
              <a:t>is used to measure periods of idle state or computation. </a:t>
            </a:r>
          </a:p>
          <a:p>
            <a:pPr marL="342900" indent="-342900" algn="just">
              <a:buFont typeface="Wingdings" panose="05000000000000000000" pitchFamily="2" charset="2"/>
              <a:buChar char="§"/>
            </a:pPr>
            <a:r>
              <a:rPr lang="en-US" sz="2000" dirty="0"/>
              <a:t>It is important that </a:t>
            </a:r>
            <a:r>
              <a:rPr lang="en-US" sz="2000" b="1" i="1" dirty="0">
                <a:solidFill>
                  <a:srgbClr val="0070C0"/>
                </a:solidFill>
              </a:rPr>
              <a:t>time is consistent on a system because applications often use the system time to tune internal processes</a:t>
            </a:r>
            <a:r>
              <a:rPr lang="en-US" sz="2000" dirty="0"/>
              <a:t>.</a:t>
            </a:r>
          </a:p>
          <a:p>
            <a:pPr marL="342900" indent="-342900" algn="just">
              <a:buFont typeface="Wingdings" panose="05000000000000000000" pitchFamily="2" charset="2"/>
              <a:buChar char="§"/>
            </a:pPr>
            <a:r>
              <a:rPr lang="en-US" sz="2000" dirty="0"/>
              <a:t>The rate a device can maintain its time can deviate from device to device. Time intervals can </a:t>
            </a:r>
            <a:r>
              <a:rPr lang="en-US" sz="2000" i="1" dirty="0">
                <a:solidFill>
                  <a:schemeClr val="accent6"/>
                </a:solidFill>
              </a:rPr>
              <a:t>vary from one device to another </a:t>
            </a:r>
            <a:r>
              <a:rPr lang="en-US" sz="2000" dirty="0"/>
              <a:t>and the </a:t>
            </a:r>
            <a:r>
              <a:rPr lang="en-US" sz="2000" i="1" dirty="0">
                <a:solidFill>
                  <a:schemeClr val="accent6"/>
                </a:solidFill>
              </a:rPr>
              <a:t>times would eventually begin to drift away from each other</a:t>
            </a:r>
            <a:r>
              <a:rPr lang="en-US" sz="2000" dirty="0" smtClean="0"/>
              <a:t>.</a:t>
            </a:r>
          </a:p>
          <a:p>
            <a:pPr marL="342900" indent="-342900" algn="just">
              <a:buFont typeface="Wingdings" panose="05000000000000000000" pitchFamily="2" charset="2"/>
              <a:buChar char="§"/>
            </a:pPr>
            <a:r>
              <a:rPr lang="en-US" sz="2000" dirty="0" smtClean="0"/>
              <a:t>The </a:t>
            </a:r>
            <a:r>
              <a:rPr lang="en-US" sz="2000" dirty="0"/>
              <a:t>software clock on a router or switch starts when the system boots. It is the primary source of time for the system. It is important to synchronize the time across all devices on the network. When the time is not synchronized between devices, it will be impossible to determine the order of the events and the cause of an event.</a:t>
            </a:r>
          </a:p>
          <a:p>
            <a:pPr marL="342900" indent="-342900" algn="just">
              <a:buFont typeface="Wingdings" panose="05000000000000000000" pitchFamily="2" charset="2"/>
              <a:buChar char="§"/>
            </a:pPr>
            <a:r>
              <a:rPr lang="en-US" sz="2000" dirty="0"/>
              <a:t>Typically, the date and time settings on a router or switch can be set by using one of two methods You can manually configure the date and time, as shown in the example, or configure the Network Time Protocol (NTP</a:t>
            </a:r>
            <a:r>
              <a:rPr lang="en-US" sz="2000" dirty="0" smtClean="0"/>
              <a:t>).</a:t>
            </a:r>
            <a:endParaRPr lang="en-US" sz="2000" dirty="0"/>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a:t>
            </a:r>
            <a:r>
              <a:rPr lang="en-US" sz="2400" b="1" dirty="0" smtClean="0"/>
              <a:t>to Manage </a:t>
            </a:r>
            <a:r>
              <a:rPr lang="en-US" sz="2400" b="1" dirty="0"/>
              <a:t>Networks </a:t>
            </a:r>
            <a:r>
              <a:rPr lang="en-US" sz="2400" dirty="0" smtClean="0"/>
              <a:t>NTP</a:t>
            </a:r>
            <a:endParaRPr lang="en-US" sz="2400" dirty="0"/>
          </a:p>
        </p:txBody>
      </p:sp>
      <p:sp>
        <p:nvSpPr>
          <p:cNvPr id="8" name="Rectangle 7">
            <a:extLst>
              <a:ext uri="{FF2B5EF4-FFF2-40B4-BE49-F238E27FC236}">
                <a16:creationId xmlns:a16="http://schemas.microsoft.com/office/drawing/2014/main" id="{EE0E6282-25CD-2741-9C99-7622D723E531}"/>
              </a:ext>
            </a:extLst>
          </p:cNvPr>
          <p:cNvSpPr/>
          <p:nvPr/>
        </p:nvSpPr>
        <p:spPr>
          <a:xfrm>
            <a:off x="4374491" y="4422175"/>
            <a:ext cx="7485000" cy="1169551"/>
          </a:xfrm>
          <a:prstGeom prst="rect">
            <a:avLst/>
          </a:prstGeom>
          <a:solidFill>
            <a:srgbClr val="000000"/>
          </a:solidFill>
        </p:spPr>
        <p:txBody>
          <a:bodyPr wrap="square">
            <a:spAutoFit/>
          </a:bodyPr>
          <a:lstStyle/>
          <a:p>
            <a:r>
              <a:rPr lang="en-US" sz="1400" dirty="0">
                <a:solidFill>
                  <a:srgbClr val="DFDFDF"/>
                </a:solidFill>
                <a:latin typeface="Courier New" panose="02070309020205020404" pitchFamily="49" charset="0"/>
              </a:rPr>
              <a:t>R1# </a:t>
            </a:r>
            <a:r>
              <a:rPr lang="en-US" sz="1400" b="1" dirty="0">
                <a:solidFill>
                  <a:srgbClr val="FFFFFF"/>
                </a:solidFill>
                <a:latin typeface="Courier New" panose="02070309020205020404" pitchFamily="49" charset="0"/>
              </a:rPr>
              <a:t>clock set 20:36:00 </a:t>
            </a:r>
            <a:r>
              <a:rPr lang="en-US" sz="1400" b="1" dirty="0" err="1">
                <a:solidFill>
                  <a:srgbClr val="FFFFFF"/>
                </a:solidFill>
                <a:latin typeface="Courier New" panose="02070309020205020404" pitchFamily="49" charset="0"/>
              </a:rPr>
              <a:t>nov</a:t>
            </a:r>
            <a:r>
              <a:rPr lang="en-US" sz="1400" b="1" dirty="0">
                <a:solidFill>
                  <a:srgbClr val="FFFFFF"/>
                </a:solidFill>
                <a:latin typeface="Courier New" panose="02070309020205020404" pitchFamily="49" charset="0"/>
              </a:rPr>
              <a:t> 15 2019</a:t>
            </a:r>
            <a:r>
              <a:rPr lang="en-US" sz="1400" dirty="0">
                <a:solidFill>
                  <a:srgbClr val="DFDFDF"/>
                </a:solidFill>
                <a:latin typeface="Courier New" panose="02070309020205020404" pitchFamily="49" charset="0"/>
              </a:rPr>
              <a:t> </a:t>
            </a:r>
          </a:p>
          <a:p>
            <a:r>
              <a:rPr lang="en-US" sz="1400" dirty="0">
                <a:solidFill>
                  <a:srgbClr val="DFDFDF"/>
                </a:solidFill>
                <a:latin typeface="Courier New" panose="02070309020205020404" pitchFamily="49" charset="0"/>
              </a:rPr>
              <a:t>R1# </a:t>
            </a:r>
          </a:p>
          <a:p>
            <a:r>
              <a:rPr lang="en-US" sz="1400" dirty="0">
                <a:solidFill>
                  <a:srgbClr val="DFDFDF"/>
                </a:solidFill>
                <a:latin typeface="Courier New" panose="02070309020205020404" pitchFamily="49" charset="0"/>
              </a:rPr>
              <a:t>*Nov 15 20:36:00.000: %SYS-6-CLOCKUPDATE: System clock has been updated from 21:32:31 UTC Fri Nov 15 2019 to 20:36:00 UTC Fri Nov 15 2019, configured from console by console.</a:t>
            </a:r>
            <a:endParaRPr lang="en-US" sz="1400" dirty="0"/>
          </a:p>
        </p:txBody>
      </p:sp>
    </p:spTree>
    <p:extLst>
      <p:ext uri="{BB962C8B-B14F-4D97-AF65-F5344CB8AC3E}">
        <p14:creationId xmlns:p14="http://schemas.microsoft.com/office/powerpoint/2010/main" val="1903353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334719" y="1025028"/>
            <a:ext cx="11231056" cy="4401205"/>
          </a:xfrm>
          <a:prstGeom prst="rect">
            <a:avLst/>
          </a:prstGeom>
          <a:noFill/>
        </p:spPr>
        <p:txBody>
          <a:bodyPr wrap="square" rtlCol="0">
            <a:spAutoFit/>
          </a:bodyPr>
          <a:lstStyle/>
          <a:p>
            <a:pPr algn="just" eaLnBrk="0" hangingPunct="0"/>
            <a:r>
              <a:rPr lang="en-US" sz="2000" b="1" dirty="0">
                <a:solidFill>
                  <a:srgbClr val="000000"/>
                </a:solidFill>
              </a:rPr>
              <a:t>Network Time Protocol </a:t>
            </a:r>
            <a:r>
              <a:rPr lang="en-US" sz="2000" dirty="0">
                <a:solidFill>
                  <a:srgbClr val="000000"/>
                </a:solidFill>
              </a:rPr>
              <a:t>(NTP) is used to </a:t>
            </a:r>
            <a:r>
              <a:rPr lang="en-US" sz="2000" b="1" i="1" dirty="0">
                <a:solidFill>
                  <a:srgbClr val="7030A0"/>
                </a:solidFill>
              </a:rPr>
              <a:t>synchronize a set of network clocks in a distributed client/server architecture</a:t>
            </a:r>
            <a:r>
              <a:rPr lang="en-US" sz="2000" dirty="0">
                <a:solidFill>
                  <a:srgbClr val="000000"/>
                </a:solidFill>
              </a:rPr>
              <a:t>. </a:t>
            </a:r>
          </a:p>
          <a:p>
            <a:pPr marL="285750" indent="-285750" algn="just" eaLnBrk="0" hangingPunct="0">
              <a:buFont typeface="Wingdings" panose="05000000000000000000" pitchFamily="2" charset="2"/>
              <a:buChar char="§"/>
            </a:pPr>
            <a:endParaRPr lang="en-US" sz="2000" dirty="0">
              <a:solidFill>
                <a:srgbClr val="000000"/>
              </a:solidFill>
            </a:endParaRPr>
          </a:p>
          <a:p>
            <a:pPr marL="285750" indent="-285750" algn="just" eaLnBrk="0" hangingPunct="0">
              <a:buFont typeface="Wingdings" panose="05000000000000000000" pitchFamily="2" charset="2"/>
              <a:buChar char="§"/>
            </a:pPr>
            <a:r>
              <a:rPr lang="en-US" sz="2000" dirty="0">
                <a:solidFill>
                  <a:srgbClr val="000000"/>
                </a:solidFill>
              </a:rPr>
              <a:t>NTP is a </a:t>
            </a:r>
            <a:r>
              <a:rPr lang="en-US" sz="2000" b="1" i="1" dirty="0">
                <a:solidFill>
                  <a:srgbClr val="7030A0"/>
                </a:solidFill>
              </a:rPr>
              <a:t>UDP-based protocol </a:t>
            </a:r>
            <a:r>
              <a:rPr lang="en-US" sz="2000" dirty="0">
                <a:solidFill>
                  <a:srgbClr val="000000"/>
                </a:solidFill>
              </a:rPr>
              <a:t>that connects with </a:t>
            </a:r>
            <a:r>
              <a:rPr lang="en-US" sz="2000" dirty="0">
                <a:solidFill>
                  <a:srgbClr val="7030A0"/>
                </a:solidFill>
              </a:rPr>
              <a:t>servers</a:t>
            </a:r>
            <a:r>
              <a:rPr lang="en-US" sz="2000" dirty="0">
                <a:solidFill>
                  <a:srgbClr val="000000"/>
                </a:solidFill>
              </a:rPr>
              <a:t> on </a:t>
            </a:r>
            <a:r>
              <a:rPr lang="en-US" sz="2000" b="1" i="1" dirty="0">
                <a:solidFill>
                  <a:srgbClr val="7030A0"/>
                </a:solidFill>
              </a:rPr>
              <a:t>port 123</a:t>
            </a:r>
            <a:r>
              <a:rPr lang="en-US" sz="2000" dirty="0">
                <a:solidFill>
                  <a:srgbClr val="000000"/>
                </a:solidFill>
              </a:rPr>
              <a:t>. The </a:t>
            </a:r>
            <a:r>
              <a:rPr lang="en-US" sz="2000" dirty="0">
                <a:solidFill>
                  <a:srgbClr val="7030A0"/>
                </a:solidFill>
              </a:rPr>
              <a:t>client</a:t>
            </a:r>
            <a:r>
              <a:rPr lang="en-US" sz="2000" dirty="0">
                <a:solidFill>
                  <a:srgbClr val="000000"/>
                </a:solidFill>
              </a:rPr>
              <a:t> source </a:t>
            </a:r>
            <a:r>
              <a:rPr lang="en-US" sz="2000" b="1" i="1" dirty="0">
                <a:solidFill>
                  <a:srgbClr val="7030A0"/>
                </a:solidFill>
              </a:rPr>
              <a:t>port </a:t>
            </a:r>
            <a:r>
              <a:rPr lang="en-US" sz="2000" dirty="0">
                <a:solidFill>
                  <a:srgbClr val="7030A0"/>
                </a:solidFill>
              </a:rPr>
              <a:t>is </a:t>
            </a:r>
            <a:r>
              <a:rPr lang="en-US" sz="2000" b="1" i="1" dirty="0">
                <a:solidFill>
                  <a:srgbClr val="7030A0"/>
                </a:solidFill>
              </a:rPr>
              <a:t>dynamic</a:t>
            </a:r>
            <a:r>
              <a:rPr lang="en-US" sz="2000" dirty="0">
                <a:solidFill>
                  <a:srgbClr val="000000"/>
                </a:solidFill>
              </a:rPr>
              <a:t>. The Time zone in Cisco devices is </a:t>
            </a:r>
            <a:r>
              <a:rPr lang="en-US" sz="2000" b="1" i="1" dirty="0">
                <a:solidFill>
                  <a:srgbClr val="0070C0"/>
                </a:solidFill>
              </a:rPr>
              <a:t>UTC</a:t>
            </a:r>
          </a:p>
          <a:p>
            <a:pPr marL="285750" indent="-285750" algn="just" eaLnBrk="0" hangingPunct="0">
              <a:buFont typeface="Wingdings" panose="05000000000000000000" pitchFamily="2" charset="2"/>
              <a:buChar char="§"/>
            </a:pPr>
            <a:endParaRPr lang="en-US" sz="2000" dirty="0">
              <a:solidFill>
                <a:srgbClr val="000000"/>
              </a:solidFill>
            </a:endParaRPr>
          </a:p>
          <a:p>
            <a:pPr marL="285750" indent="-285750" algn="just" eaLnBrk="0" hangingPunct="0">
              <a:buFont typeface="Wingdings" panose="05000000000000000000" pitchFamily="2" charset="2"/>
              <a:buChar char="§"/>
            </a:pPr>
            <a:r>
              <a:rPr lang="en-US" sz="2000" dirty="0">
                <a:solidFill>
                  <a:srgbClr val="000000"/>
                </a:solidFill>
              </a:rPr>
              <a:t>NTP is based on a </a:t>
            </a:r>
            <a:r>
              <a:rPr lang="en-US" sz="2000" b="1" i="1" dirty="0">
                <a:solidFill>
                  <a:srgbClr val="7030A0"/>
                </a:solidFill>
              </a:rPr>
              <a:t>hierarchical concept</a:t>
            </a:r>
            <a:r>
              <a:rPr lang="en-US" sz="2000" dirty="0">
                <a:solidFill>
                  <a:srgbClr val="000000"/>
                </a:solidFill>
              </a:rPr>
              <a:t> of communication. </a:t>
            </a:r>
          </a:p>
          <a:p>
            <a:pPr marL="285750" indent="-285750" algn="just" eaLnBrk="0" hangingPunct="0">
              <a:buFont typeface="Wingdings" panose="05000000000000000000" pitchFamily="2" charset="2"/>
              <a:buChar char="§"/>
            </a:pPr>
            <a:endParaRPr lang="en-US" sz="2000" dirty="0">
              <a:solidFill>
                <a:srgbClr val="000000"/>
              </a:solidFill>
            </a:endParaRPr>
          </a:p>
          <a:p>
            <a:pPr marL="742950" lvl="1" indent="-285750" algn="just" eaLnBrk="0" hangingPunct="0">
              <a:buFont typeface="Wingdings" panose="05000000000000000000" pitchFamily="2" charset="2"/>
              <a:buChar char="§"/>
            </a:pPr>
            <a:r>
              <a:rPr lang="en-US" sz="2000" dirty="0">
                <a:solidFill>
                  <a:srgbClr val="000000"/>
                </a:solidFill>
              </a:rPr>
              <a:t>At the top of the hierarchy are </a:t>
            </a:r>
            <a:r>
              <a:rPr lang="en-US" sz="2000" u="sng" dirty="0">
                <a:solidFill>
                  <a:srgbClr val="000000"/>
                </a:solidFill>
              </a:rPr>
              <a:t>authoritative devices </a:t>
            </a:r>
            <a:r>
              <a:rPr lang="en-US" sz="2000" dirty="0">
                <a:solidFill>
                  <a:srgbClr val="000000"/>
                </a:solidFill>
              </a:rPr>
              <a:t>that operate as an </a:t>
            </a:r>
            <a:r>
              <a:rPr lang="en-US" sz="2000" b="1" i="1" dirty="0">
                <a:solidFill>
                  <a:srgbClr val="7030A0"/>
                </a:solidFill>
              </a:rPr>
              <a:t>NTP server with an atomic clock</a:t>
            </a:r>
            <a:r>
              <a:rPr lang="en-US" sz="2000" dirty="0">
                <a:solidFill>
                  <a:srgbClr val="000000"/>
                </a:solidFill>
              </a:rPr>
              <a:t>. </a:t>
            </a:r>
          </a:p>
          <a:p>
            <a:pPr marL="742950" lvl="1" indent="-285750" algn="just" eaLnBrk="0" hangingPunct="0">
              <a:buFont typeface="Wingdings" panose="05000000000000000000" pitchFamily="2" charset="2"/>
              <a:buChar char="§"/>
            </a:pPr>
            <a:r>
              <a:rPr lang="en-US" sz="2000" dirty="0">
                <a:solidFill>
                  <a:srgbClr val="000000"/>
                </a:solidFill>
              </a:rPr>
              <a:t>The </a:t>
            </a:r>
            <a:r>
              <a:rPr lang="en-US" sz="2000" b="1" i="1" dirty="0">
                <a:solidFill>
                  <a:srgbClr val="7030A0"/>
                </a:solidFill>
              </a:rPr>
              <a:t>NTP client queries the NTP server </a:t>
            </a:r>
            <a:r>
              <a:rPr lang="en-US" sz="2000" dirty="0">
                <a:solidFill>
                  <a:srgbClr val="000000"/>
                </a:solidFill>
              </a:rPr>
              <a:t>for its time and then </a:t>
            </a:r>
            <a:r>
              <a:rPr lang="en-US" sz="2000" u="sng" dirty="0">
                <a:solidFill>
                  <a:srgbClr val="000000"/>
                </a:solidFill>
              </a:rPr>
              <a:t>updates its time </a:t>
            </a:r>
            <a:r>
              <a:rPr lang="en-US" sz="2000" dirty="0">
                <a:solidFill>
                  <a:srgbClr val="000000"/>
                </a:solidFill>
              </a:rPr>
              <a:t>based on the response.</a:t>
            </a:r>
          </a:p>
          <a:p>
            <a:pPr marL="285750" indent="-285750" algn="just" eaLnBrk="0" hangingPunct="0">
              <a:buFont typeface="Wingdings" panose="05000000000000000000" pitchFamily="2" charset="2"/>
              <a:buChar char="§"/>
            </a:pPr>
            <a:endParaRPr lang="en-US" sz="2000" dirty="0">
              <a:solidFill>
                <a:srgbClr val="000000"/>
              </a:solidFill>
            </a:endParaRPr>
          </a:p>
          <a:p>
            <a:pPr marL="285750" indent="-285750" algn="just" eaLnBrk="0" hangingPunct="0">
              <a:buFont typeface="Wingdings" panose="05000000000000000000" pitchFamily="2" charset="2"/>
              <a:buChar char="§"/>
            </a:pPr>
            <a:r>
              <a:rPr lang="en-US" sz="2000" dirty="0">
                <a:solidFill>
                  <a:srgbClr val="000000"/>
                </a:solidFill>
              </a:rPr>
              <a:t>The NTP synchronization process is </a:t>
            </a:r>
            <a:r>
              <a:rPr lang="en-US" sz="2000" b="1" i="1" dirty="0">
                <a:solidFill>
                  <a:schemeClr val="accent6"/>
                </a:solidFill>
              </a:rPr>
              <a:t>not fast</a:t>
            </a:r>
            <a:r>
              <a:rPr lang="en-US" sz="2000" dirty="0">
                <a:solidFill>
                  <a:srgbClr val="000000"/>
                </a:solidFill>
              </a:rPr>
              <a:t>, gaining an </a:t>
            </a:r>
            <a:r>
              <a:rPr lang="en-US" sz="2000" b="1" i="1" dirty="0">
                <a:solidFill>
                  <a:schemeClr val="accent6"/>
                </a:solidFill>
              </a:rPr>
              <a:t>accuracy </a:t>
            </a:r>
            <a:r>
              <a:rPr lang="en-US" sz="2000" dirty="0">
                <a:solidFill>
                  <a:srgbClr val="000000"/>
                </a:solidFill>
              </a:rPr>
              <a:t>of tens of milliseconds </a:t>
            </a:r>
            <a:r>
              <a:rPr lang="en-US" sz="2000" b="1" i="1" dirty="0">
                <a:solidFill>
                  <a:schemeClr val="accent6"/>
                </a:solidFill>
              </a:rPr>
              <a:t>requires hours or days of comparisons</a:t>
            </a:r>
            <a:r>
              <a:rPr lang="en-US" sz="2000" dirty="0">
                <a:solidFill>
                  <a:srgbClr val="000000"/>
                </a:solidFill>
              </a:rPr>
              <a:t>.</a:t>
            </a:r>
          </a:p>
        </p:txBody>
      </p:sp>
      <p:sp>
        <p:nvSpPr>
          <p:cNvPr id="4"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a:t>
            </a:r>
            <a:r>
              <a:rPr lang="en-US" sz="2400" b="1" dirty="0" smtClean="0"/>
              <a:t>to Manage </a:t>
            </a:r>
            <a:r>
              <a:rPr lang="en-US" sz="2400" b="1" dirty="0"/>
              <a:t>Networks </a:t>
            </a:r>
            <a:r>
              <a:rPr lang="en-US" sz="2400" dirty="0" smtClean="0"/>
              <a:t>NTP</a:t>
            </a:r>
            <a:endParaRPr lang="en-US" sz="2400" dirty="0"/>
          </a:p>
        </p:txBody>
      </p:sp>
    </p:spTree>
    <p:extLst>
      <p:ext uri="{BB962C8B-B14F-4D97-AF65-F5344CB8AC3E}">
        <p14:creationId xmlns:p14="http://schemas.microsoft.com/office/powerpoint/2010/main" val="3899572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257062" y="1019486"/>
            <a:ext cx="6919593" cy="3785652"/>
          </a:xfrm>
          <a:prstGeom prst="rect">
            <a:avLst/>
          </a:prstGeom>
          <a:noFill/>
        </p:spPr>
        <p:txBody>
          <a:bodyPr wrap="square" rtlCol="0">
            <a:spAutoFit/>
          </a:bodyPr>
          <a:lstStyle/>
          <a:p>
            <a:pPr algn="just" eaLnBrk="0" hangingPunct="0"/>
            <a:r>
              <a:rPr lang="en-US" sz="2000" dirty="0">
                <a:solidFill>
                  <a:srgbClr val="000000"/>
                </a:solidFill>
              </a:rPr>
              <a:t>Stratums are used to </a:t>
            </a:r>
            <a:r>
              <a:rPr lang="en-US" sz="2000" b="1" i="1" dirty="0">
                <a:solidFill>
                  <a:srgbClr val="0070C0"/>
                </a:solidFill>
              </a:rPr>
              <a:t>identify the accuracy of the time clock source</a:t>
            </a:r>
            <a:r>
              <a:rPr lang="en-US" sz="2000" dirty="0">
                <a:solidFill>
                  <a:srgbClr val="000000"/>
                </a:solidFill>
              </a:rPr>
              <a:t>. </a:t>
            </a:r>
          </a:p>
          <a:p>
            <a:pPr marL="285750" indent="-285750" algn="just" eaLnBrk="0" hangingPunct="0">
              <a:buFont typeface="Wingdings" panose="05000000000000000000" pitchFamily="2" charset="2"/>
              <a:buChar char="§"/>
            </a:pPr>
            <a:endParaRPr lang="en-US" sz="2000" dirty="0">
              <a:solidFill>
                <a:srgbClr val="000000"/>
              </a:solidFill>
            </a:endParaRPr>
          </a:p>
          <a:p>
            <a:pPr marL="285750" indent="-285750" algn="just" eaLnBrk="0" hangingPunct="0">
              <a:buFont typeface="Wingdings" panose="05000000000000000000" pitchFamily="2" charset="2"/>
              <a:buChar char="§"/>
            </a:pPr>
            <a:r>
              <a:rPr lang="en-US" sz="2000" dirty="0">
                <a:solidFill>
                  <a:srgbClr val="000000"/>
                </a:solidFill>
              </a:rPr>
              <a:t>NTP servers directly attached to an authoritative time source are stratum 1 servers. </a:t>
            </a:r>
          </a:p>
          <a:p>
            <a:pPr marL="285750" indent="-285750" algn="just" eaLnBrk="0" hangingPunct="0">
              <a:buFont typeface="Wingdings" panose="05000000000000000000" pitchFamily="2" charset="2"/>
              <a:buChar char="§"/>
            </a:pPr>
            <a:endParaRPr lang="en-US" sz="2000" dirty="0">
              <a:solidFill>
                <a:srgbClr val="000000"/>
              </a:solidFill>
            </a:endParaRPr>
          </a:p>
          <a:p>
            <a:pPr marL="285750" indent="-285750" algn="just" eaLnBrk="0" hangingPunct="0">
              <a:buFont typeface="Wingdings" panose="05000000000000000000" pitchFamily="2" charset="2"/>
              <a:buChar char="§"/>
            </a:pPr>
            <a:r>
              <a:rPr lang="en-US" sz="2000" dirty="0">
                <a:solidFill>
                  <a:srgbClr val="000000"/>
                </a:solidFill>
              </a:rPr>
              <a:t>An NTP client that queries a stratum 1 server is considered a stratum 2 client. </a:t>
            </a:r>
          </a:p>
          <a:p>
            <a:pPr marL="285750" indent="-285750" algn="just" eaLnBrk="0" hangingPunct="0">
              <a:buFont typeface="Wingdings" panose="05000000000000000000" pitchFamily="2" charset="2"/>
              <a:buChar char="§"/>
            </a:pPr>
            <a:endParaRPr lang="en-US" sz="2000" dirty="0">
              <a:solidFill>
                <a:srgbClr val="000000"/>
              </a:solidFill>
            </a:endParaRPr>
          </a:p>
          <a:p>
            <a:pPr marL="285750" indent="-285750" algn="just" eaLnBrk="0" hangingPunct="0">
              <a:buFont typeface="Wingdings" panose="05000000000000000000" pitchFamily="2" charset="2"/>
              <a:buChar char="§"/>
            </a:pPr>
            <a:r>
              <a:rPr lang="en-US" sz="2000" dirty="0">
                <a:solidFill>
                  <a:srgbClr val="000000"/>
                </a:solidFill>
              </a:rPr>
              <a:t>The higher the stratum, the greater the chance of deviation in time from the authoritative time source due to the number of time drifts between the NTP stratums</a:t>
            </a:r>
            <a:r>
              <a:rPr lang="en-US" sz="2000" dirty="0" smtClean="0">
                <a:solidFill>
                  <a:srgbClr val="000000"/>
                </a:solidFill>
              </a:rPr>
              <a:t>.</a:t>
            </a:r>
            <a:endParaRPr lang="en-US" sz="2000" dirty="0">
              <a:solidFill>
                <a:schemeClr val="tx1">
                  <a:lumMod val="50000"/>
                </a:schemeClr>
              </a:solidFill>
            </a:endParaRPr>
          </a:p>
        </p:txBody>
      </p:sp>
      <p:pic>
        <p:nvPicPr>
          <p:cNvPr id="4" name="Picture 3">
            <a:extLst>
              <a:ext uri="{FF2B5EF4-FFF2-40B4-BE49-F238E27FC236}">
                <a16:creationId xmlns:a16="http://schemas.microsoft.com/office/drawing/2014/main" id="{F0504FAB-2495-2D41-8B2D-B3A3D61DF76A}"/>
              </a:ext>
            </a:extLst>
          </p:cNvPr>
          <p:cNvPicPr>
            <a:picLocks noChangeAspect="1"/>
          </p:cNvPicPr>
          <p:nvPr/>
        </p:nvPicPr>
        <p:blipFill>
          <a:blip r:embed="rId3"/>
          <a:stretch>
            <a:fillRect/>
          </a:stretch>
        </p:blipFill>
        <p:spPr>
          <a:xfrm>
            <a:off x="7176655" y="1019486"/>
            <a:ext cx="4693624" cy="3321546"/>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a:t>
            </a:r>
            <a:r>
              <a:rPr lang="en-US" sz="2400" b="1" dirty="0" smtClean="0"/>
              <a:t>to Manage </a:t>
            </a:r>
            <a:r>
              <a:rPr lang="en-US" sz="2400" b="1" dirty="0"/>
              <a:t>Networks </a:t>
            </a:r>
            <a:r>
              <a:rPr lang="en-US" sz="2400" dirty="0" smtClean="0"/>
              <a:t>NTP</a:t>
            </a:r>
            <a:endParaRPr lang="en-US" sz="2400" dirty="0"/>
          </a:p>
        </p:txBody>
      </p:sp>
    </p:spTree>
    <p:extLst>
      <p:ext uri="{BB962C8B-B14F-4D97-AF65-F5344CB8AC3E}">
        <p14:creationId xmlns:p14="http://schemas.microsoft.com/office/powerpoint/2010/main" val="1043454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14"/>
          <p:cNvGrpSpPr/>
          <p:nvPr/>
        </p:nvGrpSpPr>
        <p:grpSpPr>
          <a:xfrm>
            <a:off x="491065" y="1337935"/>
            <a:ext cx="8478435" cy="936104"/>
            <a:chOff x="251520" y="1484784"/>
            <a:chExt cx="8478435" cy="936104"/>
          </a:xfrm>
        </p:grpSpPr>
        <p:pic>
          <p:nvPicPr>
            <p:cNvPr id="2" name="Picture 1"/>
            <p:cNvPicPr>
              <a:picLocks noChangeAspect="1"/>
            </p:cNvPicPr>
            <p:nvPr/>
          </p:nvPicPr>
          <p:blipFill>
            <a:blip r:embed="rId3"/>
            <a:stretch>
              <a:fillRect/>
            </a:stretch>
          </p:blipFill>
          <p:spPr>
            <a:xfrm>
              <a:off x="251520" y="1484784"/>
              <a:ext cx="8478435" cy="936104"/>
            </a:xfrm>
            <a:prstGeom prst="rect">
              <a:avLst/>
            </a:prstGeom>
          </p:spPr>
        </p:pic>
        <mc:AlternateContent xmlns:mc="http://schemas.openxmlformats.org/markup-compatibility/2006" xmlns:p14="http://schemas.microsoft.com/office/powerpoint/2010/main">
          <mc:Choice Requires="p14">
            <p:contentPart p14:bwMode="auto" r:id="rId4">
              <p14:nvContentPartPr>
                <p14:cNvPr id="7" name="Ink 6"/>
                <p14:cNvContentPartPr/>
                <p14:nvPr/>
              </p14:nvContentPartPr>
              <p14:xfrm>
                <a:off x="922625" y="1664142"/>
                <a:ext cx="1022760" cy="54360"/>
              </p14:xfrm>
            </p:contentPart>
          </mc:Choice>
          <mc:Fallback xmlns="">
            <p:pic>
              <p:nvPicPr>
                <p:cNvPr id="7" name="Ink 6"/>
                <p:cNvPicPr/>
                <p:nvPr/>
              </p:nvPicPr>
              <p:blipFill>
                <a:blip r:embed="rId5"/>
                <a:stretch>
                  <a:fillRect/>
                </a:stretch>
              </p:blipFill>
              <p:spPr>
                <a:xfrm>
                  <a:off x="872945" y="1519782"/>
                  <a:ext cx="1118520" cy="3319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k 7"/>
                <p14:cNvContentPartPr/>
                <p14:nvPr/>
              </p14:nvContentPartPr>
              <p14:xfrm>
                <a:off x="2135105" y="1649382"/>
                <a:ext cx="588240" cy="51120"/>
              </p14:xfrm>
            </p:contentPart>
          </mc:Choice>
          <mc:Fallback xmlns="">
            <p:pic>
              <p:nvPicPr>
                <p:cNvPr id="8" name="Ink 7"/>
                <p:cNvPicPr/>
                <p:nvPr/>
              </p:nvPicPr>
              <p:blipFill>
                <a:blip r:embed="rId7"/>
                <a:stretch>
                  <a:fillRect/>
                </a:stretch>
              </p:blipFill>
              <p:spPr>
                <a:xfrm>
                  <a:off x="2084705" y="1521222"/>
                  <a:ext cx="685440" cy="2973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p14:cNvContentPartPr/>
                <p14:nvPr/>
              </p14:nvContentPartPr>
              <p14:xfrm>
                <a:off x="2963105" y="1589262"/>
                <a:ext cx="1177920" cy="83520"/>
              </p14:xfrm>
            </p:contentPart>
          </mc:Choice>
          <mc:Fallback xmlns="">
            <p:pic>
              <p:nvPicPr>
                <p:cNvPr id="9" name="Ink 8"/>
                <p:cNvPicPr/>
                <p:nvPr/>
              </p:nvPicPr>
              <p:blipFill>
                <a:blip r:embed="rId9"/>
                <a:stretch>
                  <a:fillRect/>
                </a:stretch>
              </p:blipFill>
              <p:spPr>
                <a:xfrm>
                  <a:off x="2921345" y="1445982"/>
                  <a:ext cx="1289160" cy="321120"/>
                </a:xfrm>
                <a:prstGeom prst="rect">
                  <a:avLst/>
                </a:prstGeom>
              </p:spPr>
            </p:pic>
          </mc:Fallback>
        </mc:AlternateContent>
      </p:grpSp>
      <p:grpSp>
        <p:nvGrpSpPr>
          <p:cNvPr id="14" name="Group 13"/>
          <p:cNvGrpSpPr/>
          <p:nvPr/>
        </p:nvGrpSpPr>
        <p:grpSpPr>
          <a:xfrm>
            <a:off x="491065" y="2488170"/>
            <a:ext cx="8710451" cy="1152127"/>
            <a:chOff x="224086" y="3140968"/>
            <a:chExt cx="8710451" cy="1152127"/>
          </a:xfrm>
        </p:grpSpPr>
        <p:pic>
          <p:nvPicPr>
            <p:cNvPr id="10" name="Picture 9"/>
            <p:cNvPicPr>
              <a:picLocks noChangeAspect="1"/>
            </p:cNvPicPr>
            <p:nvPr/>
          </p:nvPicPr>
          <p:blipFill>
            <a:blip r:embed="rId10"/>
            <a:stretch>
              <a:fillRect/>
            </a:stretch>
          </p:blipFill>
          <p:spPr>
            <a:xfrm>
              <a:off x="224086" y="3140968"/>
              <a:ext cx="8710451" cy="1152127"/>
            </a:xfrm>
            <a:prstGeom prst="rect">
              <a:avLst/>
            </a:prstGeom>
          </p:spPr>
        </p:pic>
        <mc:AlternateContent xmlns:mc="http://schemas.openxmlformats.org/markup-compatibility/2006" xmlns:p14="http://schemas.microsoft.com/office/powerpoint/2010/main">
          <mc:Choice Requires="p14">
            <p:contentPart p14:bwMode="auto" r:id="rId11">
              <p14:nvContentPartPr>
                <p14:cNvPr id="11" name="Ink 10"/>
                <p14:cNvContentPartPr/>
                <p14:nvPr/>
              </p14:nvContentPartPr>
              <p14:xfrm>
                <a:off x="937177" y="3283740"/>
                <a:ext cx="917280" cy="65520"/>
              </p14:xfrm>
            </p:contentPart>
          </mc:Choice>
          <mc:Fallback xmlns="">
            <p:pic>
              <p:nvPicPr>
                <p:cNvPr id="11" name="Ink 10"/>
                <p:cNvPicPr/>
                <p:nvPr/>
              </p:nvPicPr>
              <p:blipFill>
                <a:blip r:embed="rId12"/>
                <a:stretch>
                  <a:fillRect/>
                </a:stretch>
              </p:blipFill>
              <p:spPr>
                <a:xfrm>
                  <a:off x="875617" y="3167100"/>
                  <a:ext cx="1031760" cy="3308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2" name="Ink 11"/>
                <p14:cNvContentPartPr/>
                <p14:nvPr/>
              </p14:nvContentPartPr>
              <p14:xfrm>
                <a:off x="2168377" y="3307500"/>
                <a:ext cx="535320" cy="80280"/>
              </p14:xfrm>
            </p:contentPart>
          </mc:Choice>
          <mc:Fallback xmlns="">
            <p:pic>
              <p:nvPicPr>
                <p:cNvPr id="12" name="Ink 11"/>
                <p:cNvPicPr/>
                <p:nvPr/>
              </p:nvPicPr>
              <p:blipFill>
                <a:blip r:embed="rId14"/>
                <a:stretch>
                  <a:fillRect/>
                </a:stretch>
              </p:blipFill>
              <p:spPr>
                <a:xfrm>
                  <a:off x="2115817" y="3180060"/>
                  <a:ext cx="643320" cy="3452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3" name="Ink 12"/>
                <p14:cNvContentPartPr/>
                <p14:nvPr/>
              </p14:nvContentPartPr>
              <p14:xfrm>
                <a:off x="3472657" y="3236220"/>
                <a:ext cx="1151640" cy="86400"/>
              </p14:xfrm>
            </p:contentPart>
          </mc:Choice>
          <mc:Fallback xmlns="">
            <p:pic>
              <p:nvPicPr>
                <p:cNvPr id="13" name="Ink 12"/>
                <p:cNvPicPr/>
                <p:nvPr/>
              </p:nvPicPr>
              <p:blipFill>
                <a:blip r:embed="rId16"/>
                <a:stretch>
                  <a:fillRect/>
                </a:stretch>
              </p:blipFill>
              <p:spPr>
                <a:xfrm>
                  <a:off x="3404977" y="3114900"/>
                  <a:ext cx="1301040" cy="358560"/>
                </a:xfrm>
                <a:prstGeom prst="rect">
                  <a:avLst/>
                </a:prstGeom>
              </p:spPr>
            </p:pic>
          </mc:Fallback>
        </mc:AlternateContent>
      </p:grpSp>
      <p:pic>
        <p:nvPicPr>
          <p:cNvPr id="3" name="Picture 2"/>
          <p:cNvPicPr>
            <a:picLocks noChangeAspect="1"/>
          </p:cNvPicPr>
          <p:nvPr/>
        </p:nvPicPr>
        <p:blipFill>
          <a:blip r:embed="rId17"/>
          <a:stretch>
            <a:fillRect/>
          </a:stretch>
        </p:blipFill>
        <p:spPr>
          <a:xfrm>
            <a:off x="5740867" y="5404"/>
            <a:ext cx="5271566" cy="1311969"/>
          </a:xfrm>
          <a:prstGeom prst="rect">
            <a:avLst/>
          </a:prstGeom>
        </p:spPr>
      </p:pic>
      <p:pic>
        <p:nvPicPr>
          <p:cNvPr id="17" name="Picture 16"/>
          <p:cNvPicPr>
            <a:picLocks noChangeAspect="1"/>
          </p:cNvPicPr>
          <p:nvPr/>
        </p:nvPicPr>
        <p:blipFill>
          <a:blip r:embed="rId18"/>
          <a:stretch>
            <a:fillRect/>
          </a:stretch>
        </p:blipFill>
        <p:spPr>
          <a:xfrm>
            <a:off x="491065" y="3806829"/>
            <a:ext cx="8707567" cy="1712367"/>
          </a:xfrm>
          <a:prstGeom prst="rect">
            <a:avLst/>
          </a:prstGeom>
        </p:spPr>
      </p:pic>
      <p:sp>
        <p:nvSpPr>
          <p:cNvPr id="16"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a:t>
            </a:r>
            <a:r>
              <a:rPr lang="en-US" sz="2400" b="1" dirty="0" smtClean="0"/>
              <a:t>to Manage </a:t>
            </a:r>
            <a:r>
              <a:rPr lang="en-US" sz="2400" b="1" dirty="0"/>
              <a:t>Networks </a:t>
            </a:r>
            <a:r>
              <a:rPr lang="en-US" sz="2400" dirty="0" smtClean="0"/>
              <a:t>NTP</a:t>
            </a:r>
            <a:endParaRPr lang="en-US" sz="2400" dirty="0"/>
          </a:p>
        </p:txBody>
      </p:sp>
    </p:spTree>
    <p:extLst>
      <p:ext uri="{BB962C8B-B14F-4D97-AF65-F5344CB8AC3E}">
        <p14:creationId xmlns:p14="http://schemas.microsoft.com/office/powerpoint/2010/main" val="1345399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3"/>
          <a:stretch>
            <a:fillRect/>
          </a:stretch>
        </p:blipFill>
        <p:spPr>
          <a:xfrm>
            <a:off x="412766" y="903476"/>
            <a:ext cx="4329111" cy="3760438"/>
          </a:xfrm>
          <a:prstGeom prst="rect">
            <a:avLst/>
          </a:prstGeom>
        </p:spPr>
      </p:pic>
      <p:pic>
        <p:nvPicPr>
          <p:cNvPr id="3" name="Picture 2"/>
          <p:cNvPicPr>
            <a:picLocks noChangeAspect="1"/>
          </p:cNvPicPr>
          <p:nvPr/>
        </p:nvPicPr>
        <p:blipFill>
          <a:blip r:embed="rId4"/>
          <a:stretch>
            <a:fillRect/>
          </a:stretch>
        </p:blipFill>
        <p:spPr>
          <a:xfrm>
            <a:off x="4943872" y="20888"/>
            <a:ext cx="5271566" cy="1311969"/>
          </a:xfrm>
          <a:prstGeom prst="rect">
            <a:avLst/>
          </a:prstGeom>
        </p:spPr>
      </p:pic>
      <p:pic>
        <p:nvPicPr>
          <p:cNvPr id="5" name="Picture 4"/>
          <p:cNvPicPr>
            <a:picLocks noChangeAspect="1"/>
          </p:cNvPicPr>
          <p:nvPr/>
        </p:nvPicPr>
        <p:blipFill>
          <a:blip r:embed="rId5"/>
          <a:stretch>
            <a:fillRect/>
          </a:stretch>
        </p:blipFill>
        <p:spPr>
          <a:xfrm>
            <a:off x="5243946" y="3147856"/>
            <a:ext cx="5763973" cy="1712416"/>
          </a:xfrm>
          <a:prstGeom prst="rect">
            <a:avLst/>
          </a:prstGeom>
        </p:spPr>
      </p:pic>
      <p:pic>
        <p:nvPicPr>
          <p:cNvPr id="17" name="Picture 16">
            <a:extLst>
              <a:ext uri="{FF2B5EF4-FFF2-40B4-BE49-F238E27FC236}">
                <a16:creationId xmlns:a16="http://schemas.microsoft.com/office/drawing/2014/main" id="{B33C1CFB-72DF-3B40-ACCE-CFB446074E55}"/>
              </a:ext>
            </a:extLst>
          </p:cNvPr>
          <p:cNvPicPr>
            <a:picLocks noChangeAspect="1"/>
          </p:cNvPicPr>
          <p:nvPr/>
        </p:nvPicPr>
        <p:blipFill>
          <a:blip r:embed="rId6"/>
          <a:stretch>
            <a:fillRect/>
          </a:stretch>
        </p:blipFill>
        <p:spPr>
          <a:xfrm>
            <a:off x="6816080" y="1162756"/>
            <a:ext cx="3738404" cy="2220323"/>
          </a:xfrm>
          <a:prstGeom prst="rect">
            <a:avLst/>
          </a:prstGeom>
        </p:spPr>
      </p:pic>
      <p:sp>
        <p:nvSpPr>
          <p:cNvPr id="18" name="Rectangle 17"/>
          <p:cNvSpPr/>
          <p:nvPr/>
        </p:nvSpPr>
        <p:spPr>
          <a:xfrm>
            <a:off x="356885" y="4847699"/>
            <a:ext cx="11408395" cy="830997"/>
          </a:xfrm>
          <a:prstGeom prst="rect">
            <a:avLst/>
          </a:prstGeom>
        </p:spPr>
        <p:txBody>
          <a:bodyPr wrap="square">
            <a:spAutoFit/>
          </a:bodyPr>
          <a:lstStyle/>
          <a:p>
            <a:pPr marL="0" lvl="2" algn="just">
              <a:tabLst>
                <a:tab pos="985838" algn="l"/>
              </a:tabLst>
            </a:pPr>
            <a:r>
              <a:rPr lang="en-US" sz="1600" b="1" i="1" dirty="0">
                <a:solidFill>
                  <a:srgbClr val="0070C0"/>
                </a:solidFill>
              </a:rPr>
              <a:t>An NTP client configured with multiple NTP servers will only use the NTP server with the lowest stratum</a:t>
            </a:r>
            <a:r>
              <a:rPr lang="en-US" sz="1600" dirty="0">
                <a:solidFill>
                  <a:srgbClr val="000000"/>
                </a:solidFill>
              </a:rPr>
              <a:t>. If R2 crashes, preventing R4 from reaching R1, R4 will synchronize with R3 and become a stratum 4 time device. When R2 recovers, R4 will synchronize with R1 and become a stratum 2 device again. </a:t>
            </a:r>
          </a:p>
        </p:txBody>
      </p:sp>
      <p:sp>
        <p:nvSpPr>
          <p:cNvPr id="8"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a:t>
            </a:r>
            <a:r>
              <a:rPr lang="en-US" sz="2400" b="1" dirty="0" smtClean="0"/>
              <a:t>to Manage </a:t>
            </a:r>
            <a:r>
              <a:rPr lang="en-US" sz="2400" b="1" dirty="0"/>
              <a:t>Networks </a:t>
            </a:r>
            <a:r>
              <a:rPr lang="en-US" sz="2400" dirty="0" smtClean="0"/>
              <a:t>NTP</a:t>
            </a:r>
            <a:endParaRPr lang="en-US" sz="2400" dirty="0"/>
          </a:p>
        </p:txBody>
      </p:sp>
    </p:spTree>
    <p:extLst>
      <p:ext uri="{BB962C8B-B14F-4D97-AF65-F5344CB8AC3E}">
        <p14:creationId xmlns:p14="http://schemas.microsoft.com/office/powerpoint/2010/main" val="1048250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1" y="1019486"/>
            <a:ext cx="11743113" cy="3785652"/>
          </a:xfrm>
          <a:prstGeom prst="rect">
            <a:avLst/>
          </a:prstGeom>
          <a:noFill/>
        </p:spPr>
        <p:txBody>
          <a:bodyPr wrap="square" rtlCol="0">
            <a:spAutoFit/>
          </a:bodyPr>
          <a:lstStyle/>
          <a:p>
            <a:pPr marL="215900" lvl="2" algn="just"/>
            <a:r>
              <a:rPr lang="en-US" sz="2000" dirty="0">
                <a:solidFill>
                  <a:srgbClr val="000000"/>
                </a:solidFill>
              </a:rPr>
              <a:t>The command </a:t>
            </a:r>
            <a:r>
              <a:rPr lang="en-US" sz="2000" b="1" dirty="0">
                <a:solidFill>
                  <a:srgbClr val="000000"/>
                </a:solidFill>
              </a:rPr>
              <a:t>show </a:t>
            </a:r>
            <a:r>
              <a:rPr lang="en-US" sz="2000" b="1" dirty="0" err="1">
                <a:solidFill>
                  <a:srgbClr val="000000"/>
                </a:solidFill>
              </a:rPr>
              <a:t>ntp</a:t>
            </a:r>
            <a:r>
              <a:rPr lang="en-US" sz="2000" b="1" dirty="0">
                <a:solidFill>
                  <a:srgbClr val="000000"/>
                </a:solidFill>
              </a:rPr>
              <a:t> status </a:t>
            </a:r>
            <a:r>
              <a:rPr lang="en-US" sz="2000" dirty="0">
                <a:solidFill>
                  <a:srgbClr val="000000"/>
                </a:solidFill>
              </a:rPr>
              <a:t>displays the status of the NTP service. </a:t>
            </a:r>
          </a:p>
          <a:p>
            <a:pPr marL="215900" lvl="2" algn="just"/>
            <a:endParaRPr lang="en-US" sz="2000" dirty="0">
              <a:solidFill>
                <a:srgbClr val="000000"/>
              </a:solidFill>
            </a:endParaRPr>
          </a:p>
          <a:p>
            <a:pPr marL="501650" lvl="2" indent="-285750" algn="just">
              <a:buFont typeface="Wingdings" panose="05000000000000000000" pitchFamily="2" charset="2"/>
              <a:buChar char="ü"/>
            </a:pPr>
            <a:r>
              <a:rPr lang="en-US" sz="2000" dirty="0">
                <a:solidFill>
                  <a:srgbClr val="000000"/>
                </a:solidFill>
              </a:rPr>
              <a:t>Whether the hardware clock is </a:t>
            </a:r>
            <a:r>
              <a:rPr lang="en-US" sz="2000" b="1" i="1" dirty="0">
                <a:solidFill>
                  <a:srgbClr val="0070C0"/>
                </a:solidFill>
              </a:rPr>
              <a:t>synchronized to the software clock</a:t>
            </a:r>
            <a:r>
              <a:rPr lang="en-US" sz="2000" dirty="0">
                <a:solidFill>
                  <a:srgbClr val="000000"/>
                </a:solidFill>
              </a:rPr>
              <a:t>, the stratum reference of the local device, and the reference clock identifier (local or IP address)</a:t>
            </a:r>
          </a:p>
          <a:p>
            <a:pPr marL="501650" lvl="2" indent="-285750" algn="just">
              <a:buFont typeface="Wingdings" panose="05000000000000000000" pitchFamily="2" charset="2"/>
              <a:buChar char="ü"/>
            </a:pPr>
            <a:r>
              <a:rPr lang="en-US" sz="2000" dirty="0">
                <a:solidFill>
                  <a:srgbClr val="000000"/>
                </a:solidFill>
              </a:rPr>
              <a:t>The </a:t>
            </a:r>
            <a:r>
              <a:rPr lang="en-US" sz="2000" b="1" i="1" dirty="0">
                <a:solidFill>
                  <a:srgbClr val="0070C0"/>
                </a:solidFill>
              </a:rPr>
              <a:t>frequency and precision </a:t>
            </a:r>
            <a:r>
              <a:rPr lang="en-US" sz="2000" i="1" dirty="0">
                <a:solidFill>
                  <a:srgbClr val="000000"/>
                </a:solidFill>
              </a:rPr>
              <a:t>of</a:t>
            </a:r>
            <a:r>
              <a:rPr lang="en-US" sz="2000" dirty="0">
                <a:solidFill>
                  <a:srgbClr val="000000"/>
                </a:solidFill>
              </a:rPr>
              <a:t> the clock</a:t>
            </a:r>
          </a:p>
          <a:p>
            <a:pPr marL="501650" lvl="2" indent="-285750" algn="just">
              <a:buFont typeface="Wingdings" panose="05000000000000000000" pitchFamily="2" charset="2"/>
              <a:buChar char="ü"/>
            </a:pPr>
            <a:r>
              <a:rPr lang="en-US" sz="2000" dirty="0">
                <a:solidFill>
                  <a:srgbClr val="000000"/>
                </a:solidFill>
              </a:rPr>
              <a:t>The NTP </a:t>
            </a:r>
            <a:r>
              <a:rPr lang="en-US" sz="2000" b="1" i="1" dirty="0">
                <a:solidFill>
                  <a:srgbClr val="0070C0"/>
                </a:solidFill>
              </a:rPr>
              <a:t>uptime and granularity</a:t>
            </a:r>
          </a:p>
          <a:p>
            <a:pPr marL="501650" lvl="2" indent="-285750" algn="just">
              <a:buFont typeface="Wingdings" panose="05000000000000000000" pitchFamily="2" charset="2"/>
              <a:buChar char="ü"/>
            </a:pPr>
            <a:r>
              <a:rPr lang="en-US" sz="2000" dirty="0">
                <a:solidFill>
                  <a:srgbClr val="000000"/>
                </a:solidFill>
              </a:rPr>
              <a:t>The </a:t>
            </a:r>
            <a:r>
              <a:rPr lang="en-US" sz="2000" b="1" i="1" dirty="0">
                <a:solidFill>
                  <a:srgbClr val="0070C0"/>
                </a:solidFill>
              </a:rPr>
              <a:t>reference time</a:t>
            </a:r>
          </a:p>
          <a:p>
            <a:pPr marL="501650" lvl="2" indent="-285750" algn="just">
              <a:buFont typeface="Wingdings" panose="05000000000000000000" pitchFamily="2" charset="2"/>
              <a:buChar char="ü"/>
            </a:pPr>
            <a:r>
              <a:rPr lang="en-US" sz="2000" dirty="0">
                <a:solidFill>
                  <a:srgbClr val="000000"/>
                </a:solidFill>
              </a:rPr>
              <a:t>The </a:t>
            </a:r>
            <a:r>
              <a:rPr lang="en-US" sz="2000" b="1" i="1" dirty="0">
                <a:solidFill>
                  <a:srgbClr val="0070C0"/>
                </a:solidFill>
              </a:rPr>
              <a:t>clock offset and delay </a:t>
            </a:r>
            <a:r>
              <a:rPr lang="en-US" sz="2000" dirty="0">
                <a:solidFill>
                  <a:srgbClr val="000000"/>
                </a:solidFill>
              </a:rPr>
              <a:t>between the client and the </a:t>
            </a:r>
            <a:r>
              <a:rPr lang="en-US" sz="2000" b="1" i="1" dirty="0">
                <a:solidFill>
                  <a:srgbClr val="0070C0"/>
                </a:solidFill>
              </a:rPr>
              <a:t>lower-level stratum server</a:t>
            </a:r>
          </a:p>
          <a:p>
            <a:pPr marL="501650" lvl="2" indent="-285750" algn="just">
              <a:buFont typeface="Wingdings" panose="05000000000000000000" pitchFamily="2" charset="2"/>
              <a:buChar char="ü"/>
            </a:pPr>
            <a:r>
              <a:rPr lang="en-US" sz="2000" dirty="0">
                <a:solidFill>
                  <a:srgbClr val="000000"/>
                </a:solidFill>
              </a:rPr>
              <a:t>Root dispersion and peer dispersion</a:t>
            </a:r>
          </a:p>
          <a:p>
            <a:pPr marL="501650" lvl="2" indent="-285750" algn="just">
              <a:buFont typeface="Wingdings" panose="05000000000000000000" pitchFamily="2" charset="2"/>
              <a:buChar char="ü"/>
            </a:pPr>
            <a:r>
              <a:rPr lang="en-US" sz="2000" dirty="0">
                <a:solidFill>
                  <a:srgbClr val="000000"/>
                </a:solidFill>
              </a:rPr>
              <a:t>NTP </a:t>
            </a:r>
            <a:r>
              <a:rPr lang="en-US" sz="2000" dirty="0" err="1">
                <a:solidFill>
                  <a:srgbClr val="000000"/>
                </a:solidFill>
              </a:rPr>
              <a:t>loopfilter</a:t>
            </a:r>
            <a:endParaRPr lang="en-US" sz="2000" dirty="0">
              <a:solidFill>
                <a:srgbClr val="000000"/>
              </a:solidFill>
            </a:endParaRPr>
          </a:p>
          <a:p>
            <a:pPr marL="501650" lvl="2" indent="-285750" algn="just">
              <a:buFont typeface="Wingdings" panose="05000000000000000000" pitchFamily="2" charset="2"/>
              <a:buChar char="ü"/>
            </a:pPr>
            <a:r>
              <a:rPr lang="en-US" sz="2000" dirty="0">
                <a:solidFill>
                  <a:srgbClr val="000000"/>
                </a:solidFill>
              </a:rPr>
              <a:t>Polling interval and </a:t>
            </a:r>
            <a:r>
              <a:rPr lang="en-US" sz="2000" b="1" i="1" dirty="0">
                <a:solidFill>
                  <a:srgbClr val="0070C0"/>
                </a:solidFill>
              </a:rPr>
              <a:t>time since last update</a:t>
            </a:r>
          </a:p>
          <a:p>
            <a:pPr marL="215900" lvl="1" algn="just"/>
            <a:endParaRPr lang="en-US" sz="2000" dirty="0">
              <a:solidFill>
                <a:srgbClr val="000000"/>
              </a:solidFill>
            </a:endParaRPr>
          </a:p>
        </p:txBody>
      </p:sp>
      <p:sp>
        <p:nvSpPr>
          <p:cNvPr id="4"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a:t>
            </a:r>
            <a:r>
              <a:rPr lang="en-US" sz="2400" b="1" dirty="0" smtClean="0"/>
              <a:t>to Manage </a:t>
            </a:r>
            <a:r>
              <a:rPr lang="en-US" sz="2400" b="1" dirty="0"/>
              <a:t>Networks </a:t>
            </a:r>
            <a:r>
              <a:rPr lang="en-US" sz="2400" dirty="0" smtClean="0"/>
              <a:t>NTP</a:t>
            </a:r>
            <a:endParaRPr lang="en-US" sz="2400" dirty="0"/>
          </a:p>
        </p:txBody>
      </p:sp>
    </p:spTree>
    <p:extLst>
      <p:ext uri="{BB962C8B-B14F-4D97-AF65-F5344CB8AC3E}">
        <p14:creationId xmlns:p14="http://schemas.microsoft.com/office/powerpoint/2010/main" val="2883750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358170" y="2670129"/>
            <a:ext cx="10919430" cy="2554545"/>
          </a:xfrm>
          <a:prstGeom prst="rect">
            <a:avLst/>
          </a:prstGeom>
        </p:spPr>
        <p:txBody>
          <a:bodyPr wrap="square">
            <a:spAutoFit/>
          </a:bodyPr>
          <a:lstStyle/>
          <a:p>
            <a:pPr marL="0" lvl="2" algn="just"/>
            <a:r>
              <a:rPr lang="en-US" sz="2000" dirty="0">
                <a:solidFill>
                  <a:srgbClr val="000000"/>
                </a:solidFill>
              </a:rPr>
              <a:t>An NTP client will change it’s time to that of the NTP server. </a:t>
            </a:r>
          </a:p>
          <a:p>
            <a:pPr marL="0" lvl="2" algn="just"/>
            <a:endParaRPr lang="en-US" sz="2000" dirty="0">
              <a:solidFill>
                <a:srgbClr val="000000"/>
              </a:solidFill>
            </a:endParaRPr>
          </a:p>
          <a:p>
            <a:pPr marL="0" lvl="2" algn="just"/>
            <a:r>
              <a:rPr lang="en-US" sz="2000" dirty="0">
                <a:solidFill>
                  <a:srgbClr val="000000"/>
                </a:solidFill>
              </a:rPr>
              <a:t>However, an NTP server does not change its time to reflect an NTP client. </a:t>
            </a:r>
          </a:p>
          <a:p>
            <a:pPr marL="0" lvl="2" algn="just"/>
            <a:endParaRPr lang="en-US" sz="2000" dirty="0">
              <a:solidFill>
                <a:srgbClr val="000000"/>
              </a:solidFill>
            </a:endParaRPr>
          </a:p>
          <a:p>
            <a:pPr marL="0" lvl="2" algn="just"/>
            <a:r>
              <a:rPr lang="en-US" sz="2000" dirty="0">
                <a:solidFill>
                  <a:srgbClr val="000000"/>
                </a:solidFill>
              </a:rPr>
              <a:t>NTP peers act as clients and servers to each other. </a:t>
            </a:r>
          </a:p>
          <a:p>
            <a:pPr marL="0" lvl="2" algn="just"/>
            <a:endParaRPr lang="en-US" sz="2000" dirty="0">
              <a:solidFill>
                <a:srgbClr val="000000"/>
              </a:solidFill>
            </a:endParaRPr>
          </a:p>
          <a:p>
            <a:pPr marL="0" lvl="2" algn="just"/>
            <a:r>
              <a:rPr lang="en-US" sz="2000" dirty="0">
                <a:solidFill>
                  <a:srgbClr val="000000"/>
                </a:solidFill>
              </a:rPr>
              <a:t>They can query and synchronize their time to each other. NTP peers are configured with the command</a:t>
            </a:r>
            <a:r>
              <a:rPr lang="en-US" sz="2000" b="1" dirty="0">
                <a:solidFill>
                  <a:srgbClr val="000000"/>
                </a:solidFill>
              </a:rPr>
              <a:t> </a:t>
            </a:r>
            <a:r>
              <a:rPr lang="en-US" sz="2000" b="1" dirty="0" err="1">
                <a:solidFill>
                  <a:srgbClr val="000000"/>
                </a:solidFill>
              </a:rPr>
              <a:t>ntp</a:t>
            </a:r>
            <a:r>
              <a:rPr lang="en-US" sz="2000" b="1" dirty="0">
                <a:solidFill>
                  <a:srgbClr val="000000"/>
                </a:solidFill>
              </a:rPr>
              <a:t> peer </a:t>
            </a:r>
            <a:r>
              <a:rPr lang="en-US" sz="2000" i="1" dirty="0" err="1">
                <a:solidFill>
                  <a:srgbClr val="000000"/>
                </a:solidFill>
              </a:rPr>
              <a:t>ip</a:t>
            </a:r>
            <a:r>
              <a:rPr lang="en-US" sz="2000" i="1" dirty="0">
                <a:solidFill>
                  <a:srgbClr val="000000"/>
                </a:solidFill>
              </a:rPr>
              <a:t>-address</a:t>
            </a:r>
            <a:r>
              <a:rPr lang="en-US" sz="2000" dirty="0">
                <a:solidFill>
                  <a:srgbClr val="000000"/>
                </a:solidFill>
              </a:rPr>
              <a:t>. </a:t>
            </a:r>
          </a:p>
        </p:txBody>
      </p:sp>
      <p:pic>
        <p:nvPicPr>
          <p:cNvPr id="8" name="Picture 7">
            <a:extLst>
              <a:ext uri="{FF2B5EF4-FFF2-40B4-BE49-F238E27FC236}">
                <a16:creationId xmlns:a16="http://schemas.microsoft.com/office/drawing/2014/main" id="{47DC8E7B-8E44-6B49-B0E2-EF89B2643281}"/>
              </a:ext>
            </a:extLst>
          </p:cNvPr>
          <p:cNvPicPr>
            <a:picLocks noChangeAspect="1"/>
          </p:cNvPicPr>
          <p:nvPr/>
        </p:nvPicPr>
        <p:blipFill>
          <a:blip r:embed="rId3"/>
          <a:stretch>
            <a:fillRect/>
          </a:stretch>
        </p:blipFill>
        <p:spPr>
          <a:xfrm>
            <a:off x="7320136" y="476673"/>
            <a:ext cx="2871682" cy="1900829"/>
          </a:xfrm>
          <a:prstGeom prst="rect">
            <a:avLst/>
          </a:prstGeom>
        </p:spPr>
      </p:pic>
      <p:pic>
        <p:nvPicPr>
          <p:cNvPr id="9" name="Picture 8">
            <a:extLst>
              <a:ext uri="{FF2B5EF4-FFF2-40B4-BE49-F238E27FC236}">
                <a16:creationId xmlns:a16="http://schemas.microsoft.com/office/drawing/2014/main" id="{4BF8AB92-1485-734C-A0C1-81C54D7262F7}"/>
              </a:ext>
            </a:extLst>
          </p:cNvPr>
          <p:cNvPicPr>
            <a:picLocks noChangeAspect="1"/>
          </p:cNvPicPr>
          <p:nvPr/>
        </p:nvPicPr>
        <p:blipFill rotWithShape="1">
          <a:blip r:embed="rId4"/>
          <a:srcRect t="13022"/>
          <a:stretch/>
        </p:blipFill>
        <p:spPr>
          <a:xfrm>
            <a:off x="229424" y="984563"/>
            <a:ext cx="5303527" cy="1312106"/>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a:t>
            </a:r>
            <a:r>
              <a:rPr lang="en-US" sz="2400" b="1" dirty="0" smtClean="0"/>
              <a:t>to Manage </a:t>
            </a:r>
            <a:r>
              <a:rPr lang="en-US" sz="2400" b="1" dirty="0"/>
              <a:t>Networks </a:t>
            </a:r>
            <a:r>
              <a:rPr lang="en-US" sz="2400" dirty="0" smtClean="0"/>
              <a:t>NTP</a:t>
            </a:r>
            <a:endParaRPr lang="en-US" sz="2400" dirty="0"/>
          </a:p>
        </p:txBody>
      </p:sp>
    </p:spTree>
    <p:extLst>
      <p:ext uri="{BB962C8B-B14F-4D97-AF65-F5344CB8AC3E}">
        <p14:creationId xmlns:p14="http://schemas.microsoft.com/office/powerpoint/2010/main" val="3640106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334719" y="1025028"/>
            <a:ext cx="11402852" cy="4524315"/>
          </a:xfrm>
          <a:prstGeom prst="rect">
            <a:avLst/>
          </a:prstGeom>
          <a:noFill/>
        </p:spPr>
        <p:txBody>
          <a:bodyPr wrap="square" rtlCol="0">
            <a:spAutoFit/>
          </a:bodyPr>
          <a:lstStyle/>
          <a:p>
            <a:pPr algn="just"/>
            <a:r>
              <a:rPr lang="en-US" sz="1600" dirty="0">
                <a:solidFill>
                  <a:srgbClr val="000000"/>
                </a:solidFill>
              </a:rPr>
              <a:t>SNMP was developed to allow administrators to manage nodes on an IP network. It enables network administrators to monitor and manage network performance, find and solve network problems, and plan for network growth.</a:t>
            </a:r>
          </a:p>
          <a:p>
            <a:pPr algn="just"/>
            <a:endParaRPr lang="en-US" sz="1600" dirty="0">
              <a:solidFill>
                <a:srgbClr val="000000"/>
              </a:solidFill>
            </a:endParaRPr>
          </a:p>
          <a:p>
            <a:pPr algn="just"/>
            <a:r>
              <a:rPr lang="en-US" sz="1600" dirty="0">
                <a:solidFill>
                  <a:srgbClr val="000000"/>
                </a:solidFill>
              </a:rPr>
              <a:t>SNMP is an application layer protocol that provides a message format for communication between managers and agents. The SNMP system consists of three elements:</a:t>
            </a:r>
          </a:p>
          <a:p>
            <a:pPr marL="342900" lvl="1" indent="-342900" algn="just">
              <a:buFont typeface="+mj-lt"/>
              <a:buAutoNum type="arabicPeriod"/>
            </a:pPr>
            <a:r>
              <a:rPr lang="en-US" sz="1600" dirty="0">
                <a:solidFill>
                  <a:srgbClr val="000000"/>
                </a:solidFill>
              </a:rPr>
              <a:t>SNMP manager</a:t>
            </a:r>
          </a:p>
          <a:p>
            <a:pPr marL="342900" lvl="1" indent="-342900" algn="just">
              <a:buFont typeface="+mj-lt"/>
              <a:buAutoNum type="arabicPeriod"/>
            </a:pPr>
            <a:r>
              <a:rPr lang="en-US" sz="1600" dirty="0">
                <a:solidFill>
                  <a:srgbClr val="000000"/>
                </a:solidFill>
              </a:rPr>
              <a:t>SNMP agents (managed node)</a:t>
            </a:r>
          </a:p>
          <a:p>
            <a:pPr marL="342900" lvl="1" indent="-342900" algn="just">
              <a:buFont typeface="+mj-lt"/>
              <a:buAutoNum type="arabicPeriod"/>
            </a:pPr>
            <a:r>
              <a:rPr lang="en-US" sz="1600" dirty="0">
                <a:solidFill>
                  <a:srgbClr val="000000"/>
                </a:solidFill>
              </a:rPr>
              <a:t>Management Information Base (MIB)</a:t>
            </a:r>
          </a:p>
          <a:p>
            <a:pPr algn="just"/>
            <a:endParaRPr lang="en-US" sz="1600" dirty="0">
              <a:solidFill>
                <a:srgbClr val="000000"/>
              </a:solidFill>
            </a:endParaRPr>
          </a:p>
          <a:p>
            <a:pPr marL="285750" indent="-285750" algn="just">
              <a:buFont typeface="Wingdings" panose="05000000000000000000" pitchFamily="2" charset="2"/>
              <a:buChar char="ü"/>
            </a:pPr>
            <a:r>
              <a:rPr lang="en-US" sz="1600" dirty="0">
                <a:solidFill>
                  <a:srgbClr val="000000"/>
                </a:solidFill>
              </a:rPr>
              <a:t>SNMP defines how management information is exchanged between network management applications and management agents. </a:t>
            </a:r>
            <a:endParaRPr lang="en-US" sz="1600" dirty="0" smtClean="0">
              <a:solidFill>
                <a:srgbClr val="000000"/>
              </a:solidFill>
            </a:endParaRPr>
          </a:p>
          <a:p>
            <a:pPr marL="285750" indent="-285750" algn="just">
              <a:buFont typeface="Wingdings" panose="05000000000000000000" pitchFamily="2" charset="2"/>
              <a:buChar char="ü"/>
            </a:pPr>
            <a:r>
              <a:rPr lang="en-US" sz="1600" dirty="0" smtClean="0">
                <a:solidFill>
                  <a:srgbClr val="000000"/>
                </a:solidFill>
              </a:rPr>
              <a:t>The </a:t>
            </a:r>
            <a:r>
              <a:rPr lang="en-US" sz="1600" dirty="0">
                <a:solidFill>
                  <a:srgbClr val="000000"/>
                </a:solidFill>
              </a:rPr>
              <a:t>SNMP manager polls the agents and queries the MIB for SNMP agents on UDP port 161. </a:t>
            </a:r>
            <a:endParaRPr lang="en-US" sz="1600" dirty="0" smtClean="0">
              <a:solidFill>
                <a:srgbClr val="000000"/>
              </a:solidFill>
            </a:endParaRPr>
          </a:p>
          <a:p>
            <a:pPr marL="285750" indent="-285750" algn="just">
              <a:buFont typeface="Wingdings" panose="05000000000000000000" pitchFamily="2" charset="2"/>
              <a:buChar char="ü"/>
            </a:pPr>
            <a:r>
              <a:rPr lang="en-US" sz="1600" dirty="0" smtClean="0">
                <a:solidFill>
                  <a:srgbClr val="000000"/>
                </a:solidFill>
              </a:rPr>
              <a:t>SNMP </a:t>
            </a:r>
            <a:r>
              <a:rPr lang="en-US" sz="1600" dirty="0">
                <a:solidFill>
                  <a:srgbClr val="000000"/>
                </a:solidFill>
              </a:rPr>
              <a:t>agents send any SNMP traps to the SNMP manager on UDP port 162</a:t>
            </a:r>
            <a:r>
              <a:rPr lang="en-US" sz="1600" dirty="0" smtClean="0">
                <a:solidFill>
                  <a:srgbClr val="000000"/>
                </a:solidFill>
              </a:rPr>
              <a:t>.</a:t>
            </a:r>
          </a:p>
          <a:p>
            <a:pPr marL="285750" indent="-285750" algn="just">
              <a:buFont typeface="Wingdings" panose="05000000000000000000" pitchFamily="2" charset="2"/>
              <a:buChar char="ü"/>
            </a:pPr>
            <a:endParaRPr lang="en-US" sz="1600" dirty="0">
              <a:solidFill>
                <a:srgbClr val="000000"/>
              </a:solidFill>
            </a:endParaRPr>
          </a:p>
          <a:p>
            <a:pPr marL="285750" indent="-285750" algn="just">
              <a:buFont typeface="Wingdings" panose="05000000000000000000" pitchFamily="2" charset="2"/>
              <a:buChar char="§"/>
            </a:pPr>
            <a:r>
              <a:rPr lang="en-US" sz="1600" dirty="0">
                <a:solidFill>
                  <a:srgbClr val="000000"/>
                </a:solidFill>
              </a:rPr>
              <a:t>The SNMP manager is part of a network management system (NMS). The SNMP manager can collect information from an SNMP agent by using the “get” action and can change configurations on an agent by using the “set” action. SNMP agents can forward information directly to a network manager by using “traps”.</a:t>
            </a:r>
          </a:p>
          <a:p>
            <a:pPr marL="285750" indent="-285750" algn="just">
              <a:buFont typeface="Wingdings" panose="05000000000000000000" pitchFamily="2" charset="2"/>
              <a:buChar char="§"/>
            </a:pPr>
            <a:r>
              <a:rPr lang="en-US" sz="1600" dirty="0">
                <a:solidFill>
                  <a:srgbClr val="000000"/>
                </a:solidFill>
              </a:rPr>
              <a:t>The SNMP agent and MIB reside on SNMP client devices. MIBs store data about the device and operational statistics and are meant to be available to authenticated remote users. The SNMP agent is responsible for providing access to the local MIB</a:t>
            </a:r>
            <a:r>
              <a:rPr lang="en-US" sz="1600" dirty="0" smtClean="0">
                <a:solidFill>
                  <a:srgbClr val="000000"/>
                </a:solidFill>
              </a:rPr>
              <a:t>.</a:t>
            </a:r>
            <a:endParaRPr lang="en-US" sz="1600" dirty="0">
              <a:solidFill>
                <a:srgbClr val="000000"/>
              </a:solidFill>
            </a:endParaRPr>
          </a:p>
        </p:txBody>
      </p:sp>
      <p:sp>
        <p:nvSpPr>
          <p:cNvPr id="4"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a:t>
            </a:r>
            <a:r>
              <a:rPr lang="en-US" sz="2400" b="1" dirty="0" smtClean="0"/>
              <a:t>to Manage </a:t>
            </a:r>
            <a:r>
              <a:rPr lang="en-US" sz="2400" b="1" dirty="0"/>
              <a:t>Networks </a:t>
            </a:r>
            <a:r>
              <a:rPr lang="en-US" sz="2400" dirty="0" smtClean="0"/>
              <a:t>SNMP</a:t>
            </a:r>
            <a:endParaRPr lang="en-US" sz="2400" dirty="0"/>
          </a:p>
        </p:txBody>
      </p:sp>
    </p:spTree>
    <p:extLst>
      <p:ext uri="{BB962C8B-B14F-4D97-AF65-F5344CB8AC3E}">
        <p14:creationId xmlns:p14="http://schemas.microsoft.com/office/powerpoint/2010/main" val="295381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334718" y="1025028"/>
            <a:ext cx="11512340" cy="1077218"/>
          </a:xfrm>
          <a:prstGeom prst="rect">
            <a:avLst/>
          </a:prstGeom>
          <a:noFill/>
        </p:spPr>
        <p:txBody>
          <a:bodyPr wrap="square" rtlCol="0">
            <a:spAutoFit/>
          </a:bodyPr>
          <a:lstStyle/>
          <a:p>
            <a:pPr marL="285750" indent="-285750" algn="just">
              <a:buFont typeface="Wingdings" panose="05000000000000000000" pitchFamily="2" charset="2"/>
              <a:buChar char="§"/>
            </a:pPr>
            <a:r>
              <a:rPr lang="en-US" sz="1600" dirty="0">
                <a:solidFill>
                  <a:srgbClr val="000000"/>
                </a:solidFill>
              </a:rPr>
              <a:t>SNMP agents that reside on managed devices collect and store information about the device and its operation locally in the MIB. The SNMP manager then uses the SNMP agent to access information within the MIB.</a:t>
            </a:r>
          </a:p>
          <a:p>
            <a:pPr marL="285750" indent="-285750" algn="just">
              <a:buFont typeface="Wingdings" panose="05000000000000000000" pitchFamily="2" charset="2"/>
              <a:buChar char="§"/>
            </a:pPr>
            <a:r>
              <a:rPr lang="en-US" sz="1600" dirty="0">
                <a:solidFill>
                  <a:srgbClr val="000000"/>
                </a:solidFill>
              </a:rPr>
              <a:t>There are two primary SNMP manager requests, get and set. In addition to configuration, a set can cause an action to occur, like restarting a router.</a:t>
            </a:r>
          </a:p>
        </p:txBody>
      </p:sp>
      <p:sp>
        <p:nvSpPr>
          <p:cNvPr id="4"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a:t>
            </a:r>
            <a:r>
              <a:rPr lang="en-US" sz="2400" b="1" dirty="0" smtClean="0"/>
              <a:t>to Manage </a:t>
            </a:r>
            <a:r>
              <a:rPr lang="en-US" sz="2400" b="1" dirty="0"/>
              <a:t>Networks </a:t>
            </a:r>
            <a:r>
              <a:rPr lang="en-US" sz="2400" dirty="0" smtClean="0"/>
              <a:t>SNMP</a:t>
            </a:r>
            <a:endParaRPr lang="en-US" sz="2400" dirty="0"/>
          </a:p>
        </p:txBody>
      </p:sp>
      <p:pic>
        <p:nvPicPr>
          <p:cNvPr id="6" name="Picture 5">
            <a:extLst>
              <a:ext uri="{FF2B5EF4-FFF2-40B4-BE49-F238E27FC236}">
                <a16:creationId xmlns:a16="http://schemas.microsoft.com/office/drawing/2014/main" id="{6F8FF0AD-CDF7-514E-B9EB-B1BE5B5BB675}"/>
              </a:ext>
            </a:extLst>
          </p:cNvPr>
          <p:cNvPicPr>
            <a:picLocks noChangeAspect="1"/>
          </p:cNvPicPr>
          <p:nvPr/>
        </p:nvPicPr>
        <p:blipFill>
          <a:blip r:embed="rId3"/>
          <a:stretch>
            <a:fillRect/>
          </a:stretch>
        </p:blipFill>
        <p:spPr>
          <a:xfrm>
            <a:off x="9586861" y="2204099"/>
            <a:ext cx="2359948" cy="1830833"/>
          </a:xfrm>
          <a:prstGeom prst="rect">
            <a:avLst/>
          </a:prstGeom>
        </p:spPr>
      </p:pic>
      <p:graphicFrame>
        <p:nvGraphicFramePr>
          <p:cNvPr id="7" name="Table 6">
            <a:extLst>
              <a:ext uri="{FF2B5EF4-FFF2-40B4-BE49-F238E27FC236}">
                <a16:creationId xmlns:a16="http://schemas.microsoft.com/office/drawing/2014/main" id="{C87CA511-1C3B-304B-892F-5B20EF78F2C4}"/>
              </a:ext>
            </a:extLst>
          </p:cNvPr>
          <p:cNvGraphicFramePr>
            <a:graphicFrameLocks noGrp="1"/>
          </p:cNvGraphicFramePr>
          <p:nvPr>
            <p:extLst>
              <p:ext uri="{D42A27DB-BD31-4B8C-83A1-F6EECF244321}">
                <p14:modId xmlns:p14="http://schemas.microsoft.com/office/powerpoint/2010/main" val="3530165576"/>
              </p:ext>
            </p:extLst>
          </p:nvPr>
        </p:nvGraphicFramePr>
        <p:xfrm>
          <a:off x="434469" y="2102246"/>
          <a:ext cx="9097457" cy="2034540"/>
        </p:xfrm>
        <a:graphic>
          <a:graphicData uri="http://schemas.openxmlformats.org/drawingml/2006/table">
            <a:tbl>
              <a:tblPr firstRow="1" bandRow="1">
                <a:tableStyleId>{F5AB1C69-6EDB-4FF4-983F-18BD219EF322}</a:tableStyleId>
              </a:tblPr>
              <a:tblGrid>
                <a:gridCol w="1912651">
                  <a:extLst>
                    <a:ext uri="{9D8B030D-6E8A-4147-A177-3AD203B41FA5}">
                      <a16:colId xmlns:a16="http://schemas.microsoft.com/office/drawing/2014/main" val="3273219817"/>
                    </a:ext>
                  </a:extLst>
                </a:gridCol>
                <a:gridCol w="7184806">
                  <a:extLst>
                    <a:ext uri="{9D8B030D-6E8A-4147-A177-3AD203B41FA5}">
                      <a16:colId xmlns:a16="http://schemas.microsoft.com/office/drawing/2014/main" val="3859014305"/>
                    </a:ext>
                  </a:extLst>
                </a:gridCol>
              </a:tblGrid>
              <a:tr h="265061">
                <a:tc>
                  <a:txBody>
                    <a:bodyPr/>
                    <a:lstStyle/>
                    <a:p>
                      <a:pPr algn="l" fontAlgn="ctr"/>
                      <a:r>
                        <a:rPr lang="en-US" sz="1200" dirty="0">
                          <a:effectLst/>
                        </a:rPr>
                        <a:t>Operation</a:t>
                      </a:r>
                    </a:p>
                  </a:txBody>
                  <a:tcPr marL="47625" marR="47625" marT="47625" marB="47625" anchor="ctr"/>
                </a:tc>
                <a:tc>
                  <a:txBody>
                    <a:bodyPr/>
                    <a:lstStyle/>
                    <a:p>
                      <a:pPr algn="l" fontAlgn="ctr"/>
                      <a:r>
                        <a:rPr lang="en-US" sz="1200" dirty="0">
                          <a:effectLst/>
                        </a:rPr>
                        <a:t>Description</a:t>
                      </a:r>
                    </a:p>
                  </a:txBody>
                  <a:tcPr marL="47625" marR="47625" marT="47625" marB="47625" anchor="ctr"/>
                </a:tc>
                <a:extLst>
                  <a:ext uri="{0D108BD9-81ED-4DB2-BD59-A6C34878D82A}">
                    <a16:rowId xmlns:a16="http://schemas.microsoft.com/office/drawing/2014/main" val="159737364"/>
                  </a:ext>
                </a:extLst>
              </a:tr>
              <a:tr h="265061">
                <a:tc>
                  <a:txBody>
                    <a:bodyPr/>
                    <a:lstStyle/>
                    <a:p>
                      <a:pPr rtl="0" fontAlgn="ctr"/>
                      <a:r>
                        <a:rPr lang="en-US" sz="1200">
                          <a:effectLst/>
                        </a:rPr>
                        <a:t>get-request</a:t>
                      </a:r>
                      <a:endParaRPr lang="en-US" sz="1200" b="0">
                        <a:effectLst/>
                      </a:endParaRPr>
                    </a:p>
                  </a:txBody>
                  <a:tcPr marL="47625" marR="47625" marT="47625" marB="47625" anchor="ctr"/>
                </a:tc>
                <a:tc>
                  <a:txBody>
                    <a:bodyPr/>
                    <a:lstStyle/>
                    <a:p>
                      <a:pPr fontAlgn="ctr"/>
                      <a:r>
                        <a:rPr lang="en-US" sz="1200">
                          <a:effectLst/>
                        </a:rPr>
                        <a:t>Retrieves a value from a specific variable.</a:t>
                      </a:r>
                      <a:endParaRPr lang="en-US" sz="1200" b="0">
                        <a:effectLst/>
                      </a:endParaRPr>
                    </a:p>
                  </a:txBody>
                  <a:tcPr marL="47625" marR="47625" marT="47625" marB="47625" anchor="ctr"/>
                </a:tc>
                <a:extLst>
                  <a:ext uri="{0D108BD9-81ED-4DB2-BD59-A6C34878D82A}">
                    <a16:rowId xmlns:a16="http://schemas.microsoft.com/office/drawing/2014/main" val="2970260838"/>
                  </a:ext>
                </a:extLst>
              </a:tr>
              <a:tr h="460227">
                <a:tc>
                  <a:txBody>
                    <a:bodyPr/>
                    <a:lstStyle/>
                    <a:p>
                      <a:pPr rtl="0" fontAlgn="ctr"/>
                      <a:r>
                        <a:rPr lang="en-US" sz="1200">
                          <a:effectLst/>
                        </a:rPr>
                        <a:t>get-next-request</a:t>
                      </a:r>
                      <a:endParaRPr lang="en-US" sz="1200" b="0">
                        <a:effectLst/>
                      </a:endParaRPr>
                    </a:p>
                  </a:txBody>
                  <a:tcPr marL="47625" marR="47625" marT="47625" marB="47625" anchor="ctr"/>
                </a:tc>
                <a:tc>
                  <a:txBody>
                    <a:bodyPr/>
                    <a:lstStyle/>
                    <a:p>
                      <a:pPr fontAlgn="ctr"/>
                      <a:r>
                        <a:rPr lang="en-US" sz="1200" dirty="0">
                          <a:effectLst/>
                        </a:rPr>
                        <a:t>Retrieves a value from a variable within a table; the SNMP manager does not need to know the exact variable name. A sequential search is performed to find the needed variable from within a table.</a:t>
                      </a:r>
                      <a:endParaRPr lang="en-US" sz="1200" b="0" dirty="0">
                        <a:effectLst/>
                      </a:endParaRPr>
                    </a:p>
                  </a:txBody>
                  <a:tcPr marL="47625" marR="47625" marT="47625" marB="47625" anchor="ctr"/>
                </a:tc>
                <a:extLst>
                  <a:ext uri="{0D108BD9-81ED-4DB2-BD59-A6C34878D82A}">
                    <a16:rowId xmlns:a16="http://schemas.microsoft.com/office/drawing/2014/main" val="3678263534"/>
                  </a:ext>
                </a:extLst>
              </a:tr>
              <a:tr h="329511">
                <a:tc>
                  <a:txBody>
                    <a:bodyPr/>
                    <a:lstStyle/>
                    <a:p>
                      <a:pPr rtl="0" fontAlgn="ctr"/>
                      <a:r>
                        <a:rPr lang="en-US" sz="1200">
                          <a:effectLst/>
                        </a:rPr>
                        <a:t>get-bulk-request</a:t>
                      </a:r>
                      <a:endParaRPr lang="en-US" sz="1200" b="0">
                        <a:effectLst/>
                      </a:endParaRPr>
                    </a:p>
                  </a:txBody>
                  <a:tcPr marL="47625" marR="47625" marT="47625" marB="47625" anchor="ctr"/>
                </a:tc>
                <a:tc>
                  <a:txBody>
                    <a:bodyPr/>
                    <a:lstStyle/>
                    <a:p>
                      <a:pPr fontAlgn="ctr"/>
                      <a:r>
                        <a:rPr lang="en-US" sz="1200" dirty="0">
                          <a:effectLst/>
                        </a:rPr>
                        <a:t>Retrieves large blocks of data, such as multiple rows in a table, that would otherwise require the transmission of many small blocks of data. (Only works with SNMPv2 or later.)</a:t>
                      </a:r>
                      <a:endParaRPr lang="en-US" sz="1200" b="0" dirty="0">
                        <a:effectLst/>
                      </a:endParaRPr>
                    </a:p>
                  </a:txBody>
                  <a:tcPr marL="47625" marR="47625" marT="47625" marB="47625" anchor="ctr"/>
                </a:tc>
                <a:extLst>
                  <a:ext uri="{0D108BD9-81ED-4DB2-BD59-A6C34878D82A}">
                    <a16:rowId xmlns:a16="http://schemas.microsoft.com/office/drawing/2014/main" val="3942420210"/>
                  </a:ext>
                </a:extLst>
              </a:tr>
              <a:tr h="265061">
                <a:tc>
                  <a:txBody>
                    <a:bodyPr/>
                    <a:lstStyle/>
                    <a:p>
                      <a:pPr rtl="0" fontAlgn="ctr"/>
                      <a:r>
                        <a:rPr lang="en-US" sz="1200">
                          <a:effectLst/>
                        </a:rPr>
                        <a:t>get-response</a:t>
                      </a:r>
                      <a:endParaRPr lang="en-US" sz="1200" b="0">
                        <a:effectLst/>
                      </a:endParaRPr>
                    </a:p>
                  </a:txBody>
                  <a:tcPr marL="47625" marR="47625" marT="47625" marB="47625" anchor="ctr"/>
                </a:tc>
                <a:tc>
                  <a:txBody>
                    <a:bodyPr/>
                    <a:lstStyle/>
                    <a:p>
                      <a:pPr fontAlgn="ctr"/>
                      <a:r>
                        <a:rPr lang="en-US" sz="1200">
                          <a:effectLst/>
                        </a:rPr>
                        <a:t>Replies to a get-request, get-next-request, and set-request sent by an NMS.</a:t>
                      </a:r>
                      <a:endParaRPr lang="en-US" sz="1200" b="0">
                        <a:effectLst/>
                      </a:endParaRPr>
                    </a:p>
                  </a:txBody>
                  <a:tcPr marL="47625" marR="47625" marT="47625" marB="47625" anchor="ctr"/>
                </a:tc>
                <a:extLst>
                  <a:ext uri="{0D108BD9-81ED-4DB2-BD59-A6C34878D82A}">
                    <a16:rowId xmlns:a16="http://schemas.microsoft.com/office/drawing/2014/main" val="2097740446"/>
                  </a:ext>
                </a:extLst>
              </a:tr>
              <a:tr h="265061">
                <a:tc>
                  <a:txBody>
                    <a:bodyPr/>
                    <a:lstStyle/>
                    <a:p>
                      <a:pPr rtl="0" fontAlgn="ctr"/>
                      <a:r>
                        <a:rPr lang="en-US" sz="1200">
                          <a:effectLst/>
                        </a:rPr>
                        <a:t>set-request</a:t>
                      </a:r>
                      <a:endParaRPr lang="en-US" sz="1200" b="0">
                        <a:effectLst/>
                      </a:endParaRPr>
                    </a:p>
                  </a:txBody>
                  <a:tcPr marL="47625" marR="47625" marT="47625" marB="47625" anchor="ctr"/>
                </a:tc>
                <a:tc>
                  <a:txBody>
                    <a:bodyPr/>
                    <a:lstStyle/>
                    <a:p>
                      <a:pPr fontAlgn="ctr"/>
                      <a:r>
                        <a:rPr lang="en-US" sz="1200" dirty="0">
                          <a:effectLst/>
                        </a:rPr>
                        <a:t>Stores a value in a specific variable.</a:t>
                      </a:r>
                      <a:endParaRPr lang="en-US" sz="1200" b="0" dirty="0">
                        <a:effectLst/>
                      </a:endParaRPr>
                    </a:p>
                  </a:txBody>
                  <a:tcPr marL="47625" marR="47625" marT="47625" marB="47625" anchor="ctr"/>
                </a:tc>
                <a:extLst>
                  <a:ext uri="{0D108BD9-81ED-4DB2-BD59-A6C34878D82A}">
                    <a16:rowId xmlns:a16="http://schemas.microsoft.com/office/drawing/2014/main" val="1935313082"/>
                  </a:ext>
                </a:extLst>
              </a:tr>
            </a:tbl>
          </a:graphicData>
        </a:graphic>
      </p:graphicFrame>
      <p:sp>
        <p:nvSpPr>
          <p:cNvPr id="2" name="Rectangle 1"/>
          <p:cNvSpPr/>
          <p:nvPr/>
        </p:nvSpPr>
        <p:spPr>
          <a:xfrm>
            <a:off x="81777" y="4136785"/>
            <a:ext cx="11765281" cy="1631216"/>
          </a:xfrm>
          <a:prstGeom prst="rect">
            <a:avLst/>
          </a:prstGeom>
        </p:spPr>
        <p:txBody>
          <a:bodyPr wrap="square">
            <a:spAutoFit/>
          </a:bodyPr>
          <a:lstStyle/>
          <a:p>
            <a:pPr marL="342900" indent="-342900" algn="just">
              <a:buFont typeface="Wingdings" panose="05000000000000000000" pitchFamily="2" charset="2"/>
              <a:buChar char="ü"/>
            </a:pPr>
            <a:r>
              <a:rPr lang="en-US" sz="1600" dirty="0">
                <a:solidFill>
                  <a:srgbClr val="000000"/>
                </a:solidFill>
              </a:rPr>
              <a:t>SNMPv1 - Legacy standard defined in RFC 1157. Uses a simple community-string based authentication method. Should not be used due to security risks.</a:t>
            </a:r>
          </a:p>
          <a:p>
            <a:pPr marL="342900" indent="-342900" algn="just">
              <a:buFont typeface="Wingdings" panose="05000000000000000000" pitchFamily="2" charset="2"/>
              <a:buChar char="ü"/>
            </a:pPr>
            <a:r>
              <a:rPr lang="en-US" sz="1600" dirty="0">
                <a:solidFill>
                  <a:srgbClr val="000000"/>
                </a:solidFill>
              </a:rPr>
              <a:t>SNMPv2c - Defined in RFCs 1901-1908. Uses a simple community-string based authentication method. Provides for bulk retrieval options, as well as more detailed error messages.</a:t>
            </a:r>
          </a:p>
          <a:p>
            <a:pPr marL="342900" indent="-342900" algn="just">
              <a:buFont typeface="Wingdings" panose="05000000000000000000" pitchFamily="2" charset="2"/>
              <a:buChar char="ü"/>
            </a:pPr>
            <a:r>
              <a:rPr lang="en-US" sz="1600" dirty="0">
                <a:solidFill>
                  <a:srgbClr val="000000"/>
                </a:solidFill>
              </a:rPr>
              <a:t>SNMPv3 - Defined in RFCs 3410-3415. Uses username authentication, provides data protection using HMAC-MD5 or HMAC-SHA and encryption using DES, 3DES, or AES encryption.</a:t>
            </a:r>
          </a:p>
        </p:txBody>
      </p:sp>
    </p:spTree>
    <p:extLst>
      <p:ext uri="{BB962C8B-B14F-4D97-AF65-F5344CB8AC3E}">
        <p14:creationId xmlns:p14="http://schemas.microsoft.com/office/powerpoint/2010/main" val="1191307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E9C46833-E955-ED49-A1A7-6F4B2A8C6897}"/>
              </a:ext>
            </a:extLst>
          </p:cNvPr>
          <p:cNvSpPr>
            <a:spLocks noGrp="1"/>
          </p:cNvSpPr>
          <p:nvPr>
            <p:ph idx="1"/>
          </p:nvPr>
        </p:nvSpPr>
        <p:spPr>
          <a:xfrm>
            <a:off x="305915" y="948075"/>
            <a:ext cx="11040076" cy="2775080"/>
          </a:xfrm>
        </p:spPr>
        <p:txBody>
          <a:bodyPr/>
          <a:lstStyle/>
          <a:p>
            <a:pPr marL="0" indent="0" algn="just"/>
            <a:r>
              <a:rPr lang="en-US" dirty="0">
                <a:solidFill>
                  <a:srgbClr val="000000"/>
                </a:solidFill>
              </a:rPr>
              <a:t>Syslog uses UDP port 514 to send event notification messages across IP networks to event message collectors, as shown in the figure.</a:t>
            </a:r>
          </a:p>
          <a:p>
            <a:pPr marL="0" indent="0" algn="just"/>
            <a:r>
              <a:rPr lang="en-US" dirty="0" smtClean="0">
                <a:solidFill>
                  <a:srgbClr val="000000"/>
                </a:solidFill>
              </a:rPr>
              <a:t>The </a:t>
            </a:r>
            <a:r>
              <a:rPr lang="en-US" dirty="0">
                <a:solidFill>
                  <a:srgbClr val="000000"/>
                </a:solidFill>
              </a:rPr>
              <a:t>syslog logging service provides three primary functions, as follows:</a:t>
            </a:r>
          </a:p>
          <a:p>
            <a:pPr marL="554633" lvl="1" indent="-457189" algn="just">
              <a:buFont typeface="Wingdings" panose="05000000000000000000" pitchFamily="2" charset="2"/>
              <a:buChar char="§"/>
            </a:pPr>
            <a:r>
              <a:rPr lang="en-US" sz="2000" dirty="0">
                <a:solidFill>
                  <a:srgbClr val="000000"/>
                </a:solidFill>
              </a:rPr>
              <a:t>The ability to gather logging information for monitoring and troubleshooting</a:t>
            </a:r>
          </a:p>
          <a:p>
            <a:pPr marL="554633" lvl="1" indent="-457189" algn="just">
              <a:buFont typeface="Wingdings" panose="05000000000000000000" pitchFamily="2" charset="2"/>
              <a:buChar char="§"/>
            </a:pPr>
            <a:r>
              <a:rPr lang="en-US" sz="2000" dirty="0">
                <a:solidFill>
                  <a:srgbClr val="000000"/>
                </a:solidFill>
              </a:rPr>
              <a:t>The ability to select the type of logging information that is captured</a:t>
            </a:r>
          </a:p>
          <a:p>
            <a:pPr marL="554633" lvl="1" indent="-457189" algn="just">
              <a:buFont typeface="Wingdings" panose="05000000000000000000" pitchFamily="2" charset="2"/>
              <a:buChar char="§"/>
            </a:pPr>
            <a:r>
              <a:rPr lang="en-US" sz="2000" dirty="0">
                <a:solidFill>
                  <a:srgbClr val="000000"/>
                </a:solidFill>
              </a:rPr>
              <a:t>The ability to specify the destinations of captured syslog </a:t>
            </a:r>
            <a:r>
              <a:rPr lang="en-US" sz="2000" dirty="0" smtClean="0">
                <a:solidFill>
                  <a:srgbClr val="000000"/>
                </a:solidFill>
              </a:rPr>
              <a:t>messages</a:t>
            </a:r>
          </a:p>
          <a:p>
            <a:pPr marL="0" indent="0" algn="just"/>
            <a:endParaRPr lang="en-US" dirty="0" smtClean="0">
              <a:solidFill>
                <a:srgbClr val="000000"/>
              </a:solidFill>
            </a:endParaRPr>
          </a:p>
          <a:p>
            <a:pPr marL="0" indent="0" algn="just"/>
            <a:r>
              <a:rPr lang="en-US" dirty="0" smtClean="0">
                <a:solidFill>
                  <a:srgbClr val="000000"/>
                </a:solidFill>
              </a:rPr>
              <a:t>The </a:t>
            </a:r>
            <a:r>
              <a:rPr lang="en-US" dirty="0">
                <a:solidFill>
                  <a:srgbClr val="000000"/>
                </a:solidFill>
              </a:rPr>
              <a:t>syslog protocol starts by sending system messages and </a:t>
            </a:r>
            <a:r>
              <a:rPr lang="en-US" b="1" dirty="0">
                <a:solidFill>
                  <a:srgbClr val="000000"/>
                </a:solidFill>
              </a:rPr>
              <a:t>debug</a:t>
            </a:r>
            <a:r>
              <a:rPr lang="en-US" dirty="0">
                <a:solidFill>
                  <a:srgbClr val="000000"/>
                </a:solidFill>
              </a:rPr>
              <a:t> output to a local logging process. Syslog configuration may send these messages across the network to an external syslog server, where they can be retrieved without needing to access the actual device. </a:t>
            </a:r>
          </a:p>
          <a:p>
            <a:pPr marL="0" indent="0" algn="just"/>
            <a:endParaRPr lang="en-US" dirty="0" smtClean="0">
              <a:solidFill>
                <a:srgbClr val="000000"/>
              </a:solidFill>
            </a:endParaRPr>
          </a:p>
          <a:p>
            <a:pPr marL="0" indent="0" algn="just"/>
            <a:r>
              <a:rPr lang="en-US" dirty="0" smtClean="0">
                <a:solidFill>
                  <a:srgbClr val="000000"/>
                </a:solidFill>
              </a:rPr>
              <a:t>Alternatively</a:t>
            </a:r>
            <a:r>
              <a:rPr lang="en-US" dirty="0">
                <a:solidFill>
                  <a:srgbClr val="000000"/>
                </a:solidFill>
              </a:rPr>
              <a:t>, syslog messages may be sent to an internal buffer. Messages sent to the internal buffer are only viewable through the CLI of the device</a:t>
            </a:r>
            <a:r>
              <a:rPr lang="en-US" dirty="0" smtClean="0">
                <a:solidFill>
                  <a:srgbClr val="000000"/>
                </a:solidFill>
              </a:rPr>
              <a:t>.</a:t>
            </a:r>
            <a:endParaRPr lang="en-US" dirty="0">
              <a:solidFill>
                <a:srgbClr val="000000"/>
              </a:solidFill>
            </a:endParaRPr>
          </a:p>
        </p:txBody>
      </p:sp>
      <p:pic>
        <p:nvPicPr>
          <p:cNvPr id="8" name="Picture 7">
            <a:extLst>
              <a:ext uri="{FF2B5EF4-FFF2-40B4-BE49-F238E27FC236}">
                <a16:creationId xmlns:a16="http://schemas.microsoft.com/office/drawing/2014/main" id="{D0A3D867-D0BE-C94A-9BD3-CA0A14119D54}"/>
              </a:ext>
            </a:extLst>
          </p:cNvPr>
          <p:cNvPicPr>
            <a:picLocks noChangeAspect="1"/>
          </p:cNvPicPr>
          <p:nvPr/>
        </p:nvPicPr>
        <p:blipFill>
          <a:blip r:embed="rId3"/>
          <a:stretch>
            <a:fillRect/>
          </a:stretch>
        </p:blipFill>
        <p:spPr>
          <a:xfrm>
            <a:off x="8860932" y="1427095"/>
            <a:ext cx="3137231" cy="1817039"/>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a:t>
            </a:r>
            <a:r>
              <a:rPr lang="en-US" sz="2400" b="1" dirty="0" smtClean="0"/>
              <a:t>to Manage </a:t>
            </a:r>
            <a:r>
              <a:rPr lang="en-US" sz="2400" b="1" dirty="0"/>
              <a:t>Networks </a:t>
            </a:r>
            <a:r>
              <a:rPr lang="en-US" sz="2400" dirty="0" smtClean="0"/>
              <a:t>Syslog</a:t>
            </a:r>
            <a:endParaRPr lang="en-US" sz="2400" dirty="0"/>
          </a:p>
        </p:txBody>
      </p:sp>
    </p:spTree>
    <p:extLst>
      <p:ext uri="{BB962C8B-B14F-4D97-AF65-F5344CB8AC3E}">
        <p14:creationId xmlns:p14="http://schemas.microsoft.com/office/powerpoint/2010/main" val="4134731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E9C46833-E955-ED49-A1A7-6F4B2A8C6897}"/>
              </a:ext>
            </a:extLst>
          </p:cNvPr>
          <p:cNvSpPr>
            <a:spLocks noGrp="1"/>
          </p:cNvSpPr>
          <p:nvPr>
            <p:ph idx="1"/>
          </p:nvPr>
        </p:nvSpPr>
        <p:spPr>
          <a:xfrm>
            <a:off x="305915" y="948075"/>
            <a:ext cx="11616556" cy="2775080"/>
          </a:xfrm>
        </p:spPr>
        <p:txBody>
          <a:bodyPr/>
          <a:lstStyle/>
          <a:p>
            <a:pPr marL="0" indent="0" algn="just"/>
            <a:r>
              <a:rPr lang="en-US" dirty="0">
                <a:solidFill>
                  <a:srgbClr val="000000"/>
                </a:solidFill>
              </a:rPr>
              <a:t>The network administrator may specify that only certain types of system messages be sent to various destinations. Popular destinations for syslog messages include the following:</a:t>
            </a:r>
          </a:p>
          <a:p>
            <a:pPr marL="554633" lvl="1" indent="-457189" algn="just"/>
            <a:r>
              <a:rPr lang="en-US" sz="2000" dirty="0">
                <a:solidFill>
                  <a:srgbClr val="000000"/>
                </a:solidFill>
              </a:rPr>
              <a:t>Logging buffer (RAM inside a router or switch)</a:t>
            </a:r>
          </a:p>
          <a:p>
            <a:pPr marL="554633" lvl="1" indent="-457189" algn="just"/>
            <a:r>
              <a:rPr lang="en-US" sz="2000" dirty="0">
                <a:solidFill>
                  <a:srgbClr val="000000"/>
                </a:solidFill>
              </a:rPr>
              <a:t>Console line</a:t>
            </a:r>
          </a:p>
          <a:p>
            <a:pPr marL="554633" lvl="1" indent="-457189" algn="just"/>
            <a:r>
              <a:rPr lang="en-US" sz="2000" dirty="0">
                <a:solidFill>
                  <a:srgbClr val="000000"/>
                </a:solidFill>
              </a:rPr>
              <a:t>Terminal line</a:t>
            </a:r>
          </a:p>
          <a:p>
            <a:pPr marL="554633" lvl="1" indent="-457189" algn="just"/>
            <a:r>
              <a:rPr lang="en-US" sz="2000" dirty="0">
                <a:solidFill>
                  <a:srgbClr val="000000"/>
                </a:solidFill>
              </a:rPr>
              <a:t>Syslog </a:t>
            </a:r>
            <a:r>
              <a:rPr lang="en-US" sz="2000" dirty="0" smtClean="0">
                <a:solidFill>
                  <a:srgbClr val="000000"/>
                </a:solidFill>
              </a:rPr>
              <a:t>server</a:t>
            </a:r>
          </a:p>
          <a:p>
            <a:pPr marL="554633" lvl="1" indent="-457189" algn="just"/>
            <a:endParaRPr lang="en-US" sz="2000" dirty="0">
              <a:solidFill>
                <a:srgbClr val="000000"/>
              </a:solidFill>
            </a:endParaRP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a:t>
            </a:r>
            <a:r>
              <a:rPr lang="en-US" sz="2400" b="1" dirty="0" smtClean="0"/>
              <a:t>to Manage </a:t>
            </a:r>
            <a:r>
              <a:rPr lang="en-US" sz="2400" b="1" dirty="0"/>
              <a:t>Networks </a:t>
            </a:r>
            <a:r>
              <a:rPr lang="en-US" sz="2400" dirty="0" smtClean="0"/>
              <a:t>Syslog</a:t>
            </a:r>
            <a:endParaRPr lang="en-US" sz="2400" dirty="0"/>
          </a:p>
        </p:txBody>
      </p:sp>
      <p:graphicFrame>
        <p:nvGraphicFramePr>
          <p:cNvPr id="5" name="Table 4">
            <a:extLst>
              <a:ext uri="{FF2B5EF4-FFF2-40B4-BE49-F238E27FC236}">
                <a16:creationId xmlns:a16="http://schemas.microsoft.com/office/drawing/2014/main" id="{766BD8CE-BBDD-6541-B15B-6B8FBF2240FC}"/>
              </a:ext>
            </a:extLst>
          </p:cNvPr>
          <p:cNvGraphicFramePr>
            <a:graphicFrameLocks noGrp="1"/>
          </p:cNvGraphicFramePr>
          <p:nvPr>
            <p:extLst>
              <p:ext uri="{D42A27DB-BD31-4B8C-83A1-F6EECF244321}">
                <p14:modId xmlns:p14="http://schemas.microsoft.com/office/powerpoint/2010/main" val="1907324789"/>
              </p:ext>
            </p:extLst>
          </p:nvPr>
        </p:nvGraphicFramePr>
        <p:xfrm>
          <a:off x="6085843" y="1685610"/>
          <a:ext cx="6031519" cy="3886200"/>
        </p:xfrm>
        <a:graphic>
          <a:graphicData uri="http://schemas.openxmlformats.org/drawingml/2006/table">
            <a:tbl>
              <a:tblPr firstRow="1" bandRow="1">
                <a:tableStyleId>{F5AB1C69-6EDB-4FF4-983F-18BD219EF322}</a:tableStyleId>
              </a:tblPr>
              <a:tblGrid>
                <a:gridCol w="1633736">
                  <a:extLst>
                    <a:ext uri="{9D8B030D-6E8A-4147-A177-3AD203B41FA5}">
                      <a16:colId xmlns:a16="http://schemas.microsoft.com/office/drawing/2014/main" val="15616042"/>
                    </a:ext>
                  </a:extLst>
                </a:gridCol>
                <a:gridCol w="1599032">
                  <a:extLst>
                    <a:ext uri="{9D8B030D-6E8A-4147-A177-3AD203B41FA5}">
                      <a16:colId xmlns:a16="http://schemas.microsoft.com/office/drawing/2014/main" val="3225001619"/>
                    </a:ext>
                  </a:extLst>
                </a:gridCol>
                <a:gridCol w="2798751">
                  <a:extLst>
                    <a:ext uri="{9D8B030D-6E8A-4147-A177-3AD203B41FA5}">
                      <a16:colId xmlns:a16="http://schemas.microsoft.com/office/drawing/2014/main" val="2230519157"/>
                    </a:ext>
                  </a:extLst>
                </a:gridCol>
              </a:tblGrid>
              <a:tr h="349863">
                <a:tc>
                  <a:txBody>
                    <a:bodyPr/>
                    <a:lstStyle/>
                    <a:p>
                      <a:pPr algn="l" fontAlgn="ctr"/>
                      <a:r>
                        <a:rPr lang="en-US" sz="1800">
                          <a:effectLst/>
                        </a:rPr>
                        <a:t>Severity Name</a:t>
                      </a:r>
                    </a:p>
                  </a:txBody>
                  <a:tcPr marL="63500" marR="63500" marT="63500" marB="63500" anchor="ctr"/>
                </a:tc>
                <a:tc>
                  <a:txBody>
                    <a:bodyPr/>
                    <a:lstStyle/>
                    <a:p>
                      <a:pPr algn="l" fontAlgn="ctr"/>
                      <a:r>
                        <a:rPr lang="en-US" sz="1800" dirty="0">
                          <a:effectLst/>
                        </a:rPr>
                        <a:t>Severity Level</a:t>
                      </a:r>
                    </a:p>
                  </a:txBody>
                  <a:tcPr marL="63500" marR="63500" marT="63500" marB="63500" anchor="ctr"/>
                </a:tc>
                <a:tc>
                  <a:txBody>
                    <a:bodyPr/>
                    <a:lstStyle/>
                    <a:p>
                      <a:pPr algn="l" fontAlgn="ctr"/>
                      <a:r>
                        <a:rPr lang="en-US" sz="1800" dirty="0">
                          <a:effectLst/>
                        </a:rPr>
                        <a:t>Explanation</a:t>
                      </a:r>
                    </a:p>
                  </a:txBody>
                  <a:tcPr marL="63500" marR="63500" marT="63500" marB="63500" anchor="ctr"/>
                </a:tc>
                <a:extLst>
                  <a:ext uri="{0D108BD9-81ED-4DB2-BD59-A6C34878D82A}">
                    <a16:rowId xmlns:a16="http://schemas.microsoft.com/office/drawing/2014/main" val="1100616577"/>
                  </a:ext>
                </a:extLst>
              </a:tr>
              <a:tr h="318353">
                <a:tc>
                  <a:txBody>
                    <a:bodyPr/>
                    <a:lstStyle/>
                    <a:p>
                      <a:pPr fontAlgn="ctr"/>
                      <a:r>
                        <a:rPr lang="en-US" sz="1800">
                          <a:effectLst/>
                        </a:rPr>
                        <a:t>Emergency</a:t>
                      </a:r>
                      <a:endParaRPr lang="en-US" sz="1800" b="0">
                        <a:effectLst/>
                      </a:endParaRPr>
                    </a:p>
                  </a:txBody>
                  <a:tcPr marL="63500" marR="63500" marT="63500" marB="63500" anchor="ctr"/>
                </a:tc>
                <a:tc>
                  <a:txBody>
                    <a:bodyPr/>
                    <a:lstStyle/>
                    <a:p>
                      <a:pPr fontAlgn="ctr"/>
                      <a:r>
                        <a:rPr lang="en-US" sz="1800">
                          <a:effectLst/>
                        </a:rPr>
                        <a:t>Level 0</a:t>
                      </a:r>
                      <a:endParaRPr lang="en-US" sz="1800" b="0">
                        <a:effectLst/>
                      </a:endParaRPr>
                    </a:p>
                  </a:txBody>
                  <a:tcPr marL="63500" marR="63500" marT="63500" marB="63500" anchor="ctr"/>
                </a:tc>
                <a:tc>
                  <a:txBody>
                    <a:bodyPr/>
                    <a:lstStyle/>
                    <a:p>
                      <a:pPr fontAlgn="ctr"/>
                      <a:r>
                        <a:rPr lang="en-US" sz="1800">
                          <a:effectLst/>
                        </a:rPr>
                        <a:t>System Unusable</a:t>
                      </a:r>
                      <a:endParaRPr lang="en-US" sz="1800" b="0">
                        <a:effectLst/>
                      </a:endParaRPr>
                    </a:p>
                  </a:txBody>
                  <a:tcPr marL="63500" marR="63500" marT="63500" marB="63500" anchor="ctr"/>
                </a:tc>
                <a:extLst>
                  <a:ext uri="{0D108BD9-81ED-4DB2-BD59-A6C34878D82A}">
                    <a16:rowId xmlns:a16="http://schemas.microsoft.com/office/drawing/2014/main" val="46649933"/>
                  </a:ext>
                </a:extLst>
              </a:tr>
              <a:tr h="318353">
                <a:tc>
                  <a:txBody>
                    <a:bodyPr/>
                    <a:lstStyle/>
                    <a:p>
                      <a:pPr fontAlgn="ctr"/>
                      <a:r>
                        <a:rPr lang="en-US" sz="1800">
                          <a:effectLst/>
                        </a:rPr>
                        <a:t>Alert</a:t>
                      </a:r>
                      <a:endParaRPr lang="en-US" sz="1800" b="0">
                        <a:effectLst/>
                      </a:endParaRPr>
                    </a:p>
                  </a:txBody>
                  <a:tcPr marL="63500" marR="63500" marT="63500" marB="63500" anchor="ctr"/>
                </a:tc>
                <a:tc>
                  <a:txBody>
                    <a:bodyPr/>
                    <a:lstStyle/>
                    <a:p>
                      <a:pPr fontAlgn="ctr"/>
                      <a:r>
                        <a:rPr lang="en-US" sz="1800" dirty="0">
                          <a:effectLst/>
                        </a:rPr>
                        <a:t>Level 1</a:t>
                      </a:r>
                      <a:endParaRPr lang="en-US" sz="1800" b="0" dirty="0">
                        <a:effectLst/>
                      </a:endParaRPr>
                    </a:p>
                  </a:txBody>
                  <a:tcPr marL="63500" marR="63500" marT="63500" marB="63500" anchor="ctr"/>
                </a:tc>
                <a:tc>
                  <a:txBody>
                    <a:bodyPr/>
                    <a:lstStyle/>
                    <a:p>
                      <a:pPr fontAlgn="ctr"/>
                      <a:r>
                        <a:rPr lang="en-US" sz="1800">
                          <a:effectLst/>
                        </a:rPr>
                        <a:t>Immediate Action Needed</a:t>
                      </a:r>
                      <a:endParaRPr lang="en-US" sz="1800" b="0">
                        <a:effectLst/>
                      </a:endParaRPr>
                    </a:p>
                  </a:txBody>
                  <a:tcPr marL="63500" marR="63500" marT="63500" marB="63500" anchor="ctr"/>
                </a:tc>
                <a:extLst>
                  <a:ext uri="{0D108BD9-81ED-4DB2-BD59-A6C34878D82A}">
                    <a16:rowId xmlns:a16="http://schemas.microsoft.com/office/drawing/2014/main" val="2708665093"/>
                  </a:ext>
                </a:extLst>
              </a:tr>
              <a:tr h="318353">
                <a:tc>
                  <a:txBody>
                    <a:bodyPr/>
                    <a:lstStyle/>
                    <a:p>
                      <a:pPr fontAlgn="ctr"/>
                      <a:r>
                        <a:rPr lang="en-US" sz="1800">
                          <a:effectLst/>
                        </a:rPr>
                        <a:t>Critical</a:t>
                      </a:r>
                      <a:endParaRPr lang="en-US" sz="1800" b="0">
                        <a:effectLst/>
                      </a:endParaRPr>
                    </a:p>
                  </a:txBody>
                  <a:tcPr marL="63500" marR="63500" marT="63500" marB="63500" anchor="ctr"/>
                </a:tc>
                <a:tc>
                  <a:txBody>
                    <a:bodyPr/>
                    <a:lstStyle/>
                    <a:p>
                      <a:pPr fontAlgn="ctr"/>
                      <a:r>
                        <a:rPr lang="en-US" sz="1800">
                          <a:effectLst/>
                        </a:rPr>
                        <a:t>Level 2</a:t>
                      </a:r>
                      <a:endParaRPr lang="en-US" sz="1800" b="0">
                        <a:effectLst/>
                      </a:endParaRPr>
                    </a:p>
                  </a:txBody>
                  <a:tcPr marL="63500" marR="63500" marT="63500" marB="63500" anchor="ctr"/>
                </a:tc>
                <a:tc>
                  <a:txBody>
                    <a:bodyPr/>
                    <a:lstStyle/>
                    <a:p>
                      <a:pPr fontAlgn="ctr"/>
                      <a:r>
                        <a:rPr lang="en-US" sz="1800">
                          <a:effectLst/>
                        </a:rPr>
                        <a:t>Critical Condition</a:t>
                      </a:r>
                      <a:endParaRPr lang="en-US" sz="1800" b="0">
                        <a:effectLst/>
                      </a:endParaRPr>
                    </a:p>
                  </a:txBody>
                  <a:tcPr marL="63500" marR="63500" marT="63500" marB="63500" anchor="ctr"/>
                </a:tc>
                <a:extLst>
                  <a:ext uri="{0D108BD9-81ED-4DB2-BD59-A6C34878D82A}">
                    <a16:rowId xmlns:a16="http://schemas.microsoft.com/office/drawing/2014/main" val="3477709704"/>
                  </a:ext>
                </a:extLst>
              </a:tr>
              <a:tr h="318353">
                <a:tc>
                  <a:txBody>
                    <a:bodyPr/>
                    <a:lstStyle/>
                    <a:p>
                      <a:pPr fontAlgn="ctr"/>
                      <a:r>
                        <a:rPr lang="en-US" sz="1800" dirty="0">
                          <a:effectLst/>
                        </a:rPr>
                        <a:t>Error</a:t>
                      </a:r>
                      <a:endParaRPr lang="en-US" sz="1800" b="0" dirty="0">
                        <a:effectLst/>
                      </a:endParaRPr>
                    </a:p>
                  </a:txBody>
                  <a:tcPr marL="63500" marR="63500" marT="63500" marB="63500" anchor="ctr"/>
                </a:tc>
                <a:tc>
                  <a:txBody>
                    <a:bodyPr/>
                    <a:lstStyle/>
                    <a:p>
                      <a:pPr fontAlgn="ctr"/>
                      <a:r>
                        <a:rPr lang="en-US" sz="1800">
                          <a:effectLst/>
                        </a:rPr>
                        <a:t>Level 3</a:t>
                      </a:r>
                      <a:endParaRPr lang="en-US" sz="1800" b="0">
                        <a:effectLst/>
                      </a:endParaRPr>
                    </a:p>
                  </a:txBody>
                  <a:tcPr marL="63500" marR="63500" marT="63500" marB="63500" anchor="ctr"/>
                </a:tc>
                <a:tc>
                  <a:txBody>
                    <a:bodyPr/>
                    <a:lstStyle/>
                    <a:p>
                      <a:pPr fontAlgn="ctr"/>
                      <a:r>
                        <a:rPr lang="en-US" sz="1800">
                          <a:effectLst/>
                        </a:rPr>
                        <a:t>Error Condition</a:t>
                      </a:r>
                      <a:endParaRPr lang="en-US" sz="1800" b="0">
                        <a:effectLst/>
                      </a:endParaRPr>
                    </a:p>
                  </a:txBody>
                  <a:tcPr marL="63500" marR="63500" marT="63500" marB="63500" anchor="ctr"/>
                </a:tc>
                <a:extLst>
                  <a:ext uri="{0D108BD9-81ED-4DB2-BD59-A6C34878D82A}">
                    <a16:rowId xmlns:a16="http://schemas.microsoft.com/office/drawing/2014/main" val="2458992849"/>
                  </a:ext>
                </a:extLst>
              </a:tr>
              <a:tr h="318353">
                <a:tc>
                  <a:txBody>
                    <a:bodyPr/>
                    <a:lstStyle/>
                    <a:p>
                      <a:pPr fontAlgn="ctr"/>
                      <a:r>
                        <a:rPr lang="en-US" sz="1800">
                          <a:effectLst/>
                        </a:rPr>
                        <a:t>Warning</a:t>
                      </a:r>
                      <a:endParaRPr lang="en-US" sz="1800" b="0">
                        <a:effectLst/>
                      </a:endParaRPr>
                    </a:p>
                  </a:txBody>
                  <a:tcPr marL="63500" marR="63500" marT="63500" marB="63500" anchor="ctr"/>
                </a:tc>
                <a:tc>
                  <a:txBody>
                    <a:bodyPr/>
                    <a:lstStyle/>
                    <a:p>
                      <a:pPr fontAlgn="ctr"/>
                      <a:r>
                        <a:rPr lang="en-US" sz="1800">
                          <a:effectLst/>
                        </a:rPr>
                        <a:t>Level 4</a:t>
                      </a:r>
                      <a:endParaRPr lang="en-US" sz="1800" b="0">
                        <a:effectLst/>
                      </a:endParaRPr>
                    </a:p>
                  </a:txBody>
                  <a:tcPr marL="63500" marR="63500" marT="63500" marB="63500" anchor="ctr"/>
                </a:tc>
                <a:tc>
                  <a:txBody>
                    <a:bodyPr/>
                    <a:lstStyle/>
                    <a:p>
                      <a:pPr fontAlgn="ctr"/>
                      <a:r>
                        <a:rPr lang="en-US" sz="1800">
                          <a:effectLst/>
                        </a:rPr>
                        <a:t>Warning Condition</a:t>
                      </a:r>
                      <a:endParaRPr lang="en-US" sz="1800" b="0">
                        <a:effectLst/>
                      </a:endParaRPr>
                    </a:p>
                  </a:txBody>
                  <a:tcPr marL="63500" marR="63500" marT="63500" marB="63500" anchor="ctr"/>
                </a:tc>
                <a:extLst>
                  <a:ext uri="{0D108BD9-81ED-4DB2-BD59-A6C34878D82A}">
                    <a16:rowId xmlns:a16="http://schemas.microsoft.com/office/drawing/2014/main" val="2928688954"/>
                  </a:ext>
                </a:extLst>
              </a:tr>
              <a:tr h="538449">
                <a:tc>
                  <a:txBody>
                    <a:bodyPr/>
                    <a:lstStyle/>
                    <a:p>
                      <a:pPr fontAlgn="ctr"/>
                      <a:r>
                        <a:rPr lang="en-US" sz="1800">
                          <a:effectLst/>
                        </a:rPr>
                        <a:t>Notification</a:t>
                      </a:r>
                      <a:endParaRPr lang="en-US" sz="1800" b="0">
                        <a:effectLst/>
                      </a:endParaRPr>
                    </a:p>
                  </a:txBody>
                  <a:tcPr marL="63500" marR="63500" marT="63500" marB="63500" anchor="ctr"/>
                </a:tc>
                <a:tc>
                  <a:txBody>
                    <a:bodyPr/>
                    <a:lstStyle/>
                    <a:p>
                      <a:pPr fontAlgn="ctr"/>
                      <a:r>
                        <a:rPr lang="en-US" sz="1800">
                          <a:effectLst/>
                        </a:rPr>
                        <a:t>Level 5</a:t>
                      </a:r>
                      <a:endParaRPr lang="en-US" sz="1800" b="0">
                        <a:effectLst/>
                      </a:endParaRPr>
                    </a:p>
                  </a:txBody>
                  <a:tcPr marL="63500" marR="63500" marT="63500" marB="63500" anchor="ctr"/>
                </a:tc>
                <a:tc>
                  <a:txBody>
                    <a:bodyPr/>
                    <a:lstStyle/>
                    <a:p>
                      <a:pPr fontAlgn="ctr"/>
                      <a:r>
                        <a:rPr lang="en-US" sz="1800">
                          <a:effectLst/>
                        </a:rPr>
                        <a:t>Normal, but Significant Condition</a:t>
                      </a:r>
                      <a:endParaRPr lang="en-US" sz="1800" b="0">
                        <a:effectLst/>
                      </a:endParaRPr>
                    </a:p>
                  </a:txBody>
                  <a:tcPr marL="63500" marR="63500" marT="63500" marB="63500" anchor="ctr"/>
                </a:tc>
                <a:extLst>
                  <a:ext uri="{0D108BD9-81ED-4DB2-BD59-A6C34878D82A}">
                    <a16:rowId xmlns:a16="http://schemas.microsoft.com/office/drawing/2014/main" val="3432372912"/>
                  </a:ext>
                </a:extLst>
              </a:tr>
              <a:tr h="318353">
                <a:tc>
                  <a:txBody>
                    <a:bodyPr/>
                    <a:lstStyle/>
                    <a:p>
                      <a:pPr fontAlgn="ctr"/>
                      <a:r>
                        <a:rPr lang="en-US" sz="1800">
                          <a:effectLst/>
                        </a:rPr>
                        <a:t>Informational</a:t>
                      </a:r>
                      <a:endParaRPr lang="en-US" sz="1800" b="0">
                        <a:effectLst/>
                      </a:endParaRPr>
                    </a:p>
                  </a:txBody>
                  <a:tcPr marL="63500" marR="63500" marT="63500" marB="63500" anchor="ctr"/>
                </a:tc>
                <a:tc>
                  <a:txBody>
                    <a:bodyPr/>
                    <a:lstStyle/>
                    <a:p>
                      <a:pPr fontAlgn="ctr"/>
                      <a:r>
                        <a:rPr lang="en-US" sz="1800">
                          <a:effectLst/>
                        </a:rPr>
                        <a:t>Level 6</a:t>
                      </a:r>
                      <a:endParaRPr lang="en-US" sz="1800" b="0">
                        <a:effectLst/>
                      </a:endParaRPr>
                    </a:p>
                  </a:txBody>
                  <a:tcPr marL="63500" marR="63500" marT="63500" marB="63500" anchor="ctr"/>
                </a:tc>
                <a:tc>
                  <a:txBody>
                    <a:bodyPr/>
                    <a:lstStyle/>
                    <a:p>
                      <a:pPr fontAlgn="ctr"/>
                      <a:r>
                        <a:rPr lang="en-US" sz="1800">
                          <a:effectLst/>
                        </a:rPr>
                        <a:t>Informational Message</a:t>
                      </a:r>
                      <a:endParaRPr lang="en-US" sz="1800" b="0">
                        <a:effectLst/>
                      </a:endParaRPr>
                    </a:p>
                  </a:txBody>
                  <a:tcPr marL="63500" marR="63500" marT="63500" marB="63500" anchor="ctr"/>
                </a:tc>
                <a:extLst>
                  <a:ext uri="{0D108BD9-81ED-4DB2-BD59-A6C34878D82A}">
                    <a16:rowId xmlns:a16="http://schemas.microsoft.com/office/drawing/2014/main" val="248113143"/>
                  </a:ext>
                </a:extLst>
              </a:tr>
              <a:tr h="318353">
                <a:tc>
                  <a:txBody>
                    <a:bodyPr/>
                    <a:lstStyle/>
                    <a:p>
                      <a:pPr fontAlgn="ctr"/>
                      <a:r>
                        <a:rPr lang="en-US" sz="1800">
                          <a:effectLst/>
                        </a:rPr>
                        <a:t>Debugging</a:t>
                      </a:r>
                      <a:endParaRPr lang="en-US" sz="1800" b="0">
                        <a:effectLst/>
                      </a:endParaRPr>
                    </a:p>
                  </a:txBody>
                  <a:tcPr marL="63500" marR="63500" marT="63500" marB="63500" anchor="ctr"/>
                </a:tc>
                <a:tc>
                  <a:txBody>
                    <a:bodyPr/>
                    <a:lstStyle/>
                    <a:p>
                      <a:pPr fontAlgn="ctr"/>
                      <a:r>
                        <a:rPr lang="en-US" sz="1800">
                          <a:effectLst/>
                        </a:rPr>
                        <a:t>Level 7</a:t>
                      </a:r>
                      <a:endParaRPr lang="en-US" sz="1800" b="0">
                        <a:effectLst/>
                      </a:endParaRPr>
                    </a:p>
                  </a:txBody>
                  <a:tcPr marL="63500" marR="63500" marT="63500" marB="63500" anchor="ctr"/>
                </a:tc>
                <a:tc>
                  <a:txBody>
                    <a:bodyPr/>
                    <a:lstStyle/>
                    <a:p>
                      <a:pPr fontAlgn="ctr"/>
                      <a:r>
                        <a:rPr lang="en-US" sz="1800" dirty="0">
                          <a:effectLst/>
                        </a:rPr>
                        <a:t>Debugging Message</a:t>
                      </a:r>
                      <a:endParaRPr lang="en-US" sz="1800" b="0" dirty="0">
                        <a:effectLst/>
                      </a:endParaRPr>
                    </a:p>
                  </a:txBody>
                  <a:tcPr marL="63500" marR="63500" marT="63500" marB="63500" anchor="ctr"/>
                </a:tc>
                <a:extLst>
                  <a:ext uri="{0D108BD9-81ED-4DB2-BD59-A6C34878D82A}">
                    <a16:rowId xmlns:a16="http://schemas.microsoft.com/office/drawing/2014/main" val="1668847051"/>
                  </a:ext>
                </a:extLst>
              </a:tr>
            </a:tbl>
          </a:graphicData>
        </a:graphic>
      </p:graphicFrame>
      <p:sp>
        <p:nvSpPr>
          <p:cNvPr id="2" name="Rectangle 1"/>
          <p:cNvSpPr/>
          <p:nvPr/>
        </p:nvSpPr>
        <p:spPr>
          <a:xfrm>
            <a:off x="129670" y="2973337"/>
            <a:ext cx="5899828" cy="2554545"/>
          </a:xfrm>
          <a:prstGeom prst="rect">
            <a:avLst/>
          </a:prstGeom>
        </p:spPr>
        <p:txBody>
          <a:bodyPr wrap="square">
            <a:spAutoFit/>
          </a:bodyPr>
          <a:lstStyle/>
          <a:p>
            <a:pPr algn="just" defTabSz="1219170" fontAlgn="base">
              <a:spcBef>
                <a:spcPct val="0"/>
              </a:spcBef>
              <a:spcAft>
                <a:spcPct val="0"/>
              </a:spcAft>
            </a:pPr>
            <a:r>
              <a:rPr lang="en-US" altLang="en-US" sz="2000" i="1" dirty="0">
                <a:solidFill>
                  <a:srgbClr val="000000"/>
                </a:solidFill>
              </a:rPr>
              <a:t>Cisco devices produce syslog messages as a result of network events. Every syslog message contains a severity level and a facility.</a:t>
            </a:r>
          </a:p>
          <a:p>
            <a:pPr algn="just" defTabSz="1219170" fontAlgn="base">
              <a:spcBef>
                <a:spcPct val="0"/>
              </a:spcBef>
              <a:spcAft>
                <a:spcPct val="0"/>
              </a:spcAft>
            </a:pPr>
            <a:endParaRPr lang="en-US" altLang="en-US" sz="2000" i="1" dirty="0" smtClean="0">
              <a:solidFill>
                <a:srgbClr val="000000"/>
              </a:solidFill>
            </a:endParaRPr>
          </a:p>
          <a:p>
            <a:pPr algn="just" defTabSz="1219170" fontAlgn="base">
              <a:spcBef>
                <a:spcPct val="0"/>
              </a:spcBef>
              <a:spcAft>
                <a:spcPct val="0"/>
              </a:spcAft>
            </a:pPr>
            <a:r>
              <a:rPr lang="en-US" altLang="en-US" sz="2000" i="1" dirty="0" smtClean="0">
                <a:solidFill>
                  <a:srgbClr val="000000"/>
                </a:solidFill>
              </a:rPr>
              <a:t>The </a:t>
            </a:r>
            <a:r>
              <a:rPr lang="en-US" altLang="en-US" sz="2000" i="1" dirty="0">
                <a:solidFill>
                  <a:srgbClr val="000000"/>
                </a:solidFill>
              </a:rPr>
              <a:t>smaller numerical levels are the more critical syslog alarms. The severity level of the messages can be set to control where each type of message is displayed (i.e. on the console or the other destinations). </a:t>
            </a:r>
          </a:p>
        </p:txBody>
      </p:sp>
    </p:spTree>
    <p:extLst>
      <p:ext uri="{BB962C8B-B14F-4D97-AF65-F5344CB8AC3E}">
        <p14:creationId xmlns:p14="http://schemas.microsoft.com/office/powerpoint/2010/main" val="382201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E9C46833-E955-ED49-A1A7-6F4B2A8C6897}"/>
              </a:ext>
            </a:extLst>
          </p:cNvPr>
          <p:cNvSpPr>
            <a:spLocks noGrp="1"/>
          </p:cNvSpPr>
          <p:nvPr>
            <p:ph idx="1"/>
          </p:nvPr>
        </p:nvSpPr>
        <p:spPr>
          <a:xfrm>
            <a:off x="305915" y="948075"/>
            <a:ext cx="11616556" cy="2775080"/>
          </a:xfrm>
        </p:spPr>
        <p:txBody>
          <a:bodyPr/>
          <a:lstStyle/>
          <a:p>
            <a:pPr marL="0" indent="0" algn="just"/>
            <a:r>
              <a:rPr lang="en-US" dirty="0">
                <a:solidFill>
                  <a:srgbClr val="000000"/>
                </a:solidFill>
              </a:rPr>
              <a:t>By default, log messages are not timestamped. Log messages should be timestamped so that when they are sent to another destination, such as a Syslog server, there is record of when the message was generated. Use the command </a:t>
            </a:r>
            <a:r>
              <a:rPr lang="en-US" b="1" dirty="0">
                <a:solidFill>
                  <a:srgbClr val="000000"/>
                </a:solidFill>
              </a:rPr>
              <a:t>service timestamps log </a:t>
            </a:r>
            <a:r>
              <a:rPr lang="en-US" b="1" dirty="0" err="1">
                <a:solidFill>
                  <a:srgbClr val="000000"/>
                </a:solidFill>
              </a:rPr>
              <a:t>datetime</a:t>
            </a:r>
            <a:r>
              <a:rPr lang="en-US" dirty="0">
                <a:solidFill>
                  <a:srgbClr val="000000"/>
                </a:solidFill>
              </a:rPr>
              <a:t> to force logged events to display the date and time. </a:t>
            </a: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a:t>
            </a:r>
            <a:r>
              <a:rPr lang="en-US" sz="2400" b="1" dirty="0" smtClean="0"/>
              <a:t>to Manage </a:t>
            </a:r>
            <a:r>
              <a:rPr lang="en-US" sz="2400" b="1" dirty="0"/>
              <a:t>Networks </a:t>
            </a:r>
            <a:r>
              <a:rPr lang="en-US" sz="2400" dirty="0" smtClean="0"/>
              <a:t>Syslog</a:t>
            </a:r>
            <a:endParaRPr lang="en-US" sz="2400" dirty="0"/>
          </a:p>
        </p:txBody>
      </p:sp>
      <p:sp>
        <p:nvSpPr>
          <p:cNvPr id="8" name="Rectangle 7">
            <a:extLst>
              <a:ext uri="{FF2B5EF4-FFF2-40B4-BE49-F238E27FC236}">
                <a16:creationId xmlns:a16="http://schemas.microsoft.com/office/drawing/2014/main" id="{DAD4556B-6EEB-E840-A1A5-0CD4BBC8BBE4}"/>
              </a:ext>
            </a:extLst>
          </p:cNvPr>
          <p:cNvSpPr/>
          <p:nvPr/>
        </p:nvSpPr>
        <p:spPr>
          <a:xfrm>
            <a:off x="351347" y="2276605"/>
            <a:ext cx="11525692" cy="2893100"/>
          </a:xfrm>
          <a:prstGeom prst="rect">
            <a:avLst/>
          </a:prstGeom>
          <a:solidFill>
            <a:srgbClr val="000000"/>
          </a:solidFill>
        </p:spPr>
        <p:txBody>
          <a:bodyPr wrap="square">
            <a:spAutoFit/>
          </a:bodyPr>
          <a:lstStyle/>
          <a:p>
            <a:r>
              <a:rPr lang="en-US" sz="1400" dirty="0">
                <a:solidFill>
                  <a:srgbClr val="DFDFDF"/>
                </a:solidFill>
                <a:latin typeface="Courier New" panose="02070309020205020404" pitchFamily="49" charset="0"/>
              </a:rPr>
              <a:t>R1# </a:t>
            </a:r>
            <a:r>
              <a:rPr lang="en-US" sz="1400" b="1" dirty="0">
                <a:solidFill>
                  <a:srgbClr val="FFFFFF"/>
                </a:solidFill>
                <a:latin typeface="Courier New" panose="02070309020205020404" pitchFamily="49" charset="0"/>
              </a:rPr>
              <a:t>configure terminal</a:t>
            </a:r>
            <a:r>
              <a:rPr lang="en-US" sz="1400" dirty="0">
                <a:solidFill>
                  <a:srgbClr val="DFDFDF"/>
                </a:solidFill>
                <a:latin typeface="Courier New" panose="02070309020205020404" pitchFamily="49" charset="0"/>
              </a:rPr>
              <a:t> </a:t>
            </a:r>
          </a:p>
          <a:p>
            <a:r>
              <a:rPr lang="en-US" sz="1400" dirty="0">
                <a:solidFill>
                  <a:srgbClr val="DFDFDF"/>
                </a:solidFill>
                <a:latin typeface="Courier New" panose="02070309020205020404" pitchFamily="49" charset="0"/>
              </a:rPr>
              <a:t>R1(config)# </a:t>
            </a:r>
            <a:r>
              <a:rPr lang="en-US" sz="1400" b="1" dirty="0">
                <a:solidFill>
                  <a:srgbClr val="FFFFFF"/>
                </a:solidFill>
                <a:latin typeface="Courier New" panose="02070309020205020404" pitchFamily="49" charset="0"/>
              </a:rPr>
              <a:t>interface g0/0/0</a:t>
            </a:r>
            <a:r>
              <a:rPr lang="en-US" sz="1400" dirty="0">
                <a:solidFill>
                  <a:srgbClr val="DFDFDF"/>
                </a:solidFill>
                <a:latin typeface="Courier New" panose="02070309020205020404" pitchFamily="49" charset="0"/>
              </a:rPr>
              <a:t> </a:t>
            </a:r>
          </a:p>
          <a:p>
            <a:r>
              <a:rPr lang="en-US" sz="1400" dirty="0">
                <a:solidFill>
                  <a:srgbClr val="DFDFDF"/>
                </a:solidFill>
                <a:latin typeface="Courier New" panose="02070309020205020404" pitchFamily="49" charset="0"/>
              </a:rPr>
              <a:t>R1(config-if)# </a:t>
            </a:r>
            <a:r>
              <a:rPr lang="en-US" sz="1400" b="1" dirty="0">
                <a:solidFill>
                  <a:srgbClr val="FFFFFF"/>
                </a:solidFill>
                <a:latin typeface="Courier New" panose="02070309020205020404" pitchFamily="49" charset="0"/>
              </a:rPr>
              <a:t>shutdown</a:t>
            </a:r>
            <a:r>
              <a:rPr lang="en-US" sz="1400" dirty="0">
                <a:solidFill>
                  <a:srgbClr val="DFDFDF"/>
                </a:solidFill>
                <a:latin typeface="Courier New" panose="02070309020205020404" pitchFamily="49" charset="0"/>
              </a:rPr>
              <a:t> </a:t>
            </a:r>
          </a:p>
          <a:p>
            <a:r>
              <a:rPr lang="en-US" sz="1400" dirty="0">
                <a:solidFill>
                  <a:srgbClr val="DFDFDF"/>
                </a:solidFill>
                <a:latin typeface="Courier New" panose="02070309020205020404" pitchFamily="49" charset="0"/>
              </a:rPr>
              <a:t>%LINK-5-CHANGED: Interface GigabitEthernet0/0/0, changed state to administratively down</a:t>
            </a:r>
          </a:p>
          <a:p>
            <a:r>
              <a:rPr lang="en-US" sz="1400" dirty="0">
                <a:solidFill>
                  <a:srgbClr val="DFDFDF"/>
                </a:solidFill>
                <a:latin typeface="Courier New" panose="02070309020205020404" pitchFamily="49" charset="0"/>
              </a:rPr>
              <a:t>%LINEPROTO-5-UPDOWN: Line protocol on Interface GigabitEthernet0/0/0, changed state to down R1(config-if)# </a:t>
            </a:r>
            <a:r>
              <a:rPr lang="en-US" sz="1400" b="1" dirty="0">
                <a:solidFill>
                  <a:srgbClr val="FFFFFF"/>
                </a:solidFill>
                <a:latin typeface="Courier New" panose="02070309020205020404" pitchFamily="49" charset="0"/>
              </a:rPr>
              <a:t>exit</a:t>
            </a:r>
            <a:r>
              <a:rPr lang="en-US" sz="1400" dirty="0">
                <a:solidFill>
                  <a:srgbClr val="DFDFDF"/>
                </a:solidFill>
                <a:latin typeface="Courier New" panose="02070309020205020404" pitchFamily="49" charset="0"/>
              </a:rPr>
              <a:t> </a:t>
            </a:r>
          </a:p>
          <a:p>
            <a:r>
              <a:rPr lang="en-US" sz="1400" dirty="0">
                <a:solidFill>
                  <a:srgbClr val="DFDFDF"/>
                </a:solidFill>
                <a:latin typeface="Courier New" panose="02070309020205020404" pitchFamily="49" charset="0"/>
              </a:rPr>
              <a:t>R1(config)# </a:t>
            </a:r>
            <a:r>
              <a:rPr lang="en-US" sz="1400" b="1" dirty="0">
                <a:solidFill>
                  <a:srgbClr val="FFFFFF"/>
                </a:solidFill>
                <a:latin typeface="Courier New" panose="02070309020205020404" pitchFamily="49" charset="0"/>
              </a:rPr>
              <a:t>service timestamps log datetime</a:t>
            </a:r>
            <a:r>
              <a:rPr lang="en-US" sz="1400" dirty="0">
                <a:solidFill>
                  <a:srgbClr val="DFDFDF"/>
                </a:solidFill>
                <a:latin typeface="Courier New" panose="02070309020205020404" pitchFamily="49" charset="0"/>
              </a:rPr>
              <a:t> </a:t>
            </a:r>
          </a:p>
          <a:p>
            <a:r>
              <a:rPr lang="en-US" sz="1400" dirty="0">
                <a:solidFill>
                  <a:srgbClr val="DFDFDF"/>
                </a:solidFill>
                <a:latin typeface="Courier New" panose="02070309020205020404" pitchFamily="49" charset="0"/>
              </a:rPr>
              <a:t>R1(config)# </a:t>
            </a:r>
            <a:r>
              <a:rPr lang="en-US" sz="1400" b="1" dirty="0">
                <a:solidFill>
                  <a:srgbClr val="FFFFFF"/>
                </a:solidFill>
                <a:latin typeface="Courier New" panose="02070309020205020404" pitchFamily="49" charset="0"/>
              </a:rPr>
              <a:t>interface g0/0/0</a:t>
            </a:r>
            <a:r>
              <a:rPr lang="en-US" sz="1400" dirty="0">
                <a:solidFill>
                  <a:srgbClr val="DFDFDF"/>
                </a:solidFill>
                <a:latin typeface="Courier New" panose="02070309020205020404" pitchFamily="49" charset="0"/>
              </a:rPr>
              <a:t> </a:t>
            </a:r>
          </a:p>
          <a:p>
            <a:r>
              <a:rPr lang="en-US" sz="1400" dirty="0">
                <a:solidFill>
                  <a:srgbClr val="DFDFDF"/>
                </a:solidFill>
                <a:latin typeface="Courier New" panose="02070309020205020404" pitchFamily="49" charset="0"/>
              </a:rPr>
              <a:t>R1(config-if)# </a:t>
            </a:r>
            <a:r>
              <a:rPr lang="en-US" sz="1400" b="1" dirty="0">
                <a:solidFill>
                  <a:srgbClr val="FFFFFF"/>
                </a:solidFill>
                <a:latin typeface="Courier New" panose="02070309020205020404" pitchFamily="49" charset="0"/>
              </a:rPr>
              <a:t>no shutdown</a:t>
            </a:r>
            <a:r>
              <a:rPr lang="en-US" sz="1400" dirty="0">
                <a:solidFill>
                  <a:srgbClr val="DFDFDF"/>
                </a:solidFill>
                <a:latin typeface="Courier New" panose="02070309020205020404" pitchFamily="49" charset="0"/>
              </a:rPr>
              <a:t> </a:t>
            </a:r>
          </a:p>
          <a:p>
            <a:r>
              <a:rPr lang="en-US" sz="1400" dirty="0">
                <a:solidFill>
                  <a:srgbClr val="FBAB18"/>
                </a:solidFill>
                <a:latin typeface="Courier New" panose="02070309020205020404" pitchFamily="49" charset="0"/>
              </a:rPr>
              <a:t>*Mar 1 11:52:42:</a:t>
            </a:r>
            <a:r>
              <a:rPr lang="en-US" sz="1400" dirty="0">
                <a:solidFill>
                  <a:srgbClr val="DFDFDF"/>
                </a:solidFill>
                <a:latin typeface="Courier New" panose="02070309020205020404" pitchFamily="49" charset="0"/>
              </a:rPr>
              <a:t> %LINK-3-UPDOWN: Interface GigabitEthernet0/0/0, changed state to down </a:t>
            </a:r>
          </a:p>
          <a:p>
            <a:r>
              <a:rPr lang="en-US" sz="1400" dirty="0">
                <a:solidFill>
                  <a:srgbClr val="FBAB18"/>
                </a:solidFill>
                <a:latin typeface="Courier New" panose="02070309020205020404" pitchFamily="49" charset="0"/>
              </a:rPr>
              <a:t>*Mar 1 11:52:45:</a:t>
            </a:r>
            <a:r>
              <a:rPr lang="en-US" sz="1400" dirty="0">
                <a:solidFill>
                  <a:srgbClr val="DFDFDF"/>
                </a:solidFill>
                <a:latin typeface="Courier New" panose="02070309020205020404" pitchFamily="49" charset="0"/>
              </a:rPr>
              <a:t> %LINK-3-UPDOWN: Interface GigabitEthernet0/0/0, changed state to up </a:t>
            </a:r>
          </a:p>
          <a:p>
            <a:r>
              <a:rPr lang="en-US" sz="1400" dirty="0">
                <a:solidFill>
                  <a:srgbClr val="FBAB18"/>
                </a:solidFill>
                <a:latin typeface="Courier New" panose="02070309020205020404" pitchFamily="49" charset="0"/>
              </a:rPr>
              <a:t>*Mar 1 11:52:46:</a:t>
            </a:r>
            <a:r>
              <a:rPr lang="en-US" sz="1400" dirty="0">
                <a:solidFill>
                  <a:srgbClr val="DFDFDF"/>
                </a:solidFill>
                <a:latin typeface="Courier New" panose="02070309020205020404" pitchFamily="49" charset="0"/>
              </a:rPr>
              <a:t> %LINEPROTO-5-UPDOWN: Line protocol on Interface GigabitEthernet0/0/0, changed state to up </a:t>
            </a:r>
          </a:p>
          <a:p>
            <a:r>
              <a:rPr lang="en-US" sz="1400" dirty="0">
                <a:solidFill>
                  <a:srgbClr val="DFDFDF"/>
                </a:solidFill>
                <a:latin typeface="Courier New" panose="02070309020205020404" pitchFamily="49" charset="0"/>
              </a:rPr>
              <a:t>R1(config-if)#</a:t>
            </a:r>
            <a:endParaRPr lang="en-US" sz="1400" dirty="0"/>
          </a:p>
        </p:txBody>
      </p:sp>
    </p:spTree>
    <p:extLst>
      <p:ext uri="{BB962C8B-B14F-4D97-AF65-F5344CB8AC3E}">
        <p14:creationId xmlns:p14="http://schemas.microsoft.com/office/powerpoint/2010/main" val="393537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E9C46833-E955-ED49-A1A7-6F4B2A8C6897}"/>
              </a:ext>
            </a:extLst>
          </p:cNvPr>
          <p:cNvSpPr>
            <a:spLocks noGrp="1"/>
          </p:cNvSpPr>
          <p:nvPr>
            <p:ph idx="1"/>
          </p:nvPr>
        </p:nvSpPr>
        <p:spPr>
          <a:xfrm>
            <a:off x="305915" y="948075"/>
            <a:ext cx="11616556" cy="2775080"/>
          </a:xfrm>
        </p:spPr>
        <p:txBody>
          <a:bodyPr/>
          <a:lstStyle/>
          <a:p>
            <a:pPr marL="301625" indent="-285750" algn="l"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Organizations increasingly rely on their network infrastructure to provide mission-critical services. </a:t>
            </a:r>
          </a:p>
          <a:p>
            <a:pPr marL="301625" indent="-285750" algn="l"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Evolving organizations require networks that can scale and support:</a:t>
            </a:r>
          </a:p>
          <a:p>
            <a:pPr marL="1074738" lvl="1" indent="-360363">
              <a:spcBef>
                <a:spcPts val="300"/>
              </a:spcBef>
              <a:spcAft>
                <a:spcPts val="300"/>
              </a:spcAft>
              <a:buSzPct val="90000"/>
              <a:buFont typeface="Wingdings" panose="05000000000000000000" pitchFamily="2" charset="2"/>
              <a:buChar char="ü"/>
            </a:pPr>
            <a:r>
              <a:rPr lang="en-CA" sz="1800" dirty="0">
                <a:solidFill>
                  <a:srgbClr val="000000"/>
                </a:solidFill>
              </a:rPr>
              <a:t>Converged network traffic</a:t>
            </a:r>
          </a:p>
          <a:p>
            <a:pPr marL="1074738" lvl="1" indent="-360363">
              <a:spcBef>
                <a:spcPts val="300"/>
              </a:spcBef>
              <a:spcAft>
                <a:spcPts val="300"/>
              </a:spcAft>
              <a:buSzPct val="90000"/>
              <a:buFont typeface="Wingdings" panose="05000000000000000000" pitchFamily="2" charset="2"/>
              <a:buChar char="ü"/>
            </a:pPr>
            <a:r>
              <a:rPr lang="en-CA" sz="1800" dirty="0">
                <a:solidFill>
                  <a:srgbClr val="000000"/>
                </a:solidFill>
              </a:rPr>
              <a:t>Critical applications</a:t>
            </a:r>
          </a:p>
          <a:p>
            <a:pPr marL="1074738" lvl="1" indent="-360363">
              <a:spcBef>
                <a:spcPts val="300"/>
              </a:spcBef>
              <a:spcAft>
                <a:spcPts val="300"/>
              </a:spcAft>
              <a:buSzPct val="90000"/>
              <a:buFont typeface="Wingdings" panose="05000000000000000000" pitchFamily="2" charset="2"/>
              <a:buChar char="ü"/>
            </a:pPr>
            <a:r>
              <a:rPr lang="en-CA" sz="1800" dirty="0">
                <a:solidFill>
                  <a:srgbClr val="000000"/>
                </a:solidFill>
              </a:rPr>
              <a:t>Diverse business needs</a:t>
            </a:r>
          </a:p>
          <a:p>
            <a:pPr marL="1074738" lvl="1" indent="-360363">
              <a:spcBef>
                <a:spcPts val="300"/>
              </a:spcBef>
              <a:spcAft>
                <a:spcPts val="300"/>
              </a:spcAft>
              <a:buSzPct val="90000"/>
              <a:buFont typeface="Wingdings" panose="05000000000000000000" pitchFamily="2" charset="2"/>
              <a:buChar char="ü"/>
            </a:pPr>
            <a:r>
              <a:rPr lang="en-CA" sz="1800" dirty="0">
                <a:solidFill>
                  <a:srgbClr val="000000"/>
                </a:solidFill>
              </a:rPr>
              <a:t>Centralized administrative control</a:t>
            </a:r>
          </a:p>
          <a:p>
            <a:pPr marL="301625" indent="-285750" algn="l" defTabSz="684213" fontAlgn="base">
              <a:spcBef>
                <a:spcPts val="300"/>
              </a:spcBef>
              <a:spcAft>
                <a:spcPts val="300"/>
              </a:spcAft>
              <a:buClr>
                <a:schemeClr val="tx2"/>
              </a:buClr>
              <a:buSzPct val="90000"/>
              <a:buFont typeface="Wingdings" panose="05000000000000000000" pitchFamily="2" charset="2"/>
              <a:buChar char="§"/>
            </a:pPr>
            <a:r>
              <a:rPr lang="en-CA" sz="1800" dirty="0" smtClean="0">
                <a:solidFill>
                  <a:srgbClr val="000000"/>
                </a:solidFill>
              </a:rPr>
              <a:t>Campus </a:t>
            </a:r>
            <a:r>
              <a:rPr lang="en-CA" sz="1800" dirty="0">
                <a:solidFill>
                  <a:srgbClr val="000000"/>
                </a:solidFill>
              </a:rPr>
              <a:t>network designs include small networks that use a single LAN switch, up to very large networks with thousands of connections</a:t>
            </a:r>
            <a:r>
              <a:rPr lang="en-CA" sz="1800" dirty="0" smtClean="0">
                <a:solidFill>
                  <a:srgbClr val="000000"/>
                </a:solidFill>
              </a:rPr>
              <a:t>.</a:t>
            </a:r>
          </a:p>
          <a:p>
            <a:pPr marL="301625" indent="-285750" algn="l"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The Cisco Borderless Network is a network architecture that can connect anyone, anywhere, anytime, on any device; securely, reliably, and seamlessly. </a:t>
            </a:r>
          </a:p>
          <a:p>
            <a:pPr marL="701735" lvl="1" indent="-285750"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It provides the framework to unify wired and wireless access, built on a hierarchical infrastructure of hardware that is scalable and resilient.</a:t>
            </a:r>
          </a:p>
          <a:p>
            <a:pPr marL="701735" lvl="1" indent="-285750" defTabSz="684213" fontAlgn="base">
              <a:spcBef>
                <a:spcPts val="300"/>
              </a:spcBef>
              <a:spcAft>
                <a:spcPts val="300"/>
              </a:spcAft>
              <a:buClr>
                <a:schemeClr val="tx2"/>
              </a:buClr>
              <a:buSzPct val="90000"/>
              <a:buFont typeface="Wingdings" panose="05000000000000000000" pitchFamily="2" charset="2"/>
              <a:buChar char="§"/>
            </a:pPr>
            <a:r>
              <a:rPr lang="en-CA" sz="1800" dirty="0" smtClean="0">
                <a:solidFill>
                  <a:srgbClr val="000000"/>
                </a:solidFill>
              </a:rPr>
              <a:t>Borderless </a:t>
            </a:r>
            <a:r>
              <a:rPr lang="en-CA" sz="1800" dirty="0">
                <a:solidFill>
                  <a:srgbClr val="000000"/>
                </a:solidFill>
              </a:rPr>
              <a:t>switched networks are hierarchical, modular, resilient, and flexible</a:t>
            </a:r>
            <a:r>
              <a:rPr lang="en-CA" sz="1800" dirty="0" smtClean="0">
                <a:solidFill>
                  <a:srgbClr val="000000"/>
                </a:solidFill>
              </a:rPr>
              <a:t>.</a:t>
            </a:r>
            <a:endParaRPr lang="en-CA" sz="1800" dirty="0">
              <a:solidFill>
                <a:srgbClr val="000000"/>
              </a:solidFill>
            </a:endParaRP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smtClean="0"/>
              <a:t>Scalable Networks </a:t>
            </a:r>
          </a:p>
          <a:p>
            <a:pPr algn="l"/>
            <a:r>
              <a:rPr lang="en-US" sz="2400" dirty="0" smtClean="0"/>
              <a:t>What?</a:t>
            </a:r>
            <a:endParaRPr lang="en-US" sz="2400" dirty="0"/>
          </a:p>
        </p:txBody>
      </p:sp>
    </p:spTree>
    <p:extLst>
      <p:ext uri="{BB962C8B-B14F-4D97-AF65-F5344CB8AC3E}">
        <p14:creationId xmlns:p14="http://schemas.microsoft.com/office/powerpoint/2010/main" val="1377645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E9C46833-E955-ED49-A1A7-6F4B2A8C6897}"/>
              </a:ext>
            </a:extLst>
          </p:cNvPr>
          <p:cNvSpPr>
            <a:spLocks noGrp="1"/>
          </p:cNvSpPr>
          <p:nvPr>
            <p:ph idx="1"/>
          </p:nvPr>
        </p:nvSpPr>
        <p:spPr>
          <a:xfrm>
            <a:off x="305915" y="948075"/>
            <a:ext cx="4188500" cy="2775080"/>
          </a:xfrm>
        </p:spPr>
        <p:txBody>
          <a:bodyPr/>
          <a:lstStyle/>
          <a:p>
            <a:pPr marL="15875" indent="0" algn="just" defTabSz="684213" fontAlgn="base">
              <a:spcBef>
                <a:spcPts val="300"/>
              </a:spcBef>
              <a:spcAft>
                <a:spcPts val="300"/>
              </a:spcAft>
              <a:buClr>
                <a:schemeClr val="tx2"/>
              </a:buClr>
              <a:buSzPct val="90000"/>
            </a:pPr>
            <a:r>
              <a:rPr lang="en-CA" sz="1800" b="1" dirty="0">
                <a:solidFill>
                  <a:srgbClr val="000000"/>
                </a:solidFill>
              </a:rPr>
              <a:t>Access Layer</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The access layer provide network access to the user. </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Access layer switches connect to distribution layer switches.</a:t>
            </a:r>
          </a:p>
          <a:p>
            <a:pPr marL="182563" indent="-166688" algn="l" defTabSz="684213" fontAlgn="base">
              <a:spcBef>
                <a:spcPts val="300"/>
              </a:spcBef>
              <a:spcAft>
                <a:spcPts val="300"/>
              </a:spcAft>
              <a:buClr>
                <a:schemeClr val="tx2"/>
              </a:buClr>
              <a:buSzPct val="90000"/>
              <a:buFont typeface="Arial" panose="020B0604020202020204" pitchFamily="34" charset="0"/>
              <a:buChar char="•"/>
            </a:pPr>
            <a:endParaRPr lang="en-CA" sz="1800" dirty="0">
              <a:solidFill>
                <a:srgbClr val="000000"/>
              </a:solidFill>
            </a:endParaRPr>
          </a:p>
          <a:p>
            <a:pPr marL="15875" indent="0" algn="l" defTabSz="684213" fontAlgn="base">
              <a:spcBef>
                <a:spcPts val="300"/>
              </a:spcBef>
              <a:spcAft>
                <a:spcPts val="300"/>
              </a:spcAft>
              <a:buClr>
                <a:schemeClr val="tx2"/>
              </a:buClr>
              <a:buSzPct val="90000"/>
            </a:pPr>
            <a:r>
              <a:rPr lang="en-CA" sz="1800" b="1" dirty="0">
                <a:solidFill>
                  <a:srgbClr val="000000"/>
                </a:solidFill>
              </a:rPr>
              <a:t>Distribution Layer</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The distribution layer implements routing, quality of service, and security.</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It aggregates large-scale wiring closet networks and limits Layer 2 broadcast domains.</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Distribution layer switches connect to access layer and core layer switches</a:t>
            </a:r>
            <a:r>
              <a:rPr lang="en-CA" sz="1800" dirty="0" smtClean="0">
                <a:solidFill>
                  <a:srgbClr val="000000"/>
                </a:solidFill>
              </a:rPr>
              <a:t>.</a:t>
            </a:r>
            <a:endParaRPr lang="en-CA" sz="1800" dirty="0">
              <a:solidFill>
                <a:srgbClr val="000000"/>
              </a:solidFill>
            </a:endParaRP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Scalable Networks </a:t>
            </a:r>
          </a:p>
          <a:p>
            <a:pPr algn="l"/>
            <a:r>
              <a:rPr lang="en-US" sz="2400" dirty="0"/>
              <a:t>Hierarchical Design</a:t>
            </a:r>
          </a:p>
        </p:txBody>
      </p:sp>
      <p:pic>
        <p:nvPicPr>
          <p:cNvPr id="8" name="Picture 7">
            <a:extLst>
              <a:ext uri="{FF2B5EF4-FFF2-40B4-BE49-F238E27FC236}">
                <a16:creationId xmlns:a16="http://schemas.microsoft.com/office/drawing/2014/main" id="{F352E4AF-5CCD-4C58-B7A5-A292750E4231}"/>
              </a:ext>
            </a:extLst>
          </p:cNvPr>
          <p:cNvPicPr>
            <a:picLocks noChangeAspect="1"/>
          </p:cNvPicPr>
          <p:nvPr/>
        </p:nvPicPr>
        <p:blipFill>
          <a:blip r:embed="rId3"/>
          <a:stretch>
            <a:fillRect/>
          </a:stretch>
        </p:blipFill>
        <p:spPr>
          <a:xfrm>
            <a:off x="4756038" y="453279"/>
            <a:ext cx="3541021" cy="3066118"/>
          </a:xfrm>
          <a:prstGeom prst="rect">
            <a:avLst/>
          </a:prstGeom>
        </p:spPr>
      </p:pic>
      <p:pic>
        <p:nvPicPr>
          <p:cNvPr id="10" name="Picture 9">
            <a:extLst>
              <a:ext uri="{FF2B5EF4-FFF2-40B4-BE49-F238E27FC236}">
                <a16:creationId xmlns:a16="http://schemas.microsoft.com/office/drawing/2014/main" id="{3CD64307-DA76-48E6-8AF5-8D33C8BDA407}"/>
              </a:ext>
            </a:extLst>
          </p:cNvPr>
          <p:cNvPicPr>
            <a:picLocks noChangeAspect="1"/>
          </p:cNvPicPr>
          <p:nvPr/>
        </p:nvPicPr>
        <p:blipFill>
          <a:blip r:embed="rId4"/>
          <a:stretch>
            <a:fillRect/>
          </a:stretch>
        </p:blipFill>
        <p:spPr>
          <a:xfrm>
            <a:off x="8297059" y="592975"/>
            <a:ext cx="3678739" cy="2864944"/>
          </a:xfrm>
          <a:prstGeom prst="rect">
            <a:avLst/>
          </a:prstGeom>
        </p:spPr>
      </p:pic>
      <p:sp>
        <p:nvSpPr>
          <p:cNvPr id="11" name="Rectangle 10"/>
          <p:cNvSpPr/>
          <p:nvPr/>
        </p:nvSpPr>
        <p:spPr>
          <a:xfrm>
            <a:off x="5549560" y="83947"/>
            <a:ext cx="1658146" cy="369332"/>
          </a:xfrm>
          <a:prstGeom prst="rect">
            <a:avLst/>
          </a:prstGeom>
        </p:spPr>
        <p:txBody>
          <a:bodyPr wrap="none">
            <a:spAutoFit/>
          </a:bodyPr>
          <a:lstStyle/>
          <a:p>
            <a:pPr algn="ctr"/>
            <a:r>
              <a:rPr lang="en-CA" b="1" dirty="0">
                <a:solidFill>
                  <a:srgbClr val="000000"/>
                </a:solidFill>
              </a:rPr>
              <a:t>Three-tier layer</a:t>
            </a:r>
            <a:endParaRPr lang="en-CA" b="1" dirty="0"/>
          </a:p>
        </p:txBody>
      </p:sp>
      <p:sp>
        <p:nvSpPr>
          <p:cNvPr id="12" name="Rectangle 11"/>
          <p:cNvSpPr/>
          <p:nvPr/>
        </p:nvSpPr>
        <p:spPr>
          <a:xfrm>
            <a:off x="9250644" y="83947"/>
            <a:ext cx="1510990" cy="369332"/>
          </a:xfrm>
          <a:prstGeom prst="rect">
            <a:avLst/>
          </a:prstGeom>
        </p:spPr>
        <p:txBody>
          <a:bodyPr wrap="none">
            <a:spAutoFit/>
          </a:bodyPr>
          <a:lstStyle/>
          <a:p>
            <a:pPr algn="ctr"/>
            <a:r>
              <a:rPr lang="en-CA" b="1" dirty="0">
                <a:solidFill>
                  <a:srgbClr val="000000"/>
                </a:solidFill>
              </a:rPr>
              <a:t>Two-tier layer</a:t>
            </a:r>
            <a:endParaRPr lang="en-CA" b="1" dirty="0"/>
          </a:p>
        </p:txBody>
      </p:sp>
      <p:sp>
        <p:nvSpPr>
          <p:cNvPr id="13" name="Rectangle 12"/>
          <p:cNvSpPr/>
          <p:nvPr/>
        </p:nvSpPr>
        <p:spPr>
          <a:xfrm>
            <a:off x="5065222" y="3723155"/>
            <a:ext cx="6096000" cy="1631216"/>
          </a:xfrm>
          <a:prstGeom prst="rect">
            <a:avLst/>
          </a:prstGeom>
        </p:spPr>
        <p:txBody>
          <a:bodyPr>
            <a:spAutoFit/>
          </a:bodyPr>
          <a:lstStyle/>
          <a:p>
            <a:pPr marL="15875" defTabSz="684213" fontAlgn="base">
              <a:spcBef>
                <a:spcPts val="300"/>
              </a:spcBef>
              <a:spcAft>
                <a:spcPts val="300"/>
              </a:spcAft>
              <a:buClr>
                <a:schemeClr val="tx2"/>
              </a:buClr>
              <a:buSzPct val="90000"/>
            </a:pPr>
            <a:r>
              <a:rPr lang="en-CA" b="1" dirty="0">
                <a:solidFill>
                  <a:srgbClr val="000000"/>
                </a:solidFill>
              </a:rPr>
              <a:t>Core Layer</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The core layer is the network backbone and connects several layers of the network. </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The core layer provides fault isolation and high-speed backbone connectivity.</a:t>
            </a:r>
          </a:p>
        </p:txBody>
      </p:sp>
    </p:spTree>
    <p:extLst>
      <p:ext uri="{BB962C8B-B14F-4D97-AF65-F5344CB8AC3E}">
        <p14:creationId xmlns:p14="http://schemas.microsoft.com/office/powerpoint/2010/main" val="388947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smtClean="0"/>
              <a:t>Scalable Networks </a:t>
            </a:r>
          </a:p>
          <a:p>
            <a:pPr algn="l"/>
            <a:r>
              <a:rPr lang="en-US" sz="2400" dirty="0" smtClean="0"/>
              <a:t>Hierarchical Design</a:t>
            </a:r>
            <a:endParaRPr lang="en-US" sz="2400" dirty="0"/>
          </a:p>
        </p:txBody>
      </p:sp>
      <p:pic>
        <p:nvPicPr>
          <p:cNvPr id="15" name="Picture 14">
            <a:extLst>
              <a:ext uri="{FF2B5EF4-FFF2-40B4-BE49-F238E27FC236}">
                <a16:creationId xmlns:a16="http://schemas.microsoft.com/office/drawing/2014/main" id="{7B8969ED-91A1-4BE9-92EE-DC30AA2B900A}"/>
              </a:ext>
            </a:extLst>
          </p:cNvPr>
          <p:cNvPicPr>
            <a:picLocks noChangeAspect="1"/>
          </p:cNvPicPr>
          <p:nvPr/>
        </p:nvPicPr>
        <p:blipFill>
          <a:blip r:embed="rId3"/>
          <a:stretch>
            <a:fillRect/>
          </a:stretch>
        </p:blipFill>
        <p:spPr>
          <a:xfrm>
            <a:off x="8546749" y="86777"/>
            <a:ext cx="3052276" cy="3007609"/>
          </a:xfrm>
          <a:prstGeom prst="rect">
            <a:avLst/>
          </a:prstGeom>
        </p:spPr>
      </p:pic>
      <p:pic>
        <p:nvPicPr>
          <p:cNvPr id="17" name="Picture 16">
            <a:extLst>
              <a:ext uri="{FF2B5EF4-FFF2-40B4-BE49-F238E27FC236}">
                <a16:creationId xmlns:a16="http://schemas.microsoft.com/office/drawing/2014/main" id="{72C56D14-0EA2-4429-A445-9F2F46EB7141}"/>
              </a:ext>
            </a:extLst>
          </p:cNvPr>
          <p:cNvPicPr>
            <a:picLocks noChangeAspect="1"/>
          </p:cNvPicPr>
          <p:nvPr/>
        </p:nvPicPr>
        <p:blipFill>
          <a:blip r:embed="rId4"/>
          <a:stretch>
            <a:fillRect/>
          </a:stretch>
        </p:blipFill>
        <p:spPr>
          <a:xfrm>
            <a:off x="8546749" y="3181977"/>
            <a:ext cx="3561599" cy="2467608"/>
          </a:xfrm>
          <a:prstGeom prst="rect">
            <a:avLst/>
          </a:prstGeom>
        </p:spPr>
      </p:pic>
      <p:sp>
        <p:nvSpPr>
          <p:cNvPr id="3" name="Rectangle 2"/>
          <p:cNvSpPr/>
          <p:nvPr/>
        </p:nvSpPr>
        <p:spPr>
          <a:xfrm>
            <a:off x="288175" y="842875"/>
            <a:ext cx="8351520" cy="4616648"/>
          </a:xfrm>
          <a:prstGeom prst="rect">
            <a:avLst/>
          </a:prstGeom>
        </p:spPr>
        <p:txBody>
          <a:bodyPr wrap="square">
            <a:spAutoFit/>
          </a:bodyPr>
          <a:lstStyle/>
          <a:p>
            <a:pPr marL="15875" defTabSz="684213" fontAlgn="base">
              <a:spcBef>
                <a:spcPts val="300"/>
              </a:spcBef>
              <a:spcAft>
                <a:spcPts val="300"/>
              </a:spcAft>
              <a:buClr>
                <a:schemeClr val="tx2"/>
              </a:buClr>
              <a:buSzPct val="90000"/>
            </a:pPr>
            <a:r>
              <a:rPr lang="en-CA" sz="2000" b="1" dirty="0">
                <a:solidFill>
                  <a:srgbClr val="000000"/>
                </a:solidFill>
              </a:rPr>
              <a:t>Three-tier Campus Network</a:t>
            </a:r>
            <a:endParaRPr lang="en-CA" sz="2000" b="1" dirty="0"/>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Used by organizations requiring access, distribution, and core layers. </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The recommendation is to build an extended-star physical network topology from a centralized building location to all other buildings on the same campus.</a:t>
            </a:r>
          </a:p>
          <a:p>
            <a:pPr marL="182563" indent="-166688" defTabSz="684213" fontAlgn="base">
              <a:spcBef>
                <a:spcPts val="300"/>
              </a:spcBef>
              <a:spcAft>
                <a:spcPts val="300"/>
              </a:spcAft>
              <a:buClr>
                <a:schemeClr val="tx2"/>
              </a:buClr>
              <a:buSzPct val="90000"/>
              <a:buFont typeface="Arial" panose="020B0604020202020204" pitchFamily="34" charset="0"/>
              <a:buChar char="•"/>
            </a:pPr>
            <a:endParaRPr lang="en-CA" dirty="0">
              <a:solidFill>
                <a:srgbClr val="000000"/>
              </a:solidFill>
            </a:endParaRPr>
          </a:p>
          <a:p>
            <a:pPr marL="15875" defTabSz="684213" fontAlgn="base">
              <a:spcBef>
                <a:spcPts val="300"/>
              </a:spcBef>
              <a:spcAft>
                <a:spcPts val="300"/>
              </a:spcAft>
              <a:buClr>
                <a:schemeClr val="tx2"/>
              </a:buClr>
              <a:buSzPct val="90000"/>
            </a:pPr>
            <a:endParaRPr lang="en-CA" sz="2000" dirty="0" smtClean="0">
              <a:solidFill>
                <a:srgbClr val="000000"/>
              </a:solidFill>
            </a:endParaRPr>
          </a:p>
          <a:p>
            <a:pPr marL="15875" defTabSz="684213" fontAlgn="base">
              <a:spcBef>
                <a:spcPts val="300"/>
              </a:spcBef>
              <a:spcAft>
                <a:spcPts val="300"/>
              </a:spcAft>
              <a:buClr>
                <a:schemeClr val="tx2"/>
              </a:buClr>
              <a:buSzPct val="90000"/>
            </a:pPr>
            <a:endParaRPr lang="en-CA" sz="2000" dirty="0">
              <a:solidFill>
                <a:srgbClr val="000000"/>
              </a:solidFill>
            </a:endParaRPr>
          </a:p>
          <a:p>
            <a:pPr marL="15875" defTabSz="684213" fontAlgn="base">
              <a:spcBef>
                <a:spcPts val="300"/>
              </a:spcBef>
              <a:spcAft>
                <a:spcPts val="300"/>
              </a:spcAft>
              <a:buClr>
                <a:schemeClr val="tx2"/>
              </a:buClr>
              <a:buSzPct val="90000"/>
            </a:pPr>
            <a:endParaRPr lang="en-CA" sz="2000" dirty="0">
              <a:solidFill>
                <a:srgbClr val="000000"/>
              </a:solidFill>
            </a:endParaRPr>
          </a:p>
          <a:p>
            <a:pPr marL="15875" defTabSz="684213" fontAlgn="base">
              <a:spcBef>
                <a:spcPts val="300"/>
              </a:spcBef>
              <a:spcAft>
                <a:spcPts val="300"/>
              </a:spcAft>
              <a:buClr>
                <a:schemeClr val="tx2"/>
              </a:buClr>
              <a:buSzPct val="90000"/>
            </a:pPr>
            <a:r>
              <a:rPr lang="en-CA" sz="2000" b="1" dirty="0">
                <a:solidFill>
                  <a:srgbClr val="000000"/>
                </a:solidFill>
              </a:rPr>
              <a:t>Two-tier Campus Network</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Used when separate distribution and core layers is not required. </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Useful for smaller campus locations, or in campus sites consisting of a single building.</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Also known as the </a:t>
            </a:r>
            <a:r>
              <a:rPr lang="en-CA" i="1" dirty="0">
                <a:solidFill>
                  <a:srgbClr val="000000"/>
                </a:solidFill>
              </a:rPr>
              <a:t>collapsed core </a:t>
            </a:r>
            <a:r>
              <a:rPr lang="en-CA" dirty="0">
                <a:solidFill>
                  <a:srgbClr val="000000"/>
                </a:solidFill>
              </a:rPr>
              <a:t>network design.</a:t>
            </a:r>
          </a:p>
        </p:txBody>
      </p:sp>
      <p:pic>
        <p:nvPicPr>
          <p:cNvPr id="18" name="Picture 17">
            <a:extLst>
              <a:ext uri="{FF2B5EF4-FFF2-40B4-BE49-F238E27FC236}">
                <a16:creationId xmlns:a16="http://schemas.microsoft.com/office/drawing/2014/main" id="{7C4EF52F-1EFD-433E-AEE3-BE9262370E86}"/>
              </a:ext>
            </a:extLst>
          </p:cNvPr>
          <p:cNvPicPr>
            <a:picLocks noChangeAspect="1"/>
          </p:cNvPicPr>
          <p:nvPr/>
        </p:nvPicPr>
        <p:blipFill>
          <a:blip r:embed="rId5"/>
          <a:stretch>
            <a:fillRect/>
          </a:stretch>
        </p:blipFill>
        <p:spPr>
          <a:xfrm>
            <a:off x="4965470" y="2152537"/>
            <a:ext cx="3308465" cy="2058879"/>
          </a:xfrm>
          <a:prstGeom prst="rect">
            <a:avLst/>
          </a:prstGeom>
        </p:spPr>
      </p:pic>
    </p:spTree>
    <p:extLst>
      <p:ext uri="{BB962C8B-B14F-4D97-AF65-F5344CB8AC3E}">
        <p14:creationId xmlns:p14="http://schemas.microsoft.com/office/powerpoint/2010/main" val="615434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E9C46833-E955-ED49-A1A7-6F4B2A8C6897}"/>
              </a:ext>
            </a:extLst>
          </p:cNvPr>
          <p:cNvSpPr>
            <a:spLocks noGrp="1"/>
          </p:cNvSpPr>
          <p:nvPr>
            <p:ph idx="1"/>
          </p:nvPr>
        </p:nvSpPr>
        <p:spPr>
          <a:xfrm>
            <a:off x="305915" y="948075"/>
            <a:ext cx="4188500" cy="2775080"/>
          </a:xfrm>
        </p:spPr>
        <p:txBody>
          <a:bodyPr/>
          <a:lstStyle/>
          <a:p>
            <a:pPr marL="0" indent="0" algn="just"/>
            <a:r>
              <a:rPr lang="en-CA" sz="1800" dirty="0">
                <a:solidFill>
                  <a:srgbClr val="000000"/>
                </a:solidFill>
              </a:rPr>
              <a:t>Scalability is the term for a network that can grow without losing availability and reliability.</a:t>
            </a:r>
          </a:p>
          <a:p>
            <a:pPr marL="0" indent="0" algn="just"/>
            <a:endParaRPr lang="en-CA" sz="1800" dirty="0">
              <a:solidFill>
                <a:srgbClr val="000000"/>
              </a:solidFill>
            </a:endParaRPr>
          </a:p>
          <a:p>
            <a:pPr marL="0" indent="0" algn="just"/>
            <a:r>
              <a:rPr lang="en-CA" sz="1800" dirty="0">
                <a:solidFill>
                  <a:srgbClr val="000000"/>
                </a:solidFill>
              </a:rPr>
              <a:t>Network designers must develop strategies to enable the network to be available and to scale effectively and easily.</a:t>
            </a:r>
          </a:p>
          <a:p>
            <a:pPr marL="0" indent="0" algn="just"/>
            <a:endParaRPr lang="en-CA" sz="1800" dirty="0">
              <a:solidFill>
                <a:srgbClr val="000000"/>
              </a:solidFill>
            </a:endParaRPr>
          </a:p>
          <a:p>
            <a:pPr marL="0" indent="0" algn="just"/>
            <a:r>
              <a:rPr lang="en-US" sz="1800" dirty="0">
                <a:solidFill>
                  <a:srgbClr val="000000"/>
                </a:solidFill>
              </a:rPr>
              <a:t>This is accomplished using:</a:t>
            </a:r>
          </a:p>
          <a:p>
            <a:pPr marL="285750" indent="-285750" algn="just">
              <a:buFont typeface="Wingdings" panose="05000000000000000000" pitchFamily="2" charset="2"/>
              <a:buChar char="§"/>
            </a:pPr>
            <a:r>
              <a:rPr lang="en-US" sz="1800" dirty="0">
                <a:solidFill>
                  <a:srgbClr val="000000"/>
                </a:solidFill>
              </a:rPr>
              <a:t>Redundancy</a:t>
            </a:r>
          </a:p>
          <a:p>
            <a:pPr marL="285750" indent="-285750" algn="just">
              <a:buFont typeface="Wingdings" panose="05000000000000000000" pitchFamily="2" charset="2"/>
              <a:buChar char="§"/>
            </a:pPr>
            <a:r>
              <a:rPr lang="en-US" sz="1800" dirty="0">
                <a:solidFill>
                  <a:srgbClr val="000000"/>
                </a:solidFill>
              </a:rPr>
              <a:t>Multiple Links</a:t>
            </a:r>
          </a:p>
          <a:p>
            <a:pPr marL="285750" indent="-285750" algn="just">
              <a:buFont typeface="Wingdings" panose="05000000000000000000" pitchFamily="2" charset="2"/>
              <a:buChar char="§"/>
            </a:pPr>
            <a:r>
              <a:rPr lang="en-US" sz="1800" dirty="0">
                <a:solidFill>
                  <a:srgbClr val="000000"/>
                </a:solidFill>
              </a:rPr>
              <a:t>Scalable Routing protocol</a:t>
            </a:r>
          </a:p>
          <a:p>
            <a:pPr marL="285750" indent="-285750" algn="just">
              <a:buFont typeface="Wingdings" panose="05000000000000000000" pitchFamily="2" charset="2"/>
              <a:buChar char="§"/>
            </a:pPr>
            <a:r>
              <a:rPr lang="en-US" sz="1800" dirty="0">
                <a:solidFill>
                  <a:srgbClr val="000000"/>
                </a:solidFill>
              </a:rPr>
              <a:t>Wireless Connectivity</a:t>
            </a: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smtClean="0"/>
              <a:t>Scalable Networks </a:t>
            </a:r>
          </a:p>
          <a:p>
            <a:pPr algn="l"/>
            <a:r>
              <a:rPr lang="en-US" sz="2400" dirty="0" smtClean="0"/>
              <a:t>Design</a:t>
            </a:r>
            <a:endParaRPr lang="en-US" sz="2400" dirty="0"/>
          </a:p>
        </p:txBody>
      </p:sp>
      <p:sp>
        <p:nvSpPr>
          <p:cNvPr id="13" name="Rectangle 12"/>
          <p:cNvSpPr/>
          <p:nvPr/>
        </p:nvSpPr>
        <p:spPr>
          <a:xfrm>
            <a:off x="4971011" y="510224"/>
            <a:ext cx="3531549" cy="1785104"/>
          </a:xfrm>
          <a:prstGeom prst="rect">
            <a:avLst/>
          </a:prstGeom>
        </p:spPr>
        <p:txBody>
          <a:bodyPr wrap="square">
            <a:spAutoFit/>
          </a:bodyPr>
          <a:lstStyle/>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US" dirty="0"/>
              <a:t>Plan for Redundancy</a:t>
            </a:r>
            <a:endParaRPr lang="en-US" dirty="0" smtClean="0"/>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US" dirty="0" smtClean="0"/>
              <a:t>Reduce </a:t>
            </a:r>
            <a:r>
              <a:rPr lang="en-US" dirty="0"/>
              <a:t>Failure Domain Size</a:t>
            </a:r>
            <a:endParaRPr lang="en-US" dirty="0" smtClean="0"/>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US" dirty="0" smtClean="0"/>
              <a:t>Increase </a:t>
            </a:r>
            <a:r>
              <a:rPr lang="en-US" dirty="0"/>
              <a:t>Bandwidth</a:t>
            </a:r>
            <a:endParaRPr lang="en-US" dirty="0" smtClean="0"/>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US" dirty="0" smtClean="0"/>
              <a:t>Expand </a:t>
            </a:r>
            <a:r>
              <a:rPr lang="en-US" dirty="0"/>
              <a:t>the Access Layer</a:t>
            </a:r>
            <a:endParaRPr lang="en-US" dirty="0" smtClean="0"/>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US" dirty="0" smtClean="0"/>
              <a:t>Tune </a:t>
            </a:r>
            <a:r>
              <a:rPr lang="en-US" dirty="0"/>
              <a:t>Routing Protocols</a:t>
            </a:r>
            <a:endParaRPr lang="en-CA" dirty="0">
              <a:solidFill>
                <a:srgbClr val="000000"/>
              </a:solidFill>
            </a:endParaRPr>
          </a:p>
        </p:txBody>
      </p:sp>
      <p:pic>
        <p:nvPicPr>
          <p:cNvPr id="9" name="Picture 8">
            <a:extLst>
              <a:ext uri="{FF2B5EF4-FFF2-40B4-BE49-F238E27FC236}">
                <a16:creationId xmlns:a16="http://schemas.microsoft.com/office/drawing/2014/main" id="{2C5B3D53-8978-4B77-BA2D-87083F801673}"/>
              </a:ext>
            </a:extLst>
          </p:cNvPr>
          <p:cNvPicPr>
            <a:picLocks noChangeAspect="1"/>
          </p:cNvPicPr>
          <p:nvPr/>
        </p:nvPicPr>
        <p:blipFill>
          <a:blip r:embed="rId3"/>
          <a:stretch>
            <a:fillRect/>
          </a:stretch>
        </p:blipFill>
        <p:spPr>
          <a:xfrm>
            <a:off x="8246842" y="587433"/>
            <a:ext cx="3714250" cy="2393628"/>
          </a:xfrm>
          <a:prstGeom prst="rect">
            <a:avLst/>
          </a:prstGeom>
        </p:spPr>
      </p:pic>
      <p:pic>
        <p:nvPicPr>
          <p:cNvPr id="14" name="Picture 13">
            <a:extLst>
              <a:ext uri="{FF2B5EF4-FFF2-40B4-BE49-F238E27FC236}">
                <a16:creationId xmlns:a16="http://schemas.microsoft.com/office/drawing/2014/main" id="{2D379AB6-120E-4FD1-99F8-6ADA915805BE}"/>
              </a:ext>
            </a:extLst>
          </p:cNvPr>
          <p:cNvPicPr>
            <a:picLocks noChangeAspect="1"/>
          </p:cNvPicPr>
          <p:nvPr/>
        </p:nvPicPr>
        <p:blipFill>
          <a:blip r:embed="rId4"/>
          <a:stretch>
            <a:fillRect/>
          </a:stretch>
        </p:blipFill>
        <p:spPr>
          <a:xfrm>
            <a:off x="9856344" y="3429920"/>
            <a:ext cx="2154625" cy="1299561"/>
          </a:xfrm>
          <a:prstGeom prst="rect">
            <a:avLst/>
          </a:prstGeom>
        </p:spPr>
      </p:pic>
      <p:pic>
        <p:nvPicPr>
          <p:cNvPr id="15" name="Picture 14">
            <a:extLst>
              <a:ext uri="{FF2B5EF4-FFF2-40B4-BE49-F238E27FC236}">
                <a16:creationId xmlns:a16="http://schemas.microsoft.com/office/drawing/2014/main" id="{4CA2BAF4-03E1-4755-A8D5-9E3B5393DEEE}"/>
              </a:ext>
            </a:extLst>
          </p:cNvPr>
          <p:cNvPicPr>
            <a:picLocks noChangeAspect="1"/>
          </p:cNvPicPr>
          <p:nvPr/>
        </p:nvPicPr>
        <p:blipFill>
          <a:blip r:embed="rId5"/>
          <a:stretch>
            <a:fillRect/>
          </a:stretch>
        </p:blipFill>
        <p:spPr>
          <a:xfrm>
            <a:off x="7470717" y="3337094"/>
            <a:ext cx="2262951" cy="1817488"/>
          </a:xfrm>
          <a:prstGeom prst="rect">
            <a:avLst/>
          </a:prstGeom>
        </p:spPr>
      </p:pic>
      <p:pic>
        <p:nvPicPr>
          <p:cNvPr id="16" name="Picture 15">
            <a:extLst>
              <a:ext uri="{FF2B5EF4-FFF2-40B4-BE49-F238E27FC236}">
                <a16:creationId xmlns:a16="http://schemas.microsoft.com/office/drawing/2014/main" id="{CE04BCCA-ED46-4706-8611-C818C2BDEB7E}"/>
              </a:ext>
            </a:extLst>
          </p:cNvPr>
          <p:cNvPicPr>
            <a:picLocks noChangeAspect="1"/>
          </p:cNvPicPr>
          <p:nvPr/>
        </p:nvPicPr>
        <p:blipFill>
          <a:blip r:embed="rId6"/>
          <a:stretch>
            <a:fillRect/>
          </a:stretch>
        </p:blipFill>
        <p:spPr>
          <a:xfrm>
            <a:off x="3205748" y="3209407"/>
            <a:ext cx="4142293" cy="2116280"/>
          </a:xfrm>
          <a:prstGeom prst="rect">
            <a:avLst/>
          </a:prstGeom>
        </p:spPr>
      </p:pic>
    </p:spTree>
    <p:extLst>
      <p:ext uri="{BB962C8B-B14F-4D97-AF65-F5344CB8AC3E}">
        <p14:creationId xmlns:p14="http://schemas.microsoft.com/office/powerpoint/2010/main" val="3195678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E9C46833-E955-ED49-A1A7-6F4B2A8C6897}"/>
              </a:ext>
            </a:extLst>
          </p:cNvPr>
          <p:cNvSpPr>
            <a:spLocks noGrp="1"/>
          </p:cNvSpPr>
          <p:nvPr>
            <p:ph idx="1"/>
          </p:nvPr>
        </p:nvSpPr>
        <p:spPr>
          <a:xfrm>
            <a:off x="305915" y="916747"/>
            <a:ext cx="4537634" cy="2775080"/>
          </a:xfrm>
        </p:spPr>
        <p:txBody>
          <a:bodyPr/>
          <a:lstStyle/>
          <a:p>
            <a:pPr marL="0" indent="0" algn="l"/>
            <a:r>
              <a:rPr lang="en-CA" dirty="0">
                <a:solidFill>
                  <a:srgbClr val="000000"/>
                </a:solidFill>
              </a:rPr>
              <a:t>Common network documentation includes the following:</a:t>
            </a:r>
          </a:p>
          <a:p>
            <a:pPr marL="285750" indent="-285750" algn="l">
              <a:buFont typeface="Wingdings" panose="05000000000000000000" pitchFamily="2" charset="2"/>
              <a:buChar char="§"/>
            </a:pPr>
            <a:r>
              <a:rPr lang="en-CA" sz="1800" dirty="0">
                <a:solidFill>
                  <a:srgbClr val="000000"/>
                </a:solidFill>
              </a:rPr>
              <a:t>Physical and logical network topology diagrams</a:t>
            </a:r>
          </a:p>
          <a:p>
            <a:pPr marL="285750" indent="-285750" algn="l">
              <a:buFont typeface="Wingdings" panose="05000000000000000000" pitchFamily="2" charset="2"/>
              <a:buChar char="§"/>
            </a:pPr>
            <a:r>
              <a:rPr lang="en-CA" sz="1800" dirty="0">
                <a:solidFill>
                  <a:srgbClr val="000000"/>
                </a:solidFill>
              </a:rPr>
              <a:t>Network device documentation that records all pertinent device information</a:t>
            </a:r>
          </a:p>
          <a:p>
            <a:pPr marL="285750" indent="-285750" algn="l">
              <a:buFont typeface="Wingdings" panose="05000000000000000000" pitchFamily="2" charset="2"/>
              <a:buChar char="§"/>
            </a:pPr>
            <a:r>
              <a:rPr lang="en-CA" sz="1800" dirty="0">
                <a:solidFill>
                  <a:srgbClr val="000000"/>
                </a:solidFill>
              </a:rPr>
              <a:t>Network performance baseline </a:t>
            </a:r>
            <a:r>
              <a:rPr lang="en-CA" sz="1800" dirty="0" smtClean="0">
                <a:solidFill>
                  <a:srgbClr val="000000"/>
                </a:solidFill>
              </a:rPr>
              <a:t>documentation</a:t>
            </a: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smtClean="0"/>
              <a:t>Troubleshooting Networks </a:t>
            </a:r>
          </a:p>
          <a:p>
            <a:pPr algn="l"/>
            <a:r>
              <a:rPr lang="en-US" sz="2400" dirty="0" smtClean="0"/>
              <a:t>How?</a:t>
            </a:r>
            <a:endParaRPr lang="en-US" sz="2400" dirty="0"/>
          </a:p>
        </p:txBody>
      </p:sp>
      <p:pic>
        <p:nvPicPr>
          <p:cNvPr id="4" name="Picture 3">
            <a:extLst>
              <a:ext uri="{FF2B5EF4-FFF2-40B4-BE49-F238E27FC236}">
                <a16:creationId xmlns:a16="http://schemas.microsoft.com/office/drawing/2014/main" id="{8853BF26-11A9-4B9C-826C-F9D012C39551}"/>
              </a:ext>
            </a:extLst>
          </p:cNvPr>
          <p:cNvPicPr>
            <a:picLocks noChangeAspect="1"/>
          </p:cNvPicPr>
          <p:nvPr/>
        </p:nvPicPr>
        <p:blipFill>
          <a:blip r:embed="rId3"/>
          <a:stretch>
            <a:fillRect/>
          </a:stretch>
        </p:blipFill>
        <p:spPr>
          <a:xfrm>
            <a:off x="9083471" y="125418"/>
            <a:ext cx="2979924" cy="2178869"/>
          </a:xfrm>
          <a:prstGeom prst="rect">
            <a:avLst/>
          </a:prstGeom>
        </p:spPr>
      </p:pic>
      <p:pic>
        <p:nvPicPr>
          <p:cNvPr id="5" name="Picture 4">
            <a:extLst>
              <a:ext uri="{FF2B5EF4-FFF2-40B4-BE49-F238E27FC236}">
                <a16:creationId xmlns:a16="http://schemas.microsoft.com/office/drawing/2014/main" id="{C74DBD1B-F3C1-479C-A636-2E8E0A0B2531}"/>
              </a:ext>
            </a:extLst>
          </p:cNvPr>
          <p:cNvPicPr>
            <a:picLocks noChangeAspect="1"/>
          </p:cNvPicPr>
          <p:nvPr/>
        </p:nvPicPr>
        <p:blipFill>
          <a:blip r:embed="rId4"/>
          <a:stretch>
            <a:fillRect/>
          </a:stretch>
        </p:blipFill>
        <p:spPr>
          <a:xfrm>
            <a:off x="4678409" y="140595"/>
            <a:ext cx="3185895" cy="2028730"/>
          </a:xfrm>
          <a:prstGeom prst="rect">
            <a:avLst/>
          </a:prstGeom>
        </p:spPr>
      </p:pic>
      <p:sp>
        <p:nvSpPr>
          <p:cNvPr id="2" name="Rectangle 1"/>
          <p:cNvSpPr/>
          <p:nvPr/>
        </p:nvSpPr>
        <p:spPr>
          <a:xfrm>
            <a:off x="10252524" y="2215160"/>
            <a:ext cx="1861728" cy="369332"/>
          </a:xfrm>
          <a:prstGeom prst="rect">
            <a:avLst/>
          </a:prstGeom>
        </p:spPr>
        <p:txBody>
          <a:bodyPr wrap="none">
            <a:spAutoFit/>
          </a:bodyPr>
          <a:lstStyle/>
          <a:p>
            <a:pPr algn="ctr"/>
            <a:r>
              <a:rPr lang="en-CA" b="1" dirty="0">
                <a:solidFill>
                  <a:srgbClr val="000000"/>
                </a:solidFill>
              </a:rPr>
              <a:t>Physical Topology</a:t>
            </a:r>
          </a:p>
        </p:txBody>
      </p:sp>
      <p:sp>
        <p:nvSpPr>
          <p:cNvPr id="3" name="Rectangle 2"/>
          <p:cNvSpPr/>
          <p:nvPr/>
        </p:nvSpPr>
        <p:spPr>
          <a:xfrm>
            <a:off x="5977497" y="2119621"/>
            <a:ext cx="1750352" cy="369332"/>
          </a:xfrm>
          <a:prstGeom prst="rect">
            <a:avLst/>
          </a:prstGeom>
        </p:spPr>
        <p:txBody>
          <a:bodyPr wrap="none">
            <a:spAutoFit/>
          </a:bodyPr>
          <a:lstStyle/>
          <a:p>
            <a:pPr algn="ctr"/>
            <a:r>
              <a:rPr lang="en-CA" b="1" dirty="0" smtClean="0">
                <a:solidFill>
                  <a:srgbClr val="000000"/>
                </a:solidFill>
              </a:rPr>
              <a:t>Logical </a:t>
            </a:r>
            <a:r>
              <a:rPr lang="en-CA" b="1" dirty="0">
                <a:solidFill>
                  <a:srgbClr val="000000"/>
                </a:solidFill>
              </a:rPr>
              <a:t>Topology</a:t>
            </a:r>
          </a:p>
        </p:txBody>
      </p:sp>
      <p:pic>
        <p:nvPicPr>
          <p:cNvPr id="8" name="Picture 7">
            <a:extLst>
              <a:ext uri="{FF2B5EF4-FFF2-40B4-BE49-F238E27FC236}">
                <a16:creationId xmlns:a16="http://schemas.microsoft.com/office/drawing/2014/main" id="{03211694-E374-4599-8DA7-6302BC3773FC}"/>
              </a:ext>
            </a:extLst>
          </p:cNvPr>
          <p:cNvPicPr>
            <a:picLocks noChangeAspect="1"/>
          </p:cNvPicPr>
          <p:nvPr/>
        </p:nvPicPr>
        <p:blipFill>
          <a:blip r:embed="rId5"/>
          <a:stretch>
            <a:fillRect/>
          </a:stretch>
        </p:blipFill>
        <p:spPr>
          <a:xfrm>
            <a:off x="7487224" y="2695240"/>
            <a:ext cx="4627028" cy="1300271"/>
          </a:xfrm>
          <a:prstGeom prst="rect">
            <a:avLst/>
          </a:prstGeom>
          <a:ln>
            <a:solidFill>
              <a:schemeClr val="accent1"/>
            </a:solidFill>
          </a:ln>
        </p:spPr>
      </p:pic>
      <p:pic>
        <p:nvPicPr>
          <p:cNvPr id="9" name="Picture 8">
            <a:extLst>
              <a:ext uri="{FF2B5EF4-FFF2-40B4-BE49-F238E27FC236}">
                <a16:creationId xmlns:a16="http://schemas.microsoft.com/office/drawing/2014/main" id="{C656E8C5-78C0-4282-B5CD-EBB78DC85D10}"/>
              </a:ext>
            </a:extLst>
          </p:cNvPr>
          <p:cNvPicPr>
            <a:picLocks noChangeAspect="1"/>
          </p:cNvPicPr>
          <p:nvPr/>
        </p:nvPicPr>
        <p:blipFill>
          <a:blip r:embed="rId6"/>
          <a:stretch>
            <a:fillRect/>
          </a:stretch>
        </p:blipFill>
        <p:spPr>
          <a:xfrm>
            <a:off x="3089001" y="4147652"/>
            <a:ext cx="4254719" cy="1378021"/>
          </a:xfrm>
          <a:prstGeom prst="rect">
            <a:avLst/>
          </a:prstGeom>
          <a:ln>
            <a:solidFill>
              <a:schemeClr val="accent1"/>
            </a:solidFill>
          </a:ln>
        </p:spPr>
      </p:pic>
      <p:pic>
        <p:nvPicPr>
          <p:cNvPr id="10" name="Picture 9">
            <a:extLst>
              <a:ext uri="{FF2B5EF4-FFF2-40B4-BE49-F238E27FC236}">
                <a16:creationId xmlns:a16="http://schemas.microsoft.com/office/drawing/2014/main" id="{FB43D777-BD26-4159-A9B6-2E86C2D4CD4A}"/>
              </a:ext>
            </a:extLst>
          </p:cNvPr>
          <p:cNvPicPr>
            <a:picLocks noChangeAspect="1"/>
          </p:cNvPicPr>
          <p:nvPr/>
        </p:nvPicPr>
        <p:blipFill>
          <a:blip r:embed="rId7"/>
          <a:stretch>
            <a:fillRect/>
          </a:stretch>
        </p:blipFill>
        <p:spPr>
          <a:xfrm>
            <a:off x="7458213" y="4148350"/>
            <a:ext cx="4656039" cy="1378021"/>
          </a:xfrm>
          <a:prstGeom prst="rect">
            <a:avLst/>
          </a:prstGeom>
          <a:ln>
            <a:solidFill>
              <a:schemeClr val="accent1"/>
            </a:solidFill>
          </a:ln>
        </p:spPr>
      </p:pic>
      <p:sp>
        <p:nvSpPr>
          <p:cNvPr id="11" name="Rectangle 10"/>
          <p:cNvSpPr/>
          <p:nvPr/>
        </p:nvSpPr>
        <p:spPr>
          <a:xfrm>
            <a:off x="144624" y="3409265"/>
            <a:ext cx="7142867" cy="646331"/>
          </a:xfrm>
          <a:prstGeom prst="rect">
            <a:avLst/>
          </a:prstGeom>
        </p:spPr>
        <p:txBody>
          <a:bodyPr wrap="square">
            <a:spAutoFit/>
          </a:bodyPr>
          <a:lstStyle/>
          <a:p>
            <a:pPr marL="0" lvl="1"/>
            <a:r>
              <a:rPr lang="en-CA" dirty="0">
                <a:solidFill>
                  <a:srgbClr val="000000"/>
                </a:solidFill>
                <a:cs typeface="CiscoSans ExtraLight"/>
              </a:rPr>
              <a:t>A network baseline is used to establish normal network performance to determine the “personality” of a network under normal conditions. </a:t>
            </a:r>
            <a:endParaRPr lang="en-CA" sz="2200" dirty="0">
              <a:solidFill>
                <a:srgbClr val="000000"/>
              </a:solidFill>
            </a:endParaRPr>
          </a:p>
        </p:txBody>
      </p:sp>
    </p:spTree>
    <p:extLst>
      <p:ext uri="{BB962C8B-B14F-4D97-AF65-F5344CB8AC3E}">
        <p14:creationId xmlns:p14="http://schemas.microsoft.com/office/powerpoint/2010/main" val="3848924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smtClean="0"/>
              <a:t>Troubleshooting Networks </a:t>
            </a:r>
          </a:p>
          <a:p>
            <a:pPr algn="l"/>
            <a:r>
              <a:rPr lang="en-US" sz="2400" dirty="0" smtClean="0"/>
              <a:t>How?</a:t>
            </a:r>
            <a:endParaRPr lang="en-US" sz="2400" dirty="0"/>
          </a:p>
        </p:txBody>
      </p:sp>
      <p:graphicFrame>
        <p:nvGraphicFramePr>
          <p:cNvPr id="13" name="Table 12">
            <a:extLst>
              <a:ext uri="{FF2B5EF4-FFF2-40B4-BE49-F238E27FC236}">
                <a16:creationId xmlns:a16="http://schemas.microsoft.com/office/drawing/2014/main" id="{1691795A-845D-4379-ABF4-179B6DB31E24}"/>
              </a:ext>
            </a:extLst>
          </p:cNvPr>
          <p:cNvGraphicFramePr>
            <a:graphicFrameLocks noGrp="1"/>
          </p:cNvGraphicFramePr>
          <p:nvPr>
            <p:extLst>
              <p:ext uri="{D42A27DB-BD31-4B8C-83A1-F6EECF244321}">
                <p14:modId xmlns:p14="http://schemas.microsoft.com/office/powerpoint/2010/main" val="585114227"/>
              </p:ext>
            </p:extLst>
          </p:nvPr>
        </p:nvGraphicFramePr>
        <p:xfrm>
          <a:off x="519310" y="920418"/>
          <a:ext cx="11068632" cy="4449023"/>
        </p:xfrm>
        <a:graphic>
          <a:graphicData uri="http://schemas.openxmlformats.org/drawingml/2006/table">
            <a:tbl>
              <a:tblPr firstRow="1" bandRow="1">
                <a:tableStyleId>{5C22544A-7EE6-4342-B048-85BDC9FD1C3A}</a:tableStyleId>
              </a:tblPr>
              <a:tblGrid>
                <a:gridCol w="4783404">
                  <a:extLst>
                    <a:ext uri="{9D8B030D-6E8A-4147-A177-3AD203B41FA5}">
                      <a16:colId xmlns:a16="http://schemas.microsoft.com/office/drawing/2014/main" val="2018599688"/>
                    </a:ext>
                  </a:extLst>
                </a:gridCol>
                <a:gridCol w="6285228">
                  <a:extLst>
                    <a:ext uri="{9D8B030D-6E8A-4147-A177-3AD203B41FA5}">
                      <a16:colId xmlns:a16="http://schemas.microsoft.com/office/drawing/2014/main" val="1451271533"/>
                    </a:ext>
                  </a:extLst>
                </a:gridCol>
              </a:tblGrid>
              <a:tr h="343650">
                <a:tc>
                  <a:txBody>
                    <a:bodyPr/>
                    <a:lstStyle/>
                    <a:p>
                      <a:pPr algn="l" fontAlgn="ctr"/>
                      <a:r>
                        <a:rPr lang="en-CA" sz="2000" b="1" dirty="0">
                          <a:effectLst/>
                        </a:rPr>
                        <a:t>Command</a:t>
                      </a:r>
                      <a:endParaRPr lang="en-CA" sz="2000" dirty="0">
                        <a:effectLst/>
                      </a:endParaRPr>
                    </a:p>
                  </a:txBody>
                  <a:tcPr marL="31750" marR="31750" marT="31750" marB="31750" anchor="ctr"/>
                </a:tc>
                <a:tc>
                  <a:txBody>
                    <a:bodyPr/>
                    <a:lstStyle/>
                    <a:p>
                      <a:pPr algn="l" fontAlgn="ctr"/>
                      <a:r>
                        <a:rPr lang="en-CA" sz="2000" b="1" dirty="0">
                          <a:effectLst/>
                        </a:rPr>
                        <a:t>Description</a:t>
                      </a:r>
                      <a:endParaRPr lang="en-CA" sz="2000" dirty="0">
                        <a:effectLst/>
                      </a:endParaRPr>
                    </a:p>
                  </a:txBody>
                  <a:tcPr marL="31750" marR="31750" marT="31750" marB="31750" anchor="ctr"/>
                </a:tc>
                <a:extLst>
                  <a:ext uri="{0D108BD9-81ED-4DB2-BD59-A6C34878D82A}">
                    <a16:rowId xmlns:a16="http://schemas.microsoft.com/office/drawing/2014/main" val="1662881758"/>
                  </a:ext>
                </a:extLst>
              </a:tr>
              <a:tr h="284512">
                <a:tc>
                  <a:txBody>
                    <a:bodyPr/>
                    <a:lstStyle/>
                    <a:p>
                      <a:pPr rtl="0" fontAlgn="ctr"/>
                      <a:r>
                        <a:rPr lang="en-CA" sz="1400" b="1" dirty="0">
                          <a:solidFill>
                            <a:srgbClr val="000000"/>
                          </a:solidFill>
                          <a:effectLst/>
                          <a:latin typeface="Courier New" panose="02070309020205020404" pitchFamily="49" charset="0"/>
                          <a:cs typeface="Courier New" panose="02070309020205020404" pitchFamily="49" charset="0"/>
                        </a:rPr>
                        <a:t>show version</a:t>
                      </a:r>
                      <a:endParaRPr lang="en-CA" sz="1400" b="0" dirty="0">
                        <a:solidFill>
                          <a:srgbClr val="000000"/>
                        </a:solidFill>
                        <a:effectLst/>
                        <a:latin typeface="Courier New" panose="02070309020205020404" pitchFamily="49" charset="0"/>
                        <a:cs typeface="Courier New" panose="02070309020205020404" pitchFamily="49" charset="0"/>
                      </a:endParaRP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600" b="0" kern="1200" dirty="0">
                          <a:solidFill>
                            <a:srgbClr val="000000"/>
                          </a:solidFill>
                          <a:effectLst/>
                          <a:latin typeface="+mn-lt"/>
                          <a:ea typeface="+mn-ea"/>
                          <a:cs typeface="+mn-cs"/>
                        </a:rPr>
                        <a:t>Displays uptime, version information for device software and hardware</a:t>
                      </a:r>
                    </a:p>
                  </a:txBody>
                  <a:tcPr marL="31750" marR="31750" marT="31750" marB="31750" anchor="ctr"/>
                </a:tc>
                <a:extLst>
                  <a:ext uri="{0D108BD9-81ED-4DB2-BD59-A6C34878D82A}">
                    <a16:rowId xmlns:a16="http://schemas.microsoft.com/office/drawing/2014/main" val="675893446"/>
                  </a:ext>
                </a:extLst>
              </a:tr>
              <a:tr h="343650">
                <a:tc>
                  <a:txBody>
                    <a:bodyPr/>
                    <a:lstStyle/>
                    <a:p>
                      <a:pPr rtl="0" fontAlgn="ctr"/>
                      <a:r>
                        <a:rPr lang="en-CA" sz="1400" b="1" dirty="0">
                          <a:solidFill>
                            <a:srgbClr val="000000"/>
                          </a:solidFill>
                          <a:effectLst/>
                          <a:latin typeface="Courier New" panose="02070309020205020404" pitchFamily="49" charset="0"/>
                          <a:cs typeface="Courier New" panose="02070309020205020404" pitchFamily="49" charset="0"/>
                        </a:rPr>
                        <a:t>show ip interface</a:t>
                      </a:r>
                      <a:r>
                        <a:rPr lang="en-CA" sz="1400" b="0" dirty="0">
                          <a:solidFill>
                            <a:srgbClr val="000000"/>
                          </a:solidFill>
                          <a:effectLst/>
                          <a:latin typeface="Courier New" panose="02070309020205020404" pitchFamily="49" charset="0"/>
                          <a:cs typeface="Courier New" panose="02070309020205020404" pitchFamily="49" charset="0"/>
                        </a:rPr>
                        <a:t> [</a:t>
                      </a:r>
                      <a:r>
                        <a:rPr lang="en-CA" sz="1400" b="1" dirty="0">
                          <a:solidFill>
                            <a:srgbClr val="000000"/>
                          </a:solidFill>
                          <a:effectLst/>
                          <a:latin typeface="Courier New" panose="02070309020205020404" pitchFamily="49" charset="0"/>
                          <a:cs typeface="Courier New" panose="02070309020205020404" pitchFamily="49" charset="0"/>
                        </a:rPr>
                        <a:t>brief</a:t>
                      </a:r>
                      <a:r>
                        <a:rPr lang="en-CA" sz="1400" b="0" dirty="0">
                          <a:solidFill>
                            <a:srgbClr val="000000"/>
                          </a:solidFill>
                          <a:effectLst/>
                          <a:latin typeface="Courier New" panose="02070309020205020404" pitchFamily="49" charset="0"/>
                          <a:cs typeface="Courier New" panose="02070309020205020404" pitchFamily="49" charset="0"/>
                        </a:rPr>
                        <a:t>] </a:t>
                      </a:r>
                      <a:br>
                        <a:rPr lang="en-CA" sz="1400" b="0" dirty="0">
                          <a:solidFill>
                            <a:srgbClr val="000000"/>
                          </a:solidFill>
                          <a:effectLst/>
                          <a:latin typeface="Courier New" panose="02070309020205020404" pitchFamily="49" charset="0"/>
                          <a:cs typeface="Courier New" panose="02070309020205020404" pitchFamily="49" charset="0"/>
                        </a:rPr>
                      </a:br>
                      <a:r>
                        <a:rPr lang="en-CA" sz="1400" b="1" dirty="0">
                          <a:solidFill>
                            <a:srgbClr val="000000"/>
                          </a:solidFill>
                          <a:effectLst/>
                          <a:latin typeface="Courier New" panose="02070309020205020404" pitchFamily="49" charset="0"/>
                          <a:cs typeface="Courier New" panose="02070309020205020404" pitchFamily="49" charset="0"/>
                        </a:rPr>
                        <a:t>show ipv6 interface</a:t>
                      </a:r>
                      <a:r>
                        <a:rPr lang="en-CA" sz="1400" b="0" dirty="0">
                          <a:solidFill>
                            <a:srgbClr val="000000"/>
                          </a:solidFill>
                          <a:effectLst/>
                          <a:latin typeface="Courier New" panose="02070309020205020404" pitchFamily="49" charset="0"/>
                          <a:cs typeface="Courier New" panose="02070309020205020404" pitchFamily="49" charset="0"/>
                        </a:rPr>
                        <a:t> [</a:t>
                      </a:r>
                      <a:r>
                        <a:rPr lang="en-CA" sz="1400" b="1" dirty="0">
                          <a:solidFill>
                            <a:srgbClr val="000000"/>
                          </a:solidFill>
                          <a:effectLst/>
                          <a:latin typeface="Courier New" panose="02070309020205020404" pitchFamily="49" charset="0"/>
                          <a:cs typeface="Courier New" panose="02070309020205020404" pitchFamily="49" charset="0"/>
                        </a:rPr>
                        <a:t>brief</a:t>
                      </a:r>
                      <a:r>
                        <a:rPr lang="en-CA" sz="1400" b="0" dirty="0">
                          <a:solidFill>
                            <a:srgbClr val="000000"/>
                          </a:solidFill>
                          <a:effectLst/>
                          <a:latin typeface="Courier New" panose="02070309020205020404" pitchFamily="49" charset="0"/>
                          <a:cs typeface="Courier New" panose="02070309020205020404" pitchFamily="49" charset="0"/>
                        </a:rPr>
                        <a:t>]</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600" b="0" kern="1200" dirty="0">
                          <a:solidFill>
                            <a:srgbClr val="000000"/>
                          </a:solidFill>
                          <a:effectLst/>
                          <a:latin typeface="+mn-lt"/>
                          <a:ea typeface="+mn-ea"/>
                          <a:cs typeface="+mn-cs"/>
                        </a:rPr>
                        <a:t>Displays all the configuration options that are set on an interface.</a:t>
                      </a:r>
                    </a:p>
                  </a:txBody>
                  <a:tcPr marL="31750" marR="31750" marT="31750" marB="31750" anchor="ctr"/>
                </a:tc>
                <a:extLst>
                  <a:ext uri="{0D108BD9-81ED-4DB2-BD59-A6C34878D82A}">
                    <a16:rowId xmlns:a16="http://schemas.microsoft.com/office/drawing/2014/main" val="3825478387"/>
                  </a:ext>
                </a:extLst>
              </a:tr>
              <a:tr h="265387">
                <a:tc>
                  <a:txBody>
                    <a:bodyPr/>
                    <a:lstStyle/>
                    <a:p>
                      <a:pPr rtl="0" fontAlgn="ctr"/>
                      <a:r>
                        <a:rPr lang="en-CA" sz="1400" b="1" dirty="0">
                          <a:solidFill>
                            <a:srgbClr val="000000"/>
                          </a:solidFill>
                          <a:effectLst/>
                          <a:latin typeface="Courier New" panose="02070309020205020404" pitchFamily="49" charset="0"/>
                          <a:cs typeface="Courier New" panose="02070309020205020404" pitchFamily="49" charset="0"/>
                        </a:rPr>
                        <a:t>show interfaces</a:t>
                      </a:r>
                      <a:r>
                        <a:rPr lang="en-CA" sz="1400" b="0" dirty="0">
                          <a:solidFill>
                            <a:srgbClr val="000000"/>
                          </a:solidFill>
                          <a:effectLst/>
                          <a:latin typeface="Courier New" panose="02070309020205020404" pitchFamily="49" charset="0"/>
                          <a:cs typeface="Courier New" panose="02070309020205020404" pitchFamily="49" charset="0"/>
                        </a:rPr>
                        <a:t> </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600" b="0" kern="1200" dirty="0">
                          <a:solidFill>
                            <a:srgbClr val="000000"/>
                          </a:solidFill>
                          <a:effectLst/>
                          <a:latin typeface="+mn-lt"/>
                          <a:ea typeface="+mn-ea"/>
                          <a:cs typeface="+mn-cs"/>
                        </a:rPr>
                        <a:t>Displays detailed output for each interface.</a:t>
                      </a:r>
                    </a:p>
                  </a:txBody>
                  <a:tcPr marL="31750" marR="31750" marT="31750" marB="31750" anchor="ctr"/>
                </a:tc>
                <a:extLst>
                  <a:ext uri="{0D108BD9-81ED-4DB2-BD59-A6C34878D82A}">
                    <a16:rowId xmlns:a16="http://schemas.microsoft.com/office/drawing/2014/main" val="2241581414"/>
                  </a:ext>
                </a:extLst>
              </a:tr>
              <a:tr h="355418">
                <a:tc>
                  <a:txBody>
                    <a:bodyPr/>
                    <a:lstStyle/>
                    <a:p>
                      <a:pPr rtl="0" fontAlgn="ctr"/>
                      <a:r>
                        <a:rPr lang="en-CA" sz="1400" b="1" dirty="0">
                          <a:solidFill>
                            <a:srgbClr val="000000"/>
                          </a:solidFill>
                          <a:effectLst/>
                          <a:latin typeface="Courier New" panose="02070309020205020404" pitchFamily="49" charset="0"/>
                          <a:cs typeface="Courier New" panose="02070309020205020404" pitchFamily="49" charset="0"/>
                        </a:rPr>
                        <a:t>show ip route</a:t>
                      </a:r>
                      <a:r>
                        <a:rPr lang="en-CA" sz="1400" b="0" dirty="0">
                          <a:solidFill>
                            <a:srgbClr val="000000"/>
                          </a:solidFill>
                          <a:effectLst/>
                          <a:latin typeface="Courier New" panose="02070309020205020404" pitchFamily="49" charset="0"/>
                          <a:cs typeface="Courier New" panose="02070309020205020404" pitchFamily="49" charset="0"/>
                        </a:rPr>
                        <a:t> [</a:t>
                      </a:r>
                      <a:r>
                        <a:rPr lang="en-CA" sz="1400" b="1" dirty="0">
                          <a:solidFill>
                            <a:srgbClr val="000000"/>
                          </a:solidFill>
                          <a:effectLst/>
                          <a:latin typeface="Courier New" panose="02070309020205020404" pitchFamily="49" charset="0"/>
                          <a:cs typeface="Courier New" panose="02070309020205020404" pitchFamily="49" charset="0"/>
                        </a:rPr>
                        <a:t>static </a:t>
                      </a:r>
                      <a:r>
                        <a:rPr lang="en-CA" sz="1400" b="0" dirty="0">
                          <a:solidFill>
                            <a:srgbClr val="000000"/>
                          </a:solidFill>
                          <a:effectLst/>
                          <a:latin typeface="Courier New" panose="02070309020205020404" pitchFamily="49" charset="0"/>
                          <a:cs typeface="Courier New" panose="02070309020205020404" pitchFamily="49" charset="0"/>
                        </a:rPr>
                        <a:t>| </a:t>
                      </a:r>
                      <a:r>
                        <a:rPr lang="en-CA" sz="1400" b="1" dirty="0">
                          <a:solidFill>
                            <a:srgbClr val="000000"/>
                          </a:solidFill>
                          <a:effectLst/>
                          <a:latin typeface="Courier New" panose="02070309020205020404" pitchFamily="49" charset="0"/>
                          <a:cs typeface="Courier New" panose="02070309020205020404" pitchFamily="49" charset="0"/>
                        </a:rPr>
                        <a:t>eigrp </a:t>
                      </a:r>
                      <a:r>
                        <a:rPr lang="en-CA" sz="1400" b="0" dirty="0">
                          <a:solidFill>
                            <a:srgbClr val="000000"/>
                          </a:solidFill>
                          <a:effectLst/>
                          <a:latin typeface="Courier New" panose="02070309020205020404" pitchFamily="49" charset="0"/>
                          <a:cs typeface="Courier New" panose="02070309020205020404" pitchFamily="49" charset="0"/>
                        </a:rPr>
                        <a:t>| </a:t>
                      </a:r>
                      <a:r>
                        <a:rPr lang="en-CA" sz="1400" b="1" dirty="0">
                          <a:solidFill>
                            <a:srgbClr val="000000"/>
                          </a:solidFill>
                          <a:effectLst/>
                          <a:latin typeface="Courier New" panose="02070309020205020404" pitchFamily="49" charset="0"/>
                          <a:cs typeface="Courier New" panose="02070309020205020404" pitchFamily="49" charset="0"/>
                        </a:rPr>
                        <a:t>ospf </a:t>
                      </a:r>
                      <a:r>
                        <a:rPr lang="en-CA" sz="1400" b="0" dirty="0">
                          <a:solidFill>
                            <a:srgbClr val="000000"/>
                          </a:solidFill>
                          <a:effectLst/>
                          <a:latin typeface="Courier New" panose="02070309020205020404" pitchFamily="49" charset="0"/>
                          <a:cs typeface="Courier New" panose="02070309020205020404" pitchFamily="49" charset="0"/>
                        </a:rPr>
                        <a:t>| </a:t>
                      </a:r>
                      <a:r>
                        <a:rPr lang="en-CA" sz="1400" b="1" dirty="0">
                          <a:solidFill>
                            <a:srgbClr val="000000"/>
                          </a:solidFill>
                          <a:effectLst/>
                          <a:latin typeface="Courier New" panose="02070309020205020404" pitchFamily="49" charset="0"/>
                          <a:cs typeface="Courier New" panose="02070309020205020404" pitchFamily="49" charset="0"/>
                        </a:rPr>
                        <a:t>bgp</a:t>
                      </a:r>
                      <a:r>
                        <a:rPr lang="en-CA" sz="1400" b="0" dirty="0">
                          <a:solidFill>
                            <a:srgbClr val="000000"/>
                          </a:solidFill>
                          <a:effectLst/>
                          <a:latin typeface="Courier New" panose="02070309020205020404" pitchFamily="49" charset="0"/>
                          <a:cs typeface="Courier New" panose="02070309020205020404" pitchFamily="49" charset="0"/>
                        </a:rPr>
                        <a:t>]</a:t>
                      </a:r>
                      <a:br>
                        <a:rPr lang="en-CA" sz="1400" b="0" dirty="0">
                          <a:solidFill>
                            <a:srgbClr val="000000"/>
                          </a:solidFill>
                          <a:effectLst/>
                          <a:latin typeface="Courier New" panose="02070309020205020404" pitchFamily="49" charset="0"/>
                          <a:cs typeface="Courier New" panose="02070309020205020404" pitchFamily="49" charset="0"/>
                        </a:rPr>
                      </a:br>
                      <a:r>
                        <a:rPr lang="en-CA" sz="1400" b="1" dirty="0">
                          <a:solidFill>
                            <a:srgbClr val="000000"/>
                          </a:solidFill>
                          <a:effectLst/>
                          <a:latin typeface="Courier New" panose="02070309020205020404" pitchFamily="49" charset="0"/>
                          <a:cs typeface="Courier New" panose="02070309020205020404" pitchFamily="49" charset="0"/>
                        </a:rPr>
                        <a:t>show ipv6 route</a:t>
                      </a:r>
                      <a:r>
                        <a:rPr lang="en-CA" sz="1400" b="0" dirty="0">
                          <a:solidFill>
                            <a:srgbClr val="000000"/>
                          </a:solidFill>
                          <a:effectLst/>
                          <a:latin typeface="Courier New" panose="02070309020205020404" pitchFamily="49" charset="0"/>
                          <a:cs typeface="Courier New" panose="02070309020205020404" pitchFamily="49" charset="0"/>
                        </a:rPr>
                        <a:t> [</a:t>
                      </a:r>
                      <a:r>
                        <a:rPr lang="en-CA" sz="1400" b="1" dirty="0">
                          <a:solidFill>
                            <a:srgbClr val="000000"/>
                          </a:solidFill>
                          <a:effectLst/>
                          <a:latin typeface="Courier New" panose="02070309020205020404" pitchFamily="49" charset="0"/>
                          <a:cs typeface="Courier New" panose="02070309020205020404" pitchFamily="49" charset="0"/>
                        </a:rPr>
                        <a:t>static </a:t>
                      </a:r>
                      <a:r>
                        <a:rPr lang="en-CA" sz="1400" b="0" dirty="0">
                          <a:solidFill>
                            <a:srgbClr val="000000"/>
                          </a:solidFill>
                          <a:effectLst/>
                          <a:latin typeface="Courier New" panose="02070309020205020404" pitchFamily="49" charset="0"/>
                          <a:cs typeface="Courier New" panose="02070309020205020404" pitchFamily="49" charset="0"/>
                        </a:rPr>
                        <a:t>| </a:t>
                      </a:r>
                      <a:r>
                        <a:rPr lang="en-CA" sz="1400" b="1" dirty="0">
                          <a:solidFill>
                            <a:srgbClr val="000000"/>
                          </a:solidFill>
                          <a:effectLst/>
                          <a:latin typeface="Courier New" panose="02070309020205020404" pitchFamily="49" charset="0"/>
                          <a:cs typeface="Courier New" panose="02070309020205020404" pitchFamily="49" charset="0"/>
                        </a:rPr>
                        <a:t>eigrp </a:t>
                      </a:r>
                      <a:r>
                        <a:rPr lang="en-CA" sz="1400" b="0" dirty="0">
                          <a:solidFill>
                            <a:srgbClr val="000000"/>
                          </a:solidFill>
                          <a:effectLst/>
                          <a:latin typeface="Courier New" panose="02070309020205020404" pitchFamily="49" charset="0"/>
                          <a:cs typeface="Courier New" panose="02070309020205020404" pitchFamily="49" charset="0"/>
                        </a:rPr>
                        <a:t>| </a:t>
                      </a:r>
                      <a:r>
                        <a:rPr lang="en-CA" sz="1400" b="1" dirty="0">
                          <a:solidFill>
                            <a:srgbClr val="000000"/>
                          </a:solidFill>
                          <a:effectLst/>
                          <a:latin typeface="Courier New" panose="02070309020205020404" pitchFamily="49" charset="0"/>
                          <a:cs typeface="Courier New" panose="02070309020205020404" pitchFamily="49" charset="0"/>
                        </a:rPr>
                        <a:t>ospf </a:t>
                      </a:r>
                      <a:r>
                        <a:rPr lang="en-CA" sz="1400" b="0" dirty="0">
                          <a:solidFill>
                            <a:srgbClr val="000000"/>
                          </a:solidFill>
                          <a:effectLst/>
                          <a:latin typeface="Courier New" panose="02070309020205020404" pitchFamily="49" charset="0"/>
                          <a:cs typeface="Courier New" panose="02070309020205020404" pitchFamily="49" charset="0"/>
                        </a:rPr>
                        <a:t>| </a:t>
                      </a:r>
                      <a:r>
                        <a:rPr lang="en-CA" sz="1400" b="1" dirty="0">
                          <a:solidFill>
                            <a:srgbClr val="000000"/>
                          </a:solidFill>
                          <a:effectLst/>
                          <a:latin typeface="Courier New" panose="02070309020205020404" pitchFamily="49" charset="0"/>
                          <a:cs typeface="Courier New" panose="02070309020205020404" pitchFamily="49" charset="0"/>
                        </a:rPr>
                        <a:t>bgp</a:t>
                      </a:r>
                      <a:r>
                        <a:rPr lang="en-CA" sz="1400" b="0" dirty="0">
                          <a:solidFill>
                            <a:srgbClr val="000000"/>
                          </a:solidFill>
                          <a:effectLst/>
                          <a:latin typeface="Courier New" panose="02070309020205020404" pitchFamily="49" charset="0"/>
                          <a:cs typeface="Courier New" panose="02070309020205020404" pitchFamily="49" charset="0"/>
                        </a:rPr>
                        <a:t>]</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600" b="0" kern="1200" dirty="0">
                          <a:solidFill>
                            <a:srgbClr val="000000"/>
                          </a:solidFill>
                          <a:effectLst/>
                          <a:latin typeface="+mn-lt"/>
                          <a:ea typeface="+mn-ea"/>
                          <a:cs typeface="+mn-cs"/>
                        </a:rPr>
                        <a:t>Displays the routing table content listing directly connected networks and learned remote networks.</a:t>
                      </a:r>
                    </a:p>
                  </a:txBody>
                  <a:tcPr marL="31750" marR="31750" marT="31750" marB="31750" anchor="ctr"/>
                </a:tc>
                <a:extLst>
                  <a:ext uri="{0D108BD9-81ED-4DB2-BD59-A6C34878D82A}">
                    <a16:rowId xmlns:a16="http://schemas.microsoft.com/office/drawing/2014/main" val="638563347"/>
                  </a:ext>
                </a:extLst>
              </a:tr>
              <a:tr h="308823">
                <a:tc>
                  <a:txBody>
                    <a:bodyPr/>
                    <a:lstStyle/>
                    <a:p>
                      <a:pPr rtl="0" fontAlgn="ctr"/>
                      <a:r>
                        <a:rPr lang="en-CA" sz="1400" b="1" dirty="0">
                          <a:solidFill>
                            <a:srgbClr val="000000"/>
                          </a:solidFill>
                          <a:effectLst/>
                          <a:latin typeface="Courier New" panose="02070309020205020404" pitchFamily="49" charset="0"/>
                          <a:cs typeface="Courier New" panose="02070309020205020404" pitchFamily="49" charset="0"/>
                        </a:rPr>
                        <a:t>show cdp neighbors detail</a:t>
                      </a:r>
                      <a:endParaRPr lang="en-CA" sz="1400" b="0" dirty="0">
                        <a:solidFill>
                          <a:srgbClr val="000000"/>
                        </a:solidFill>
                        <a:effectLst/>
                        <a:latin typeface="Courier New" panose="02070309020205020404" pitchFamily="49" charset="0"/>
                        <a:cs typeface="Courier New" panose="02070309020205020404" pitchFamily="49" charset="0"/>
                      </a:endParaRP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600" b="0" kern="1200" dirty="0">
                          <a:solidFill>
                            <a:srgbClr val="000000"/>
                          </a:solidFill>
                          <a:effectLst/>
                          <a:latin typeface="+mn-lt"/>
                          <a:ea typeface="+mn-ea"/>
                          <a:cs typeface="+mn-cs"/>
                        </a:rPr>
                        <a:t>Displays detailed information about directly connected Cisco devices.</a:t>
                      </a:r>
                    </a:p>
                  </a:txBody>
                  <a:tcPr marL="31750" marR="31750" marT="31750" marB="31750" anchor="ctr"/>
                </a:tc>
                <a:extLst>
                  <a:ext uri="{0D108BD9-81ED-4DB2-BD59-A6C34878D82A}">
                    <a16:rowId xmlns:a16="http://schemas.microsoft.com/office/drawing/2014/main" val="2735387363"/>
                  </a:ext>
                </a:extLst>
              </a:tr>
              <a:tr h="341296">
                <a:tc>
                  <a:txBody>
                    <a:bodyPr/>
                    <a:lstStyle/>
                    <a:p>
                      <a:pPr rtl="0" fontAlgn="ctr"/>
                      <a:r>
                        <a:rPr lang="en-CA" sz="1400" b="1" dirty="0">
                          <a:solidFill>
                            <a:srgbClr val="000000"/>
                          </a:solidFill>
                          <a:effectLst/>
                          <a:latin typeface="Courier New" panose="02070309020205020404" pitchFamily="49" charset="0"/>
                          <a:cs typeface="Courier New" panose="02070309020205020404" pitchFamily="49" charset="0"/>
                        </a:rPr>
                        <a:t>show arp</a:t>
                      </a:r>
                      <a:r>
                        <a:rPr lang="en-CA" sz="1400" b="0" dirty="0">
                          <a:solidFill>
                            <a:srgbClr val="000000"/>
                          </a:solidFill>
                          <a:effectLst/>
                          <a:latin typeface="Courier New" panose="02070309020205020404" pitchFamily="49" charset="0"/>
                          <a:cs typeface="Courier New" panose="02070309020205020404" pitchFamily="49" charset="0"/>
                        </a:rPr>
                        <a:t/>
                      </a:r>
                      <a:br>
                        <a:rPr lang="en-CA" sz="1400" b="0" dirty="0">
                          <a:solidFill>
                            <a:srgbClr val="000000"/>
                          </a:solidFill>
                          <a:effectLst/>
                          <a:latin typeface="Courier New" panose="02070309020205020404" pitchFamily="49" charset="0"/>
                          <a:cs typeface="Courier New" panose="02070309020205020404" pitchFamily="49" charset="0"/>
                        </a:rPr>
                      </a:br>
                      <a:r>
                        <a:rPr lang="en-CA" sz="1400" b="1" dirty="0">
                          <a:solidFill>
                            <a:srgbClr val="000000"/>
                          </a:solidFill>
                          <a:effectLst/>
                          <a:latin typeface="Courier New" panose="02070309020205020404" pitchFamily="49" charset="0"/>
                          <a:cs typeface="Courier New" panose="02070309020205020404" pitchFamily="49" charset="0"/>
                        </a:rPr>
                        <a:t>show ipv6 neighbors</a:t>
                      </a:r>
                      <a:endParaRPr lang="en-CA" sz="1400" b="0" dirty="0">
                        <a:solidFill>
                          <a:srgbClr val="000000"/>
                        </a:solidFill>
                        <a:effectLst/>
                        <a:latin typeface="Courier New" panose="02070309020205020404" pitchFamily="49" charset="0"/>
                        <a:cs typeface="Courier New" panose="02070309020205020404" pitchFamily="49" charset="0"/>
                      </a:endParaRP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600" b="0" kern="1200" dirty="0">
                          <a:solidFill>
                            <a:srgbClr val="000000"/>
                          </a:solidFill>
                          <a:effectLst/>
                          <a:latin typeface="+mn-lt"/>
                          <a:ea typeface="+mn-ea"/>
                          <a:cs typeface="+mn-cs"/>
                        </a:rPr>
                        <a:t>Displays the contents of the ARP table (IPv4) and the neighbor table (IPv6).</a:t>
                      </a:r>
                    </a:p>
                  </a:txBody>
                  <a:tcPr marL="31750" marR="31750" marT="31750" marB="31750" anchor="ctr"/>
                </a:tc>
                <a:extLst>
                  <a:ext uri="{0D108BD9-81ED-4DB2-BD59-A6C34878D82A}">
                    <a16:rowId xmlns:a16="http://schemas.microsoft.com/office/drawing/2014/main" val="1186036008"/>
                  </a:ext>
                </a:extLst>
              </a:tr>
              <a:tr h="273353">
                <a:tc>
                  <a:txBody>
                    <a:bodyPr/>
                    <a:lstStyle/>
                    <a:p>
                      <a:pPr rtl="0" fontAlgn="ctr"/>
                      <a:r>
                        <a:rPr lang="en-CA" sz="1400" b="1" dirty="0">
                          <a:solidFill>
                            <a:srgbClr val="000000"/>
                          </a:solidFill>
                          <a:effectLst/>
                          <a:latin typeface="Courier New" panose="02070309020205020404" pitchFamily="49" charset="0"/>
                          <a:cs typeface="Courier New" panose="02070309020205020404" pitchFamily="49" charset="0"/>
                        </a:rPr>
                        <a:t>show running-config</a:t>
                      </a:r>
                      <a:endParaRPr lang="en-CA" sz="1400" b="0" dirty="0">
                        <a:solidFill>
                          <a:srgbClr val="000000"/>
                        </a:solidFill>
                        <a:effectLst/>
                        <a:latin typeface="Courier New" panose="02070309020205020404" pitchFamily="49" charset="0"/>
                        <a:cs typeface="Courier New" panose="02070309020205020404" pitchFamily="49" charset="0"/>
                      </a:endParaRP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600" b="0" kern="1200" dirty="0">
                          <a:solidFill>
                            <a:srgbClr val="000000"/>
                          </a:solidFill>
                          <a:effectLst/>
                          <a:latin typeface="+mn-lt"/>
                          <a:ea typeface="+mn-ea"/>
                          <a:cs typeface="+mn-cs"/>
                        </a:rPr>
                        <a:t>Displays current configuration.</a:t>
                      </a:r>
                    </a:p>
                  </a:txBody>
                  <a:tcPr marL="31750" marR="31750" marT="31750" marB="31750" anchor="ctr"/>
                </a:tc>
                <a:extLst>
                  <a:ext uri="{0D108BD9-81ED-4DB2-BD59-A6C34878D82A}">
                    <a16:rowId xmlns:a16="http://schemas.microsoft.com/office/drawing/2014/main" val="2789815858"/>
                  </a:ext>
                </a:extLst>
              </a:tr>
              <a:tr h="253553">
                <a:tc>
                  <a:txBody>
                    <a:bodyPr/>
                    <a:lstStyle/>
                    <a:p>
                      <a:pPr rtl="0" fontAlgn="ctr"/>
                      <a:r>
                        <a:rPr lang="en-CA" sz="1400" b="1" dirty="0">
                          <a:solidFill>
                            <a:srgbClr val="000000"/>
                          </a:solidFill>
                          <a:effectLst/>
                          <a:latin typeface="Courier New" panose="02070309020205020404" pitchFamily="49" charset="0"/>
                          <a:cs typeface="Courier New" panose="02070309020205020404" pitchFamily="49" charset="0"/>
                        </a:rPr>
                        <a:t>show vlan</a:t>
                      </a:r>
                      <a:endParaRPr lang="en-CA" sz="1400" b="0" dirty="0">
                        <a:solidFill>
                          <a:srgbClr val="000000"/>
                        </a:solidFill>
                        <a:effectLst/>
                        <a:latin typeface="Courier New" panose="02070309020205020404" pitchFamily="49" charset="0"/>
                        <a:cs typeface="Courier New" panose="02070309020205020404" pitchFamily="49" charset="0"/>
                      </a:endParaRP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600" b="0" kern="1200" dirty="0">
                          <a:solidFill>
                            <a:srgbClr val="000000"/>
                          </a:solidFill>
                          <a:effectLst/>
                          <a:latin typeface="+mn-lt"/>
                          <a:ea typeface="+mn-ea"/>
                          <a:cs typeface="+mn-cs"/>
                        </a:rPr>
                        <a:t>Displays the status of VLANs on a switch.</a:t>
                      </a:r>
                    </a:p>
                  </a:txBody>
                  <a:tcPr marL="31750" marR="31750" marT="31750" marB="31750" anchor="ctr"/>
                </a:tc>
                <a:extLst>
                  <a:ext uri="{0D108BD9-81ED-4DB2-BD59-A6C34878D82A}">
                    <a16:rowId xmlns:a16="http://schemas.microsoft.com/office/drawing/2014/main" val="3966803147"/>
                  </a:ext>
                </a:extLst>
              </a:tr>
              <a:tr h="266700">
                <a:tc>
                  <a:txBody>
                    <a:bodyPr/>
                    <a:lstStyle/>
                    <a:p>
                      <a:pPr rtl="0" fontAlgn="ctr"/>
                      <a:r>
                        <a:rPr lang="en-CA" sz="1400" b="1" dirty="0">
                          <a:solidFill>
                            <a:srgbClr val="000000"/>
                          </a:solidFill>
                          <a:effectLst/>
                          <a:latin typeface="Courier New" panose="02070309020205020404" pitchFamily="49" charset="0"/>
                          <a:cs typeface="Courier New" panose="02070309020205020404" pitchFamily="49" charset="0"/>
                        </a:rPr>
                        <a:t>show port</a:t>
                      </a:r>
                      <a:endParaRPr lang="en-CA" sz="1400" b="0" dirty="0">
                        <a:solidFill>
                          <a:srgbClr val="000000"/>
                        </a:solidFill>
                        <a:effectLst/>
                        <a:latin typeface="Courier New" panose="02070309020205020404" pitchFamily="49" charset="0"/>
                        <a:cs typeface="Courier New" panose="02070309020205020404" pitchFamily="49" charset="0"/>
                      </a:endParaRP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600" b="0" kern="1200" dirty="0">
                          <a:solidFill>
                            <a:srgbClr val="000000"/>
                          </a:solidFill>
                          <a:effectLst/>
                          <a:latin typeface="+mn-lt"/>
                          <a:ea typeface="+mn-ea"/>
                          <a:cs typeface="+mn-cs"/>
                        </a:rPr>
                        <a:t>Displays the status of ports on a switch.</a:t>
                      </a:r>
                    </a:p>
                  </a:txBody>
                  <a:tcPr marL="31750" marR="31750" marT="31750" marB="31750" anchor="ctr"/>
                </a:tc>
                <a:extLst>
                  <a:ext uri="{0D108BD9-81ED-4DB2-BD59-A6C34878D82A}">
                    <a16:rowId xmlns:a16="http://schemas.microsoft.com/office/drawing/2014/main" val="204089341"/>
                  </a:ext>
                </a:extLst>
              </a:tr>
              <a:tr h="355418">
                <a:tc>
                  <a:txBody>
                    <a:bodyPr/>
                    <a:lstStyle/>
                    <a:p>
                      <a:pPr rtl="0" fontAlgn="ctr"/>
                      <a:r>
                        <a:rPr lang="en-CA" sz="1400" b="1" dirty="0">
                          <a:solidFill>
                            <a:srgbClr val="000000"/>
                          </a:solidFill>
                          <a:effectLst/>
                          <a:latin typeface="Courier New" panose="02070309020205020404" pitchFamily="49" charset="0"/>
                          <a:cs typeface="Courier New" panose="02070309020205020404" pitchFamily="49" charset="0"/>
                        </a:rPr>
                        <a:t>show tech-support</a:t>
                      </a:r>
                      <a:endParaRPr lang="en-CA" sz="1400" b="0" dirty="0">
                        <a:solidFill>
                          <a:srgbClr val="000000"/>
                        </a:solidFill>
                        <a:effectLst/>
                        <a:latin typeface="Courier New" panose="02070309020205020404" pitchFamily="49" charset="0"/>
                        <a:cs typeface="Courier New" panose="02070309020205020404" pitchFamily="49" charset="0"/>
                      </a:endParaRP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600" b="0" kern="1200" dirty="0">
                          <a:solidFill>
                            <a:srgbClr val="000000"/>
                          </a:solidFill>
                          <a:effectLst/>
                          <a:latin typeface="+mn-lt"/>
                          <a:ea typeface="+mn-ea"/>
                          <a:cs typeface="+mn-cs"/>
                        </a:rPr>
                        <a:t>Used to collect a large amount of information using multiple </a:t>
                      </a:r>
                      <a:r>
                        <a:rPr lang="en-CA" sz="1600" b="1" kern="1200" dirty="0">
                          <a:solidFill>
                            <a:srgbClr val="000000"/>
                          </a:solidFill>
                          <a:effectLst/>
                          <a:latin typeface="+mn-lt"/>
                          <a:ea typeface="+mn-ea"/>
                          <a:cs typeface="+mn-cs"/>
                        </a:rPr>
                        <a:t>show </a:t>
                      </a:r>
                      <a:r>
                        <a:rPr lang="en-CA" sz="1600" b="0" kern="1200" dirty="0">
                          <a:solidFill>
                            <a:srgbClr val="000000"/>
                          </a:solidFill>
                          <a:effectLst/>
                          <a:latin typeface="+mn-lt"/>
                          <a:ea typeface="+mn-ea"/>
                          <a:cs typeface="+mn-cs"/>
                        </a:rPr>
                        <a:t>commands for technical support reporting purposes.</a:t>
                      </a:r>
                    </a:p>
                  </a:txBody>
                  <a:tcPr marL="31750" marR="31750" marT="31750" marB="31750" anchor="ctr"/>
                </a:tc>
                <a:extLst>
                  <a:ext uri="{0D108BD9-81ED-4DB2-BD59-A6C34878D82A}">
                    <a16:rowId xmlns:a16="http://schemas.microsoft.com/office/drawing/2014/main" val="1320307206"/>
                  </a:ext>
                </a:extLst>
              </a:tr>
            </a:tbl>
          </a:graphicData>
        </a:graphic>
      </p:graphicFrame>
    </p:spTree>
    <p:extLst>
      <p:ext uri="{BB962C8B-B14F-4D97-AF65-F5344CB8AC3E}">
        <p14:creationId xmlns:p14="http://schemas.microsoft.com/office/powerpoint/2010/main" val="3982900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smtClean="0"/>
              <a:t>Troubleshooting Networks </a:t>
            </a:r>
          </a:p>
          <a:p>
            <a:pPr algn="l"/>
            <a:r>
              <a:rPr lang="en-US" sz="2400" dirty="0" smtClean="0"/>
              <a:t>How?</a:t>
            </a:r>
            <a:endParaRPr lang="en-US" sz="2400" dirty="0"/>
          </a:p>
        </p:txBody>
      </p:sp>
      <p:graphicFrame>
        <p:nvGraphicFramePr>
          <p:cNvPr id="5" name="Table 4">
            <a:extLst>
              <a:ext uri="{FF2B5EF4-FFF2-40B4-BE49-F238E27FC236}">
                <a16:creationId xmlns:a16="http://schemas.microsoft.com/office/drawing/2014/main" id="{306DD679-458C-4339-A53C-0D2BFAFE863D}"/>
              </a:ext>
            </a:extLst>
          </p:cNvPr>
          <p:cNvGraphicFramePr>
            <a:graphicFrameLocks noGrp="1"/>
          </p:cNvGraphicFramePr>
          <p:nvPr>
            <p:extLst>
              <p:ext uri="{D42A27DB-BD31-4B8C-83A1-F6EECF244321}">
                <p14:modId xmlns:p14="http://schemas.microsoft.com/office/powerpoint/2010/main" val="2269175295"/>
              </p:ext>
            </p:extLst>
          </p:nvPr>
        </p:nvGraphicFramePr>
        <p:xfrm>
          <a:off x="583275" y="2427635"/>
          <a:ext cx="10827327" cy="3073992"/>
        </p:xfrm>
        <a:graphic>
          <a:graphicData uri="http://schemas.openxmlformats.org/drawingml/2006/table">
            <a:tbl>
              <a:tblPr firstRow="1" bandRow="1">
                <a:tableStyleId>{5C22544A-7EE6-4342-B048-85BDC9FD1C3A}</a:tableStyleId>
              </a:tblPr>
              <a:tblGrid>
                <a:gridCol w="2092471">
                  <a:extLst>
                    <a:ext uri="{9D8B030D-6E8A-4147-A177-3AD203B41FA5}">
                      <a16:colId xmlns:a16="http://schemas.microsoft.com/office/drawing/2014/main" val="1047834271"/>
                    </a:ext>
                  </a:extLst>
                </a:gridCol>
                <a:gridCol w="8734856">
                  <a:extLst>
                    <a:ext uri="{9D8B030D-6E8A-4147-A177-3AD203B41FA5}">
                      <a16:colId xmlns:a16="http://schemas.microsoft.com/office/drawing/2014/main" val="1512075306"/>
                    </a:ext>
                  </a:extLst>
                </a:gridCol>
              </a:tblGrid>
              <a:tr h="239712">
                <a:tc>
                  <a:txBody>
                    <a:bodyPr/>
                    <a:lstStyle/>
                    <a:p>
                      <a:pPr marL="0" indent="0">
                        <a:buFont typeface="Arial" panose="020B0604020202020204" pitchFamily="34" charset="0"/>
                        <a:buNone/>
                      </a:pPr>
                      <a:r>
                        <a:rPr lang="en-US" sz="1800" dirty="0"/>
                        <a:t>Steps</a:t>
                      </a:r>
                      <a:endParaRPr lang="en-CA" sz="1800" dirty="0"/>
                    </a:p>
                  </a:txBody>
                  <a:tcPr/>
                </a:tc>
                <a:tc>
                  <a:txBody>
                    <a:bodyPr/>
                    <a:lstStyle/>
                    <a:p>
                      <a:pPr marL="0" indent="0">
                        <a:buFont typeface="Arial" panose="020B0604020202020204" pitchFamily="34" charset="0"/>
                        <a:buNone/>
                      </a:pPr>
                      <a:r>
                        <a:rPr lang="en-US" sz="1800" dirty="0"/>
                        <a:t>Description</a:t>
                      </a:r>
                      <a:endParaRPr lang="en-CA" sz="1800" dirty="0"/>
                    </a:p>
                  </a:txBody>
                  <a:tcPr anchor="ctr"/>
                </a:tc>
                <a:extLst>
                  <a:ext uri="{0D108BD9-81ED-4DB2-BD59-A6C34878D82A}">
                    <a16:rowId xmlns:a16="http://schemas.microsoft.com/office/drawing/2014/main" val="1956367653"/>
                  </a:ext>
                </a:extLst>
              </a:tr>
              <a:tr h="354852">
                <a:tc>
                  <a:txBody>
                    <a:bodyPr/>
                    <a:lstStyle/>
                    <a:p>
                      <a:pPr marL="0" indent="0">
                        <a:buFont typeface="Arial" panose="020B0604020202020204" pitchFamily="34" charset="0"/>
                        <a:buNone/>
                      </a:pPr>
                      <a:r>
                        <a:rPr lang="en-US" sz="1600" b="1" dirty="0">
                          <a:solidFill>
                            <a:srgbClr val="000000"/>
                          </a:solidFill>
                        </a:rPr>
                        <a:t>Define the Problem</a:t>
                      </a:r>
                      <a:endParaRPr lang="en-CA" sz="1600" b="1" dirty="0">
                        <a:solidFill>
                          <a:srgbClr val="000000"/>
                        </a:solidFill>
                      </a:endParaRPr>
                    </a:p>
                  </a:txBody>
                  <a:tcPr anchor="ctr"/>
                </a:tc>
                <a:tc>
                  <a:txBody>
                    <a:bodyPr/>
                    <a:lstStyle/>
                    <a:p>
                      <a:pPr marL="0" indent="0">
                        <a:buFont typeface="Arial" panose="020B0604020202020204" pitchFamily="34" charset="0"/>
                        <a:buNone/>
                      </a:pPr>
                      <a:r>
                        <a:rPr lang="en-CA" sz="1600" kern="1200" dirty="0">
                          <a:solidFill>
                            <a:srgbClr val="000000"/>
                          </a:solidFill>
                          <a:latin typeface="+mn-lt"/>
                          <a:ea typeface="+mn-ea"/>
                          <a:cs typeface="+mn-cs"/>
                        </a:rPr>
                        <a:t>Verify that there is a problem and then properly define what the problem is.</a:t>
                      </a:r>
                    </a:p>
                  </a:txBody>
                  <a:tcPr anchor="ctr"/>
                </a:tc>
                <a:extLst>
                  <a:ext uri="{0D108BD9-81ED-4DB2-BD59-A6C34878D82A}">
                    <a16:rowId xmlns:a16="http://schemas.microsoft.com/office/drawing/2014/main" val="355292894"/>
                  </a:ext>
                </a:extLst>
              </a:tr>
              <a:tr h="354852">
                <a:tc>
                  <a:txBody>
                    <a:bodyPr/>
                    <a:lstStyle/>
                    <a:p>
                      <a:pPr marL="0" indent="0">
                        <a:buFont typeface="Arial" panose="020B0604020202020204" pitchFamily="34" charset="0"/>
                        <a:buNone/>
                      </a:pPr>
                      <a:r>
                        <a:rPr lang="en-US" sz="1600" b="1" dirty="0">
                          <a:solidFill>
                            <a:srgbClr val="000000"/>
                          </a:solidFill>
                        </a:rPr>
                        <a:t>Gather Information</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CA" sz="1600" kern="1200" dirty="0">
                          <a:solidFill>
                            <a:srgbClr val="000000"/>
                          </a:solidFill>
                          <a:latin typeface="+mn-lt"/>
                          <a:ea typeface="+mn-ea"/>
                          <a:cs typeface="+mn-cs"/>
                        </a:rPr>
                        <a:t>Targets (i.e., hosts, devices) are identified, accessed, and information gathered. </a:t>
                      </a:r>
                    </a:p>
                  </a:txBody>
                  <a:tcPr anchor="ctr"/>
                </a:tc>
                <a:extLst>
                  <a:ext uri="{0D108BD9-81ED-4DB2-BD59-A6C34878D82A}">
                    <a16:rowId xmlns:a16="http://schemas.microsoft.com/office/drawing/2014/main" val="2816269490"/>
                  </a:ext>
                </a:extLst>
              </a:tr>
              <a:tr h="354852">
                <a:tc>
                  <a:txBody>
                    <a:bodyPr/>
                    <a:lstStyle/>
                    <a:p>
                      <a:pPr marL="0" indent="0">
                        <a:buFont typeface="Arial" panose="020B0604020202020204" pitchFamily="34" charset="0"/>
                        <a:buNone/>
                      </a:pPr>
                      <a:r>
                        <a:rPr lang="en-US" sz="1600" b="1" dirty="0">
                          <a:solidFill>
                            <a:srgbClr val="000000"/>
                          </a:solidFill>
                        </a:rPr>
                        <a:t>Analyze Information</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US" sz="1600" kern="1200" dirty="0">
                          <a:solidFill>
                            <a:srgbClr val="000000"/>
                          </a:solidFill>
                          <a:latin typeface="+mn-lt"/>
                          <a:ea typeface="+mn-ea"/>
                          <a:cs typeface="+mn-cs"/>
                        </a:rPr>
                        <a:t>Identify possible causes </a:t>
                      </a:r>
                      <a:r>
                        <a:rPr lang="en-CA" sz="1600" kern="1200" dirty="0">
                          <a:solidFill>
                            <a:srgbClr val="000000"/>
                          </a:solidFill>
                          <a:latin typeface="+mn-lt"/>
                          <a:ea typeface="+mn-ea"/>
                          <a:cs typeface="+mn-cs"/>
                        </a:rPr>
                        <a:t>using network documentation, network baselines, knowledge bases, and peers.</a:t>
                      </a:r>
                    </a:p>
                  </a:txBody>
                  <a:tcPr anchor="ctr"/>
                </a:tc>
                <a:extLst>
                  <a:ext uri="{0D108BD9-81ED-4DB2-BD59-A6C34878D82A}">
                    <a16:rowId xmlns:a16="http://schemas.microsoft.com/office/drawing/2014/main" val="1796877854"/>
                  </a:ext>
                </a:extLst>
              </a:tr>
              <a:tr h="354852">
                <a:tc>
                  <a:txBody>
                    <a:bodyPr/>
                    <a:lstStyle/>
                    <a:p>
                      <a:pPr marL="0" indent="0">
                        <a:buFont typeface="Arial" panose="020B0604020202020204" pitchFamily="34" charset="0"/>
                        <a:buNone/>
                      </a:pPr>
                      <a:r>
                        <a:rPr lang="en-US" sz="1600" b="1" dirty="0">
                          <a:solidFill>
                            <a:srgbClr val="000000"/>
                          </a:solidFill>
                        </a:rPr>
                        <a:t>Eliminate Possible Causes</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CA" sz="1600" kern="1200" dirty="0">
                          <a:solidFill>
                            <a:srgbClr val="000000"/>
                          </a:solidFill>
                          <a:latin typeface="+mn-lt"/>
                          <a:ea typeface="+mn-ea"/>
                          <a:cs typeface="+mn-cs"/>
                        </a:rPr>
                        <a:t>Progressively eliminate possible causes to eventually identify the most probable cause. </a:t>
                      </a:r>
                    </a:p>
                  </a:txBody>
                  <a:tcPr anchor="ctr"/>
                </a:tc>
                <a:extLst>
                  <a:ext uri="{0D108BD9-81ED-4DB2-BD59-A6C34878D82A}">
                    <a16:rowId xmlns:a16="http://schemas.microsoft.com/office/drawing/2014/main" val="3236296886"/>
                  </a:ext>
                </a:extLst>
              </a:tr>
              <a:tr h="354852">
                <a:tc>
                  <a:txBody>
                    <a:bodyPr/>
                    <a:lstStyle/>
                    <a:p>
                      <a:pPr marL="0" indent="0">
                        <a:buFont typeface="Arial" panose="020B0604020202020204" pitchFamily="34" charset="0"/>
                        <a:buNone/>
                      </a:pPr>
                      <a:r>
                        <a:rPr lang="en-US" sz="1600" b="1" dirty="0">
                          <a:solidFill>
                            <a:srgbClr val="000000"/>
                          </a:solidFill>
                        </a:rPr>
                        <a:t>Propose Hypothesis</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CA" sz="1600" kern="1200" dirty="0">
                          <a:solidFill>
                            <a:srgbClr val="000000"/>
                          </a:solidFill>
                          <a:latin typeface="+mn-lt"/>
                          <a:ea typeface="+mn-ea"/>
                          <a:cs typeface="+mn-cs"/>
                        </a:rPr>
                        <a:t>When the most probable cause has been identified, a solution must be formulated.</a:t>
                      </a:r>
                    </a:p>
                  </a:txBody>
                  <a:tcPr anchor="ctr"/>
                </a:tc>
                <a:extLst>
                  <a:ext uri="{0D108BD9-81ED-4DB2-BD59-A6C34878D82A}">
                    <a16:rowId xmlns:a16="http://schemas.microsoft.com/office/drawing/2014/main" val="3891431469"/>
                  </a:ext>
                </a:extLst>
              </a:tr>
              <a:tr h="354852">
                <a:tc>
                  <a:txBody>
                    <a:bodyPr/>
                    <a:lstStyle/>
                    <a:p>
                      <a:pPr marL="0" indent="0">
                        <a:buFont typeface="Arial" panose="020B0604020202020204" pitchFamily="34" charset="0"/>
                        <a:buNone/>
                      </a:pPr>
                      <a:r>
                        <a:rPr lang="en-US" sz="1600" b="1" dirty="0">
                          <a:solidFill>
                            <a:srgbClr val="000000"/>
                          </a:solidFill>
                        </a:rPr>
                        <a:t>Test Hypothesis</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CA" sz="1600" kern="1200" dirty="0">
                          <a:solidFill>
                            <a:srgbClr val="000000"/>
                          </a:solidFill>
                          <a:latin typeface="+mn-lt"/>
                          <a:ea typeface="+mn-ea"/>
                          <a:cs typeface="+mn-cs"/>
                        </a:rPr>
                        <a:t>Assess the urgency of the problem, create a rollback plan, implement the solution, and verify outcome.</a:t>
                      </a:r>
                    </a:p>
                  </a:txBody>
                  <a:tcPr anchor="ctr"/>
                </a:tc>
                <a:extLst>
                  <a:ext uri="{0D108BD9-81ED-4DB2-BD59-A6C34878D82A}">
                    <a16:rowId xmlns:a16="http://schemas.microsoft.com/office/drawing/2014/main" val="654147565"/>
                  </a:ext>
                </a:extLst>
              </a:tr>
              <a:tr h="354852">
                <a:tc>
                  <a:txBody>
                    <a:bodyPr/>
                    <a:lstStyle/>
                    <a:p>
                      <a:pPr marL="0" indent="0">
                        <a:buFont typeface="Arial" panose="020B0604020202020204" pitchFamily="34" charset="0"/>
                        <a:buNone/>
                      </a:pPr>
                      <a:r>
                        <a:rPr lang="en-US" sz="1600" b="1" dirty="0">
                          <a:solidFill>
                            <a:srgbClr val="000000"/>
                          </a:solidFill>
                        </a:rPr>
                        <a:t>Solve the Problem</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CA" sz="1600" kern="1200" dirty="0">
                          <a:solidFill>
                            <a:srgbClr val="000000"/>
                          </a:solidFill>
                          <a:latin typeface="+mn-lt"/>
                          <a:ea typeface="+mn-ea"/>
                          <a:cs typeface="+mn-cs"/>
                        </a:rPr>
                        <a:t>When solved, inform all involved and document the cause and solution to help solve future problems.</a:t>
                      </a:r>
                    </a:p>
                  </a:txBody>
                  <a:tcPr anchor="ctr"/>
                </a:tc>
                <a:extLst>
                  <a:ext uri="{0D108BD9-81ED-4DB2-BD59-A6C34878D82A}">
                    <a16:rowId xmlns:a16="http://schemas.microsoft.com/office/drawing/2014/main" val="84977400"/>
                  </a:ext>
                </a:extLst>
              </a:tr>
            </a:tbl>
          </a:graphicData>
        </a:graphic>
      </p:graphicFrame>
      <p:pic>
        <p:nvPicPr>
          <p:cNvPr id="6" name="Picture 5">
            <a:extLst>
              <a:ext uri="{FF2B5EF4-FFF2-40B4-BE49-F238E27FC236}">
                <a16:creationId xmlns:a16="http://schemas.microsoft.com/office/drawing/2014/main" id="{B01ACE55-26FD-480B-A54D-7E7958AC2F21}"/>
              </a:ext>
            </a:extLst>
          </p:cNvPr>
          <p:cNvPicPr>
            <a:picLocks noChangeAspect="1"/>
          </p:cNvPicPr>
          <p:nvPr/>
        </p:nvPicPr>
        <p:blipFill>
          <a:blip r:embed="rId3"/>
          <a:stretch>
            <a:fillRect/>
          </a:stretch>
        </p:blipFill>
        <p:spPr>
          <a:xfrm>
            <a:off x="4790868" y="269041"/>
            <a:ext cx="6816584" cy="1809141"/>
          </a:xfrm>
          <a:prstGeom prst="rect">
            <a:avLst/>
          </a:prstGeom>
        </p:spPr>
      </p:pic>
    </p:spTree>
    <p:extLst>
      <p:ext uri="{BB962C8B-B14F-4D97-AF65-F5344CB8AC3E}">
        <p14:creationId xmlns:p14="http://schemas.microsoft.com/office/powerpoint/2010/main" val="1124222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smtClean="0"/>
              <a:t>Troubleshooting Networks </a:t>
            </a:r>
          </a:p>
          <a:p>
            <a:pPr algn="l"/>
            <a:r>
              <a:rPr lang="en-US" sz="2400" dirty="0" smtClean="0"/>
              <a:t>How?</a:t>
            </a:r>
            <a:endParaRPr lang="en-US" sz="2400" dirty="0"/>
          </a:p>
        </p:txBody>
      </p:sp>
      <p:graphicFrame>
        <p:nvGraphicFramePr>
          <p:cNvPr id="8" name="Table 7">
            <a:extLst>
              <a:ext uri="{FF2B5EF4-FFF2-40B4-BE49-F238E27FC236}">
                <a16:creationId xmlns:a16="http://schemas.microsoft.com/office/drawing/2014/main" id="{444A3B28-E7D7-48D4-93AA-DA54273E20F9}"/>
              </a:ext>
            </a:extLst>
          </p:cNvPr>
          <p:cNvGraphicFramePr>
            <a:graphicFrameLocks noGrp="1"/>
          </p:cNvGraphicFramePr>
          <p:nvPr>
            <p:extLst>
              <p:ext uri="{D42A27DB-BD31-4B8C-83A1-F6EECF244321}">
                <p14:modId xmlns:p14="http://schemas.microsoft.com/office/powerpoint/2010/main" val="662419378"/>
              </p:ext>
            </p:extLst>
          </p:nvPr>
        </p:nvGraphicFramePr>
        <p:xfrm>
          <a:off x="96419" y="876143"/>
          <a:ext cx="8011261" cy="3719326"/>
        </p:xfrm>
        <a:graphic>
          <a:graphicData uri="http://schemas.openxmlformats.org/drawingml/2006/table">
            <a:tbl>
              <a:tblPr firstRow="1" bandRow="1">
                <a:tableStyleId>{5C22544A-7EE6-4342-B048-85BDC9FD1C3A}</a:tableStyleId>
              </a:tblPr>
              <a:tblGrid>
                <a:gridCol w="3655511">
                  <a:extLst>
                    <a:ext uri="{9D8B030D-6E8A-4147-A177-3AD203B41FA5}">
                      <a16:colId xmlns:a16="http://schemas.microsoft.com/office/drawing/2014/main" val="217029517"/>
                    </a:ext>
                  </a:extLst>
                </a:gridCol>
                <a:gridCol w="4355750">
                  <a:extLst>
                    <a:ext uri="{9D8B030D-6E8A-4147-A177-3AD203B41FA5}">
                      <a16:colId xmlns:a16="http://schemas.microsoft.com/office/drawing/2014/main" val="1252993372"/>
                    </a:ext>
                  </a:extLst>
                </a:gridCol>
              </a:tblGrid>
              <a:tr h="420753">
                <a:tc>
                  <a:txBody>
                    <a:bodyPr/>
                    <a:lstStyle/>
                    <a:p>
                      <a:pPr algn="l" fontAlgn="ctr"/>
                      <a:r>
                        <a:rPr lang="en-CA" sz="1200" b="1" dirty="0">
                          <a:effectLst/>
                        </a:rPr>
                        <a:t>Guidelines</a:t>
                      </a:r>
                      <a:endParaRPr lang="en-CA" sz="1200" dirty="0">
                        <a:effectLst/>
                      </a:endParaRPr>
                    </a:p>
                  </a:txBody>
                  <a:tcPr marL="31750" marR="31750" marT="31750" marB="31750" anchor="ctr"/>
                </a:tc>
                <a:tc>
                  <a:txBody>
                    <a:bodyPr/>
                    <a:lstStyle/>
                    <a:p>
                      <a:pPr algn="l" fontAlgn="ctr"/>
                      <a:r>
                        <a:rPr lang="en-CA" sz="1200" b="1" dirty="0">
                          <a:effectLst/>
                        </a:rPr>
                        <a:t>Example Open Ended End-User Questions</a:t>
                      </a:r>
                      <a:endParaRPr lang="en-CA" sz="1200" dirty="0">
                        <a:effectLst/>
                      </a:endParaRPr>
                    </a:p>
                  </a:txBody>
                  <a:tcPr marL="31750" marR="31750" marT="31750" marB="31750" anchor="ctr"/>
                </a:tc>
                <a:extLst>
                  <a:ext uri="{0D108BD9-81ED-4DB2-BD59-A6C34878D82A}">
                    <a16:rowId xmlns:a16="http://schemas.microsoft.com/office/drawing/2014/main" val="3439792799"/>
                  </a:ext>
                </a:extLst>
              </a:tr>
              <a:tr h="616720">
                <a:tc>
                  <a:txBody>
                    <a:bodyPr/>
                    <a:lstStyle/>
                    <a:p>
                      <a:pPr marL="0" indent="0" fontAlgn="ctr">
                        <a:buFont typeface="Arial" panose="020B0604020202020204" pitchFamily="34" charset="0"/>
                        <a:buNone/>
                      </a:pPr>
                      <a:r>
                        <a:rPr lang="en-CA" sz="1400" b="0" dirty="0">
                          <a:solidFill>
                            <a:srgbClr val="000000"/>
                          </a:solidFill>
                          <a:effectLst/>
                        </a:rPr>
                        <a:t>Ask pertinent questions.</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does not work?</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exactly is the problem?</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are you trying to accomplish?</a:t>
                      </a:r>
                    </a:p>
                  </a:txBody>
                  <a:tcPr marL="31750" marR="31750" marT="31750" marB="31750" anchor="ctr"/>
                </a:tc>
                <a:extLst>
                  <a:ext uri="{0D108BD9-81ED-4DB2-BD59-A6C34878D82A}">
                    <a16:rowId xmlns:a16="http://schemas.microsoft.com/office/drawing/2014/main" val="1501185609"/>
                  </a:ext>
                </a:extLst>
              </a:tr>
              <a:tr h="435162">
                <a:tc>
                  <a:txBody>
                    <a:bodyPr/>
                    <a:lstStyle/>
                    <a:p>
                      <a:pPr marL="0" indent="0" fontAlgn="ctr">
                        <a:buFont typeface="Arial" panose="020B0604020202020204" pitchFamily="34" charset="0"/>
                        <a:buNone/>
                      </a:pPr>
                      <a:r>
                        <a:rPr lang="en-CA" sz="1400" b="0" dirty="0">
                          <a:solidFill>
                            <a:srgbClr val="000000"/>
                          </a:solidFill>
                          <a:effectLst/>
                        </a:rPr>
                        <a:t>Determine the scope of the problem.</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Who does this issue affect? Is it just you or others?</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device is this happening on?</a:t>
                      </a:r>
                    </a:p>
                  </a:txBody>
                  <a:tcPr marL="31750" marR="31750" marT="31750" marB="31750" anchor="ctr"/>
                </a:tc>
                <a:extLst>
                  <a:ext uri="{0D108BD9-81ED-4DB2-BD59-A6C34878D82A}">
                    <a16:rowId xmlns:a16="http://schemas.microsoft.com/office/drawing/2014/main" val="2269619013"/>
                  </a:ext>
                </a:extLst>
              </a:tr>
              <a:tr h="616720">
                <a:tc>
                  <a:txBody>
                    <a:bodyPr/>
                    <a:lstStyle/>
                    <a:p>
                      <a:pPr marL="0" indent="0" fontAlgn="ctr">
                        <a:buFont typeface="Arial" panose="020B0604020202020204" pitchFamily="34" charset="0"/>
                        <a:buNone/>
                      </a:pPr>
                      <a:r>
                        <a:rPr lang="en-CA" sz="1400" b="0" dirty="0">
                          <a:solidFill>
                            <a:srgbClr val="000000"/>
                          </a:solidFill>
                          <a:effectLst/>
                        </a:rPr>
                        <a:t>Determine when the problem occurred / occurs.</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When exactly does the problem occur?</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When was the problem first noticed?</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Were there any error message(s) displayed?</a:t>
                      </a:r>
                    </a:p>
                  </a:txBody>
                  <a:tcPr marL="31750" marR="31750" marT="31750" marB="31750" anchor="ctr"/>
                </a:tc>
                <a:extLst>
                  <a:ext uri="{0D108BD9-81ED-4DB2-BD59-A6C34878D82A}">
                    <a16:rowId xmlns:a16="http://schemas.microsoft.com/office/drawing/2014/main" val="4186411143"/>
                  </a:ext>
                </a:extLst>
              </a:tr>
              <a:tr h="452453">
                <a:tc>
                  <a:txBody>
                    <a:bodyPr/>
                    <a:lstStyle/>
                    <a:p>
                      <a:pPr marL="0" indent="0" fontAlgn="ctr">
                        <a:buFont typeface="Arial" panose="020B0604020202020204" pitchFamily="34" charset="0"/>
                        <a:buNone/>
                      </a:pPr>
                      <a:r>
                        <a:rPr lang="en-CA" sz="1400" b="0" dirty="0">
                          <a:solidFill>
                            <a:srgbClr val="000000"/>
                          </a:solidFill>
                          <a:effectLst/>
                        </a:rPr>
                        <a:t>Determine if the problem is constant or intermittent.</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Can you reproduce the problem?</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Can you send me a screenshot or video of the problem?</a:t>
                      </a:r>
                    </a:p>
                  </a:txBody>
                  <a:tcPr marL="31750" marR="31750" marT="31750" marB="31750" anchor="ctr"/>
                </a:tc>
                <a:extLst>
                  <a:ext uri="{0D108BD9-81ED-4DB2-BD59-A6C34878D82A}">
                    <a16:rowId xmlns:a16="http://schemas.microsoft.com/office/drawing/2014/main" val="2449721664"/>
                  </a:ext>
                </a:extLst>
              </a:tr>
              <a:tr h="420753">
                <a:tc>
                  <a:txBody>
                    <a:bodyPr/>
                    <a:lstStyle/>
                    <a:p>
                      <a:pPr marL="0" indent="0" fontAlgn="ctr">
                        <a:buFont typeface="Arial" panose="020B0604020202020204" pitchFamily="34" charset="0"/>
                        <a:buNone/>
                      </a:pPr>
                      <a:r>
                        <a:rPr lang="en-CA" sz="1400" b="0" dirty="0">
                          <a:solidFill>
                            <a:srgbClr val="000000"/>
                          </a:solidFill>
                          <a:effectLst/>
                        </a:rPr>
                        <a:t>Determine if anything has changed.</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has changed since the last time it did work?</a:t>
                      </a:r>
                    </a:p>
                  </a:txBody>
                  <a:tcPr marL="31750" marR="31750" marT="31750" marB="31750" anchor="ctr"/>
                </a:tc>
                <a:extLst>
                  <a:ext uri="{0D108BD9-81ED-4DB2-BD59-A6C34878D82A}">
                    <a16:rowId xmlns:a16="http://schemas.microsoft.com/office/drawing/2014/main" val="2167591286"/>
                  </a:ext>
                </a:extLst>
              </a:tr>
              <a:tr h="452453">
                <a:tc>
                  <a:txBody>
                    <a:bodyPr/>
                    <a:lstStyle/>
                    <a:p>
                      <a:pPr marL="0" indent="0" fontAlgn="ctr">
                        <a:buFont typeface="Arial" panose="020B0604020202020204" pitchFamily="34" charset="0"/>
                        <a:buNone/>
                      </a:pPr>
                      <a:r>
                        <a:rPr lang="en-CA" sz="1400" b="0" dirty="0">
                          <a:solidFill>
                            <a:srgbClr val="000000"/>
                          </a:solidFill>
                          <a:effectLst/>
                        </a:rPr>
                        <a:t>Use questions to eliminate or discover possible problems.</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works?</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does not work?</a:t>
                      </a:r>
                    </a:p>
                  </a:txBody>
                  <a:tcPr marL="31750" marR="31750" marT="31750" marB="31750" anchor="ctr"/>
                </a:tc>
                <a:extLst>
                  <a:ext uri="{0D108BD9-81ED-4DB2-BD59-A6C34878D82A}">
                    <a16:rowId xmlns:a16="http://schemas.microsoft.com/office/drawing/2014/main" val="4262862871"/>
                  </a:ext>
                </a:extLst>
              </a:tr>
            </a:tbl>
          </a:graphicData>
        </a:graphic>
      </p:graphicFrame>
      <p:pic>
        <p:nvPicPr>
          <p:cNvPr id="10" name="Picture 9">
            <a:extLst>
              <a:ext uri="{FF2B5EF4-FFF2-40B4-BE49-F238E27FC236}">
                <a16:creationId xmlns:a16="http://schemas.microsoft.com/office/drawing/2014/main" id="{AB50092C-8DC9-4A15-A546-B5341C3510B5}"/>
              </a:ext>
            </a:extLst>
          </p:cNvPr>
          <p:cNvPicPr>
            <a:picLocks noChangeAspect="1"/>
          </p:cNvPicPr>
          <p:nvPr/>
        </p:nvPicPr>
        <p:blipFill>
          <a:blip r:embed="rId3"/>
          <a:stretch>
            <a:fillRect/>
          </a:stretch>
        </p:blipFill>
        <p:spPr>
          <a:xfrm>
            <a:off x="8207433" y="46991"/>
            <a:ext cx="3890646" cy="2039488"/>
          </a:xfrm>
          <a:prstGeom prst="rect">
            <a:avLst/>
          </a:prstGeom>
        </p:spPr>
      </p:pic>
      <p:pic>
        <p:nvPicPr>
          <p:cNvPr id="11" name="Picture 10">
            <a:extLst>
              <a:ext uri="{FF2B5EF4-FFF2-40B4-BE49-F238E27FC236}">
                <a16:creationId xmlns:a16="http://schemas.microsoft.com/office/drawing/2014/main" id="{A306F81F-DE41-4532-BF2E-A94AC0054C31}"/>
              </a:ext>
            </a:extLst>
          </p:cNvPr>
          <p:cNvPicPr>
            <a:picLocks noChangeAspect="1"/>
          </p:cNvPicPr>
          <p:nvPr/>
        </p:nvPicPr>
        <p:blipFill>
          <a:blip r:embed="rId4"/>
          <a:stretch>
            <a:fillRect/>
          </a:stretch>
        </p:blipFill>
        <p:spPr>
          <a:xfrm>
            <a:off x="8163099" y="2038700"/>
            <a:ext cx="4028902" cy="3669021"/>
          </a:xfrm>
          <a:prstGeom prst="rect">
            <a:avLst/>
          </a:prstGeom>
        </p:spPr>
      </p:pic>
    </p:spTree>
    <p:extLst>
      <p:ext uri="{BB962C8B-B14F-4D97-AF65-F5344CB8AC3E}">
        <p14:creationId xmlns:p14="http://schemas.microsoft.com/office/powerpoint/2010/main" val="1800276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10020" y="1670086"/>
            <a:ext cx="5343682" cy="2585323"/>
          </a:xfrm>
          <a:prstGeom prst="rect">
            <a:avLst/>
          </a:prstGeom>
        </p:spPr>
        <p:txBody>
          <a:bodyPr wrap="square">
            <a:spAutoFit/>
          </a:bodyPr>
          <a:lstStyle/>
          <a:p>
            <a:pPr marL="285750" indent="-285750" algn="just">
              <a:spcBef>
                <a:spcPts val="0"/>
              </a:spcBef>
              <a:spcAft>
                <a:spcPts val="0"/>
              </a:spcAft>
              <a:buFont typeface="Wingdings" panose="05000000000000000000" pitchFamily="2" charset="2"/>
              <a:buChar char="ü"/>
            </a:pPr>
            <a:r>
              <a:rPr lang="en-US" dirty="0" smtClean="0"/>
              <a:t>To </a:t>
            </a:r>
            <a:r>
              <a:rPr lang="en-US" dirty="0"/>
              <a:t>verify the status of CDP and display a list of neighbors, use the show </a:t>
            </a:r>
            <a:r>
              <a:rPr lang="en-US" dirty="0" err="1"/>
              <a:t>cdp</a:t>
            </a:r>
            <a:r>
              <a:rPr lang="en-US" dirty="0"/>
              <a:t> neighbors command in the privileged EXEC mode. </a:t>
            </a:r>
          </a:p>
          <a:p>
            <a:pPr marL="285750" indent="-285750" algn="just">
              <a:spcBef>
                <a:spcPts val="0"/>
              </a:spcBef>
              <a:spcAft>
                <a:spcPts val="0"/>
              </a:spcAft>
              <a:buFont typeface="Wingdings" panose="05000000000000000000" pitchFamily="2" charset="2"/>
              <a:buChar char="ü"/>
            </a:pPr>
            <a:r>
              <a:rPr lang="en-US" dirty="0"/>
              <a:t>Cisco devices also support Link Layer Discovery Protocol (LLDP), which is a vendor-neutral neighbor discovery protocol similar to CDP. </a:t>
            </a:r>
          </a:p>
          <a:p>
            <a:pPr marL="285750" indent="-285750" algn="just">
              <a:spcBef>
                <a:spcPts val="0"/>
              </a:spcBef>
              <a:spcAft>
                <a:spcPts val="0"/>
              </a:spcAft>
              <a:buFont typeface="Wingdings" panose="05000000000000000000" pitchFamily="2" charset="2"/>
              <a:buChar char="ü"/>
            </a:pPr>
            <a:r>
              <a:rPr lang="en-US" dirty="0"/>
              <a:t>To enable LLDP globally on a Cisco network device, enter the </a:t>
            </a:r>
            <a:r>
              <a:rPr lang="en-US" dirty="0" err="1"/>
              <a:t>lldp</a:t>
            </a:r>
            <a:r>
              <a:rPr lang="en-US" dirty="0"/>
              <a:t> run command in the global configuration mode</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297889" y="1470580"/>
            <a:ext cx="5537646" cy="3970318"/>
          </a:xfrm>
          <a:prstGeom prst="rect">
            <a:avLst/>
          </a:prstGeom>
        </p:spPr>
        <p:txBody>
          <a:bodyPr wrap="square">
            <a:spAutoFit/>
          </a:bodyPr>
          <a:lstStyle/>
          <a:p>
            <a:pPr algn="just">
              <a:spcBef>
                <a:spcPts val="0"/>
              </a:spcBef>
              <a:spcAft>
                <a:spcPts val="0"/>
              </a:spcAft>
            </a:pPr>
            <a:r>
              <a:rPr lang="en-US" b="1" dirty="0" smtClean="0">
                <a:solidFill>
                  <a:schemeClr val="bg1"/>
                </a:solidFill>
              </a:rPr>
              <a:t>SUMMARY</a:t>
            </a:r>
          </a:p>
          <a:p>
            <a:pPr marL="285750" indent="-285750" algn="just">
              <a:spcBef>
                <a:spcPts val="0"/>
              </a:spcBef>
              <a:spcAft>
                <a:spcPts val="0"/>
              </a:spcAft>
              <a:buFont typeface="Wingdings" panose="05000000000000000000" pitchFamily="2" charset="2"/>
              <a:buChar char="ü"/>
            </a:pPr>
            <a:r>
              <a:rPr lang="en-US" dirty="0">
                <a:solidFill>
                  <a:schemeClr val="bg1"/>
                </a:solidFill>
              </a:rPr>
              <a:t>Cisco Discovery Protocol (CDP) is a Cisco proprietary Layer 2 protocol that is used to gather information about Cisco devices which share the same data link. </a:t>
            </a:r>
          </a:p>
          <a:p>
            <a:pPr marL="285750" indent="-285750" algn="just">
              <a:spcBef>
                <a:spcPts val="0"/>
              </a:spcBef>
              <a:spcAft>
                <a:spcPts val="0"/>
              </a:spcAft>
              <a:buFont typeface="Wingdings" panose="05000000000000000000" pitchFamily="2" charset="2"/>
              <a:buChar char="ü"/>
            </a:pPr>
            <a:r>
              <a:rPr lang="en-US" dirty="0">
                <a:solidFill>
                  <a:schemeClr val="bg1"/>
                </a:solidFill>
              </a:rPr>
              <a:t>CDP can be used as a network discovery tool to determine the information about the neighboring devices. This information gathered from CDP can help build a logical topology of a network when documentation is missing or lacking in detail. </a:t>
            </a:r>
          </a:p>
          <a:p>
            <a:pPr marL="285750" indent="-285750" algn="just">
              <a:spcBef>
                <a:spcPts val="0"/>
              </a:spcBef>
              <a:spcAft>
                <a:spcPts val="0"/>
              </a:spcAft>
              <a:buFont typeface="Wingdings" panose="05000000000000000000" pitchFamily="2" charset="2"/>
              <a:buChar char="ü"/>
            </a:pPr>
            <a:r>
              <a:rPr lang="en-US" dirty="0">
                <a:solidFill>
                  <a:schemeClr val="bg1"/>
                </a:solidFill>
              </a:rPr>
              <a:t>On Cisco devices, CDP is enabled by default. To enable CDP globally for all the supported interfaces on the device, enter </a:t>
            </a:r>
            <a:r>
              <a:rPr lang="en-US" dirty="0" err="1">
                <a:solidFill>
                  <a:schemeClr val="bg1"/>
                </a:solidFill>
              </a:rPr>
              <a:t>cdp</a:t>
            </a:r>
            <a:r>
              <a:rPr lang="en-US" dirty="0">
                <a:solidFill>
                  <a:schemeClr val="bg1"/>
                </a:solidFill>
              </a:rPr>
              <a:t> run in the global configuration mode. To enable CDP on the specific interface, enter the </a:t>
            </a:r>
            <a:r>
              <a:rPr lang="en-US" dirty="0" err="1">
                <a:solidFill>
                  <a:schemeClr val="bg1"/>
                </a:solidFill>
              </a:rPr>
              <a:t>cdp</a:t>
            </a:r>
            <a:r>
              <a:rPr lang="en-US" dirty="0">
                <a:solidFill>
                  <a:schemeClr val="bg1"/>
                </a:solidFill>
              </a:rPr>
              <a:t> enable command. </a:t>
            </a:r>
          </a:p>
        </p:txBody>
      </p:sp>
    </p:spTree>
    <p:extLst>
      <p:ext uri="{BB962C8B-B14F-4D97-AF65-F5344CB8AC3E}">
        <p14:creationId xmlns:p14="http://schemas.microsoft.com/office/powerpoint/2010/main" val="15789299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26645" y="1470581"/>
            <a:ext cx="5343682" cy="3139321"/>
          </a:xfrm>
          <a:prstGeom prst="rect">
            <a:avLst/>
          </a:prstGeom>
        </p:spPr>
        <p:txBody>
          <a:bodyPr wrap="square">
            <a:spAutoFit/>
          </a:bodyPr>
          <a:lstStyle/>
          <a:p>
            <a:pPr marL="285750" indent="-285750" algn="just">
              <a:spcBef>
                <a:spcPts val="0"/>
              </a:spcBef>
              <a:spcAft>
                <a:spcPts val="0"/>
              </a:spcAft>
              <a:buFont typeface="Wingdings" panose="05000000000000000000" pitchFamily="2" charset="2"/>
              <a:buChar char="ü"/>
            </a:pPr>
            <a:r>
              <a:rPr lang="en-US" dirty="0" smtClean="0"/>
              <a:t>NTP </a:t>
            </a:r>
            <a:r>
              <a:rPr lang="en-US" dirty="0"/>
              <a:t>networks use a hierarchical system of time sources and each level in this system is called a stratum. Authoritative time sources, also referred to as stratum 0 devices, are high-precision timekeeping devices. Stratum 1 devices are directly connected to the authoritative time sources. Stratum 2 devices, such as NTP clients, synchronize their time by using the NTP packets from stratum 1 servers. </a:t>
            </a:r>
          </a:p>
          <a:p>
            <a:pPr marL="285750" indent="-285750" algn="just">
              <a:spcBef>
                <a:spcPts val="0"/>
              </a:spcBef>
              <a:spcAft>
                <a:spcPts val="0"/>
              </a:spcAft>
              <a:buFont typeface="Wingdings" panose="05000000000000000000" pitchFamily="2" charset="2"/>
              <a:buChar char="ü"/>
            </a:pPr>
            <a:r>
              <a:rPr lang="en-US" dirty="0"/>
              <a:t>The </a:t>
            </a:r>
            <a:r>
              <a:rPr lang="en-US" dirty="0" err="1"/>
              <a:t>ntp</a:t>
            </a:r>
            <a:r>
              <a:rPr lang="en-US" dirty="0"/>
              <a:t> server </a:t>
            </a:r>
            <a:r>
              <a:rPr lang="en-US" dirty="0" err="1"/>
              <a:t>ip</a:t>
            </a:r>
            <a:r>
              <a:rPr lang="en-US" dirty="0"/>
              <a:t>-address command is issued in global configuration mode to configure a device as the NTP server.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253554" y="1332081"/>
            <a:ext cx="5537646" cy="4247317"/>
          </a:xfrm>
          <a:prstGeom prst="rect">
            <a:avLst/>
          </a:prstGeom>
        </p:spPr>
        <p:txBody>
          <a:bodyPr wrap="square">
            <a:spAutoFit/>
          </a:bodyPr>
          <a:lstStyle/>
          <a:p>
            <a:pPr algn="just">
              <a:spcBef>
                <a:spcPts val="0"/>
              </a:spcBef>
              <a:spcAft>
                <a:spcPts val="0"/>
              </a:spcAft>
            </a:pPr>
            <a:r>
              <a:rPr lang="en-US" b="1" dirty="0" smtClean="0">
                <a:solidFill>
                  <a:schemeClr val="bg1"/>
                </a:solidFill>
              </a:rPr>
              <a:t>SUMMARY</a:t>
            </a:r>
          </a:p>
          <a:p>
            <a:pPr marL="285750" indent="-285750" algn="just">
              <a:spcBef>
                <a:spcPts val="0"/>
              </a:spcBef>
              <a:spcAft>
                <a:spcPts val="0"/>
              </a:spcAft>
              <a:buFont typeface="Wingdings" panose="05000000000000000000" pitchFamily="2" charset="2"/>
              <a:buChar char="ü"/>
            </a:pPr>
            <a:r>
              <a:rPr lang="en-US" dirty="0">
                <a:solidFill>
                  <a:schemeClr val="bg1"/>
                </a:solidFill>
              </a:rPr>
              <a:t>With LLDP enabled, device neighbors can be discovered by using the show </a:t>
            </a:r>
            <a:r>
              <a:rPr lang="en-US" dirty="0" err="1">
                <a:solidFill>
                  <a:schemeClr val="bg1"/>
                </a:solidFill>
              </a:rPr>
              <a:t>lldp</a:t>
            </a:r>
            <a:r>
              <a:rPr lang="en-US" dirty="0">
                <a:solidFill>
                  <a:schemeClr val="bg1"/>
                </a:solidFill>
              </a:rPr>
              <a:t> neighbors command. When more details about the neighbors are needed, the show </a:t>
            </a:r>
            <a:r>
              <a:rPr lang="en-US" dirty="0" err="1">
                <a:solidFill>
                  <a:schemeClr val="bg1"/>
                </a:solidFill>
              </a:rPr>
              <a:t>lldp</a:t>
            </a:r>
            <a:r>
              <a:rPr lang="en-US" dirty="0">
                <a:solidFill>
                  <a:schemeClr val="bg1"/>
                </a:solidFill>
              </a:rPr>
              <a:t> neighbors detail command can provide information, such as the neighbor IOS version, IP address, and device capability.</a:t>
            </a:r>
          </a:p>
          <a:p>
            <a:pPr marL="285750" indent="-285750" algn="just">
              <a:spcBef>
                <a:spcPts val="0"/>
              </a:spcBef>
              <a:spcAft>
                <a:spcPts val="0"/>
              </a:spcAft>
              <a:buFont typeface="Wingdings" panose="05000000000000000000" pitchFamily="2" charset="2"/>
              <a:buChar char="ü"/>
            </a:pPr>
            <a:r>
              <a:rPr lang="en-US" dirty="0">
                <a:solidFill>
                  <a:schemeClr val="bg1"/>
                </a:solidFill>
              </a:rPr>
              <a:t>When the time is not synchronized between devices, it will be impossible to determine the order of the events and the cause of an event. </a:t>
            </a:r>
          </a:p>
          <a:p>
            <a:pPr marL="285750" indent="-285750" algn="just">
              <a:spcBef>
                <a:spcPts val="0"/>
              </a:spcBef>
              <a:spcAft>
                <a:spcPts val="0"/>
              </a:spcAft>
              <a:buFont typeface="Wingdings" panose="05000000000000000000" pitchFamily="2" charset="2"/>
              <a:buChar char="ü"/>
            </a:pPr>
            <a:r>
              <a:rPr lang="en-US" dirty="0">
                <a:solidFill>
                  <a:schemeClr val="bg1"/>
                </a:solidFill>
              </a:rPr>
              <a:t>You can manually configure the date and time, or you can configure the NTP, which allows devices on the network to synchronize their time settings with an NTP server. </a:t>
            </a:r>
          </a:p>
        </p:txBody>
      </p:sp>
    </p:spTree>
    <p:extLst>
      <p:ext uri="{BB962C8B-B14F-4D97-AF65-F5344CB8AC3E}">
        <p14:creationId xmlns:p14="http://schemas.microsoft.com/office/powerpoint/2010/main" val="3808702569"/>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schemas.microsoft.com/office/2006/documentManagement/types"/>
    <ds:schemaRef ds:uri="http://schemas.microsoft.com/office/2006/metadata/properties"/>
    <ds:schemaRef ds:uri="http://schemas.openxmlformats.org/package/2006/metadata/core-properties"/>
    <ds:schemaRef ds:uri="http://www.w3.org/XML/1998/namespace"/>
    <ds:schemaRef ds:uri="http://purl.org/dc/elements/1.1/"/>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325</TotalTime>
  <Words>5444</Words>
  <Application>Microsoft Office PowerPoint</Application>
  <PresentationFormat>Widescreen</PresentationFormat>
  <Paragraphs>557</Paragraphs>
  <Slides>35</Slides>
  <Notes>26</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35</vt:i4>
      </vt:variant>
    </vt:vector>
  </HeadingPairs>
  <TitlesOfParts>
    <vt:vector size="47" baseType="lpstr">
      <vt:lpstr>Arial</vt:lpstr>
      <vt:lpstr>Calibri</vt:lpstr>
      <vt:lpstr>Calibri Light</vt:lpstr>
      <vt:lpstr>CiscoSans ExtraLight</vt:lpstr>
      <vt:lpstr>Courier New</vt:lpstr>
      <vt:lpstr>Myanmar Text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Importance and necessity of QoS in Networking devices </vt:lpstr>
      <vt:lpstr>Importance and necessity of QoS in Networking devices </vt:lpstr>
      <vt:lpstr>Importance and necessity of QoS in Networking devices </vt:lpstr>
      <vt:lpstr>Importance and necessity of QoS in Networking devices </vt:lpstr>
      <vt:lpstr>Importance and necessity of QoS in Networking devices </vt:lpstr>
      <vt:lpstr>Importance and necessity of QoS in Networking devices </vt:lpstr>
      <vt:lpstr>Importance and necessity of QoS in Networking devices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38</cp:revision>
  <dcterms:created xsi:type="dcterms:W3CDTF">2021-03-05T06:07:01Z</dcterms:created>
  <dcterms:modified xsi:type="dcterms:W3CDTF">2021-03-13T18:44:26Z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