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3">
  <p:sldMasterIdLst>
    <p:sldMasterId id="2147483684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21383625" cy="30275213"/>
  <p:notesSz cx="6808788" cy="9940925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0" d="100"/>
          <a:sy n="40" d="100"/>
        </p:scale>
        <p:origin x="1397" y="2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6038" y="0"/>
            <a:ext cx="2951162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2A9CE2-47CA-414D-A5D1-B871D65DE750}" type="datetimeFigureOut">
              <a:rPr lang="en-GB" smtClean="0"/>
              <a:t>01/06/2023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245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6038" y="9442450"/>
            <a:ext cx="2951162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08702-D676-4769-B7DB-79D7D92CA54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hcHandoutMasterHeader"/>
          <p:cNvSpPr txBox="1"/>
          <p:nvPr/>
        </p:nvSpPr>
        <p:spPr>
          <a:xfrm>
            <a:off x="0" y="0"/>
            <a:ext cx="6808788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7" name="fcHandoutMasterFooter" descr="BAE SYSTEMS PROPRIETARY"/>
          <p:cNvSpPr txBox="1"/>
          <p:nvPr/>
        </p:nvSpPr>
        <p:spPr>
          <a:xfrm>
            <a:off x="0" y="9628505"/>
            <a:ext cx="6808788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7785787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6038" y="0"/>
            <a:ext cx="2951162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BD3406-2784-4AB4-9726-637CA9009630}" type="datetimeFigureOut">
              <a:rPr lang="en-GB" smtClean="0"/>
              <a:t>01/06/2023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19325" y="1243013"/>
            <a:ext cx="2370138" cy="3354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84725"/>
            <a:ext cx="5446712" cy="391318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2450"/>
            <a:ext cx="2951163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6038" y="9442450"/>
            <a:ext cx="2951162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18223-F423-4612-949F-175807933CD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hcNotesMasterHeader"/>
          <p:cNvSpPr txBox="1"/>
          <p:nvPr/>
        </p:nvSpPr>
        <p:spPr>
          <a:xfrm>
            <a:off x="0" y="0"/>
            <a:ext cx="6808788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9" name="fcNotesMasterFooter" descr="BAE SYSTEMS PROPRIETARY"/>
          <p:cNvSpPr txBox="1"/>
          <p:nvPr/>
        </p:nvSpPr>
        <p:spPr>
          <a:xfrm>
            <a:off x="0" y="9628505"/>
            <a:ext cx="6808788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493536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618223-F423-4612-949F-175807933CD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38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hcSlideMaster.Title Slide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8" name="fcSlideMaster.Title Slide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hcSlideMaster.Title and Content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8" name="fcSlideMaster.Title and Content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hcSlideMaster.Section Header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8" name="fcSlideMaster.Section Header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hcSlideMaster.Two Content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9" name="fcSlideMaster.Two Content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hcSlideMaster.Comparison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11" name="fcSlideMaster.Comparison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hcSlideMaster.Title Only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7" name="fcSlideMaster.Title Only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hcSlideMaster.Blank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6" name="fcSlideMaster.Blank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hcSlideMaster.Content with Caption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9" name="fcSlideMaster.Content with Caption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hcSlideMaster.Picture with Caption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9" name="fcSlideMaster.Picture with Caption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hcSlideMaster.Title and Vertical Text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8" name="fcSlideMaster.Title and Vertical Text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hcSlideMaster.Vertical Title and TextHeader"/>
          <p:cNvSpPr txBox="1"/>
          <p:nvPr userDrawn="1"/>
        </p:nvSpPr>
        <p:spPr>
          <a:xfrm>
            <a:off x="0" y="0"/>
            <a:ext cx="21383625" cy="93179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8" name="fcSlideMaster.Vertical Title and TextFooter" descr="BAE SYSTEMS PROPRIETARY"/>
          <p:cNvSpPr txBox="1"/>
          <p:nvPr userDrawn="1"/>
        </p:nvSpPr>
        <p:spPr>
          <a:xfrm>
            <a:off x="0" y="29962791"/>
            <a:ext cx="2138362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8"/>
            <a:ext cx="18194100" cy="3814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Identifying Major Accident Hazards in a manufacturing process 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using Human Factors </a:t>
            </a: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Bryony Stanfield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-68901" y="5948302"/>
            <a:ext cx="6897481" cy="12614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Human Factors is a new process being introduced into BAE Systems a producer of munition, this has immerged from the Health and safety executives’ regulation, Control Of Major Accident Hazard. </a:t>
            </a:r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1400" i="1" dirty="0">
              <a:solidFill>
                <a:prstClr val="black"/>
              </a:solidFill>
              <a:latin typeface="Calibri" panose="020F0502020204030204"/>
              <a:ea typeface="+mn-ea"/>
            </a:endParaRPr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  <a:p>
            <a:pPr>
              <a:spcBef>
                <a:spcPct val="50000"/>
              </a:spcBef>
            </a:pPr>
            <a:endParaRPr lang="en-GB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-55566" y="20991672"/>
            <a:ext cx="6892500" cy="9509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Project Aims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The aim of this project was to create a robust Human Factors Analysis (HFA) procedure to ensure that Major Accident Hazards (MAH) are identified, and recommendations are put in place to make the workplace a safer environment for both operators and by-standers. </a:t>
            </a:r>
          </a:p>
          <a:p>
            <a:pPr>
              <a:spcBef>
                <a:spcPct val="20000"/>
              </a:spcBef>
            </a:pPr>
            <a:endParaRPr lang="en-GB" altLang="en-US" sz="1200" dirty="0"/>
          </a:p>
          <a:p>
            <a:pPr>
              <a:spcBef>
                <a:spcPct val="20000"/>
              </a:spcBef>
            </a:pPr>
            <a:r>
              <a:rPr lang="en-GB" altLang="en-US" sz="2800" b="1" dirty="0"/>
              <a:t>Objectives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Create a robust system to ensure that all aspects of the process are captured, and any MAH are identifiable.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800" dirty="0"/>
              <a:t>Implement the system to capture and potential MAH and highlight any safety critical tasks.</a:t>
            </a:r>
          </a:p>
          <a:p>
            <a:pPr>
              <a:spcBef>
                <a:spcPct val="20000"/>
              </a:spcBef>
            </a:pPr>
            <a:endParaRPr lang="en-GB" dirty="0"/>
          </a:p>
          <a:p>
            <a:pPr>
              <a:spcBef>
                <a:spcPct val="20000"/>
              </a:spcBef>
            </a:pPr>
            <a:endParaRPr lang="en-GB" altLang="en-US" sz="2800" dirty="0"/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368613" y="20508040"/>
            <a:ext cx="6817070" cy="4191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Conclusion</a:t>
            </a:r>
          </a:p>
          <a:p>
            <a:pPr>
              <a:spcBef>
                <a:spcPct val="2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Implementing the process and recommendations indicate that the changes that have been made have made a positive impact to safety an also the peace of mind of the operators as all aspects of the process has been analysed to minimise the risk of a MAH.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368613" y="26381062"/>
            <a:ext cx="6415087" cy="3058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altLang="en-US" sz="1600" dirty="0">
                <a:ea typeface="Arial" charset="0"/>
                <a:cs typeface="Arial" charset="0"/>
              </a:rPr>
              <a:t>Ergonomics.org.uk. (2023). Ergonomics and human factors. https://ergonomics.org.uk/static/c739f21a-4acc-41ce-a5cf14e25af01b43/0ffd7018-1646-4344-a0d2d6563dd8a552/CIEHF-Ergonomics-Circular-Graphic.png</a:t>
            </a:r>
            <a:endParaRPr lang="en-US" altLang="en-US" sz="1600" dirty="0">
              <a:ea typeface="Arial" charset="0"/>
              <a:cs typeface="Arial" charset="0"/>
            </a:endParaRPr>
          </a:p>
          <a:p>
            <a:pPr marL="0" indent="0">
              <a:spcBef>
                <a:spcPct val="50000"/>
              </a:spcBef>
            </a:pPr>
            <a:r>
              <a:rPr lang="en-GB" altLang="en-US" sz="1600" dirty="0">
                <a:ea typeface="Arial" charset="0"/>
                <a:cs typeface="Arial" charset="0"/>
              </a:rPr>
              <a:t>Health and Safety Executive (2019). Human factors/ergonomics – Introduction to human factors. [online] Hse.gov.uk. Available at: https://www.hse.gov.uk/humanfactors/introduction.htm.</a:t>
            </a:r>
            <a:endParaRPr lang="en-US" altLang="en-US" sz="16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225487" y="29188620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8"/>
          <p:cNvSpPr txBox="1">
            <a:spLocks noChangeArrowheads="1"/>
          </p:cNvSpPr>
          <p:nvPr/>
        </p:nvSpPr>
        <p:spPr bwMode="auto">
          <a:xfrm>
            <a:off x="7101686" y="6005954"/>
            <a:ext cx="7271602" cy="17862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Industry Research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Human factors in industry </a:t>
            </a:r>
          </a:p>
          <a:p>
            <a:pPr marL="514350" indent="-514350">
              <a:spcBef>
                <a:spcPct val="20000"/>
              </a:spcBef>
              <a:buFontTx/>
              <a:buAutoNum type="arabicPeriod"/>
            </a:pPr>
            <a:r>
              <a:rPr lang="en-GB" altLang="en-US" sz="2800" dirty="0"/>
              <a:t>The individual </a:t>
            </a:r>
          </a:p>
          <a:p>
            <a:pPr marL="514350" indent="-514350">
              <a:spcBef>
                <a:spcPct val="20000"/>
              </a:spcBef>
              <a:buFontTx/>
              <a:buAutoNum type="arabicPeriod"/>
            </a:pPr>
            <a:r>
              <a:rPr lang="en-GB" altLang="en-US" sz="2800" dirty="0"/>
              <a:t>The Organisation</a:t>
            </a:r>
          </a:p>
          <a:p>
            <a:pPr marL="514350" indent="-514350">
              <a:spcBef>
                <a:spcPct val="20000"/>
              </a:spcBef>
              <a:buFontTx/>
              <a:buAutoNum type="arabicPeriod"/>
            </a:pPr>
            <a:r>
              <a:rPr lang="en-GB" altLang="en-US" sz="2800" dirty="0"/>
              <a:t>The Job </a:t>
            </a:r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 algn="r">
              <a:spcBef>
                <a:spcPct val="20000"/>
              </a:spcBef>
            </a:pPr>
            <a:endParaRPr lang="en-GB" altLang="en-US" sz="2800" dirty="0"/>
          </a:p>
          <a:p>
            <a:pPr>
              <a:spcBef>
                <a:spcPct val="20000"/>
              </a:spcBef>
            </a:pPr>
            <a:r>
              <a:rPr lang="en-GB" altLang="en-US" sz="1400" i="1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3 Ergonomics and Human factors Chart (Ergonomics.org.uk, 2023)</a:t>
            </a:r>
          </a:p>
          <a:p>
            <a:pPr>
              <a:spcBef>
                <a:spcPct val="20000"/>
              </a:spcBef>
            </a:pPr>
            <a:endParaRPr lang="en-GB" altLang="en-US" sz="700" dirty="0"/>
          </a:p>
          <a:p>
            <a:pPr>
              <a:spcBef>
                <a:spcPct val="20000"/>
              </a:spcBef>
            </a:pPr>
            <a:r>
              <a:rPr lang="en-GB" altLang="en-US" sz="2800" dirty="0"/>
              <a:t>Swiss cheese model</a:t>
            </a:r>
          </a:p>
          <a:p>
            <a:pPr>
              <a:spcBef>
                <a:spcPct val="20000"/>
              </a:spcBef>
            </a:pPr>
            <a:endParaRPr lang="en-GB" altLang="en-US" sz="1100" dirty="0"/>
          </a:p>
          <a:p>
            <a:pPr lvl="0"/>
            <a:r>
              <a:rPr lang="en-GB" sz="2800" dirty="0"/>
              <a:t>1. Organisational influences</a:t>
            </a:r>
          </a:p>
          <a:p>
            <a:pPr lvl="0"/>
            <a:r>
              <a:rPr lang="en-GB" sz="2800" dirty="0"/>
              <a:t>2. Supervisory factors</a:t>
            </a:r>
          </a:p>
          <a:p>
            <a:pPr lvl="0"/>
            <a:r>
              <a:rPr lang="en-GB" sz="2800" dirty="0"/>
              <a:t>3. Preconditions</a:t>
            </a:r>
          </a:p>
          <a:p>
            <a:r>
              <a:rPr lang="en-GB" sz="2800" dirty="0"/>
              <a:t>4. Unsafe acts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000" i="1" dirty="0"/>
          </a:p>
          <a:p>
            <a:endParaRPr lang="en-GB" sz="1000" i="1" dirty="0"/>
          </a:p>
          <a:p>
            <a:endParaRPr lang="en-GB" sz="1000" i="1" dirty="0"/>
          </a:p>
          <a:p>
            <a:endParaRPr lang="en-GB" sz="1000" i="1" dirty="0"/>
          </a:p>
          <a:p>
            <a:endParaRPr lang="en-GB" sz="1400" i="1" dirty="0">
              <a:solidFill>
                <a:prstClr val="black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4 Swiss cheese model (OHSA Occupational Health Services Australia, n.d.)</a:t>
            </a:r>
          </a:p>
          <a:p>
            <a:endParaRPr lang="en-GB" sz="1000" i="1" dirty="0"/>
          </a:p>
          <a:p>
            <a:endParaRPr lang="en-GB" sz="1000" i="1" dirty="0"/>
          </a:p>
          <a:p>
            <a:r>
              <a:rPr lang="en-GB" sz="2800" dirty="0"/>
              <a:t>Established models:</a:t>
            </a:r>
          </a:p>
          <a:p>
            <a:r>
              <a:rPr lang="en-GB" sz="2800" dirty="0"/>
              <a:t>- Human factors in Aviation sectors</a:t>
            </a:r>
          </a:p>
          <a:p>
            <a:r>
              <a:rPr lang="en-GB" sz="2800" dirty="0"/>
              <a:t>- Human Factors in Medical sectors</a:t>
            </a:r>
          </a:p>
          <a:p>
            <a:r>
              <a:rPr lang="en-GB" sz="2800" dirty="0"/>
              <a:t>- Human Factors in Railway sectors</a:t>
            </a:r>
          </a:p>
        </p:txBody>
      </p:sp>
      <p:sp>
        <p:nvSpPr>
          <p:cNvPr id="46" name="Text Box 8"/>
          <p:cNvSpPr txBox="1">
            <a:spLocks noChangeArrowheads="1"/>
          </p:cNvSpPr>
          <p:nvPr/>
        </p:nvSpPr>
        <p:spPr bwMode="auto">
          <a:xfrm>
            <a:off x="7161529" y="23121239"/>
            <a:ext cx="7010147" cy="624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Work Done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AU" altLang="en-US" sz="2800" dirty="0"/>
              <a:t>HFA procedure was created, then implemented by analysing the EMDA, Trays and Hearth process.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The 6 steps of a HFA:</a:t>
            </a:r>
          </a:p>
          <a:p>
            <a:pPr marL="355600" indent="-355600">
              <a:spcBef>
                <a:spcPct val="20000"/>
              </a:spcBef>
              <a:buAutoNum type="arabicPeriod"/>
            </a:pPr>
            <a:r>
              <a:rPr lang="en-AU" altLang="en-US" sz="2800" dirty="0"/>
              <a:t>Safety critical screening process 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2. Hierarchical Task analysis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3. Walk through, Talk through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4. Operator workshop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5. Recommendations 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6. Human factors analysis report</a:t>
            </a:r>
          </a:p>
        </p:txBody>
      </p:sp>
      <p:sp>
        <p:nvSpPr>
          <p:cNvPr id="47" name="Text Box 8"/>
          <p:cNvSpPr txBox="1">
            <a:spLocks noChangeArrowheads="1"/>
          </p:cNvSpPr>
          <p:nvPr/>
        </p:nvSpPr>
        <p:spPr bwMode="auto">
          <a:xfrm>
            <a:off x="14465327" y="10175550"/>
            <a:ext cx="6894494" cy="5052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Results and Discussion</a:t>
            </a:r>
          </a:p>
          <a:p>
            <a:pPr>
              <a:spcBef>
                <a:spcPct val="20000"/>
              </a:spcBef>
            </a:pP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results of implementing the HFA procedure indicate that the changes made have significantly decreased the risk of a MAH. This is evidenced by the considerable reduction in the criticality score on the safety critical screening tool, as well as the absence of highlighted </a:t>
            </a:r>
            <a:r>
              <a:rPr lang="en-GB" sz="2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elements</a:t>
            </a:r>
            <a:r>
              <a:rPr lang="en-GB" sz="2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in the 'HFA action' column.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6134100"/>
            <a:ext cx="213836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9541" y="29255190"/>
            <a:ext cx="3381486" cy="771861"/>
          </a:xfrm>
          <a:prstGeom prst="rect">
            <a:avLst/>
          </a:prstGeom>
        </p:spPr>
      </p:pic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1092200" y="18239710"/>
            <a:ext cx="21383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1025" name="Picture 1736692841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1" t="2264" r="39758" b="2978"/>
          <a:stretch/>
        </p:blipFill>
        <p:spPr bwMode="auto">
          <a:xfrm>
            <a:off x="158221" y="16069191"/>
            <a:ext cx="6331297" cy="4749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34689" y="20759451"/>
            <a:ext cx="383504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kumimoji="0" lang="en-GB" altLang="en-US" sz="1400" b="0" i="1" u="none" strike="noStrike" cap="none" normalizeH="0" baseline="0" dirty="0" bmk="">
                <a:ln>
                  <a:noFill/>
                </a:ln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igure </a:t>
            </a:r>
            <a:r>
              <a:rPr lang="en-GB" altLang="en-US" sz="1400" i="1" dirty="0" bmk="_Toc13503039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kumimoji="0" lang="en-GB" altLang="en-US" sz="1400" b="0" i="1" u="none" strike="noStrike" cap="none" normalizeH="0" baseline="0" dirty="0" bmk="_Toc135030391">
                <a:ln>
                  <a:noFill/>
                </a:ln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Explosive Material Disposal Area ( Image BAE Systems)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7" name="Picture 36" descr="Going global | CIEHF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2276" y="8693569"/>
            <a:ext cx="5750422" cy="57376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Picture 37"/>
          <p:cNvPicPr/>
          <p:nvPr/>
        </p:nvPicPr>
        <p:blipFill rotWithShape="1">
          <a:blip r:embed="rId8"/>
          <a:srcRect l="2026" t="14794" b="1627"/>
          <a:stretch/>
        </p:blipFill>
        <p:spPr bwMode="auto">
          <a:xfrm>
            <a:off x="6716640" y="17272917"/>
            <a:ext cx="7594295" cy="358189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9" name="Text Box 8"/>
          <p:cNvSpPr txBox="1">
            <a:spLocks noChangeArrowheads="1"/>
          </p:cNvSpPr>
          <p:nvPr/>
        </p:nvSpPr>
        <p:spPr bwMode="auto">
          <a:xfrm>
            <a:off x="14434836" y="6005954"/>
            <a:ext cx="7010147" cy="688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endParaRPr lang="en-AU" altLang="en-US" sz="1000" dirty="0"/>
          </a:p>
        </p:txBody>
      </p:sp>
      <p:sp>
        <p:nvSpPr>
          <p:cNvPr id="41" name="Text Box 8"/>
          <p:cNvSpPr txBox="1">
            <a:spLocks noChangeArrowheads="1"/>
          </p:cNvSpPr>
          <p:nvPr/>
        </p:nvSpPr>
        <p:spPr bwMode="auto">
          <a:xfrm>
            <a:off x="14373478" y="6142144"/>
            <a:ext cx="7010147" cy="558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lvl="0" defTabSz="2771345">
              <a:spcBef>
                <a:spcPct val="20000"/>
              </a:spcBef>
            </a:pPr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Figure 5 Safety critical screening process (Table by author)</a:t>
            </a:r>
            <a:endParaRPr lang="en-AU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>
              <a:spcBef>
                <a:spcPct val="20000"/>
              </a:spcBef>
            </a:pPr>
            <a:endParaRPr lang="en-AU" altLang="en-US" sz="1000" dirty="0"/>
          </a:p>
        </p:txBody>
      </p:sp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4630797"/>
              </p:ext>
            </p:extLst>
          </p:nvPr>
        </p:nvGraphicFramePr>
        <p:xfrm>
          <a:off x="14571154" y="6766509"/>
          <a:ext cx="6298246" cy="3556868"/>
        </p:xfrm>
        <a:graphic>
          <a:graphicData uri="http://schemas.openxmlformats.org/drawingml/2006/table">
            <a:tbl>
              <a:tblPr firstRow="1" firstCol="1" bandRow="1"/>
              <a:tblGrid>
                <a:gridCol w="3149123">
                  <a:extLst>
                    <a:ext uri="{9D8B030D-6E8A-4147-A177-3AD203B41FA5}">
                      <a16:colId xmlns:a16="http://schemas.microsoft.com/office/drawing/2014/main" val="3863509101"/>
                    </a:ext>
                  </a:extLst>
                </a:gridCol>
                <a:gridCol w="3149123">
                  <a:extLst>
                    <a:ext uri="{9D8B030D-6E8A-4147-A177-3AD203B41FA5}">
                      <a16:colId xmlns:a16="http://schemas.microsoft.com/office/drawing/2014/main" val="42435139"/>
                    </a:ext>
                  </a:extLst>
                </a:gridCol>
              </a:tblGrid>
              <a:tr h="687645">
                <a:tc gridSpan="2">
                  <a:txBody>
                    <a:bodyPr/>
                    <a:lstStyle/>
                    <a:p>
                      <a:pPr marL="0" algn="l" defTabSz="2138324" rtl="0" eaLnBrk="1" latinLnBrk="0" hangingPunct="1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28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Recommendations implemented</a:t>
                      </a:r>
                    </a:p>
                    <a:p>
                      <a:pPr marL="0" algn="l" defTabSz="2138324" rtl="0" eaLnBrk="1" latinLnBrk="0" hangingPunct="1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endParaRPr lang="en-GB" sz="1000" b="1" i="1" kern="1200" dirty="0">
                        <a:solidFill>
                          <a:srgbClr val="2F549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9972120"/>
                  </a:ext>
                </a:extLst>
              </a:tr>
              <a:tr h="363966">
                <a:tc>
                  <a:txBody>
                    <a:bodyPr/>
                    <a:lstStyle/>
                    <a:p>
                      <a:pPr marL="0" algn="l" defTabSz="2138324" rtl="0" eaLnBrk="1" latinLnBrk="0" hangingPunct="1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 SCT equipment needs to be added to a call back register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6265263"/>
                  </a:ext>
                </a:extLst>
              </a:tr>
              <a:tr h="304695">
                <a:tc>
                  <a:txBody>
                    <a:bodyPr/>
                    <a:lstStyle/>
                    <a:p>
                      <a:pPr marL="0" algn="l" defTabSz="2138324" rtl="0" eaLnBrk="1" latinLnBrk="0" hangingPunct="1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ACT018**3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EMDA Camera clean added to PM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2933183"/>
                  </a:ext>
                </a:extLst>
              </a:tr>
              <a:tr h="315508">
                <a:tc>
                  <a:txBody>
                    <a:bodyPr/>
                    <a:lstStyle/>
                    <a:p>
                      <a:pPr marL="0" algn="l" defTabSz="2138324" rtl="0" eaLnBrk="1" latinLnBrk="0" hangingPunct="1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ACT018**4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ESD Control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888121"/>
                  </a:ext>
                </a:extLst>
              </a:tr>
              <a:tr h="315508">
                <a:tc>
                  <a:txBody>
                    <a:bodyPr/>
                    <a:lstStyle/>
                    <a:p>
                      <a:pPr algn="l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ACT018**1</a:t>
                      </a: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EMDA SOP Changes</a:t>
                      </a:r>
                    </a:p>
                  </a:txBody>
                  <a:tcPr marL="114300" marR="1143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7533000"/>
                  </a:ext>
                </a:extLst>
              </a:tr>
              <a:tr h="357351">
                <a:tc>
                  <a:txBody>
                    <a:bodyPr/>
                    <a:lstStyle/>
                    <a:p>
                      <a:pPr algn="l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ACT018**2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HMI Design – Prompts, Alarms, identifications of tray in use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3052314"/>
                  </a:ext>
                </a:extLst>
              </a:tr>
              <a:tr h="390269">
                <a:tc>
                  <a:txBody>
                    <a:bodyPr/>
                    <a:lstStyle/>
                    <a:p>
                      <a:pPr algn="l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ACT018**5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Colour code waste ash equipment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Match the colour floor markings with the colour of the bins.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18171862"/>
                  </a:ext>
                </a:extLst>
              </a:tr>
              <a:tr h="334003">
                <a:tc>
                  <a:txBody>
                    <a:bodyPr/>
                    <a:lstStyle/>
                    <a:p>
                      <a:pPr algn="l">
                        <a:spcBef>
                          <a:spcPts val="200"/>
                        </a:spcBef>
                        <a:spcAft>
                          <a:spcPts val="0"/>
                        </a:spcAft>
                      </a:pPr>
                      <a:r>
                        <a:rPr lang="en-GB" sz="1600" b="1" i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ACT018**6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IR Temperature gun to be added to an electrical calibration call back register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6727132"/>
                  </a:ext>
                </a:extLst>
              </a:tr>
            </a:tbl>
          </a:graphicData>
        </a:graphic>
      </p:graphicFrame>
      <p:sp>
        <p:nvSpPr>
          <p:cNvPr id="13" name="TextBox 12"/>
          <p:cNvSpPr txBox="1"/>
          <p:nvPr/>
        </p:nvSpPr>
        <p:spPr>
          <a:xfrm>
            <a:off x="14397092" y="15105402"/>
            <a:ext cx="329709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400" i="1" dirty="0">
                <a:latin typeface="Times New Roman" panose="02020603050405020304" pitchFamily="18" charset="0"/>
                <a:ea typeface="ＭＳ Ｐゴシック" charset="-128"/>
                <a:cs typeface="Times New Roman" panose="02020603050405020304" pitchFamily="18" charset="0"/>
              </a:rPr>
              <a:t>Figure 5 Safety critical screening process (Table by author)</a:t>
            </a:r>
          </a:p>
          <a:p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14504975" y="24576366"/>
            <a:ext cx="64342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3600" b="1" dirty="0">
                <a:ea typeface="Arial" charset="0"/>
                <a:cs typeface="Arial" charset="0"/>
              </a:rPr>
              <a:t>Acknowledgments</a:t>
            </a:r>
          </a:p>
          <a:p>
            <a:r>
              <a:rPr lang="en-AU" sz="2800" dirty="0">
                <a:cs typeface="Arial" charset="0"/>
              </a:rPr>
              <a:t>Kelvin Lake, Arnaud Marotin, </a:t>
            </a:r>
          </a:p>
          <a:p>
            <a:r>
              <a:rPr lang="en-AU" sz="2800" dirty="0">
                <a:cs typeface="Arial" charset="0"/>
              </a:rPr>
              <a:t>Andrew Thorn, Emma Davies, </a:t>
            </a:r>
          </a:p>
          <a:p>
            <a:r>
              <a:rPr lang="en-AU" sz="2800" dirty="0">
                <a:cs typeface="Arial" charset="0"/>
              </a:rPr>
              <a:t>Holly Edwards, Steve Stokes.</a:t>
            </a:r>
            <a:endParaRPr lang="en-GB" sz="28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/>
          <a:srcRect l="1174" t="727" r="6263" b="4349"/>
          <a:stretch/>
        </p:blipFill>
        <p:spPr>
          <a:xfrm>
            <a:off x="2879845" y="9308130"/>
            <a:ext cx="4198037" cy="59202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9" name="TextBox 18"/>
          <p:cNvSpPr txBox="1"/>
          <p:nvPr/>
        </p:nvSpPr>
        <p:spPr>
          <a:xfrm>
            <a:off x="88177" y="9485239"/>
            <a:ext cx="2773535" cy="7395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50000"/>
              </a:spcBef>
            </a:pPr>
            <a:r>
              <a:rPr lang="en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report covers the </a:t>
            </a:r>
            <a:r>
              <a:rPr lang="en-GB" sz="28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implementation </a:t>
            </a:r>
            <a:r>
              <a:rPr lang="en-GB" sz="2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of the Human Factors Analysis process. To test the analysis, the process will be put into practice by analysing the Explosive Material Disposal Area (EMDA)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sp>
        <p:nvSpPr>
          <p:cNvPr id="34" name="Rectangle 3"/>
          <p:cNvSpPr>
            <a:spLocks noChangeArrowheads="1"/>
          </p:cNvSpPr>
          <p:nvPr/>
        </p:nvSpPr>
        <p:spPr bwMode="auto">
          <a:xfrm>
            <a:off x="2781880" y="15282251"/>
            <a:ext cx="302002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44546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kumimoji="0" lang="en-GB" altLang="en-US" sz="1400" b="0" i="1" u="none" strike="noStrike" cap="none" normalizeH="0" baseline="0" dirty="0" bmk="">
                <a:ln>
                  <a:noFill/>
                </a:ln>
                <a:solidFill>
                  <a:srgbClr val="44546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igure </a:t>
            </a:r>
            <a:r>
              <a:rPr lang="en-GB" altLang="en-US" sz="1400" i="1" dirty="0" bmk="_Toc135030391">
                <a:solidFill>
                  <a:srgbClr val="44546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kumimoji="0" lang="en-GB" altLang="en-US" sz="1400" b="0" i="1" u="none" strike="noStrike" cap="none" normalizeH="0" baseline="0" dirty="0" bmk="_Toc135030391">
                <a:ln>
                  <a:noFill/>
                </a:ln>
                <a:solidFill>
                  <a:srgbClr val="44546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1400" i="1" dirty="0" bmk="_Toc135030391">
                <a:solidFill>
                  <a:srgbClr val="44546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Control of major accident hazards (Health and Safety executive, 2015)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0"/>
          <a:srcRect l="482" t="503" r="782" b="748"/>
          <a:stretch/>
        </p:blipFill>
        <p:spPr>
          <a:xfrm>
            <a:off x="14349675" y="15718477"/>
            <a:ext cx="6945774" cy="487397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99CD640-5B19-9B03-2F2D-588AD5C3C055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11264"/>
          <a:stretch/>
        </p:blipFill>
        <p:spPr>
          <a:xfrm>
            <a:off x="147231" y="2315953"/>
            <a:ext cx="2862668" cy="330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8601</TotalTime>
  <Words>655</Words>
  <Application>Microsoft Office PowerPoint</Application>
  <PresentationFormat>Custom</PresentationFormat>
  <Paragraphs>120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Georgia</vt:lpstr>
      <vt:lpstr>tahoma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Bryony Stanfield</cp:lastModifiedBy>
  <cp:revision>79</cp:revision>
  <cp:lastPrinted>2023-05-25T14:58:40Z</cp:lastPrinted>
  <dcterms:created xsi:type="dcterms:W3CDTF">2016-02-25T08:27:32Z</dcterms:created>
  <dcterms:modified xsi:type="dcterms:W3CDTF">2023-06-01T20:53:23Z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74f16d08-ab48-4b54-9f59-e84373c5c34f</vt:lpwstr>
  </property>
  <property fmtid="{D5CDD505-2E9C-101B-9397-08002B2CF9AE}" pid="3" name="Originator">
    <vt:lpwstr>BAE Systems</vt:lpwstr>
  </property>
  <property fmtid="{D5CDD505-2E9C-101B-9397-08002B2CF9AE}" pid="4" name="urnbailsCompMarkingP1">
    <vt:lpwstr>BAE SYSTEMS PROPRIETARY</vt:lpwstr>
  </property>
  <property fmtid="{D5CDD505-2E9C-101B-9397-08002B2CF9AE}" pid="5" name="urnbailsNATSECMarkingP1">
    <vt:lpwstr>NOT APPLICABLE</vt:lpwstr>
  </property>
  <property fmtid="{D5CDD505-2E9C-101B-9397-08002B2CF9AE}" pid="6" name="urnbailsExportControlMarkingP1">
    <vt:lpwstr>NO</vt:lpwstr>
  </property>
  <property fmtid="{D5CDD505-2E9C-101B-9397-08002B2CF9AE}" pid="7" name="urnbailsExportControlMarkingP2">
    <vt:lpwstr>NOT EXPORT CONTROLLED - UK / US / OTHER LOCAL</vt:lpwstr>
  </property>
  <property fmtid="{D5CDD505-2E9C-101B-9397-08002B2CF9AE}" pid="8" name="BaesClassificationComments">
    <vt:lpwstr/>
  </property>
</Properties>
</file>