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7"/>
  </p:notesMasterIdLst>
  <p:sldIdLst>
    <p:sldId id="658" r:id="rId2"/>
    <p:sldId id="4801" r:id="rId3"/>
    <p:sldId id="4814" r:id="rId4"/>
    <p:sldId id="355" r:id="rId5"/>
    <p:sldId id="356" r:id="rId6"/>
    <p:sldId id="4800" r:id="rId7"/>
    <p:sldId id="4807" r:id="rId8"/>
    <p:sldId id="4816" r:id="rId9"/>
    <p:sldId id="365" r:id="rId10"/>
    <p:sldId id="354" r:id="rId11"/>
    <p:sldId id="4802" r:id="rId12"/>
    <p:sldId id="4803" r:id="rId13"/>
    <p:sldId id="4804" r:id="rId14"/>
    <p:sldId id="4805" r:id="rId15"/>
    <p:sldId id="4806" r:id="rId16"/>
    <p:sldId id="856" r:id="rId17"/>
    <p:sldId id="257" r:id="rId18"/>
    <p:sldId id="258" r:id="rId19"/>
    <p:sldId id="855" r:id="rId20"/>
    <p:sldId id="862" r:id="rId21"/>
    <p:sldId id="256" r:id="rId22"/>
    <p:sldId id="859" r:id="rId23"/>
    <p:sldId id="866" r:id="rId24"/>
    <p:sldId id="868" r:id="rId25"/>
    <p:sldId id="285" r:id="rId26"/>
    <p:sldId id="726" r:id="rId27"/>
    <p:sldId id="842" r:id="rId28"/>
    <p:sldId id="836" r:id="rId29"/>
    <p:sldId id="312" r:id="rId30"/>
    <p:sldId id="846" r:id="rId31"/>
    <p:sldId id="319" r:id="rId32"/>
    <p:sldId id="320" r:id="rId33"/>
    <p:sldId id="406" r:id="rId34"/>
    <p:sldId id="407" r:id="rId35"/>
    <p:sldId id="410" r:id="rId36"/>
    <p:sldId id="411" r:id="rId37"/>
    <p:sldId id="409" r:id="rId38"/>
    <p:sldId id="847" r:id="rId39"/>
    <p:sldId id="412" r:id="rId40"/>
    <p:sldId id="848" r:id="rId41"/>
    <p:sldId id="413" r:id="rId42"/>
    <p:sldId id="849" r:id="rId43"/>
    <p:sldId id="414" r:id="rId44"/>
    <p:sldId id="850" r:id="rId45"/>
    <p:sldId id="415" r:id="rId46"/>
    <p:sldId id="851" r:id="rId47"/>
    <p:sldId id="416" r:id="rId48"/>
    <p:sldId id="852" r:id="rId49"/>
    <p:sldId id="408" r:id="rId50"/>
    <p:sldId id="853" r:id="rId51"/>
    <p:sldId id="417" r:id="rId52"/>
    <p:sldId id="4808" r:id="rId53"/>
    <p:sldId id="650" r:id="rId54"/>
    <p:sldId id="714" r:id="rId55"/>
    <p:sldId id="686" r:id="rId56"/>
    <p:sldId id="687" r:id="rId57"/>
    <p:sldId id="688" r:id="rId58"/>
    <p:sldId id="677" r:id="rId59"/>
    <p:sldId id="675" r:id="rId60"/>
    <p:sldId id="676" r:id="rId61"/>
    <p:sldId id="674" r:id="rId62"/>
    <p:sldId id="715" r:id="rId63"/>
    <p:sldId id="716" r:id="rId64"/>
    <p:sldId id="717" r:id="rId65"/>
    <p:sldId id="689" r:id="rId66"/>
    <p:sldId id="4815" r:id="rId67"/>
    <p:sldId id="269" r:id="rId68"/>
    <p:sldId id="334" r:id="rId69"/>
    <p:sldId id="337" r:id="rId70"/>
    <p:sldId id="270" r:id="rId71"/>
    <p:sldId id="336" r:id="rId72"/>
    <p:sldId id="335" r:id="rId73"/>
    <p:sldId id="260" r:id="rId74"/>
    <p:sldId id="813" r:id="rId75"/>
    <p:sldId id="627" r:id="rId76"/>
    <p:sldId id="632" r:id="rId77"/>
    <p:sldId id="4809" r:id="rId78"/>
    <p:sldId id="434" r:id="rId79"/>
    <p:sldId id="430" r:id="rId80"/>
    <p:sldId id="436" r:id="rId81"/>
    <p:sldId id="581" r:id="rId82"/>
    <p:sldId id="655" r:id="rId83"/>
    <p:sldId id="764" r:id="rId84"/>
    <p:sldId id="765" r:id="rId85"/>
    <p:sldId id="647" r:id="rId86"/>
    <p:sldId id="665" r:id="rId87"/>
    <p:sldId id="669" r:id="rId88"/>
    <p:sldId id="4810" r:id="rId89"/>
    <p:sldId id="681" r:id="rId90"/>
    <p:sldId id="259" r:id="rId91"/>
    <p:sldId id="4811" r:id="rId92"/>
    <p:sldId id="651" r:id="rId93"/>
    <p:sldId id="762" r:id="rId94"/>
    <p:sldId id="755" r:id="rId95"/>
    <p:sldId id="479" r:id="rId96"/>
    <p:sldId id="480" r:id="rId97"/>
    <p:sldId id="481" r:id="rId98"/>
    <p:sldId id="475" r:id="rId99"/>
    <p:sldId id="466" r:id="rId100"/>
    <p:sldId id="467" r:id="rId101"/>
    <p:sldId id="425" r:id="rId102"/>
    <p:sldId id="468" r:id="rId103"/>
    <p:sldId id="469" r:id="rId104"/>
    <p:sldId id="470" r:id="rId105"/>
    <p:sldId id="471" r:id="rId106"/>
    <p:sldId id="309" r:id="rId107"/>
    <p:sldId id="310" r:id="rId108"/>
    <p:sldId id="311" r:id="rId109"/>
    <p:sldId id="4812" r:id="rId110"/>
    <p:sldId id="313" r:id="rId111"/>
    <p:sldId id="345" r:id="rId112"/>
    <p:sldId id="4813" r:id="rId113"/>
    <p:sldId id="784" r:id="rId114"/>
    <p:sldId id="4818" r:id="rId115"/>
    <p:sldId id="4819" r:id="rId1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notesMaster" Target="notesMasters/notesMaster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viewProps" Target="viewProp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C6D04D00-EFEE-45AA-A431-3D85607372C9}"/>
    <pc:docChg chg="modSld">
      <pc:chgData name="Helen Lee" userId="950b76d7-29a8-4037-9cf6-1d47a6b96373" providerId="ADAL" clId="{C6D04D00-EFEE-45AA-A431-3D85607372C9}" dt="2025-09-14T17:53:23.028" v="50" actId="1076"/>
      <pc:docMkLst>
        <pc:docMk/>
      </pc:docMkLst>
      <pc:sldChg chg="modSp mod">
        <pc:chgData name="Helen Lee" userId="950b76d7-29a8-4037-9cf6-1d47a6b96373" providerId="ADAL" clId="{C6D04D00-EFEE-45AA-A431-3D85607372C9}" dt="2025-09-14T17:53:23.028" v="50" actId="1076"/>
        <pc:sldMkLst>
          <pc:docMk/>
          <pc:sldMk cId="3097408981" sldId="4814"/>
        </pc:sldMkLst>
        <pc:spChg chg="mod">
          <ac:chgData name="Helen Lee" userId="950b76d7-29a8-4037-9cf6-1d47a6b96373" providerId="ADAL" clId="{C6D04D00-EFEE-45AA-A431-3D85607372C9}" dt="2025-09-14T17:53:19.703" v="49" actId="1076"/>
          <ac:spMkLst>
            <pc:docMk/>
            <pc:sldMk cId="3097408981" sldId="4814"/>
            <ac:spMk id="2" creationId="{BD6D2E7C-FBC1-84E7-9148-DC8DF144BB19}"/>
          </ac:spMkLst>
        </pc:spChg>
        <pc:graphicFrameChg chg="mod modGraphic">
          <ac:chgData name="Helen Lee" userId="950b76d7-29a8-4037-9cf6-1d47a6b96373" providerId="ADAL" clId="{C6D04D00-EFEE-45AA-A431-3D85607372C9}" dt="2025-09-14T17:53:23.028" v="50" actId="1076"/>
          <ac:graphicFrameMkLst>
            <pc:docMk/>
            <pc:sldMk cId="3097408981" sldId="4814"/>
            <ac:graphicFrameMk id="4" creationId="{5B26FF97-A37A-9304-42D9-CEE6FE33727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B16EB7-0ED1-4BBA-A3E8-1780BA0402E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6BE2C0B-90D7-484D-9FCC-B2E3227F9539}">
      <dgm:prSet/>
      <dgm:spPr/>
      <dgm:t>
        <a:bodyPr/>
        <a:lstStyle/>
        <a:p>
          <a:r>
            <a:rPr lang="en-GB" b="1" dirty="0"/>
            <a:t>Credibility </a:t>
          </a:r>
          <a:endParaRPr lang="en-US" dirty="0"/>
        </a:p>
      </dgm:t>
    </dgm:pt>
    <dgm:pt modelId="{95BB9422-A1B6-4377-B6BB-85CF54DA5ACE}" type="parTrans" cxnId="{6A1CF19A-0A51-4EE8-BDB4-3227C6E24620}">
      <dgm:prSet/>
      <dgm:spPr/>
      <dgm:t>
        <a:bodyPr/>
        <a:lstStyle/>
        <a:p>
          <a:endParaRPr lang="en-US"/>
        </a:p>
      </dgm:t>
    </dgm:pt>
    <dgm:pt modelId="{9441C078-B146-40DD-95BF-6940AE6704BA}" type="sibTrans" cxnId="{6A1CF19A-0A51-4EE8-BDB4-3227C6E24620}">
      <dgm:prSet/>
      <dgm:spPr/>
      <dgm:t>
        <a:bodyPr/>
        <a:lstStyle/>
        <a:p>
          <a:endParaRPr lang="en-US"/>
        </a:p>
      </dgm:t>
    </dgm:pt>
    <dgm:pt modelId="{3445AC05-6850-4D69-B8F3-9B76FE188751}">
      <dgm:prSet/>
      <dgm:spPr/>
      <dgm:t>
        <a:bodyPr/>
        <a:lstStyle/>
        <a:p>
          <a:r>
            <a:rPr lang="en-GB" b="1" dirty="0"/>
            <a:t>Transferability</a:t>
          </a:r>
          <a:endParaRPr lang="en-US" dirty="0"/>
        </a:p>
      </dgm:t>
    </dgm:pt>
    <dgm:pt modelId="{7904FC2E-8121-4187-9E69-F66A357C4814}" type="parTrans" cxnId="{27C66B8D-99A4-482F-9432-61838CF6D279}">
      <dgm:prSet/>
      <dgm:spPr/>
      <dgm:t>
        <a:bodyPr/>
        <a:lstStyle/>
        <a:p>
          <a:endParaRPr lang="en-US"/>
        </a:p>
      </dgm:t>
    </dgm:pt>
    <dgm:pt modelId="{41218EB4-3B60-4EF1-BAA5-96F6E3241130}" type="sibTrans" cxnId="{27C66B8D-99A4-482F-9432-61838CF6D279}">
      <dgm:prSet/>
      <dgm:spPr/>
      <dgm:t>
        <a:bodyPr/>
        <a:lstStyle/>
        <a:p>
          <a:endParaRPr lang="en-US"/>
        </a:p>
      </dgm:t>
    </dgm:pt>
    <dgm:pt modelId="{6C0A890A-2216-4E78-A05C-B52C3798053C}">
      <dgm:prSet/>
      <dgm:spPr/>
      <dgm:t>
        <a:bodyPr/>
        <a:lstStyle/>
        <a:p>
          <a:r>
            <a:rPr lang="en-GB" b="1" dirty="0"/>
            <a:t>Dependability</a:t>
          </a:r>
          <a:endParaRPr lang="en-US" dirty="0"/>
        </a:p>
      </dgm:t>
    </dgm:pt>
    <dgm:pt modelId="{A1730A0E-2B3A-42FF-BA3C-961CDE6201DD}" type="parTrans" cxnId="{05782819-63F6-4B3B-A623-711B4C0FACF5}">
      <dgm:prSet/>
      <dgm:spPr/>
      <dgm:t>
        <a:bodyPr/>
        <a:lstStyle/>
        <a:p>
          <a:endParaRPr lang="en-US"/>
        </a:p>
      </dgm:t>
    </dgm:pt>
    <dgm:pt modelId="{507D4599-AC02-425B-BDBE-DBBF2431A27E}" type="sibTrans" cxnId="{05782819-63F6-4B3B-A623-711B4C0FACF5}">
      <dgm:prSet/>
      <dgm:spPr/>
      <dgm:t>
        <a:bodyPr/>
        <a:lstStyle/>
        <a:p>
          <a:endParaRPr lang="en-US"/>
        </a:p>
      </dgm:t>
    </dgm:pt>
    <dgm:pt modelId="{FABADA87-1CE1-446F-B3CE-AF9C5FDEFCA1}">
      <dgm:prSet/>
      <dgm:spPr/>
      <dgm:t>
        <a:bodyPr/>
        <a:lstStyle/>
        <a:p>
          <a:r>
            <a:rPr lang="en-GB" b="1" dirty="0"/>
            <a:t>Confirmability</a:t>
          </a:r>
          <a:endParaRPr lang="en-US" dirty="0"/>
        </a:p>
      </dgm:t>
    </dgm:pt>
    <dgm:pt modelId="{2FEFB5B1-71DE-47AC-A751-9610B7F45741}" type="parTrans" cxnId="{BDB37757-93BA-4D8C-991E-45D217C93453}">
      <dgm:prSet/>
      <dgm:spPr/>
      <dgm:t>
        <a:bodyPr/>
        <a:lstStyle/>
        <a:p>
          <a:endParaRPr lang="en-US"/>
        </a:p>
      </dgm:t>
    </dgm:pt>
    <dgm:pt modelId="{41716701-AB74-443A-BC2E-CE3A779EFF50}" type="sibTrans" cxnId="{BDB37757-93BA-4D8C-991E-45D217C93453}">
      <dgm:prSet/>
      <dgm:spPr/>
      <dgm:t>
        <a:bodyPr/>
        <a:lstStyle/>
        <a:p>
          <a:endParaRPr lang="en-US"/>
        </a:p>
      </dgm:t>
    </dgm:pt>
    <dgm:pt modelId="{D3D579B8-AC69-419A-80FC-8A53C3A93D9E}" type="pres">
      <dgm:prSet presAssocID="{BAB16EB7-0ED1-4BBA-A3E8-1780BA0402E7}" presName="linear" presStyleCnt="0">
        <dgm:presLayoutVars>
          <dgm:animLvl val="lvl"/>
          <dgm:resizeHandles val="exact"/>
        </dgm:presLayoutVars>
      </dgm:prSet>
      <dgm:spPr/>
    </dgm:pt>
    <dgm:pt modelId="{921E5E6B-4885-48B1-8F41-72CF8E351A55}" type="pres">
      <dgm:prSet presAssocID="{56BE2C0B-90D7-484D-9FCC-B2E3227F9539}" presName="parentText" presStyleLbl="node1" presStyleIdx="0" presStyleCnt="4">
        <dgm:presLayoutVars>
          <dgm:chMax val="0"/>
          <dgm:bulletEnabled val="1"/>
        </dgm:presLayoutVars>
      </dgm:prSet>
      <dgm:spPr/>
    </dgm:pt>
    <dgm:pt modelId="{081E1312-776E-4A74-A5EF-11094E037AF1}" type="pres">
      <dgm:prSet presAssocID="{9441C078-B146-40DD-95BF-6940AE6704BA}" presName="spacer" presStyleCnt="0"/>
      <dgm:spPr/>
    </dgm:pt>
    <dgm:pt modelId="{0B1E000A-6178-4214-90D0-813C428D63BB}" type="pres">
      <dgm:prSet presAssocID="{3445AC05-6850-4D69-B8F3-9B76FE188751}" presName="parentText" presStyleLbl="node1" presStyleIdx="1" presStyleCnt="4">
        <dgm:presLayoutVars>
          <dgm:chMax val="0"/>
          <dgm:bulletEnabled val="1"/>
        </dgm:presLayoutVars>
      </dgm:prSet>
      <dgm:spPr/>
    </dgm:pt>
    <dgm:pt modelId="{9F6446A5-D398-4D81-83C9-DC864B7F32DB}" type="pres">
      <dgm:prSet presAssocID="{41218EB4-3B60-4EF1-BAA5-96F6E3241130}" presName="spacer" presStyleCnt="0"/>
      <dgm:spPr/>
    </dgm:pt>
    <dgm:pt modelId="{FAA2E2DA-3F1F-4F48-BC03-CC13F8042F5E}" type="pres">
      <dgm:prSet presAssocID="{6C0A890A-2216-4E78-A05C-B52C3798053C}" presName="parentText" presStyleLbl="node1" presStyleIdx="2" presStyleCnt="4">
        <dgm:presLayoutVars>
          <dgm:chMax val="0"/>
          <dgm:bulletEnabled val="1"/>
        </dgm:presLayoutVars>
      </dgm:prSet>
      <dgm:spPr/>
    </dgm:pt>
    <dgm:pt modelId="{F5948971-EB92-46E7-9125-B34DFE6B2038}" type="pres">
      <dgm:prSet presAssocID="{507D4599-AC02-425B-BDBE-DBBF2431A27E}" presName="spacer" presStyleCnt="0"/>
      <dgm:spPr/>
    </dgm:pt>
    <dgm:pt modelId="{407D86EC-C7D2-4557-9726-11A2C07678F9}" type="pres">
      <dgm:prSet presAssocID="{FABADA87-1CE1-446F-B3CE-AF9C5FDEFCA1}" presName="parentText" presStyleLbl="node1" presStyleIdx="3" presStyleCnt="4">
        <dgm:presLayoutVars>
          <dgm:chMax val="0"/>
          <dgm:bulletEnabled val="1"/>
        </dgm:presLayoutVars>
      </dgm:prSet>
      <dgm:spPr/>
    </dgm:pt>
  </dgm:ptLst>
  <dgm:cxnLst>
    <dgm:cxn modelId="{6BED330A-5802-4E58-88AC-FF4AAD2D4A87}" type="presOf" srcId="{56BE2C0B-90D7-484D-9FCC-B2E3227F9539}" destId="{921E5E6B-4885-48B1-8F41-72CF8E351A55}" srcOrd="0" destOrd="0" presId="urn:microsoft.com/office/officeart/2005/8/layout/vList2"/>
    <dgm:cxn modelId="{EDE96910-AE9E-42E7-827C-3F6CDBCCAA6D}" type="presOf" srcId="{BAB16EB7-0ED1-4BBA-A3E8-1780BA0402E7}" destId="{D3D579B8-AC69-419A-80FC-8A53C3A93D9E}" srcOrd="0" destOrd="0" presId="urn:microsoft.com/office/officeart/2005/8/layout/vList2"/>
    <dgm:cxn modelId="{05782819-63F6-4B3B-A623-711B4C0FACF5}" srcId="{BAB16EB7-0ED1-4BBA-A3E8-1780BA0402E7}" destId="{6C0A890A-2216-4E78-A05C-B52C3798053C}" srcOrd="2" destOrd="0" parTransId="{A1730A0E-2B3A-42FF-BA3C-961CDE6201DD}" sibTransId="{507D4599-AC02-425B-BDBE-DBBF2431A27E}"/>
    <dgm:cxn modelId="{474A5D22-B40E-4F53-964C-FB2C73379081}" type="presOf" srcId="{FABADA87-1CE1-446F-B3CE-AF9C5FDEFCA1}" destId="{407D86EC-C7D2-4557-9726-11A2C07678F9}" srcOrd="0" destOrd="0" presId="urn:microsoft.com/office/officeart/2005/8/layout/vList2"/>
    <dgm:cxn modelId="{1C7B872E-F73D-4B84-92E9-156D208B8262}" type="presOf" srcId="{6C0A890A-2216-4E78-A05C-B52C3798053C}" destId="{FAA2E2DA-3F1F-4F48-BC03-CC13F8042F5E}" srcOrd="0" destOrd="0" presId="urn:microsoft.com/office/officeart/2005/8/layout/vList2"/>
    <dgm:cxn modelId="{BDB37757-93BA-4D8C-991E-45D217C93453}" srcId="{BAB16EB7-0ED1-4BBA-A3E8-1780BA0402E7}" destId="{FABADA87-1CE1-446F-B3CE-AF9C5FDEFCA1}" srcOrd="3" destOrd="0" parTransId="{2FEFB5B1-71DE-47AC-A751-9610B7F45741}" sibTransId="{41716701-AB74-443A-BC2E-CE3A779EFF50}"/>
    <dgm:cxn modelId="{27C66B8D-99A4-482F-9432-61838CF6D279}" srcId="{BAB16EB7-0ED1-4BBA-A3E8-1780BA0402E7}" destId="{3445AC05-6850-4D69-B8F3-9B76FE188751}" srcOrd="1" destOrd="0" parTransId="{7904FC2E-8121-4187-9E69-F66A357C4814}" sibTransId="{41218EB4-3B60-4EF1-BAA5-96F6E3241130}"/>
    <dgm:cxn modelId="{6A1CF19A-0A51-4EE8-BDB4-3227C6E24620}" srcId="{BAB16EB7-0ED1-4BBA-A3E8-1780BA0402E7}" destId="{56BE2C0B-90D7-484D-9FCC-B2E3227F9539}" srcOrd="0" destOrd="0" parTransId="{95BB9422-A1B6-4377-B6BB-85CF54DA5ACE}" sibTransId="{9441C078-B146-40DD-95BF-6940AE6704BA}"/>
    <dgm:cxn modelId="{528190A8-884C-4F4F-8C3A-7580DCD38A82}" type="presOf" srcId="{3445AC05-6850-4D69-B8F3-9B76FE188751}" destId="{0B1E000A-6178-4214-90D0-813C428D63BB}" srcOrd="0" destOrd="0" presId="urn:microsoft.com/office/officeart/2005/8/layout/vList2"/>
    <dgm:cxn modelId="{D830D441-4FEC-40D1-A29C-6D37BA94299E}" type="presParOf" srcId="{D3D579B8-AC69-419A-80FC-8A53C3A93D9E}" destId="{921E5E6B-4885-48B1-8F41-72CF8E351A55}" srcOrd="0" destOrd="0" presId="urn:microsoft.com/office/officeart/2005/8/layout/vList2"/>
    <dgm:cxn modelId="{8D9F9187-1101-4B4F-A46E-FD424CF4E77B}" type="presParOf" srcId="{D3D579B8-AC69-419A-80FC-8A53C3A93D9E}" destId="{081E1312-776E-4A74-A5EF-11094E037AF1}" srcOrd="1" destOrd="0" presId="urn:microsoft.com/office/officeart/2005/8/layout/vList2"/>
    <dgm:cxn modelId="{98D5A154-656B-404C-A85E-89B4E08B38D1}" type="presParOf" srcId="{D3D579B8-AC69-419A-80FC-8A53C3A93D9E}" destId="{0B1E000A-6178-4214-90D0-813C428D63BB}" srcOrd="2" destOrd="0" presId="urn:microsoft.com/office/officeart/2005/8/layout/vList2"/>
    <dgm:cxn modelId="{8421C0E2-C2A3-4D2D-9982-16C3CA290654}" type="presParOf" srcId="{D3D579B8-AC69-419A-80FC-8A53C3A93D9E}" destId="{9F6446A5-D398-4D81-83C9-DC864B7F32DB}" srcOrd="3" destOrd="0" presId="urn:microsoft.com/office/officeart/2005/8/layout/vList2"/>
    <dgm:cxn modelId="{EC1EAC61-4C5E-4E3A-8A63-78EC4D17E85B}" type="presParOf" srcId="{D3D579B8-AC69-419A-80FC-8A53C3A93D9E}" destId="{FAA2E2DA-3F1F-4F48-BC03-CC13F8042F5E}" srcOrd="4" destOrd="0" presId="urn:microsoft.com/office/officeart/2005/8/layout/vList2"/>
    <dgm:cxn modelId="{2ED524D4-744E-4D92-8690-16D239184501}" type="presParOf" srcId="{D3D579B8-AC69-419A-80FC-8A53C3A93D9E}" destId="{F5948971-EB92-46E7-9125-B34DFE6B2038}" srcOrd="5" destOrd="0" presId="urn:microsoft.com/office/officeart/2005/8/layout/vList2"/>
    <dgm:cxn modelId="{67C293D4-31DC-4966-9E8B-F0BA81145C19}" type="presParOf" srcId="{D3D579B8-AC69-419A-80FC-8A53C3A93D9E}" destId="{407D86EC-C7D2-4557-9726-11A2C07678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6F9F9C-B0AC-4BE3-81F4-8A8F71A0907B}"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65800670-59A8-47C6-BD15-19ED54B67B40}">
      <dgm:prSet/>
      <dgm:spPr/>
      <dgm:t>
        <a:bodyPr/>
        <a:lstStyle/>
        <a:p>
          <a:r>
            <a:rPr lang="en-GB"/>
            <a:t>John Creswell said regarding mixed methods</a:t>
          </a:r>
          <a:endParaRPr lang="en-US"/>
        </a:p>
      </dgm:t>
    </dgm:pt>
    <dgm:pt modelId="{D4157567-2C41-423E-936F-4D8644D3513F}" type="parTrans" cxnId="{8A7E11AD-13D1-4AEF-9D9B-AEDDF4F78E7D}">
      <dgm:prSet/>
      <dgm:spPr/>
      <dgm:t>
        <a:bodyPr/>
        <a:lstStyle/>
        <a:p>
          <a:endParaRPr lang="en-US"/>
        </a:p>
      </dgm:t>
    </dgm:pt>
    <dgm:pt modelId="{E43D4F91-8716-4EC7-8468-E3BE6CA94959}" type="sibTrans" cxnId="{8A7E11AD-13D1-4AEF-9D9B-AEDDF4F78E7D}">
      <dgm:prSet/>
      <dgm:spPr/>
      <dgm:t>
        <a:bodyPr/>
        <a:lstStyle/>
        <a:p>
          <a:endParaRPr lang="en-US"/>
        </a:p>
      </dgm:t>
    </dgm:pt>
    <dgm:pt modelId="{A14BECC0-ADE3-4633-892D-A328390F6B2F}">
      <dgm:prSet/>
      <dgm:spPr/>
      <dgm:t>
        <a:bodyPr/>
        <a:lstStyle/>
        <a:p>
          <a:r>
            <a:rPr lang="en-GB"/>
            <a:t>1 + 1 = 3</a:t>
          </a:r>
          <a:endParaRPr lang="en-US"/>
        </a:p>
      </dgm:t>
    </dgm:pt>
    <dgm:pt modelId="{423C90EF-E2BC-43D4-A15F-750586CBBD07}" type="parTrans" cxnId="{A31315E2-107D-4D5F-A04A-DE50281CA81D}">
      <dgm:prSet/>
      <dgm:spPr/>
      <dgm:t>
        <a:bodyPr/>
        <a:lstStyle/>
        <a:p>
          <a:endParaRPr lang="en-US"/>
        </a:p>
      </dgm:t>
    </dgm:pt>
    <dgm:pt modelId="{B1377AC0-4D69-453C-B90D-E297E67C504E}" type="sibTrans" cxnId="{A31315E2-107D-4D5F-A04A-DE50281CA81D}">
      <dgm:prSet/>
      <dgm:spPr/>
      <dgm:t>
        <a:bodyPr/>
        <a:lstStyle/>
        <a:p>
          <a:endParaRPr lang="en-US"/>
        </a:p>
      </dgm:t>
    </dgm:pt>
    <dgm:pt modelId="{65DB50E0-90C6-4E15-B16E-DDAAECBA3CEA}" type="pres">
      <dgm:prSet presAssocID="{BB6F9F9C-B0AC-4BE3-81F4-8A8F71A0907B}" presName="diagram" presStyleCnt="0">
        <dgm:presLayoutVars>
          <dgm:dir/>
          <dgm:resizeHandles val="exact"/>
        </dgm:presLayoutVars>
      </dgm:prSet>
      <dgm:spPr/>
    </dgm:pt>
    <dgm:pt modelId="{6A9849E6-B746-48D0-B5F2-5AC7257859B4}" type="pres">
      <dgm:prSet presAssocID="{65800670-59A8-47C6-BD15-19ED54B67B40}" presName="node" presStyleLbl="node1" presStyleIdx="0" presStyleCnt="2">
        <dgm:presLayoutVars>
          <dgm:bulletEnabled val="1"/>
        </dgm:presLayoutVars>
      </dgm:prSet>
      <dgm:spPr/>
    </dgm:pt>
    <dgm:pt modelId="{637B8BB4-ADAD-4730-92E0-35AAB0B40C74}" type="pres">
      <dgm:prSet presAssocID="{E43D4F91-8716-4EC7-8468-E3BE6CA94959}" presName="sibTrans" presStyleCnt="0"/>
      <dgm:spPr/>
    </dgm:pt>
    <dgm:pt modelId="{18C9E250-00F4-43B1-A588-E47C7147FF68}" type="pres">
      <dgm:prSet presAssocID="{A14BECC0-ADE3-4633-892D-A328390F6B2F}" presName="node" presStyleLbl="node1" presStyleIdx="1" presStyleCnt="2">
        <dgm:presLayoutVars>
          <dgm:bulletEnabled val="1"/>
        </dgm:presLayoutVars>
      </dgm:prSet>
      <dgm:spPr/>
    </dgm:pt>
  </dgm:ptLst>
  <dgm:cxnLst>
    <dgm:cxn modelId="{DE507A15-6C0E-404F-9BF1-F27D7F7B8EAB}" type="presOf" srcId="{A14BECC0-ADE3-4633-892D-A328390F6B2F}" destId="{18C9E250-00F4-43B1-A588-E47C7147FF68}" srcOrd="0" destOrd="0" presId="urn:microsoft.com/office/officeart/2005/8/layout/default"/>
    <dgm:cxn modelId="{4E51AC1E-62A2-42D1-B99A-25C2C806ECC7}" type="presOf" srcId="{65800670-59A8-47C6-BD15-19ED54B67B40}" destId="{6A9849E6-B746-48D0-B5F2-5AC7257859B4}" srcOrd="0" destOrd="0" presId="urn:microsoft.com/office/officeart/2005/8/layout/default"/>
    <dgm:cxn modelId="{CD18CC94-E57F-4670-8CA9-69294FE12D19}" type="presOf" srcId="{BB6F9F9C-B0AC-4BE3-81F4-8A8F71A0907B}" destId="{65DB50E0-90C6-4E15-B16E-DDAAECBA3CEA}" srcOrd="0" destOrd="0" presId="urn:microsoft.com/office/officeart/2005/8/layout/default"/>
    <dgm:cxn modelId="{8A7E11AD-13D1-4AEF-9D9B-AEDDF4F78E7D}" srcId="{BB6F9F9C-B0AC-4BE3-81F4-8A8F71A0907B}" destId="{65800670-59A8-47C6-BD15-19ED54B67B40}" srcOrd="0" destOrd="0" parTransId="{D4157567-2C41-423E-936F-4D8644D3513F}" sibTransId="{E43D4F91-8716-4EC7-8468-E3BE6CA94959}"/>
    <dgm:cxn modelId="{A31315E2-107D-4D5F-A04A-DE50281CA81D}" srcId="{BB6F9F9C-B0AC-4BE3-81F4-8A8F71A0907B}" destId="{A14BECC0-ADE3-4633-892D-A328390F6B2F}" srcOrd="1" destOrd="0" parTransId="{423C90EF-E2BC-43D4-A15F-750586CBBD07}" sibTransId="{B1377AC0-4D69-453C-B90D-E297E67C504E}"/>
    <dgm:cxn modelId="{28B61061-6A3F-4E24-8C01-6F31CC31672C}" type="presParOf" srcId="{65DB50E0-90C6-4E15-B16E-DDAAECBA3CEA}" destId="{6A9849E6-B746-48D0-B5F2-5AC7257859B4}" srcOrd="0" destOrd="0" presId="urn:microsoft.com/office/officeart/2005/8/layout/default"/>
    <dgm:cxn modelId="{578FBF8B-7020-4C29-8C06-576F014B4B47}" type="presParOf" srcId="{65DB50E0-90C6-4E15-B16E-DDAAECBA3CEA}" destId="{637B8BB4-ADAD-4730-92E0-35AAB0B40C74}" srcOrd="1" destOrd="0" presId="urn:microsoft.com/office/officeart/2005/8/layout/default"/>
    <dgm:cxn modelId="{FEA93B2A-D86F-4C66-8A61-63017CC49DAE}" type="presParOf" srcId="{65DB50E0-90C6-4E15-B16E-DDAAECBA3CEA}" destId="{18C9E250-00F4-43B1-A588-E47C7147FF6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FC31F8-7F1E-4C9A-8F8E-ABE0864A2A5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0C9FE14-C217-46A3-80B9-BEE8EF177E04}">
      <dgm:prSet/>
      <dgm:spPr/>
      <dgm:t>
        <a:bodyPr/>
        <a:lstStyle/>
        <a:p>
          <a:r>
            <a:rPr lang="en-GB"/>
            <a:t>Definition: Combining qualitative and quantitative approaches for breadth and depth of understanding</a:t>
          </a:r>
          <a:endParaRPr lang="en-US"/>
        </a:p>
      </dgm:t>
    </dgm:pt>
    <dgm:pt modelId="{2AFF6ABE-5ED5-485F-951D-AA3F7A4849A8}" type="parTrans" cxnId="{CB6030E4-6379-41FF-9216-72EED725D1BA}">
      <dgm:prSet/>
      <dgm:spPr/>
      <dgm:t>
        <a:bodyPr/>
        <a:lstStyle/>
        <a:p>
          <a:endParaRPr lang="en-US"/>
        </a:p>
      </dgm:t>
    </dgm:pt>
    <dgm:pt modelId="{8D2918B9-CA47-418F-A79B-326C779EFE1B}" type="sibTrans" cxnId="{CB6030E4-6379-41FF-9216-72EED725D1BA}">
      <dgm:prSet/>
      <dgm:spPr/>
      <dgm:t>
        <a:bodyPr/>
        <a:lstStyle/>
        <a:p>
          <a:endParaRPr lang="en-US"/>
        </a:p>
      </dgm:t>
    </dgm:pt>
    <dgm:pt modelId="{6996D1B4-5BC6-4445-9F28-C021DAE07F36}">
      <dgm:prSet/>
      <dgm:spPr/>
      <dgm:t>
        <a:bodyPr/>
        <a:lstStyle/>
        <a:p>
          <a:r>
            <a:rPr lang="en-GB"/>
            <a:t>Core principles: Collecting both open-ended and closed-ended data, integrating data sets</a:t>
          </a:r>
          <a:endParaRPr lang="en-US"/>
        </a:p>
      </dgm:t>
    </dgm:pt>
    <dgm:pt modelId="{7AD82E05-94B2-4365-8B9C-CA306A2165AB}" type="parTrans" cxnId="{1723B936-B2C7-4EB7-90DA-96DEDF0E03A8}">
      <dgm:prSet/>
      <dgm:spPr/>
      <dgm:t>
        <a:bodyPr/>
        <a:lstStyle/>
        <a:p>
          <a:endParaRPr lang="en-US"/>
        </a:p>
      </dgm:t>
    </dgm:pt>
    <dgm:pt modelId="{0BC7D590-4CB8-4C5D-AE3B-0C0FEB22628C}" type="sibTrans" cxnId="{1723B936-B2C7-4EB7-90DA-96DEDF0E03A8}">
      <dgm:prSet/>
      <dgm:spPr/>
      <dgm:t>
        <a:bodyPr/>
        <a:lstStyle/>
        <a:p>
          <a:endParaRPr lang="en-US"/>
        </a:p>
      </dgm:t>
    </dgm:pt>
    <dgm:pt modelId="{3B3EAB83-1974-4D47-9A6C-5BDB9A4C789A}">
      <dgm:prSet/>
      <dgm:spPr/>
      <dgm:t>
        <a:bodyPr/>
        <a:lstStyle/>
        <a:p>
          <a:r>
            <a:rPr lang="en-GB" dirty="0"/>
            <a:t>Historical context: Evolution from qualitative and quantitative clash</a:t>
          </a:r>
          <a:endParaRPr lang="en-US" dirty="0"/>
        </a:p>
      </dgm:t>
    </dgm:pt>
    <dgm:pt modelId="{D24E9979-3B5F-46A2-A374-37ECD260FF19}" type="parTrans" cxnId="{D83D75E9-6870-4CE9-978F-704E6EFAFEE4}">
      <dgm:prSet/>
      <dgm:spPr/>
      <dgm:t>
        <a:bodyPr/>
        <a:lstStyle/>
        <a:p>
          <a:endParaRPr lang="en-US"/>
        </a:p>
      </dgm:t>
    </dgm:pt>
    <dgm:pt modelId="{0CB27C18-F220-49C4-9788-05810106A8C8}" type="sibTrans" cxnId="{D83D75E9-6870-4CE9-978F-704E6EFAFEE4}">
      <dgm:prSet/>
      <dgm:spPr/>
      <dgm:t>
        <a:bodyPr/>
        <a:lstStyle/>
        <a:p>
          <a:endParaRPr lang="en-US"/>
        </a:p>
      </dgm:t>
    </dgm:pt>
    <dgm:pt modelId="{A7FE95E3-FF95-4E3D-BD61-8AE202EE33F3}" type="pres">
      <dgm:prSet presAssocID="{EDFC31F8-7F1E-4C9A-8F8E-ABE0864A2A5B}" presName="linear" presStyleCnt="0">
        <dgm:presLayoutVars>
          <dgm:animLvl val="lvl"/>
          <dgm:resizeHandles val="exact"/>
        </dgm:presLayoutVars>
      </dgm:prSet>
      <dgm:spPr/>
    </dgm:pt>
    <dgm:pt modelId="{E3B2BFA8-8974-48CF-B544-FBEE3E8A4E42}" type="pres">
      <dgm:prSet presAssocID="{90C9FE14-C217-46A3-80B9-BEE8EF177E04}" presName="parentText" presStyleLbl="node1" presStyleIdx="0" presStyleCnt="3">
        <dgm:presLayoutVars>
          <dgm:chMax val="0"/>
          <dgm:bulletEnabled val="1"/>
        </dgm:presLayoutVars>
      </dgm:prSet>
      <dgm:spPr/>
    </dgm:pt>
    <dgm:pt modelId="{FFE0690A-8961-4327-977C-515007003449}" type="pres">
      <dgm:prSet presAssocID="{8D2918B9-CA47-418F-A79B-326C779EFE1B}" presName="spacer" presStyleCnt="0"/>
      <dgm:spPr/>
    </dgm:pt>
    <dgm:pt modelId="{CA68A868-BDBA-47FD-836C-81D4B69BB999}" type="pres">
      <dgm:prSet presAssocID="{6996D1B4-5BC6-4445-9F28-C021DAE07F36}" presName="parentText" presStyleLbl="node1" presStyleIdx="1" presStyleCnt="3">
        <dgm:presLayoutVars>
          <dgm:chMax val="0"/>
          <dgm:bulletEnabled val="1"/>
        </dgm:presLayoutVars>
      </dgm:prSet>
      <dgm:spPr/>
    </dgm:pt>
    <dgm:pt modelId="{FCC17EF3-9BEC-4598-893A-F028836103A0}" type="pres">
      <dgm:prSet presAssocID="{0BC7D590-4CB8-4C5D-AE3B-0C0FEB22628C}" presName="spacer" presStyleCnt="0"/>
      <dgm:spPr/>
    </dgm:pt>
    <dgm:pt modelId="{FC1B111A-5DFD-4E5E-854F-B12C2B428B34}" type="pres">
      <dgm:prSet presAssocID="{3B3EAB83-1974-4D47-9A6C-5BDB9A4C789A}" presName="parentText" presStyleLbl="node1" presStyleIdx="2" presStyleCnt="3">
        <dgm:presLayoutVars>
          <dgm:chMax val="0"/>
          <dgm:bulletEnabled val="1"/>
        </dgm:presLayoutVars>
      </dgm:prSet>
      <dgm:spPr/>
    </dgm:pt>
  </dgm:ptLst>
  <dgm:cxnLst>
    <dgm:cxn modelId="{3398B717-BCD6-4DF8-B7D9-1FBB4C86BC8D}" type="presOf" srcId="{EDFC31F8-7F1E-4C9A-8F8E-ABE0864A2A5B}" destId="{A7FE95E3-FF95-4E3D-BD61-8AE202EE33F3}" srcOrd="0" destOrd="0" presId="urn:microsoft.com/office/officeart/2005/8/layout/vList2"/>
    <dgm:cxn modelId="{1723B936-B2C7-4EB7-90DA-96DEDF0E03A8}" srcId="{EDFC31F8-7F1E-4C9A-8F8E-ABE0864A2A5B}" destId="{6996D1B4-5BC6-4445-9F28-C021DAE07F36}" srcOrd="1" destOrd="0" parTransId="{7AD82E05-94B2-4365-8B9C-CA306A2165AB}" sibTransId="{0BC7D590-4CB8-4C5D-AE3B-0C0FEB22628C}"/>
    <dgm:cxn modelId="{C774A93A-A1BD-43D6-8901-4B901919D0BF}" type="presOf" srcId="{6996D1B4-5BC6-4445-9F28-C021DAE07F36}" destId="{CA68A868-BDBA-47FD-836C-81D4B69BB999}" srcOrd="0" destOrd="0" presId="urn:microsoft.com/office/officeart/2005/8/layout/vList2"/>
    <dgm:cxn modelId="{3A12DAAC-5402-40C7-A160-1C0C0A51D294}" type="presOf" srcId="{3B3EAB83-1974-4D47-9A6C-5BDB9A4C789A}" destId="{FC1B111A-5DFD-4E5E-854F-B12C2B428B34}" srcOrd="0" destOrd="0" presId="urn:microsoft.com/office/officeart/2005/8/layout/vList2"/>
    <dgm:cxn modelId="{CF09C7DB-0C96-45DE-A339-69D33320A577}" type="presOf" srcId="{90C9FE14-C217-46A3-80B9-BEE8EF177E04}" destId="{E3B2BFA8-8974-48CF-B544-FBEE3E8A4E42}" srcOrd="0" destOrd="0" presId="urn:microsoft.com/office/officeart/2005/8/layout/vList2"/>
    <dgm:cxn modelId="{CB6030E4-6379-41FF-9216-72EED725D1BA}" srcId="{EDFC31F8-7F1E-4C9A-8F8E-ABE0864A2A5B}" destId="{90C9FE14-C217-46A3-80B9-BEE8EF177E04}" srcOrd="0" destOrd="0" parTransId="{2AFF6ABE-5ED5-485F-951D-AA3F7A4849A8}" sibTransId="{8D2918B9-CA47-418F-A79B-326C779EFE1B}"/>
    <dgm:cxn modelId="{D83D75E9-6870-4CE9-978F-704E6EFAFEE4}" srcId="{EDFC31F8-7F1E-4C9A-8F8E-ABE0864A2A5B}" destId="{3B3EAB83-1974-4D47-9A6C-5BDB9A4C789A}" srcOrd="2" destOrd="0" parTransId="{D24E9979-3B5F-46A2-A374-37ECD260FF19}" sibTransId="{0CB27C18-F220-49C4-9788-05810106A8C8}"/>
    <dgm:cxn modelId="{5016279F-7714-4833-89BB-25B2EFE2B14C}" type="presParOf" srcId="{A7FE95E3-FF95-4E3D-BD61-8AE202EE33F3}" destId="{E3B2BFA8-8974-48CF-B544-FBEE3E8A4E42}" srcOrd="0" destOrd="0" presId="urn:microsoft.com/office/officeart/2005/8/layout/vList2"/>
    <dgm:cxn modelId="{8CE4B215-2D36-47AB-BA2E-2474E90836FD}" type="presParOf" srcId="{A7FE95E3-FF95-4E3D-BD61-8AE202EE33F3}" destId="{FFE0690A-8961-4327-977C-515007003449}" srcOrd="1" destOrd="0" presId="urn:microsoft.com/office/officeart/2005/8/layout/vList2"/>
    <dgm:cxn modelId="{14199E9B-42E9-4F2B-B37F-F3ACA05B4E11}" type="presParOf" srcId="{A7FE95E3-FF95-4E3D-BD61-8AE202EE33F3}" destId="{CA68A868-BDBA-47FD-836C-81D4B69BB999}" srcOrd="2" destOrd="0" presId="urn:microsoft.com/office/officeart/2005/8/layout/vList2"/>
    <dgm:cxn modelId="{748AC297-23AB-418E-9B32-0D1B4DB9BEBA}" type="presParOf" srcId="{A7FE95E3-FF95-4E3D-BD61-8AE202EE33F3}" destId="{FCC17EF3-9BEC-4598-893A-F028836103A0}" srcOrd="3" destOrd="0" presId="urn:microsoft.com/office/officeart/2005/8/layout/vList2"/>
    <dgm:cxn modelId="{7AC28790-07F3-486B-BF2F-8B0846C9A8C6}" type="presParOf" srcId="{A7FE95E3-FF95-4E3D-BD61-8AE202EE33F3}" destId="{FC1B111A-5DFD-4E5E-854F-B12C2B428B3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E5E6B-4885-48B1-8F41-72CF8E351A55}">
      <dsp:nvSpPr>
        <dsp:cNvPr id="0" name=""/>
        <dsp:cNvSpPr/>
      </dsp:nvSpPr>
      <dsp:spPr>
        <a:xfrm>
          <a:off x="0" y="23303"/>
          <a:ext cx="6245265"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Credibility </a:t>
          </a:r>
          <a:endParaRPr lang="en-US" sz="5300" kern="1200" dirty="0"/>
        </a:p>
      </dsp:txBody>
      <dsp:txXfrm>
        <a:off x="62055" y="85358"/>
        <a:ext cx="6121155" cy="1147095"/>
      </dsp:txXfrm>
    </dsp:sp>
    <dsp:sp modelId="{0B1E000A-6178-4214-90D0-813C428D63BB}">
      <dsp:nvSpPr>
        <dsp:cNvPr id="0" name=""/>
        <dsp:cNvSpPr/>
      </dsp:nvSpPr>
      <dsp:spPr>
        <a:xfrm>
          <a:off x="0" y="1447148"/>
          <a:ext cx="6245265" cy="127120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Transferability</a:t>
          </a:r>
          <a:endParaRPr lang="en-US" sz="5300" kern="1200" dirty="0"/>
        </a:p>
      </dsp:txBody>
      <dsp:txXfrm>
        <a:off x="62055" y="1509203"/>
        <a:ext cx="6121155" cy="1147095"/>
      </dsp:txXfrm>
    </dsp:sp>
    <dsp:sp modelId="{FAA2E2DA-3F1F-4F48-BC03-CC13F8042F5E}">
      <dsp:nvSpPr>
        <dsp:cNvPr id="0" name=""/>
        <dsp:cNvSpPr/>
      </dsp:nvSpPr>
      <dsp:spPr>
        <a:xfrm>
          <a:off x="0" y="2870993"/>
          <a:ext cx="6245265" cy="127120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Dependability</a:t>
          </a:r>
          <a:endParaRPr lang="en-US" sz="5300" kern="1200" dirty="0"/>
        </a:p>
      </dsp:txBody>
      <dsp:txXfrm>
        <a:off x="62055" y="2933048"/>
        <a:ext cx="6121155" cy="1147095"/>
      </dsp:txXfrm>
    </dsp:sp>
    <dsp:sp modelId="{407D86EC-C7D2-4557-9726-11A2C07678F9}">
      <dsp:nvSpPr>
        <dsp:cNvPr id="0" name=""/>
        <dsp:cNvSpPr/>
      </dsp:nvSpPr>
      <dsp:spPr>
        <a:xfrm>
          <a:off x="0" y="4294838"/>
          <a:ext cx="6245265" cy="127120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GB" sz="5300" b="1" kern="1200" dirty="0"/>
            <a:t>Confirmability</a:t>
          </a:r>
          <a:endParaRPr lang="en-US" sz="5300" kern="1200" dirty="0"/>
        </a:p>
      </dsp:txBody>
      <dsp:txXfrm>
        <a:off x="62055" y="4356893"/>
        <a:ext cx="6121155" cy="1147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849E6-B746-48D0-B5F2-5AC7257859B4}">
      <dsp:nvSpPr>
        <dsp:cNvPr id="0" name=""/>
        <dsp:cNvSpPr/>
      </dsp:nvSpPr>
      <dsp:spPr>
        <a:xfrm>
          <a:off x="1283"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John Creswell said regarding mixed methods</a:t>
          </a:r>
          <a:endParaRPr lang="en-US" sz="5700" kern="1200"/>
        </a:p>
      </dsp:txBody>
      <dsp:txXfrm>
        <a:off x="1283" y="673807"/>
        <a:ext cx="5006206" cy="3003723"/>
      </dsp:txXfrm>
    </dsp:sp>
    <dsp:sp modelId="{18C9E250-00F4-43B1-A588-E47C7147FF68}">
      <dsp:nvSpPr>
        <dsp:cNvPr id="0" name=""/>
        <dsp:cNvSpPr/>
      </dsp:nvSpPr>
      <dsp:spPr>
        <a:xfrm>
          <a:off x="5508110" y="673807"/>
          <a:ext cx="5006206" cy="300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1 + 1 = 3</a:t>
          </a:r>
          <a:endParaRPr lang="en-US" sz="5700" kern="1200"/>
        </a:p>
      </dsp:txBody>
      <dsp:txXfrm>
        <a:off x="5508110" y="673807"/>
        <a:ext cx="5006206" cy="30037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B2BFA8-8974-48CF-B544-FBEE3E8A4E42}">
      <dsp:nvSpPr>
        <dsp:cNvPr id="0" name=""/>
        <dsp:cNvSpPr/>
      </dsp:nvSpPr>
      <dsp:spPr>
        <a:xfrm>
          <a:off x="0" y="106028"/>
          <a:ext cx="6263640"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Definition: Combining qualitative and quantitative approaches for breadth and depth of understanding</a:t>
          </a:r>
          <a:endParaRPr lang="en-US" sz="3100" kern="1200"/>
        </a:p>
      </dsp:txBody>
      <dsp:txXfrm>
        <a:off x="83216" y="189244"/>
        <a:ext cx="6097208" cy="1538258"/>
      </dsp:txXfrm>
    </dsp:sp>
    <dsp:sp modelId="{CA68A868-BDBA-47FD-836C-81D4B69BB999}">
      <dsp:nvSpPr>
        <dsp:cNvPr id="0" name=""/>
        <dsp:cNvSpPr/>
      </dsp:nvSpPr>
      <dsp:spPr>
        <a:xfrm>
          <a:off x="0" y="1899998"/>
          <a:ext cx="6263640"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Core principles: Collecting both open-ended and closed-ended data, integrating data sets</a:t>
          </a:r>
          <a:endParaRPr lang="en-US" sz="3100" kern="1200"/>
        </a:p>
      </dsp:txBody>
      <dsp:txXfrm>
        <a:off x="83216" y="1983214"/>
        <a:ext cx="6097208" cy="1538258"/>
      </dsp:txXfrm>
    </dsp:sp>
    <dsp:sp modelId="{FC1B111A-5DFD-4E5E-854F-B12C2B428B34}">
      <dsp:nvSpPr>
        <dsp:cNvPr id="0" name=""/>
        <dsp:cNvSpPr/>
      </dsp:nvSpPr>
      <dsp:spPr>
        <a:xfrm>
          <a:off x="0" y="3693969"/>
          <a:ext cx="6263640"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Historical context: Evolution from qualitative and quantitative clash</a:t>
          </a:r>
          <a:endParaRPr lang="en-US" sz="3100" kern="1200" dirty="0"/>
        </a:p>
      </dsp:txBody>
      <dsp:txXfrm>
        <a:off x="83216" y="3777185"/>
        <a:ext cx="6097208"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899DA-FF7D-45A4-A15F-A1155E145DB0}" type="datetimeFigureOut">
              <a:rPr lang="en-GB" smtClean="0"/>
              <a:t>14/09/2025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83791-BDF5-47EF-B915-B98EDA02B7A6}" type="slidenum">
              <a:rPr lang="en-GB" smtClean="0"/>
              <a:t>‹#›</a:t>
            </a:fld>
            <a:endParaRPr lang="en-GB"/>
          </a:p>
        </p:txBody>
      </p:sp>
    </p:spTree>
    <p:extLst>
      <p:ext uri="{BB962C8B-B14F-4D97-AF65-F5344CB8AC3E}">
        <p14:creationId xmlns:p14="http://schemas.microsoft.com/office/powerpoint/2010/main" val="1299265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en.wikipedia.org/wiki/Whig_history"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a:t>
            </a:fld>
            <a:endParaRPr lang="en-GB"/>
          </a:p>
        </p:txBody>
      </p:sp>
    </p:spTree>
    <p:extLst>
      <p:ext uri="{BB962C8B-B14F-4D97-AF65-F5344CB8AC3E}">
        <p14:creationId xmlns:p14="http://schemas.microsoft.com/office/powerpoint/2010/main" val="3700208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9</a:t>
            </a:fld>
            <a:endParaRPr lang="en-GB"/>
          </a:p>
        </p:txBody>
      </p:sp>
    </p:spTree>
    <p:extLst>
      <p:ext uri="{BB962C8B-B14F-4D97-AF65-F5344CB8AC3E}">
        <p14:creationId xmlns:p14="http://schemas.microsoft.com/office/powerpoint/2010/main" val="3062501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38BC89C-E9B2-9317-0FC1-66C87E473FE9}"/>
            </a:ext>
          </a:extLst>
        </p:cNvPr>
        <p:cNvGrpSpPr/>
        <p:nvPr/>
      </p:nvGrpSpPr>
      <p:grpSpPr>
        <a:xfrm>
          <a:off x="0" y="0"/>
          <a:ext cx="0" cy="0"/>
          <a:chOff x="0" y="0"/>
          <a:chExt cx="0" cy="0"/>
        </a:xfrm>
      </p:grpSpPr>
      <p:sp>
        <p:nvSpPr>
          <p:cNvPr id="31746" name="Rectangle 19">
            <a:extLst>
              <a:ext uri="{FF2B5EF4-FFF2-40B4-BE49-F238E27FC236}">
                <a16:creationId xmlns:a16="http://schemas.microsoft.com/office/drawing/2014/main" id="{91416F0C-016D-6BDC-AC04-7ECD0F4D7D9B}"/>
              </a:ext>
            </a:extLst>
          </p:cNvPr>
          <p:cNvSpPr>
            <a:spLocks noGrp="1" noChangeArrowheads="1"/>
          </p:cNvSpPr>
          <p:nvPr>
            <p:ph type="sldNum" sz="quarter"/>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fld id="{0D60B37C-B2BF-4580-B4CA-391DFC9EA306}" type="slidenum">
              <a:rPr kumimoji="0" lang="en-GB" altLang="en-US" sz="14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ct val="0"/>
                </a:spcBef>
                <a:spcAft>
                  <a:spcPts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t>26</a:t>
            </a:fld>
            <a:endParaRPr kumimoji="0" lang="en-GB" altLang="en-US" sz="14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31747" name="Rectangle 1">
            <a:extLst>
              <a:ext uri="{FF2B5EF4-FFF2-40B4-BE49-F238E27FC236}">
                <a16:creationId xmlns:a16="http://schemas.microsoft.com/office/drawing/2014/main" id="{0830F068-B054-BFFE-4CE7-7CECD769DB4E}"/>
              </a:ext>
            </a:extLst>
          </p:cNvPr>
          <p:cNvSpPr>
            <a:spLocks noGrp="1" noRot="1" noChangeAspect="1" noChangeArrowheads="1" noTextEdit="1"/>
          </p:cNvSpPr>
          <p:nvPr>
            <p:ph type="sldImg"/>
          </p:nvPr>
        </p:nvSpPr>
        <p:spPr>
          <a:xfrm>
            <a:off x="217488" y="812800"/>
            <a:ext cx="7123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8" name="Text Box 2">
            <a:extLst>
              <a:ext uri="{FF2B5EF4-FFF2-40B4-BE49-F238E27FC236}">
                <a16:creationId xmlns:a16="http://schemas.microsoft.com/office/drawing/2014/main" id="{4F21E5ED-F3C2-88B9-C918-E02BE3593680}"/>
              </a:ext>
            </a:extLst>
          </p:cNvPr>
          <p:cNvSpPr txBox="1">
            <a:spLocks noChangeArrowheads="1"/>
          </p:cNvSpPr>
          <p:nvPr/>
        </p:nvSpPr>
        <p:spPr bwMode="auto">
          <a:xfrm>
            <a:off x="755650" y="5078413"/>
            <a:ext cx="6040438" cy="4803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panose="02020603050405020304" pitchFamily="18" charset="0"/>
              <a:buNone/>
              <a:tabLst/>
              <a:defRPr/>
            </a:pPr>
            <a:endParaRPr kumimoji="0" lang="en-US" alt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417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Georgia" panose="02040502050405020303" pitchFamily="18" charset="0"/>
              </a:rPr>
              <a:t>A good place to begin is to ask what exactly Kuhn is arguing against, what his book is a response to. The answer to this can be found in the Introduction itself. He notices that scientists at every level are introduced to their various fields through textbooks, and the chief purpose of these books is to inform people of the latest developments. Since their purpose is to help create more scientists who will further progress, the history of science included in textbooks tends to be a superficial one that merely offers a gloss on the past, with past science portrayed as straightforwardly leading up to the current state of affairs.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9512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Georgia" panose="02040502050405020303" pitchFamily="18" charset="0"/>
              </a:rPr>
              <a:t>Popper described science as progressing by a process of </a:t>
            </a:r>
            <a:r>
              <a:rPr lang="en-GB" b="1" i="0" dirty="0">
                <a:solidFill>
                  <a:srgbClr val="333333"/>
                </a:solidFill>
                <a:effectLst/>
                <a:latin typeface="Georgia" panose="02040502050405020303" pitchFamily="18" charset="0"/>
              </a:rPr>
              <a:t>falsification</a:t>
            </a:r>
            <a:r>
              <a:rPr lang="en-GB" b="0" i="0" dirty="0">
                <a:solidFill>
                  <a:srgbClr val="333333"/>
                </a:solidFill>
                <a:effectLst/>
                <a:latin typeface="Georgia" panose="02040502050405020303" pitchFamily="18" charset="0"/>
              </a:rPr>
              <a:t>; theories whose predictions conflict with experimental observation are soon discarded, and science progresses as a process of elimination. Kuhn saw this as an idealist view of science; a study of the history of science led him to view science as consisting of periods of </a:t>
            </a:r>
            <a:r>
              <a:rPr lang="en-GB" b="1" i="0" dirty="0">
                <a:solidFill>
                  <a:srgbClr val="333333"/>
                </a:solidFill>
                <a:effectLst/>
                <a:latin typeface="Georgia" panose="02040502050405020303" pitchFamily="18" charset="0"/>
              </a:rPr>
              <a:t>‘normal science’ </a:t>
            </a:r>
            <a:r>
              <a:rPr lang="en-GB" b="0" i="0" dirty="0">
                <a:solidFill>
                  <a:srgbClr val="333333"/>
                </a:solidFill>
                <a:effectLst/>
                <a:latin typeface="Georgia" panose="02040502050405020303" pitchFamily="18" charset="0"/>
              </a:rPr>
              <a:t>in which experiment and theory are performed within a particular paradigm.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18A7C6-C478-4DDE-ABC3-042D6E90DD7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837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21212"/>
                </a:solidFill>
                <a:effectLst/>
                <a:latin typeface="GuardianTextEgyptian"/>
              </a:rPr>
              <a:t>The real measure of Kuhn's importance, however, lies not in the infectiousness of one of his concepts but in the fact that he singlehandedly changed the way we think about mankind's most organised attempt to understand the world. Before Kuhn, our view of science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 together with a heroic narrative of scientific progress as the addition of new truths to the stock of old truths, or the increasing approximation of theories to the truth, and in the odd case, the correction of past errors, as the </a:t>
            </a:r>
            <a:r>
              <a:rPr lang="en-GB" b="0" i="1" dirty="0">
                <a:solidFill>
                  <a:srgbClr val="121212"/>
                </a:solidFill>
                <a:effectLst/>
                <a:latin typeface="GuardianTextEgyptian"/>
              </a:rPr>
              <a:t>Stanford Encyclopaedia of Philosophy</a:t>
            </a:r>
            <a:r>
              <a:rPr lang="en-GB" b="0" i="0" dirty="0">
                <a:solidFill>
                  <a:srgbClr val="121212"/>
                </a:solidFill>
                <a:effectLst/>
                <a:latin typeface="GuardianTextEgyptian"/>
              </a:rPr>
              <a:t> puts it. Before Kuhn, in other words, we had what amounted to the </a:t>
            </a:r>
            <a:r>
              <a:rPr lang="en-GB" b="0" i="0" u="none" strike="noStrike" dirty="0">
                <a:solidFill>
                  <a:srgbClr val="C70000"/>
                </a:solidFill>
                <a:effectLst/>
                <a:latin typeface="GuardianTextEgyptian"/>
                <a:hlinkClick r:id="rId3"/>
              </a:rPr>
              <a:t>Whig interpretation</a:t>
            </a:r>
            <a:r>
              <a:rPr lang="en-GB" b="0" i="0" dirty="0">
                <a:solidFill>
                  <a:srgbClr val="121212"/>
                </a:solidFill>
                <a:effectLst/>
                <a:latin typeface="GuardianTextEgyptian"/>
              </a:rPr>
              <a:t> of scientific history, in which past researchers, theorists and experimenters had engaged in a long march, if not towards truth, then at least towards greater and greater understanding of the natural world.</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7891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Helvetica" panose="020B0604020202020204" pitchFamily="34" charset="0"/>
              </a:rP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1D1AF-4409-4940-8FFF-9DC48E01550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3911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52</a:t>
            </a:fld>
            <a:endParaRPr lang="en-GB"/>
          </a:p>
        </p:txBody>
      </p:sp>
    </p:spTree>
    <p:extLst>
      <p:ext uri="{BB962C8B-B14F-4D97-AF65-F5344CB8AC3E}">
        <p14:creationId xmlns:p14="http://schemas.microsoft.com/office/powerpoint/2010/main" val="23963326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53</a:t>
            </a:fld>
            <a:endParaRPr lang="en-GB"/>
          </a:p>
        </p:txBody>
      </p:sp>
    </p:spTree>
    <p:extLst>
      <p:ext uri="{BB962C8B-B14F-4D97-AF65-F5344CB8AC3E}">
        <p14:creationId xmlns:p14="http://schemas.microsoft.com/office/powerpoint/2010/main" val="385234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54</a:t>
            </a:fld>
            <a:endParaRPr lang="en-GB"/>
          </a:p>
        </p:txBody>
      </p:sp>
    </p:spTree>
    <p:extLst>
      <p:ext uri="{BB962C8B-B14F-4D97-AF65-F5344CB8AC3E}">
        <p14:creationId xmlns:p14="http://schemas.microsoft.com/office/powerpoint/2010/main" val="15686127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57</a:t>
            </a:fld>
            <a:endParaRPr lang="en-GB"/>
          </a:p>
        </p:txBody>
      </p:sp>
    </p:spTree>
    <p:extLst>
      <p:ext uri="{BB962C8B-B14F-4D97-AF65-F5344CB8AC3E}">
        <p14:creationId xmlns:p14="http://schemas.microsoft.com/office/powerpoint/2010/main" val="7752280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1B3A2F-EE7C-4DDB-9C1B-8A2F96FD38AE}" type="slidenum">
              <a:rPr lang="en-GB" smtClean="0"/>
              <a:t>62</a:t>
            </a:fld>
            <a:endParaRPr lang="en-GB"/>
          </a:p>
        </p:txBody>
      </p:sp>
    </p:spTree>
    <p:extLst>
      <p:ext uri="{BB962C8B-B14F-4D97-AF65-F5344CB8AC3E}">
        <p14:creationId xmlns:p14="http://schemas.microsoft.com/office/powerpoint/2010/main" val="2992162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For him is Paradise packed with bounties, pleasure and delight and spiritual sustenance and comforts</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a:effectLst/>
                <a:latin typeface="Calibri" panose="020F0502020204030204" pitchFamily="34" charset="0"/>
                <a:ea typeface="DengXian" panose="02010600030101010101" pitchFamily="2" charset="-122"/>
                <a:cs typeface="Arial" panose="020B0604020202020204" pitchFamily="34" charset="0"/>
              </a:rPr>
              <a:t>Since they are closely related, researchers can be confused as to which one to choose. It is important to note, though, that while these two paradigms are closely related, they are not. The same you cannot use them interchangeably. </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BBB39D6-FE41-4640-81C5-B84FC8498D2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25409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Montserrat" panose="00000500000000000000" pitchFamily="2" charset="0"/>
              </a:rPr>
              <a:t>In the constantly developing visual iconography of Palestinian resistance, there is one integral symbol of defiance: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In 1975, Palestinian cartoonist </a:t>
            </a:r>
            <a:r>
              <a:rPr lang="en-GB" b="0" i="1" dirty="0" err="1">
                <a:solidFill>
                  <a:srgbClr val="000000"/>
                </a:solidFill>
                <a:effectLst/>
                <a:latin typeface="Montserrat" panose="00000500000000000000" pitchFamily="2" charset="0"/>
              </a:rPr>
              <a:t>Naji</a:t>
            </a:r>
            <a:r>
              <a:rPr lang="en-GB" b="0" i="1" dirty="0">
                <a:solidFill>
                  <a:srgbClr val="000000"/>
                </a:solidFill>
                <a:effectLst/>
                <a:latin typeface="Montserrat" panose="00000500000000000000" pitchFamily="2" charset="0"/>
              </a:rPr>
              <a:t> al-Ali created the 10-year-old boy, who will remain 10 years old until the occupation ends. Barefoot, with tattered clothes, and his hair meant to resemble a porcupine's spikes protecting him, </a:t>
            </a:r>
            <a:r>
              <a:rPr lang="en-GB" b="0" i="1" dirty="0" err="1">
                <a:solidFill>
                  <a:srgbClr val="000000"/>
                </a:solidFill>
                <a:effectLst/>
                <a:latin typeface="Montserrat" panose="00000500000000000000" pitchFamily="2" charset="0"/>
              </a:rPr>
              <a:t>Handala</a:t>
            </a:r>
            <a:r>
              <a:rPr lang="en-GB" b="0" i="1" dirty="0">
                <a:solidFill>
                  <a:srgbClr val="000000"/>
                </a:solidFill>
                <a:effectLst/>
                <a:latin typeface="Montserrat" panose="00000500000000000000" pitchFamily="2" charset="0"/>
              </a:rPr>
              <a:t> stands with his arms crossed behind his back, rejecting incomplete solutions that fail to address the root of the conflict: Israeli settler-colonialism. Though al-Ali was assassinated in 1987, </a:t>
            </a:r>
            <a:r>
              <a:rPr lang="en-GB" b="0" i="1" dirty="0" err="1">
                <a:solidFill>
                  <a:srgbClr val="000000"/>
                </a:solidFill>
                <a:effectLst/>
                <a:latin typeface="Montserrat" panose="00000500000000000000" pitchFamily="2" charset="0"/>
              </a:rPr>
              <a:t>Handala's</a:t>
            </a:r>
            <a:r>
              <a:rPr lang="en-GB" b="0" i="1" dirty="0">
                <a:solidFill>
                  <a:srgbClr val="000000"/>
                </a:solidFill>
                <a:effectLst/>
                <a:latin typeface="Montserrat" panose="00000500000000000000" pitchFamily="2" charset="0"/>
              </a:rPr>
              <a:t> image stands, painted in several murals along the apartheid wall today.</a:t>
            </a:r>
            <a:endParaRPr lang="en-GB" dirty="0"/>
          </a:p>
        </p:txBody>
      </p:sp>
      <p:sp>
        <p:nvSpPr>
          <p:cNvPr id="4" name="Slide Number Placeholder 3"/>
          <p:cNvSpPr>
            <a:spLocks noGrp="1"/>
          </p:cNvSpPr>
          <p:nvPr>
            <p:ph type="sldNum" sz="quarter" idx="5"/>
          </p:nvPr>
        </p:nvSpPr>
        <p:spPr/>
        <p:txBody>
          <a:bodyPr/>
          <a:lstStyle/>
          <a:p>
            <a:fld id="{2DC6424E-D769-4B75-A51D-6ACE2E7AC6EB}" type="slidenum">
              <a:rPr lang="en-GB" smtClean="0"/>
              <a:t>73</a:t>
            </a:fld>
            <a:endParaRPr lang="en-GB"/>
          </a:p>
        </p:txBody>
      </p:sp>
    </p:spTree>
    <p:extLst>
      <p:ext uri="{BB962C8B-B14F-4D97-AF65-F5344CB8AC3E}">
        <p14:creationId xmlns:p14="http://schemas.microsoft.com/office/powerpoint/2010/main" val="41141466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82</a:t>
            </a:fld>
            <a:endParaRPr lang="en-GB" dirty="0"/>
          </a:p>
        </p:txBody>
      </p:sp>
    </p:spTree>
    <p:extLst>
      <p:ext uri="{BB962C8B-B14F-4D97-AF65-F5344CB8AC3E}">
        <p14:creationId xmlns:p14="http://schemas.microsoft.com/office/powerpoint/2010/main" val="16204687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90</a:t>
            </a:fld>
            <a:endParaRPr lang="en-GB"/>
          </a:p>
        </p:txBody>
      </p:sp>
    </p:spTree>
    <p:extLst>
      <p:ext uri="{BB962C8B-B14F-4D97-AF65-F5344CB8AC3E}">
        <p14:creationId xmlns:p14="http://schemas.microsoft.com/office/powerpoint/2010/main" val="31935423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96</a:t>
            </a:fld>
            <a:endParaRPr lang="en-GB"/>
          </a:p>
        </p:txBody>
      </p:sp>
    </p:spTree>
    <p:extLst>
      <p:ext uri="{BB962C8B-B14F-4D97-AF65-F5344CB8AC3E}">
        <p14:creationId xmlns:p14="http://schemas.microsoft.com/office/powerpoint/2010/main" val="2570885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Calibri" panose="020F0502020204030204" pitchFamily="34" charset="0"/>
              </a:rPr>
              <a:t>Long Description:</a:t>
            </a:r>
          </a:p>
          <a:p>
            <a:r>
              <a:rPr lang="en-US" sz="1800" b="0" i="0" u="none" strike="noStrike" dirty="0">
                <a:solidFill>
                  <a:srgbClr val="000000"/>
                </a:solidFill>
                <a:effectLst/>
                <a:latin typeface="Calibri" panose="020F0502020204030204" pitchFamily="34" charset="0"/>
              </a:rPr>
              <a:t>The first step is quantitative data collection and analysis. The second step is quantitative results. The third step is to determining quantitative results to explain. The fourth step is qualitative data collection and analysis. The fifth step is qualitative results. The sixth step is to interpret how qualitative results explain quantitative.</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99</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8253660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Long Description:</a:t>
            </a:r>
          </a:p>
          <a:p>
            <a:r>
              <a:rPr lang="en-US" sz="1800" b="0" i="0" u="none" strike="noStrike" dirty="0">
                <a:solidFill>
                  <a:srgbClr val="000000"/>
                </a:solidFill>
                <a:effectLst/>
                <a:latin typeface="Calibri" panose="020F0502020204030204" pitchFamily="34" charset="0"/>
              </a:rPr>
              <a:t>The first step is qualitative data collection and analysis. The second step is qualitative results. The third step is to use results to form variables, instruments, and interventions. The fourth step is quantitative data collection and analysis. The fifth step is quantitative results. The sixth step is to interpret how quantitative results provide new results, instruments.</a:t>
            </a:r>
            <a:r>
              <a:rPr lang="en-US" dirty="0"/>
              <a:t> </a:t>
            </a:r>
            <a:endParaRPr lang="en-IN" dirty="0"/>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100</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6372345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quantitative data collection and analysis leads to quantitative results. The qualitative data collection and analysis leads to qualitative results. These two results are then merged for comparison. Then it is either interpreted or explained (convergence or divergence).</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102</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13489490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qualitative data collection, analysis, and the results of the exploratory design is mapped to experiment group and control group. Pretest is conducted for both groups in the next step. The qualitative data collection, analysis, and the results of the convergent method along with the pretest leads to an intervention. After this, comes the post-test of both categories. The final stage is qualitative data collection, analysis, and results of the explanatory design.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103</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4371686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designs to which it is mapped are: theory, research questions, quantitative data collection and analysis, quantitative results, qualitative data collection and analysis, and interpret how qualitative data explains quantitative results and calls for action.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104</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25250597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Long Description:</a:t>
            </a:r>
          </a:p>
          <a:p>
            <a:r>
              <a:rPr lang="en-US" sz="1800" b="0" i="0" u="none" strike="noStrike" dirty="0">
                <a:solidFill>
                  <a:srgbClr val="000000"/>
                </a:solidFill>
                <a:effectLst/>
                <a:latin typeface="Calibri" panose="020F0502020204030204" pitchFamily="34" charset="0"/>
              </a:rPr>
              <a:t>The first step is the Formative needs assessment (qualitative data collection). The second step is theory or conceptual framework (based on qualitative results). The third step is to instrument development (based on quantitative tests). The fourth step is the formative program assessment (qualitative data collection). The fifth step is the summative program evaluation (qualitative data collection). The sixth step is the program revision.</a:t>
            </a:r>
            <a:r>
              <a:rPr lang="en-US" dirty="0"/>
              <a:t> </a:t>
            </a:r>
          </a:p>
        </p:txBody>
      </p:sp>
      <p:sp>
        <p:nvSpPr>
          <p:cNvPr id="4" name="Slide Number Placeholder 3"/>
          <p:cNvSpPr>
            <a:spLocks noGrp="1"/>
          </p:cNvSpPr>
          <p:nvPr>
            <p:ph type="sldNum" idx="12"/>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Arial"/>
                <a:ea typeface="Arial"/>
                <a:cs typeface="Arial"/>
                <a:sym typeface="Arial"/>
              </a:rPr>
              <a:t>105</a:t>
            </a:fld>
            <a:endParaRPr lang="en-US" sz="1200" b="0" i="0" u="none" strike="noStrike" cap="none" dirty="0">
              <a:solidFill>
                <a:schemeClr val="dk1"/>
              </a:solidFill>
              <a:latin typeface="Arial"/>
              <a:ea typeface="Arial"/>
              <a:cs typeface="Arial"/>
              <a:sym typeface="Arial"/>
            </a:endParaRPr>
          </a:p>
        </p:txBody>
      </p:sp>
    </p:spTree>
    <p:extLst>
      <p:ext uri="{BB962C8B-B14F-4D97-AF65-F5344CB8AC3E}">
        <p14:creationId xmlns:p14="http://schemas.microsoft.com/office/powerpoint/2010/main" val="38883699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ACE381-9604-4CF6-B3BB-5B3C4E04F23B}" type="slidenum">
              <a:rPr lang="en-GB" smtClean="0"/>
              <a:t>112</a:t>
            </a:fld>
            <a:endParaRPr lang="en-GB"/>
          </a:p>
        </p:txBody>
      </p:sp>
    </p:spTree>
    <p:extLst>
      <p:ext uri="{BB962C8B-B14F-4D97-AF65-F5344CB8AC3E}">
        <p14:creationId xmlns:p14="http://schemas.microsoft.com/office/powerpoint/2010/main" val="3193542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9D7D-DB12-83D6-C156-11C4FED9F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4752D4-4B8A-3F54-E360-D1483CB94E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0799A-78C1-F5CA-1F74-4235BFEE3E46}"/>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5" name="Footer Placeholder 4">
            <a:extLst>
              <a:ext uri="{FF2B5EF4-FFF2-40B4-BE49-F238E27FC236}">
                <a16:creationId xmlns:a16="http://schemas.microsoft.com/office/drawing/2014/main" id="{7A1046F2-9C06-B4BC-34B0-8345F52159F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363F94-6B2A-4EFB-E645-B6E76B362814}"/>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3210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2B7C-FC49-CC41-C4CD-396685D994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9E708-6823-6895-8F6F-F94C2DF31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F594B-166C-DB26-0E04-A8A069E4F60C}"/>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5" name="Footer Placeholder 4">
            <a:extLst>
              <a:ext uri="{FF2B5EF4-FFF2-40B4-BE49-F238E27FC236}">
                <a16:creationId xmlns:a16="http://schemas.microsoft.com/office/drawing/2014/main" id="{E517DC67-E2DD-754E-0D0A-F7C1C7B8B0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600148-91A6-EE8A-6CA4-B2DAC0C1012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571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AFAD-5BC8-5E69-5C5A-1D7F6FFB6B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917684-A5A4-737A-5984-B0740E2AF0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4E4BE2-BF66-733B-924A-DA35FB05D3EF}"/>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5" name="Footer Placeholder 4">
            <a:extLst>
              <a:ext uri="{FF2B5EF4-FFF2-40B4-BE49-F238E27FC236}">
                <a16:creationId xmlns:a16="http://schemas.microsoft.com/office/drawing/2014/main" id="{8CCF9B0E-B57E-0D9E-4902-6CC26A0CF8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20C9B43-29D8-ADCA-1D7E-FB29CD0C5D2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0405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A647-B907-2CC3-5135-3AD72C5E20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5C90BC-F066-88C7-E0AF-90D8AFFA79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B3D406-71BE-268F-26AB-5941D18464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3B19BA-74E1-ABA7-E11E-F0229860A890}"/>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6" name="Footer Placeholder 5">
            <a:extLst>
              <a:ext uri="{FF2B5EF4-FFF2-40B4-BE49-F238E27FC236}">
                <a16:creationId xmlns:a16="http://schemas.microsoft.com/office/drawing/2014/main" id="{A8B79990-AF83-8D69-91F0-B3BD4DF1F5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65BEA8-5461-A248-84AF-79D044DB20D7}"/>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274558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5C3C-35D3-4D91-3634-0387BB27F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F19FD-16BB-303D-3B53-D122746DE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AB6B-C74B-52E9-EB72-1B549A257A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B2E164-EB9B-5155-91A6-F726C0E36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AF3039-3ECB-4D6D-E836-26EAC993CC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A8495C-C856-B762-77CE-88CEE79B574D}"/>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8" name="Footer Placeholder 7">
            <a:extLst>
              <a:ext uri="{FF2B5EF4-FFF2-40B4-BE49-F238E27FC236}">
                <a16:creationId xmlns:a16="http://schemas.microsoft.com/office/drawing/2014/main" id="{3130D95A-AEA9-8431-9EBC-140546BF5CE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6954811-AFBF-B269-5C7E-17B175E0DE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57663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F408-E48F-1A64-59CB-ADDB126F4D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3D97A-1DCC-42C7-29D6-1E770C586EED}"/>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4" name="Footer Placeholder 3">
            <a:extLst>
              <a:ext uri="{FF2B5EF4-FFF2-40B4-BE49-F238E27FC236}">
                <a16:creationId xmlns:a16="http://schemas.microsoft.com/office/drawing/2014/main" id="{3B55DB89-2A13-383F-C4D5-2522E455F68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7DE674-75CC-8076-49C1-5A2242CFD9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758073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223F8B-E073-A785-A795-F848CD138A22}"/>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3" name="Footer Placeholder 2">
            <a:extLst>
              <a:ext uri="{FF2B5EF4-FFF2-40B4-BE49-F238E27FC236}">
                <a16:creationId xmlns:a16="http://schemas.microsoft.com/office/drawing/2014/main" id="{541C75A3-B430-6F3E-737E-5F789ACC91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46786D4-E002-F766-514E-CA03EA6E734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70841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0D3C-4642-CFD2-0EC2-897DE78F74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51676B-31EA-47BB-20C9-0B7CD35F4D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F61FAB-8FF1-CEA0-DF40-0E0DE5597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9E798-3C56-CDDE-0886-95256EE79235}"/>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6" name="Footer Placeholder 5">
            <a:extLst>
              <a:ext uri="{FF2B5EF4-FFF2-40B4-BE49-F238E27FC236}">
                <a16:creationId xmlns:a16="http://schemas.microsoft.com/office/drawing/2014/main" id="{86EB252C-A82E-31A7-F1B5-622317B445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7A63BA-9095-BD60-67FF-7285B67D746B}"/>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36801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6E2C-4067-8C2A-569B-DC86DD985D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C835AF-B21D-B19E-4FB7-88396A722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A5289CC-38A5-82F7-8DB1-F1446417F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E3A45-E07D-B1FE-FAAA-973503C48F28}"/>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6" name="Footer Placeholder 5">
            <a:extLst>
              <a:ext uri="{FF2B5EF4-FFF2-40B4-BE49-F238E27FC236}">
                <a16:creationId xmlns:a16="http://schemas.microsoft.com/office/drawing/2014/main" id="{15B4D36C-A580-8486-5592-1FFD1EECD5D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1D860B-1181-FD1D-2A1D-22959AB73A8A}"/>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7529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6E704-5F99-76CB-564D-6E4C6F3767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38E2D-EA7F-6B0B-56B1-3DED7A436F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6DA7A-0EEE-B80A-0FBE-A067E965E389}"/>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5" name="Footer Placeholder 4">
            <a:extLst>
              <a:ext uri="{FF2B5EF4-FFF2-40B4-BE49-F238E27FC236}">
                <a16:creationId xmlns:a16="http://schemas.microsoft.com/office/drawing/2014/main" id="{15C8762E-1BC0-8DA7-4287-F55581D6DE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F6636E-2FE3-A797-0DD7-5E170B9108E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5547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FA3E3-D913-BE25-C0B2-369F4DB57B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78AF5D-B4D5-BF71-C94C-1A31CD9C94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0F998-093F-3189-7506-F93A9C0BA350}"/>
              </a:ext>
            </a:extLst>
          </p:cNvPr>
          <p:cNvSpPr>
            <a:spLocks noGrp="1"/>
          </p:cNvSpPr>
          <p:nvPr>
            <p:ph type="dt" sz="half" idx="10"/>
          </p:nvPr>
        </p:nvSpPr>
        <p:spPr/>
        <p:txBody>
          <a:bodyPr/>
          <a:lstStyle/>
          <a:p>
            <a:fld id="{7B3F99A3-E15E-4223-8CAC-C46B5F3F7DE3}" type="datetimeFigureOut">
              <a:rPr lang="en-GB" smtClean="0"/>
              <a:t>14/09/2025</a:t>
            </a:fld>
            <a:endParaRPr lang="en-GB" dirty="0"/>
          </a:p>
        </p:txBody>
      </p:sp>
      <p:sp>
        <p:nvSpPr>
          <p:cNvPr id="5" name="Footer Placeholder 4">
            <a:extLst>
              <a:ext uri="{FF2B5EF4-FFF2-40B4-BE49-F238E27FC236}">
                <a16:creationId xmlns:a16="http://schemas.microsoft.com/office/drawing/2014/main" id="{AFCB35C8-7CEC-A933-5FBE-8A3188C4C6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F5A3F2-72EE-F61E-1C75-E693C91083E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65468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24983059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Shape 24"/>
        <p:cNvGrpSpPr/>
        <p:nvPr/>
      </p:nvGrpSpPr>
      <p:grpSpPr>
        <a:xfrm>
          <a:off x="0" y="0"/>
          <a:ext cx="0" cy="0"/>
          <a:chOff x="0" y="0"/>
          <a:chExt cx="0" cy="0"/>
        </a:xfrm>
      </p:grpSpPr>
      <p:sp>
        <p:nvSpPr>
          <p:cNvPr id="25"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00F45AE3-EB76-41DE-97B2-CFE79B73D3C6}"/>
              </a:ext>
            </a:extLst>
          </p:cNvPr>
          <p:cNvSpPr>
            <a:spLocks noGrp="1"/>
          </p:cNvSpPr>
          <p:nvPr>
            <p:ph sz="quarter" idx="13"/>
          </p:nvPr>
        </p:nvSpPr>
        <p:spPr>
          <a:xfrm>
            <a:off x="609601" y="1554921"/>
            <a:ext cx="10977033" cy="4663335"/>
          </a:xfrm>
        </p:spPr>
        <p:txBody>
          <a:bodyPr/>
          <a:lstStyle>
            <a:lvl1pPr indent="-255600">
              <a:defRPr sz="2400">
                <a:latin typeface="+mn-lt"/>
              </a:defRPr>
            </a:lvl1pPr>
            <a:lvl2pPr indent="-284400">
              <a:defRPr sz="2400">
                <a:latin typeface="+mn-lt"/>
              </a:defRPr>
            </a:lvl2pPr>
            <a:lvl3pPr indent="-230400">
              <a:defRPr sz="2400">
                <a:latin typeface="+mn-lt"/>
              </a:defRPr>
            </a:lvl3pPr>
            <a:lvl4pPr indent="-230400">
              <a:defRPr sz="2400">
                <a:latin typeface="+mn-lt"/>
              </a:defRPr>
            </a:lvl4pPr>
            <a:lvl5pPr indent="-230400">
              <a:defRPr sz="2400">
                <a:latin typeface="+mn-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Shape 28"/>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29" name="Shape 29"/>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46756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FC95E-125A-B412-2AAA-24ACFB6971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E5125-7C1E-4EED-9004-E1146BAEF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CBC5C-4D50-4BFF-DBE0-4DF10FF99A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99A3-E15E-4223-8CAC-C46B5F3F7DE3}" type="datetimeFigureOut">
              <a:rPr lang="en-GB" smtClean="0"/>
              <a:t>14/09/2025</a:t>
            </a:fld>
            <a:endParaRPr lang="en-GB" dirty="0"/>
          </a:p>
        </p:txBody>
      </p:sp>
      <p:sp>
        <p:nvSpPr>
          <p:cNvPr id="5" name="Footer Placeholder 4">
            <a:extLst>
              <a:ext uri="{FF2B5EF4-FFF2-40B4-BE49-F238E27FC236}">
                <a16:creationId xmlns:a16="http://schemas.microsoft.com/office/drawing/2014/main" id="{2543FC0B-B1E1-1AEA-EC79-8F288CA34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DB761E3-725C-8B7E-F28F-4ECD9DD7C7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FF5ECB-1863-47C0-BAE5-6F0304F96689}" type="slidenum">
              <a:rPr lang="en-GB" smtClean="0"/>
              <a:t>‹#›</a:t>
            </a:fld>
            <a:endParaRPr lang="en-GB" dirty="0"/>
          </a:p>
        </p:txBody>
      </p:sp>
    </p:spTree>
    <p:extLst>
      <p:ext uri="{BB962C8B-B14F-4D97-AF65-F5344CB8AC3E}">
        <p14:creationId xmlns:p14="http://schemas.microsoft.com/office/powerpoint/2010/main" val="4139324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em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package" Target="../embeddings/Microsoft_Excel_Worksheet.xlsx"/><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researchgate.net/publication/381574637_Amiri_M_2024_Why_is_philosophy_good_for_translation_Studies" TargetMode="External"/><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 Id="rId4" Type="http://schemas.openxmlformats.org/officeDocument/2006/relationships/image" Target="../media/image40.svg"/></Relationships>
</file>

<file path=ppt/slides/_rels/slide6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45.png"/></Relationships>
</file>

<file path=ppt/slides/_rels/slide81.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49.png"/></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52.w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53.wmf"/><Relationship Id="rId4" Type="http://schemas.openxmlformats.org/officeDocument/2006/relationships/oleObject" Target="../embeddings/oleObject2.bin"/></Relationships>
</file>

<file path=ppt/slides/_rels/slide9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65.png"/></Relationships>
</file>

<file path=ppt/slides/_rels/slide113.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3.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200" b="1" dirty="0">
                <a:latin typeface="Arial" panose="020B0604020202020204" pitchFamily="34" charset="0"/>
                <a:cs typeface="Arial" panose="020B0604020202020204" pitchFamily="34" charset="0"/>
              </a:rPr>
              <a:t>LCDB 7012 - </a:t>
            </a:r>
            <a:br>
              <a:rPr lang="en-GB" sz="3200" b="1" dirty="0">
                <a:latin typeface="Arial" panose="020B0604020202020204" pitchFamily="34" charset="0"/>
                <a:cs typeface="Arial" panose="020B0604020202020204" pitchFamily="34" charset="0"/>
              </a:rPr>
            </a:br>
            <a:r>
              <a:rPr lang="en-GB" sz="3200" b="1" dirty="0">
                <a:effectLst/>
                <a:latin typeface="Arial" panose="020B0604020202020204" pitchFamily="34" charset="0"/>
                <a:ea typeface="Times New Roman" panose="02020603050405020304" pitchFamily="18" charset="0"/>
              </a:rPr>
              <a:t>Advancing to the Doctoral Research Stage</a:t>
            </a:r>
            <a:br>
              <a:rPr lang="en-GB" sz="3200" b="1" dirty="0">
                <a:effectLst/>
                <a:latin typeface="Arial" panose="020B0604020202020204" pitchFamily="34" charset="0"/>
                <a:ea typeface="Times New Roman" panose="02020603050405020304" pitchFamily="18"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12 – Wrap-up Session</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5F0F6-DFC5-2F6A-6A0D-5A5E8CB0BDD5}"/>
              </a:ext>
            </a:extLst>
          </p:cNvPr>
          <p:cNvSpPr>
            <a:spLocks noGrp="1"/>
          </p:cNvSpPr>
          <p:nvPr>
            <p:ph type="title"/>
          </p:nvPr>
        </p:nvSpPr>
        <p:spPr>
          <a:xfrm>
            <a:off x="1121228" y="2923269"/>
            <a:ext cx="10515600" cy="772432"/>
          </a:xfrm>
        </p:spPr>
        <p:txBody>
          <a:bodyPr/>
          <a:lstStyle/>
          <a:p>
            <a:r>
              <a:rPr lang="en-US" dirty="0"/>
              <a:t>What you have learnt…….. </a:t>
            </a:r>
            <a:endParaRPr lang="en-GB" dirty="0"/>
          </a:p>
        </p:txBody>
      </p:sp>
    </p:spTree>
    <p:extLst>
      <p:ext uri="{BB962C8B-B14F-4D97-AF65-F5344CB8AC3E}">
        <p14:creationId xmlns:p14="http://schemas.microsoft.com/office/powerpoint/2010/main" val="3900363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D2E7C-FBC1-84E7-9148-DC8DF144BB19}"/>
              </a:ext>
            </a:extLst>
          </p:cNvPr>
          <p:cNvSpPr>
            <a:spLocks noGrp="1"/>
          </p:cNvSpPr>
          <p:nvPr>
            <p:ph type="title"/>
          </p:nvPr>
        </p:nvSpPr>
        <p:spPr>
          <a:xfrm>
            <a:off x="429986" y="98425"/>
            <a:ext cx="10515600" cy="592818"/>
          </a:xfrm>
        </p:spPr>
        <p:txBody>
          <a:bodyPr>
            <a:normAutofit fontScale="90000"/>
          </a:bodyPr>
          <a:lstStyle/>
          <a:p>
            <a:r>
              <a:rPr lang="en-US" dirty="0"/>
              <a:t>Wrap-up </a:t>
            </a:r>
            <a:endParaRPr lang="en-GB" dirty="0"/>
          </a:p>
        </p:txBody>
      </p:sp>
      <p:graphicFrame>
        <p:nvGraphicFramePr>
          <p:cNvPr id="4" name="Content Placeholder 3">
            <a:extLst>
              <a:ext uri="{FF2B5EF4-FFF2-40B4-BE49-F238E27FC236}">
                <a16:creationId xmlns:a16="http://schemas.microsoft.com/office/drawing/2014/main" id="{5B26FF97-A37A-9304-42D9-CEE6FE337273}"/>
              </a:ext>
            </a:extLst>
          </p:cNvPr>
          <p:cNvGraphicFramePr>
            <a:graphicFrameLocks noGrp="1"/>
          </p:cNvGraphicFramePr>
          <p:nvPr>
            <p:ph idx="1"/>
            <p:extLst>
              <p:ext uri="{D42A27DB-BD31-4B8C-83A1-F6EECF244321}">
                <p14:modId xmlns:p14="http://schemas.microsoft.com/office/powerpoint/2010/main" val="1757493566"/>
              </p:ext>
            </p:extLst>
          </p:nvPr>
        </p:nvGraphicFramePr>
        <p:xfrm>
          <a:off x="429986" y="642258"/>
          <a:ext cx="10515600" cy="5852160"/>
        </p:xfrm>
        <a:graphic>
          <a:graphicData uri="http://schemas.openxmlformats.org/drawingml/2006/table">
            <a:tbl>
              <a:tblPr firstRow="1" bandRow="1">
                <a:tableStyleId>{5C22544A-7EE6-4342-B048-85BDC9FD1C3A}</a:tableStyleId>
              </a:tblPr>
              <a:tblGrid>
                <a:gridCol w="2336142">
                  <a:extLst>
                    <a:ext uri="{9D8B030D-6E8A-4147-A177-3AD203B41FA5}">
                      <a16:colId xmlns:a16="http://schemas.microsoft.com/office/drawing/2014/main" val="2333713900"/>
                    </a:ext>
                  </a:extLst>
                </a:gridCol>
                <a:gridCol w="8179458">
                  <a:extLst>
                    <a:ext uri="{9D8B030D-6E8A-4147-A177-3AD203B41FA5}">
                      <a16:colId xmlns:a16="http://schemas.microsoft.com/office/drawing/2014/main" val="2000522359"/>
                    </a:ext>
                  </a:extLst>
                </a:gridCol>
              </a:tblGrid>
              <a:tr h="374361">
                <a:tc>
                  <a:txBody>
                    <a:bodyPr/>
                    <a:lstStyle/>
                    <a:p>
                      <a:r>
                        <a:rPr lang="en-US" sz="2400" dirty="0"/>
                        <a:t>Week </a:t>
                      </a:r>
                      <a:endParaRPr lang="en-GB" sz="2400" dirty="0"/>
                    </a:p>
                  </a:txBody>
                  <a:tcPr/>
                </a:tc>
                <a:tc>
                  <a:txBody>
                    <a:bodyPr/>
                    <a:lstStyle/>
                    <a:p>
                      <a:r>
                        <a:rPr lang="en-US" sz="2400" dirty="0"/>
                        <a:t>Topic </a:t>
                      </a:r>
                      <a:endParaRPr lang="en-GB" sz="2400" dirty="0"/>
                    </a:p>
                  </a:txBody>
                  <a:tcPr/>
                </a:tc>
                <a:extLst>
                  <a:ext uri="{0D108BD9-81ED-4DB2-BD59-A6C34878D82A}">
                    <a16:rowId xmlns:a16="http://schemas.microsoft.com/office/drawing/2014/main" val="3556856119"/>
                  </a:ext>
                </a:extLst>
              </a:tr>
              <a:tr h="374361">
                <a:tc>
                  <a:txBody>
                    <a:bodyPr/>
                    <a:lstStyle/>
                    <a:p>
                      <a:r>
                        <a:rPr lang="en-US" sz="2400" dirty="0"/>
                        <a:t>W1</a:t>
                      </a:r>
                      <a:endParaRPr lang="en-GB" sz="2400" dirty="0"/>
                    </a:p>
                  </a:txBody>
                  <a:tcPr/>
                </a:tc>
                <a:tc>
                  <a:txBody>
                    <a:bodyPr/>
                    <a:lstStyle/>
                    <a:p>
                      <a:r>
                        <a:rPr lang="en-US" sz="2400" dirty="0"/>
                        <a:t>Module Overview &amp; Thomas Kuhn</a:t>
                      </a:r>
                      <a:endParaRPr lang="en-GB" sz="2400" dirty="0"/>
                    </a:p>
                  </a:txBody>
                  <a:tcPr/>
                </a:tc>
                <a:extLst>
                  <a:ext uri="{0D108BD9-81ED-4DB2-BD59-A6C34878D82A}">
                    <a16:rowId xmlns:a16="http://schemas.microsoft.com/office/drawing/2014/main" val="1168021782"/>
                  </a:ext>
                </a:extLst>
              </a:tr>
              <a:tr h="374361">
                <a:tc>
                  <a:txBody>
                    <a:bodyPr/>
                    <a:lstStyle/>
                    <a:p>
                      <a:r>
                        <a:rPr lang="en-US" sz="2400" dirty="0"/>
                        <a:t>W2 </a:t>
                      </a:r>
                      <a:endParaRPr lang="en-GB" sz="2400" dirty="0"/>
                    </a:p>
                  </a:txBody>
                  <a:tcPr/>
                </a:tc>
                <a:tc>
                  <a:txBody>
                    <a:bodyPr/>
                    <a:lstStyle/>
                    <a:p>
                      <a:r>
                        <a:rPr lang="en-US" sz="2400" dirty="0">
                          <a:solidFill>
                            <a:schemeClr val="tx1"/>
                          </a:solidFill>
                        </a:rPr>
                        <a:t>Paradigm, Methodology and methods</a:t>
                      </a:r>
                    </a:p>
                    <a:p>
                      <a:r>
                        <a:rPr kumimoji="0" lang="en-US" altLang="en-US" sz="2400" b="0" i="0" u="none" strike="noStrike" kern="1200" cap="none" spc="0" normalizeH="0" baseline="0" noProof="0" dirty="0">
                          <a:ln>
                            <a:noFill/>
                          </a:ln>
                          <a:solidFill>
                            <a:schemeClr val="tx1"/>
                          </a:solidFill>
                          <a:effectLst/>
                          <a:uLnTx/>
                          <a:uFillTx/>
                          <a:latin typeface="Aptos Display" panose="02110004020202020204"/>
                          <a:ea typeface="Microsoft YaHei" panose="020B0503020204020204" pitchFamily="34" charset="-122"/>
                          <a:cs typeface="+mn-cs"/>
                        </a:rPr>
                        <a:t>philosophy and science?</a:t>
                      </a:r>
                      <a:endParaRPr lang="en-GB" sz="2400" dirty="0">
                        <a:solidFill>
                          <a:schemeClr val="tx1"/>
                        </a:solidFill>
                      </a:endParaRPr>
                    </a:p>
                  </a:txBody>
                  <a:tcPr/>
                </a:tc>
                <a:extLst>
                  <a:ext uri="{0D108BD9-81ED-4DB2-BD59-A6C34878D82A}">
                    <a16:rowId xmlns:a16="http://schemas.microsoft.com/office/drawing/2014/main" val="2006164359"/>
                  </a:ext>
                </a:extLst>
              </a:tr>
              <a:tr h="374361">
                <a:tc>
                  <a:txBody>
                    <a:bodyPr/>
                    <a:lstStyle/>
                    <a:p>
                      <a:r>
                        <a:rPr lang="en-US" sz="2400" dirty="0"/>
                        <a:t>W3-4</a:t>
                      </a:r>
                      <a:endParaRPr lang="en-GB" sz="2400" dirty="0"/>
                    </a:p>
                  </a:txBody>
                  <a:tcPr/>
                </a:tc>
                <a:tc>
                  <a:txBody>
                    <a:bodyPr/>
                    <a:lstStyle/>
                    <a:p>
                      <a:r>
                        <a:rPr lang="en-GB" sz="2400" dirty="0"/>
                        <a:t>Positionality, Reflection &amp; Reflexivity</a:t>
                      </a:r>
                      <a:endParaRPr lang="en-GB" sz="2400" dirty="0">
                        <a:solidFill>
                          <a:schemeClr val="tx1"/>
                        </a:solidFill>
                      </a:endParaRPr>
                    </a:p>
                  </a:txBody>
                  <a:tcPr/>
                </a:tc>
                <a:extLst>
                  <a:ext uri="{0D108BD9-81ED-4DB2-BD59-A6C34878D82A}">
                    <a16:rowId xmlns:a16="http://schemas.microsoft.com/office/drawing/2014/main" val="448660466"/>
                  </a:ext>
                </a:extLst>
              </a:tr>
              <a:tr h="374361">
                <a:tc>
                  <a:txBody>
                    <a:bodyPr/>
                    <a:lstStyle/>
                    <a:p>
                      <a:r>
                        <a:rPr lang="en-US" sz="2400" dirty="0"/>
                        <a:t>W4-5</a:t>
                      </a:r>
                      <a:endParaRPr lang="en-GB" sz="2400" dirty="0"/>
                    </a:p>
                  </a:txBody>
                  <a:tcPr/>
                </a:tc>
                <a:tc>
                  <a:txBody>
                    <a:bodyPr/>
                    <a:lstStyle/>
                    <a:p>
                      <a:r>
                        <a:rPr lang="en-US" sz="2400" dirty="0"/>
                        <a:t>Research Paradigms and Approaches </a:t>
                      </a:r>
                      <a:endParaRPr lang="en-GB" sz="2400" dirty="0"/>
                    </a:p>
                  </a:txBody>
                  <a:tcPr/>
                </a:tc>
                <a:extLst>
                  <a:ext uri="{0D108BD9-81ED-4DB2-BD59-A6C34878D82A}">
                    <a16:rowId xmlns:a16="http://schemas.microsoft.com/office/drawing/2014/main" val="4203439741"/>
                  </a:ext>
                </a:extLst>
              </a:tr>
              <a:tr h="374361">
                <a:tc>
                  <a:txBody>
                    <a:bodyPr/>
                    <a:lstStyle/>
                    <a:p>
                      <a:r>
                        <a:rPr lang="en-US" sz="2400" dirty="0"/>
                        <a:t>W6 </a:t>
                      </a:r>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Emic and Etic Approaches</a:t>
                      </a:r>
                    </a:p>
                  </a:txBody>
                  <a:tcPr/>
                </a:tc>
                <a:extLst>
                  <a:ext uri="{0D108BD9-81ED-4DB2-BD59-A6C34878D82A}">
                    <a16:rowId xmlns:a16="http://schemas.microsoft.com/office/drawing/2014/main" val="3367551153"/>
                  </a:ext>
                </a:extLst>
              </a:tr>
              <a:tr h="374361">
                <a:tc>
                  <a:txBody>
                    <a:bodyPr/>
                    <a:lstStyle/>
                    <a:p>
                      <a:r>
                        <a:rPr lang="en-US" sz="2400" dirty="0"/>
                        <a:t>W7</a:t>
                      </a:r>
                      <a:endParaRPr lang="en-GB" sz="2400" dirty="0"/>
                    </a:p>
                  </a:txBody>
                  <a:tcPr/>
                </a:tc>
                <a:tc>
                  <a:txBody>
                    <a:bodyPr/>
                    <a:lstStyle/>
                    <a:p>
                      <a:r>
                        <a:rPr lang="en-US" sz="2400" dirty="0"/>
                        <a:t>Case Study Approach </a:t>
                      </a:r>
                      <a:endParaRPr lang="en-GB" sz="2400" dirty="0"/>
                    </a:p>
                  </a:txBody>
                  <a:tcPr/>
                </a:tc>
                <a:extLst>
                  <a:ext uri="{0D108BD9-81ED-4DB2-BD59-A6C34878D82A}">
                    <a16:rowId xmlns:a16="http://schemas.microsoft.com/office/drawing/2014/main" val="1557850732"/>
                  </a:ext>
                </a:extLst>
              </a:tr>
              <a:tr h="374361">
                <a:tc>
                  <a:txBody>
                    <a:bodyPr/>
                    <a:lstStyle/>
                    <a:p>
                      <a:r>
                        <a:rPr lang="en-US" sz="2400" dirty="0"/>
                        <a:t>W8 </a:t>
                      </a:r>
                      <a:endParaRPr lang="en-GB" sz="2400" dirty="0"/>
                    </a:p>
                  </a:txBody>
                  <a:tcPr/>
                </a:tc>
                <a:tc>
                  <a: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en-GB" sz="2400" b="0" kern="0" dirty="0">
                          <a:effectLst/>
                          <a:latin typeface="Arial" panose="020B0604020202020204" pitchFamily="34" charset="0"/>
                          <a:ea typeface="Times New Roman" panose="02020603050405020304" pitchFamily="18" charset="0"/>
                          <a:cs typeface="Arial" panose="020B0604020202020204" pitchFamily="34" charset="0"/>
                        </a:rPr>
                        <a:t>Credibility, Transferability, Dependability,  Confirmability</a:t>
                      </a:r>
                      <a:endParaRPr lang="en-GB" sz="2400" b="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tc>
                <a:extLst>
                  <a:ext uri="{0D108BD9-81ED-4DB2-BD59-A6C34878D82A}">
                    <a16:rowId xmlns:a16="http://schemas.microsoft.com/office/drawing/2014/main" val="2294268049"/>
                  </a:ext>
                </a:extLst>
              </a:tr>
              <a:tr h="374361">
                <a:tc>
                  <a:txBody>
                    <a:bodyPr/>
                    <a:lstStyle/>
                    <a:p>
                      <a:r>
                        <a:rPr lang="en-US" sz="2400" dirty="0"/>
                        <a:t>W9</a:t>
                      </a:r>
                      <a:endParaRPr lang="en-GB" sz="2400" dirty="0"/>
                    </a:p>
                  </a:txBody>
                  <a:tcPr/>
                </a:tc>
                <a:tc>
                  <a:txBody>
                    <a:bodyPr/>
                    <a:lstStyle/>
                    <a:p>
                      <a:pPr>
                        <a:lnSpc>
                          <a:spcPct val="115000"/>
                        </a:lnSpc>
                        <a:spcAft>
                          <a:spcPts val="800"/>
                        </a:spcAft>
                        <a:buNone/>
                      </a:pPr>
                      <a:r>
                        <a:rPr lang="en-US" sz="2400" kern="100" dirty="0">
                          <a:effectLst/>
                          <a:latin typeface="Aptos" panose="020B0004020202020204" pitchFamily="34" charset="0"/>
                          <a:ea typeface="DengXian" panose="02010600030101010101" pitchFamily="2" charset="-122"/>
                          <a:cs typeface="Arial" panose="020B0604020202020204" pitchFamily="34" charset="0"/>
                        </a:rPr>
                        <a:t>Mixed Method </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tc>
                <a:extLst>
                  <a:ext uri="{0D108BD9-81ED-4DB2-BD59-A6C34878D82A}">
                    <a16:rowId xmlns:a16="http://schemas.microsoft.com/office/drawing/2014/main" val="4292196938"/>
                  </a:ext>
                </a:extLst>
              </a:tr>
              <a:tr h="374361">
                <a:tc>
                  <a:txBody>
                    <a:bodyPr/>
                    <a:lstStyle/>
                    <a:p>
                      <a:r>
                        <a:rPr lang="en-US" sz="2400" dirty="0"/>
                        <a:t>W10 </a:t>
                      </a:r>
                      <a:endParaRPr lang="en-GB" sz="2400" dirty="0"/>
                    </a:p>
                  </a:txBody>
                  <a:tcPr/>
                </a:tc>
                <a:tc>
                  <a:txBody>
                    <a:bodyPr/>
                    <a:lstStyle/>
                    <a:p>
                      <a:pPr>
                        <a:lnSpc>
                          <a:spcPct val="115000"/>
                        </a:lnSpc>
                        <a:spcAft>
                          <a:spcPts val="800"/>
                        </a:spcAft>
                        <a:buNone/>
                      </a:pPr>
                      <a:r>
                        <a:rPr lang="en-US" sz="2400" kern="100" dirty="0">
                          <a:effectLst/>
                          <a:latin typeface="Aptos" panose="020B0004020202020204" pitchFamily="34" charset="0"/>
                          <a:ea typeface="DengXian" panose="02010600030101010101" pitchFamily="2" charset="-122"/>
                          <a:cs typeface="Arial" panose="020B0604020202020204" pitchFamily="34" charset="0"/>
                        </a:rPr>
                        <a:t>Experimental Design </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tc>
                <a:extLst>
                  <a:ext uri="{0D108BD9-81ED-4DB2-BD59-A6C34878D82A}">
                    <a16:rowId xmlns:a16="http://schemas.microsoft.com/office/drawing/2014/main" val="1304454814"/>
                  </a:ext>
                </a:extLst>
              </a:tr>
              <a:tr h="374361">
                <a:tc>
                  <a:txBody>
                    <a:bodyPr/>
                    <a:lstStyle/>
                    <a:p>
                      <a:r>
                        <a:rPr lang="en-US" sz="2400" dirty="0"/>
                        <a:t>W11</a:t>
                      </a:r>
                      <a:endParaRPr lang="en-GB" sz="2400" dirty="0"/>
                    </a:p>
                  </a:txBody>
                  <a:tcPr/>
                </a:tc>
                <a:tc>
                  <a:txBody>
                    <a:bodyPr/>
                    <a:lstStyle/>
                    <a:p>
                      <a:pPr>
                        <a:lnSpc>
                          <a:spcPct val="115000"/>
                        </a:lnSpc>
                        <a:spcAft>
                          <a:spcPts val="800"/>
                        </a:spcAft>
                        <a:buNone/>
                      </a:pPr>
                      <a:r>
                        <a:rPr lang="en-US" sz="2400" kern="100" dirty="0">
                          <a:effectLst/>
                          <a:latin typeface="Aptos" panose="020B0004020202020204" pitchFamily="34" charset="0"/>
                          <a:ea typeface="DengXian" panose="02010600030101010101" pitchFamily="2" charset="-122"/>
                          <a:cs typeface="Arial" panose="020B0604020202020204" pitchFamily="34" charset="0"/>
                        </a:rPr>
                        <a:t>Wrap-up </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tc>
                <a:extLst>
                  <a:ext uri="{0D108BD9-81ED-4DB2-BD59-A6C34878D82A}">
                    <a16:rowId xmlns:a16="http://schemas.microsoft.com/office/drawing/2014/main" val="1484988618"/>
                  </a:ext>
                </a:extLst>
              </a:tr>
              <a:tr h="374361">
                <a:tc>
                  <a:txBody>
                    <a:bodyPr/>
                    <a:lstStyle/>
                    <a:p>
                      <a:r>
                        <a:rPr lang="en-US" sz="2400" dirty="0"/>
                        <a:t>W12</a:t>
                      </a:r>
                      <a:endParaRPr lang="en-GB" sz="2400" dirty="0"/>
                    </a:p>
                  </a:txBody>
                  <a:tcPr/>
                </a:tc>
                <a:tc>
                  <a:txBody>
                    <a:bodyPr/>
                    <a:lstStyle/>
                    <a:p>
                      <a:pPr>
                        <a:lnSpc>
                          <a:spcPct val="115000"/>
                        </a:lnSpc>
                        <a:spcAft>
                          <a:spcPts val="800"/>
                        </a:spcAft>
                        <a:buNone/>
                      </a:pPr>
                      <a:r>
                        <a:rPr lang="en-US" sz="2400" kern="100" dirty="0">
                          <a:effectLst/>
                          <a:latin typeface="Aptos" panose="020B0004020202020204" pitchFamily="34" charset="0"/>
                          <a:ea typeface="DengXian" panose="02010600030101010101" pitchFamily="2" charset="-122"/>
                          <a:cs typeface="Arial" panose="020B0604020202020204" pitchFamily="34" charset="0"/>
                        </a:rPr>
                        <a:t>Part II - Viva </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tc>
                <a:extLst>
                  <a:ext uri="{0D108BD9-81ED-4DB2-BD59-A6C34878D82A}">
                    <a16:rowId xmlns:a16="http://schemas.microsoft.com/office/drawing/2014/main" val="1334996023"/>
                  </a:ext>
                </a:extLst>
              </a:tr>
            </a:tbl>
          </a:graphicData>
        </a:graphic>
      </p:graphicFrame>
    </p:spTree>
    <p:extLst>
      <p:ext uri="{BB962C8B-B14F-4D97-AF65-F5344CB8AC3E}">
        <p14:creationId xmlns:p14="http://schemas.microsoft.com/office/powerpoint/2010/main" val="3097408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a:xfrm>
            <a:off x="111918" y="190954"/>
            <a:ext cx="12080082" cy="690790"/>
          </a:xfrm>
        </p:spPr>
        <p:txBody>
          <a:bodyPr>
            <a:noAutofit/>
          </a:bodyPr>
          <a:lstStyle/>
          <a:p>
            <a:r>
              <a:rPr lang="en-GB" sz="3200" b="1" dirty="0">
                <a:latin typeface="Arial" panose="020B0604020202020204" pitchFamily="34" charset="0"/>
                <a:cs typeface="Arial" panose="020B0604020202020204" pitchFamily="34" charset="0"/>
              </a:rPr>
              <a:t>LCDB 7012 - </a:t>
            </a:r>
            <a:r>
              <a:rPr lang="en-GB" sz="3200" b="1" dirty="0">
                <a:effectLst/>
                <a:latin typeface="Arial" panose="020B0604020202020204" pitchFamily="34" charset="0"/>
                <a:ea typeface="Times New Roman" panose="02020603050405020304" pitchFamily="18" charset="0"/>
              </a:rPr>
              <a:t>Advancing to the Doctoral Research Stage</a:t>
            </a:r>
            <a:endParaRPr lang="en-GB" sz="3200"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aphicFrame>
        <p:nvGraphicFramePr>
          <p:cNvPr id="12" name="Table 11">
            <a:extLst>
              <a:ext uri="{FF2B5EF4-FFF2-40B4-BE49-F238E27FC236}">
                <a16:creationId xmlns:a16="http://schemas.microsoft.com/office/drawing/2014/main" id="{069AA910-D3ED-26A1-5BCB-210AB6DDE347}"/>
              </a:ext>
            </a:extLst>
          </p:cNvPr>
          <p:cNvGraphicFramePr>
            <a:graphicFrameLocks noGrp="1"/>
          </p:cNvGraphicFramePr>
          <p:nvPr>
            <p:extLst>
              <p:ext uri="{D42A27DB-BD31-4B8C-83A1-F6EECF244321}">
                <p14:modId xmlns:p14="http://schemas.microsoft.com/office/powerpoint/2010/main" val="4076016836"/>
              </p:ext>
            </p:extLst>
          </p:nvPr>
        </p:nvGraphicFramePr>
        <p:xfrm>
          <a:off x="556873" y="1043791"/>
          <a:ext cx="10759594" cy="4265679"/>
        </p:xfrm>
        <a:graphic>
          <a:graphicData uri="http://schemas.openxmlformats.org/drawingml/2006/table">
            <a:tbl>
              <a:tblPr firstRow="1" bandRow="1">
                <a:tableStyleId>{5C22544A-7EE6-4342-B048-85BDC9FD1C3A}</a:tableStyleId>
              </a:tblPr>
              <a:tblGrid>
                <a:gridCol w="2875900">
                  <a:extLst>
                    <a:ext uri="{9D8B030D-6E8A-4147-A177-3AD203B41FA5}">
                      <a16:colId xmlns:a16="http://schemas.microsoft.com/office/drawing/2014/main" val="1725876153"/>
                    </a:ext>
                  </a:extLst>
                </a:gridCol>
                <a:gridCol w="7883694">
                  <a:extLst>
                    <a:ext uri="{9D8B030D-6E8A-4147-A177-3AD203B41FA5}">
                      <a16:colId xmlns:a16="http://schemas.microsoft.com/office/drawing/2014/main" val="329938271"/>
                    </a:ext>
                  </a:extLst>
                </a:gridCol>
              </a:tblGrid>
              <a:tr h="998251">
                <a:tc>
                  <a:txBody>
                    <a:bodyPr/>
                    <a:lstStyle/>
                    <a:p>
                      <a:r>
                        <a:rPr lang="en-US" sz="3200" dirty="0"/>
                        <a:t>Items </a:t>
                      </a:r>
                      <a:endParaRPr lang="en-GB" sz="3200" dirty="0"/>
                    </a:p>
                  </a:txBody>
                  <a:tcPr/>
                </a:tc>
                <a:tc>
                  <a:txBody>
                    <a:bodyPr/>
                    <a:lstStyle/>
                    <a:p>
                      <a:r>
                        <a:rPr lang="en-US" sz="3200" dirty="0"/>
                        <a:t>Description </a:t>
                      </a:r>
                      <a:endParaRPr lang="en-GB" sz="3200" dirty="0"/>
                    </a:p>
                  </a:txBody>
                  <a:tcPr/>
                </a:tc>
                <a:extLst>
                  <a:ext uri="{0D108BD9-81ED-4DB2-BD59-A6C34878D82A}">
                    <a16:rowId xmlns:a16="http://schemas.microsoft.com/office/drawing/2014/main" val="505562966"/>
                  </a:ext>
                </a:extLst>
              </a:tr>
              <a:tr h="998251">
                <a:tc>
                  <a:txBody>
                    <a:bodyPr/>
                    <a:lstStyle/>
                    <a:p>
                      <a:r>
                        <a:rPr lang="en-US" sz="3200" dirty="0"/>
                        <a:t>Schedule </a:t>
                      </a:r>
                      <a:endParaRPr lang="en-GB" sz="3200" dirty="0"/>
                    </a:p>
                  </a:txBody>
                  <a:tcPr/>
                </a:tc>
                <a:tc>
                  <a:txBody>
                    <a:bodyPr/>
                    <a:lstStyle/>
                    <a:p>
                      <a:r>
                        <a:rPr lang="en-US" sz="3200" dirty="0"/>
                        <a:t>02/06/2025  –  22/09/2025 (Monday)</a:t>
                      </a:r>
                    </a:p>
                    <a:p>
                      <a:r>
                        <a:rPr lang="en-US" sz="3200" dirty="0"/>
                        <a:t>* Summer Break in August, 2025</a:t>
                      </a:r>
                    </a:p>
                  </a:txBody>
                  <a:tcPr/>
                </a:tc>
                <a:extLst>
                  <a:ext uri="{0D108BD9-81ED-4DB2-BD59-A6C34878D82A}">
                    <a16:rowId xmlns:a16="http://schemas.microsoft.com/office/drawing/2014/main" val="2636286162"/>
                  </a:ext>
                </a:extLst>
              </a:tr>
              <a:tr h="998251">
                <a:tc>
                  <a:txBody>
                    <a:bodyPr/>
                    <a:lstStyle/>
                    <a:p>
                      <a:r>
                        <a:rPr lang="en-US" sz="3200" dirty="0"/>
                        <a:t>Time </a:t>
                      </a:r>
                      <a:endParaRPr lang="en-GB" sz="3200" dirty="0"/>
                    </a:p>
                  </a:txBody>
                  <a:tcPr/>
                </a:tc>
                <a:tc>
                  <a:txBody>
                    <a:bodyPr/>
                    <a:lstStyle/>
                    <a:p>
                      <a:r>
                        <a:rPr lang="en-US" sz="3200" dirty="0"/>
                        <a:t>09:00 - 14:00</a:t>
                      </a:r>
                      <a:endParaRPr lang="en-GB" sz="3200" dirty="0"/>
                    </a:p>
                  </a:txBody>
                  <a:tcPr/>
                </a:tc>
                <a:extLst>
                  <a:ext uri="{0D108BD9-81ED-4DB2-BD59-A6C34878D82A}">
                    <a16:rowId xmlns:a16="http://schemas.microsoft.com/office/drawing/2014/main" val="561369097"/>
                  </a:ext>
                </a:extLst>
              </a:tr>
              <a:tr h="1202377">
                <a:tc>
                  <a:txBody>
                    <a:bodyPr/>
                    <a:lstStyle/>
                    <a:p>
                      <a:r>
                        <a:rPr lang="en-US" sz="3200" dirty="0"/>
                        <a:t>Venue </a:t>
                      </a:r>
                      <a:endParaRPr lang="en-GB" sz="3200" dirty="0"/>
                    </a:p>
                  </a:txBody>
                  <a:tcPr/>
                </a:tc>
                <a:tc>
                  <a:txBody>
                    <a:bodyPr/>
                    <a:lstStyle/>
                    <a:p>
                      <a:r>
                        <a:rPr lang="en-US" sz="3200" dirty="0"/>
                        <a:t>AS305, Swansea Business Campus </a:t>
                      </a:r>
                      <a:endParaRPr lang="en-GB" sz="3200" dirty="0"/>
                    </a:p>
                  </a:txBody>
                  <a:tcPr/>
                </a:tc>
                <a:extLst>
                  <a:ext uri="{0D108BD9-81ED-4DB2-BD59-A6C34878D82A}">
                    <a16:rowId xmlns:a16="http://schemas.microsoft.com/office/drawing/2014/main" val="692373936"/>
                  </a:ext>
                </a:extLst>
              </a:tr>
            </a:tbl>
          </a:graphicData>
        </a:graphic>
      </p:graphicFrame>
      <p:sp>
        <p:nvSpPr>
          <p:cNvPr id="14" name="Title 1">
            <a:extLst>
              <a:ext uri="{FF2B5EF4-FFF2-40B4-BE49-F238E27FC236}">
                <a16:creationId xmlns:a16="http://schemas.microsoft.com/office/drawing/2014/main" id="{3005D3E3-9B41-F693-1AB0-C973F2CDF9EB}"/>
              </a:ext>
            </a:extLst>
          </p:cNvPr>
          <p:cNvSpPr txBox="1">
            <a:spLocks/>
          </p:cNvSpPr>
          <p:nvPr/>
        </p:nvSpPr>
        <p:spPr>
          <a:xfrm>
            <a:off x="668372" y="5167312"/>
            <a:ext cx="10515600" cy="73512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800" b="1" dirty="0"/>
          </a:p>
        </p:txBody>
      </p:sp>
    </p:spTree>
    <p:extLst>
      <p:ext uri="{BB962C8B-B14F-4D97-AF65-F5344CB8AC3E}">
        <p14:creationId xmlns:p14="http://schemas.microsoft.com/office/powerpoint/2010/main" val="3953091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752475" y="892823"/>
            <a:ext cx="3857625" cy="2279001"/>
          </a:xfrm>
        </p:spPr>
        <p:txBody>
          <a:bodyPr>
            <a:normAutofit/>
          </a:bodyPr>
          <a:lstStyle/>
          <a:p>
            <a:r>
              <a:rPr lang="en-US" sz="2800" b="1" dirty="0"/>
              <a:t>A</a:t>
            </a:r>
            <a:r>
              <a:rPr lang="en-GB" sz="2800" b="1" dirty="0" err="1"/>
              <a:t>ssessment</a:t>
            </a:r>
            <a:r>
              <a:rPr lang="en-GB" sz="2800" b="1" dirty="0"/>
              <a:t> </a:t>
            </a:r>
          </a:p>
        </p:txBody>
      </p:sp>
      <p:grpSp>
        <p:nvGrpSpPr>
          <p:cNvPr id="9" name="Group 8">
            <a:extLst>
              <a:ext uri="{FF2B5EF4-FFF2-40B4-BE49-F238E27FC236}">
                <a16:creationId xmlns:a16="http://schemas.microsoft.com/office/drawing/2014/main" id="{84A5C181-6C36-8A7B-6CCB-BCC3E141FB6D}"/>
              </a:ext>
            </a:extLst>
          </p:cNvPr>
          <p:cNvGrpSpPr/>
          <p:nvPr/>
        </p:nvGrpSpPr>
        <p:grpSpPr>
          <a:xfrm>
            <a:off x="0" y="6122874"/>
            <a:ext cx="12192000" cy="735126"/>
            <a:chOff x="0" y="5909266"/>
            <a:chExt cx="12192000" cy="948734"/>
          </a:xfrm>
        </p:grpSpPr>
        <p:grpSp>
          <p:nvGrpSpPr>
            <p:cNvPr id="10" name="Group 9">
              <a:extLst>
                <a:ext uri="{FF2B5EF4-FFF2-40B4-BE49-F238E27FC236}">
                  <a16:creationId xmlns:a16="http://schemas.microsoft.com/office/drawing/2014/main" id="{985BFCC0-044C-7124-3F2E-FE312A77A320}"/>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9579F5C5-C189-A215-2EF8-7460E9A7776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826E04BA-6DFD-752B-CAF4-FBDD9C3171C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BEC79C0F-FE3C-8448-B051-FF1C22BAFAE8}"/>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graphicFrame>
        <p:nvGraphicFramePr>
          <p:cNvPr id="7" name="Object 6">
            <a:extLst>
              <a:ext uri="{FF2B5EF4-FFF2-40B4-BE49-F238E27FC236}">
                <a16:creationId xmlns:a16="http://schemas.microsoft.com/office/drawing/2014/main" id="{60455700-1868-F529-6AE4-AAD92359B97C}"/>
              </a:ext>
            </a:extLst>
          </p:cNvPr>
          <p:cNvGraphicFramePr>
            <a:graphicFrameLocks noChangeAspect="1"/>
          </p:cNvGraphicFramePr>
          <p:nvPr>
            <p:extLst>
              <p:ext uri="{D42A27DB-BD31-4B8C-83A1-F6EECF244321}">
                <p14:modId xmlns:p14="http://schemas.microsoft.com/office/powerpoint/2010/main" val="1457835790"/>
              </p:ext>
            </p:extLst>
          </p:nvPr>
        </p:nvGraphicFramePr>
        <p:xfrm>
          <a:off x="3578348" y="92862"/>
          <a:ext cx="7149524" cy="6079792"/>
        </p:xfrm>
        <a:graphic>
          <a:graphicData uri="http://schemas.openxmlformats.org/presentationml/2006/ole">
            <mc:AlternateContent xmlns:mc="http://schemas.openxmlformats.org/markup-compatibility/2006">
              <mc:Choice xmlns:v="urn:schemas-microsoft-com:vml" Requires="v">
                <p:oleObj name="Worksheet" r:id="rId6" imgW="2667182" imgH="3400405" progId="Excel.Sheet.12">
                  <p:embed/>
                </p:oleObj>
              </mc:Choice>
              <mc:Fallback>
                <p:oleObj name="Worksheet" r:id="rId6" imgW="2667182" imgH="3400405" progId="Excel.Sheet.12">
                  <p:embed/>
                  <p:pic>
                    <p:nvPicPr>
                      <p:cNvPr id="7" name="Object 6">
                        <a:extLst>
                          <a:ext uri="{FF2B5EF4-FFF2-40B4-BE49-F238E27FC236}">
                            <a16:creationId xmlns:a16="http://schemas.microsoft.com/office/drawing/2014/main" id="{60455700-1868-F529-6AE4-AAD92359B97C}"/>
                          </a:ext>
                        </a:extLst>
                      </p:cNvPr>
                      <p:cNvPicPr/>
                      <p:nvPr/>
                    </p:nvPicPr>
                    <p:blipFill>
                      <a:blip r:embed="rId7"/>
                      <a:stretch>
                        <a:fillRect/>
                      </a:stretch>
                    </p:blipFill>
                    <p:spPr>
                      <a:xfrm>
                        <a:off x="3578348" y="92862"/>
                        <a:ext cx="7149524" cy="6079792"/>
                      </a:xfrm>
                      <a:prstGeom prst="rect">
                        <a:avLst/>
                      </a:prstGeom>
                    </p:spPr>
                  </p:pic>
                </p:oleObj>
              </mc:Fallback>
            </mc:AlternateContent>
          </a:graphicData>
        </a:graphic>
      </p:graphicFrame>
    </p:spTree>
    <p:extLst>
      <p:ext uri="{BB962C8B-B14F-4D97-AF65-F5344CB8AC3E}">
        <p14:creationId xmlns:p14="http://schemas.microsoft.com/office/powerpoint/2010/main" val="362699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0CFD1EF-E9C2-34EB-11BE-BB99688CBE70}"/>
              </a:ext>
            </a:extLst>
          </p:cNvPr>
          <p:cNvPicPr>
            <a:picLocks noChangeAspect="1"/>
          </p:cNvPicPr>
          <p:nvPr/>
        </p:nvPicPr>
        <p:blipFill>
          <a:blip r:embed="rId2"/>
          <a:srcRect l="13757" r="20323"/>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7249F341-5E36-4440-60AF-F6CD48F07F7E}"/>
              </a:ext>
            </a:extLst>
          </p:cNvPr>
          <p:cNvSpPr>
            <a:spLocks noGrp="1"/>
          </p:cNvSpPr>
          <p:nvPr>
            <p:ph type="title"/>
          </p:nvPr>
        </p:nvSpPr>
        <p:spPr>
          <a:xfrm>
            <a:off x="6343650" y="4760686"/>
            <a:ext cx="5505814" cy="892123"/>
          </a:xfrm>
        </p:spPr>
        <p:txBody>
          <a:bodyPr vert="horz" lIns="91440" tIns="45720" rIns="91440" bIns="45720" rtlCol="0" anchor="b">
            <a:normAutofit/>
          </a:bodyPr>
          <a:lstStyle/>
          <a:p>
            <a:r>
              <a:rPr lang="en-US" kern="1200" dirty="0">
                <a:solidFill>
                  <a:schemeClr val="tx1"/>
                </a:solidFill>
                <a:latin typeface="+mj-lt"/>
                <a:ea typeface="+mj-ea"/>
                <a:cs typeface="+mj-cs"/>
              </a:rPr>
              <a:t>Where are you now ? </a:t>
            </a:r>
          </a:p>
        </p:txBody>
      </p:sp>
      <p:pic>
        <p:nvPicPr>
          <p:cNvPr id="5" name="Picture 4">
            <a:extLst>
              <a:ext uri="{FF2B5EF4-FFF2-40B4-BE49-F238E27FC236}">
                <a16:creationId xmlns:a16="http://schemas.microsoft.com/office/drawing/2014/main" id="{119A8C9C-8258-444D-A24F-691FD1958143}"/>
              </a:ext>
            </a:extLst>
          </p:cNvPr>
          <p:cNvPicPr>
            <a:picLocks noChangeAspect="1"/>
          </p:cNvPicPr>
          <p:nvPr/>
        </p:nvPicPr>
        <p:blipFill>
          <a:blip r:embed="rId3"/>
          <a:srcRect l="4700" r="9266" b="1"/>
          <a:stretch>
            <a:fillRect/>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Tree>
    <p:extLst>
      <p:ext uri="{BB962C8B-B14F-4D97-AF65-F5344CB8AC3E}">
        <p14:creationId xmlns:p14="http://schemas.microsoft.com/office/powerpoint/2010/main" val="2269125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6906711-0AFB-47DD-A4B6-4E94B38B8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AA91F649-894C-41F6-A21D-3D1AC558E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83ADA7-DD51-4757-7DCD-D199763EEB03}"/>
              </a:ext>
            </a:extLst>
          </p:cNvPr>
          <p:cNvSpPr>
            <a:spLocks noGrp="1"/>
          </p:cNvSpPr>
          <p:nvPr>
            <p:ph type="title"/>
          </p:nvPr>
        </p:nvSpPr>
        <p:spPr>
          <a:xfrm>
            <a:off x="638881" y="390525"/>
            <a:ext cx="10909640" cy="1510301"/>
          </a:xfrm>
        </p:spPr>
        <p:txBody>
          <a:bodyPr vert="horz" lIns="91440" tIns="45720" rIns="91440" bIns="45720" rtlCol="0" anchor="ctr">
            <a:normAutofit fontScale="90000"/>
          </a:bodyPr>
          <a:lstStyle/>
          <a:p>
            <a:pPr algn="ctr"/>
            <a:r>
              <a:rPr lang="en-US" sz="6100" kern="1200" dirty="0">
                <a:solidFill>
                  <a:srgbClr val="FFFFFF"/>
                </a:solidFill>
                <a:latin typeface="+mj-lt"/>
                <a:ea typeface="+mj-ea"/>
                <a:cs typeface="+mj-cs"/>
              </a:rPr>
              <a:t>How do you describe your part 1 </a:t>
            </a:r>
            <a:br>
              <a:rPr lang="en-US" sz="6100" kern="1200" dirty="0">
                <a:solidFill>
                  <a:srgbClr val="FFFFFF"/>
                </a:solidFill>
                <a:latin typeface="+mj-lt"/>
                <a:ea typeface="+mj-ea"/>
                <a:cs typeface="+mj-cs"/>
              </a:rPr>
            </a:br>
            <a:r>
              <a:rPr lang="en-US" sz="6100" kern="1200" dirty="0">
                <a:solidFill>
                  <a:srgbClr val="FFFFFF"/>
                </a:solidFill>
                <a:latin typeface="+mj-lt"/>
                <a:ea typeface="+mj-ea"/>
                <a:cs typeface="+mj-cs"/>
              </a:rPr>
              <a:t>at this point ?</a:t>
            </a:r>
          </a:p>
        </p:txBody>
      </p:sp>
      <p:sp>
        <p:nvSpPr>
          <p:cNvPr id="15" name="sketch line">
            <a:extLst>
              <a:ext uri="{FF2B5EF4-FFF2-40B4-BE49-F238E27FC236}">
                <a16:creationId xmlns:a16="http://schemas.microsoft.com/office/drawing/2014/main" id="{56037404-66BD-46B5-9323-1B5313196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1753266"/>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37F79C4-4C0F-04B0-FD7C-50296A21A8CA}"/>
              </a:ext>
            </a:extLst>
          </p:cNvPr>
          <p:cNvPicPr>
            <a:picLocks noChangeAspect="1"/>
          </p:cNvPicPr>
          <p:nvPr/>
        </p:nvPicPr>
        <p:blipFill>
          <a:blip r:embed="rId2"/>
          <a:stretch>
            <a:fillRect/>
          </a:stretch>
        </p:blipFill>
        <p:spPr>
          <a:xfrm>
            <a:off x="376075" y="1999104"/>
            <a:ext cx="11706053" cy="4653155"/>
          </a:xfrm>
          <a:prstGeom prst="rect">
            <a:avLst/>
          </a:prstGeom>
        </p:spPr>
      </p:pic>
    </p:spTree>
    <p:extLst>
      <p:ext uri="{BB962C8B-B14F-4D97-AF65-F5344CB8AC3E}">
        <p14:creationId xmlns:p14="http://schemas.microsoft.com/office/powerpoint/2010/main" val="3102363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276D2-D20E-8CD2-DFE5-1C261C9727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1F7ED0-B000-DD13-EF5D-1246CFFD314B}"/>
              </a:ext>
            </a:extLst>
          </p:cNvPr>
          <p:cNvSpPr>
            <a:spLocks noGrp="1"/>
          </p:cNvSpPr>
          <p:nvPr>
            <p:ph type="title"/>
          </p:nvPr>
        </p:nvSpPr>
        <p:spPr>
          <a:xfrm>
            <a:off x="838200" y="365126"/>
            <a:ext cx="10515600" cy="772432"/>
          </a:xfrm>
        </p:spPr>
        <p:txBody>
          <a:bodyPr/>
          <a:lstStyle/>
          <a:p>
            <a:r>
              <a:rPr lang="en-US" dirty="0"/>
              <a:t>Last semester of Part 1…. </a:t>
            </a:r>
            <a:endParaRPr lang="en-GB" dirty="0"/>
          </a:p>
        </p:txBody>
      </p:sp>
      <p:pic>
        <p:nvPicPr>
          <p:cNvPr id="7" name="Picture 6">
            <a:extLst>
              <a:ext uri="{FF2B5EF4-FFF2-40B4-BE49-F238E27FC236}">
                <a16:creationId xmlns:a16="http://schemas.microsoft.com/office/drawing/2014/main" id="{8D03B28E-B2FD-C2AD-7EC6-C192D1031D83}"/>
              </a:ext>
            </a:extLst>
          </p:cNvPr>
          <p:cNvPicPr>
            <a:picLocks noChangeAspect="1"/>
          </p:cNvPicPr>
          <p:nvPr/>
        </p:nvPicPr>
        <p:blipFill>
          <a:blip r:embed="rId2"/>
          <a:stretch>
            <a:fillRect/>
          </a:stretch>
        </p:blipFill>
        <p:spPr>
          <a:xfrm>
            <a:off x="3684209" y="1318986"/>
            <a:ext cx="7245047" cy="5433785"/>
          </a:xfrm>
          <a:prstGeom prst="rect">
            <a:avLst/>
          </a:prstGeom>
        </p:spPr>
      </p:pic>
    </p:spTree>
    <p:extLst>
      <p:ext uri="{BB962C8B-B14F-4D97-AF65-F5344CB8AC3E}">
        <p14:creationId xmlns:p14="http://schemas.microsoft.com/office/powerpoint/2010/main" val="2884665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4C39-254E-99E9-0D7A-925BD7CCF2CA}"/>
              </a:ext>
            </a:extLst>
          </p:cNvPr>
          <p:cNvSpPr>
            <a:spLocks noGrp="1"/>
          </p:cNvSpPr>
          <p:nvPr>
            <p:ph type="title"/>
          </p:nvPr>
        </p:nvSpPr>
        <p:spPr/>
        <p:txBody>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98719D97-18DF-FFD8-2777-C77DA0D99CCA}"/>
              </a:ext>
            </a:extLst>
          </p:cNvPr>
          <p:cNvSpPr>
            <a:spLocks noGrp="1"/>
          </p:cNvSpPr>
          <p:nvPr>
            <p:ph idx="1"/>
          </p:nvPr>
        </p:nvSpPr>
        <p:spPr/>
        <p:txBody>
          <a:bodyPr>
            <a:normAutofit/>
          </a:bodyPr>
          <a:lstStyle/>
          <a:p>
            <a:pPr marL="0" marR="0" algn="just" fontAlgn="base" hangingPunct="0"/>
            <a:r>
              <a:rPr lang="en-GB" b="1" dirty="0">
                <a:effectLst/>
                <a:latin typeface="Arial" panose="020B0604020202020204" pitchFamily="34" charset="0"/>
                <a:ea typeface="Times New Roman" panose="02020603050405020304" pitchFamily="18" charset="0"/>
                <a:cs typeface="Times New Roman" panose="02020603050405020304" pitchFamily="18" charset="0"/>
              </a:rPr>
              <a:t>AIM(S)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US" dirty="0"/>
              <a:t>To present and defend an advanced research proposal incorporating an introduction and justification for the study, critical engagement with current research at the forefront of business and administration / management studies, a clear and advanced research methodology, and clear contributions on how this research will create new knowledge, advance business/ management theory and management/ </a:t>
            </a:r>
            <a:r>
              <a:rPr lang="en-US" dirty="0" err="1"/>
              <a:t>organisational</a:t>
            </a:r>
            <a:r>
              <a:rPr lang="en-US" dirty="0"/>
              <a:t> practices. </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0627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838200" y="461944"/>
            <a:ext cx="10515600" cy="735125"/>
          </a:xfrm>
        </p:spPr>
        <p:txBody>
          <a:bodyPr>
            <a:normAutofit/>
          </a:bodyPr>
          <a:lstStyle/>
          <a:p>
            <a:r>
              <a:rPr lang="en-US" dirty="0"/>
              <a:t>Module Overview </a:t>
            </a:r>
            <a:endParaRPr lang="en-GB" b="1" dirty="0"/>
          </a:p>
        </p:txBody>
      </p:sp>
      <p:grpSp>
        <p:nvGrpSpPr>
          <p:cNvPr id="9" name="Group 8">
            <a:extLst>
              <a:ext uri="{FF2B5EF4-FFF2-40B4-BE49-F238E27FC236}">
                <a16:creationId xmlns:a16="http://schemas.microsoft.com/office/drawing/2014/main" id="{84A5C181-6C36-8A7B-6CCB-BCC3E141FB6D}"/>
              </a:ext>
            </a:extLst>
          </p:cNvPr>
          <p:cNvGrpSpPr/>
          <p:nvPr/>
        </p:nvGrpSpPr>
        <p:grpSpPr>
          <a:xfrm>
            <a:off x="0" y="6122874"/>
            <a:ext cx="12192000" cy="735126"/>
            <a:chOff x="0" y="5909266"/>
            <a:chExt cx="12192000" cy="948734"/>
          </a:xfrm>
        </p:grpSpPr>
        <p:grpSp>
          <p:nvGrpSpPr>
            <p:cNvPr id="10" name="Group 9">
              <a:extLst>
                <a:ext uri="{FF2B5EF4-FFF2-40B4-BE49-F238E27FC236}">
                  <a16:creationId xmlns:a16="http://schemas.microsoft.com/office/drawing/2014/main" id="{985BFCC0-044C-7124-3F2E-FE312A77A320}"/>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9579F5C5-C189-A215-2EF8-7460E9A7776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826E04BA-6DFD-752B-CAF4-FBDD9C3171C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BEC79C0F-FE3C-8448-B051-FF1C22BAFAE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4" name="TextBox 3">
            <a:extLst>
              <a:ext uri="{FF2B5EF4-FFF2-40B4-BE49-F238E27FC236}">
                <a16:creationId xmlns:a16="http://schemas.microsoft.com/office/drawing/2014/main" id="{D01D4AE3-1A27-B723-F456-A7DCA2806405}"/>
              </a:ext>
            </a:extLst>
          </p:cNvPr>
          <p:cNvSpPr txBox="1"/>
          <p:nvPr/>
        </p:nvSpPr>
        <p:spPr>
          <a:xfrm>
            <a:off x="500743" y="1197070"/>
            <a:ext cx="11353800" cy="4708981"/>
          </a:xfrm>
          <a:prstGeom prst="rect">
            <a:avLst/>
          </a:prstGeom>
          <a:noFill/>
        </p:spPr>
        <p:txBody>
          <a:bodyPr wrap="square">
            <a:spAutoFit/>
          </a:bodyPr>
          <a:lstStyle/>
          <a:p>
            <a:pPr marL="0" marR="0" algn="just" fontAlgn="base" hangingPunct="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LEARNING OUTCOMES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r>
              <a:rPr lang="en-GB" sz="2400" dirty="0">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to:</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US" sz="2400" dirty="0"/>
              <a:t>Develop the systematic acquisition and understanding of a substantial body of knowledge which is at the forefront of business and management studies and </a:t>
            </a:r>
            <a:r>
              <a:rPr lang="en-US" sz="2400" dirty="0" err="1"/>
              <a:t>organisational</a:t>
            </a:r>
            <a:r>
              <a:rPr lang="en-US" sz="2400" dirty="0"/>
              <a:t>/management practice; </a:t>
            </a:r>
          </a:p>
          <a:p>
            <a:pPr marL="342900" marR="0" lvl="0" indent="-342900" algn="just" fontAlgn="base" hangingPunct="0">
              <a:buFont typeface="Symbol" panose="05050102010706020507" pitchFamily="18" charset="2"/>
              <a:buChar char=""/>
            </a:pPr>
            <a:r>
              <a:rPr lang="en-US" sz="2400" dirty="0" err="1"/>
              <a:t>Conceptualise</a:t>
            </a:r>
            <a:r>
              <a:rPr lang="en-US" sz="2400" dirty="0"/>
              <a:t>, design and undertake a research project for the generation of new knowledge and understanding at the forefront of business and management studies; </a:t>
            </a:r>
          </a:p>
          <a:p>
            <a:pPr marL="342900" marR="0" lvl="0" indent="-342900" algn="just" fontAlgn="base" hangingPunct="0">
              <a:buFont typeface="Symbol" panose="05050102010706020507" pitchFamily="18" charset="2"/>
              <a:buChar char=""/>
            </a:pPr>
            <a:r>
              <a:rPr lang="en-US" sz="2400" dirty="0"/>
              <a:t>Write and defend a detailed research proposal that will generate original empirical research and new knowledge to advance business and management studies and </a:t>
            </a:r>
            <a:r>
              <a:rPr lang="en-US" sz="2400" dirty="0" err="1"/>
              <a:t>organisational</a:t>
            </a:r>
            <a:r>
              <a:rPr lang="en-US" sz="2400" dirty="0"/>
              <a:t>/management practice; </a:t>
            </a:r>
          </a:p>
          <a:p>
            <a:pPr marL="342900" marR="0" lvl="0" indent="-342900" algn="just" fontAlgn="base" hangingPunct="0">
              <a:buFont typeface="Symbol" panose="05050102010706020507" pitchFamily="18" charset="2"/>
              <a:buChar char=""/>
            </a:pPr>
            <a:r>
              <a:rPr lang="en-US" sz="2400" dirty="0"/>
              <a:t>Frame the </a:t>
            </a:r>
            <a:r>
              <a:rPr lang="en-US" sz="2400" dirty="0">
                <a:solidFill>
                  <a:srgbClr val="FF0000"/>
                </a:solidFill>
              </a:rPr>
              <a:t>creation and interpretation of new knowledge </a:t>
            </a:r>
            <a:r>
              <a:rPr lang="en-US" sz="2400" dirty="0"/>
              <a:t>through original research and advanced scholarship; to </a:t>
            </a:r>
            <a:r>
              <a:rPr lang="en-US" sz="2400" dirty="0">
                <a:solidFill>
                  <a:srgbClr val="FF0000"/>
                </a:solidFill>
              </a:rPr>
              <a:t>extend the forefront of business and management studies</a:t>
            </a:r>
            <a:r>
              <a:rPr lang="en-US" sz="2400" dirty="0"/>
              <a:t>. </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9934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9631A-8A72-C704-4306-553CA53BC138}"/>
              </a:ext>
            </a:extLst>
          </p:cNvPr>
          <p:cNvSpPr>
            <a:spLocks noGrp="1"/>
          </p:cNvSpPr>
          <p:nvPr>
            <p:ph type="title"/>
          </p:nvPr>
        </p:nvSpPr>
        <p:spPr>
          <a:xfrm>
            <a:off x="838200" y="365125"/>
            <a:ext cx="10515600" cy="750661"/>
          </a:xfrm>
        </p:spPr>
        <p:txBody>
          <a:bodyPr/>
          <a:lstStyle/>
          <a:p>
            <a:r>
              <a:rPr lang="en-US" dirty="0"/>
              <a:t>Indicative Content </a:t>
            </a:r>
            <a:endParaRPr lang="en-GB" dirty="0"/>
          </a:p>
        </p:txBody>
      </p:sp>
      <p:sp>
        <p:nvSpPr>
          <p:cNvPr id="3" name="Content Placeholder 2">
            <a:extLst>
              <a:ext uri="{FF2B5EF4-FFF2-40B4-BE49-F238E27FC236}">
                <a16:creationId xmlns:a16="http://schemas.microsoft.com/office/drawing/2014/main" id="{66FF45E0-B900-CBE0-587E-D595D3B42B85}"/>
              </a:ext>
            </a:extLst>
          </p:cNvPr>
          <p:cNvSpPr>
            <a:spLocks noGrp="1"/>
          </p:cNvSpPr>
          <p:nvPr>
            <p:ph idx="1"/>
          </p:nvPr>
        </p:nvSpPr>
        <p:spPr>
          <a:xfrm>
            <a:off x="838200" y="1464128"/>
            <a:ext cx="10515600" cy="4914220"/>
          </a:xfrm>
        </p:spPr>
        <p:txBody>
          <a:bodyPr>
            <a:normAutofit/>
          </a:bodyPr>
          <a:lstStyle/>
          <a:p>
            <a:r>
              <a:rPr lang="en-US" dirty="0"/>
              <a:t>Writing a research proposal </a:t>
            </a:r>
          </a:p>
          <a:p>
            <a:r>
              <a:rPr lang="en-US" dirty="0"/>
              <a:t>Skills for a Viva Voce </a:t>
            </a:r>
          </a:p>
          <a:p>
            <a:r>
              <a:rPr lang="en-US" dirty="0"/>
              <a:t>Research philosophy, method and methodology </a:t>
            </a:r>
          </a:p>
          <a:p>
            <a:r>
              <a:rPr lang="en-US" dirty="0"/>
              <a:t>Research tools and techniques </a:t>
            </a:r>
          </a:p>
          <a:p>
            <a:r>
              <a:rPr lang="en-US" dirty="0"/>
              <a:t>Critical thinking </a:t>
            </a:r>
          </a:p>
          <a:p>
            <a:r>
              <a:rPr lang="en-US" dirty="0" err="1"/>
              <a:t>Conceptualising</a:t>
            </a:r>
            <a:r>
              <a:rPr lang="en-US" dirty="0"/>
              <a:t> and implementing a qualitative research project </a:t>
            </a:r>
          </a:p>
          <a:p>
            <a:r>
              <a:rPr lang="en-US" dirty="0"/>
              <a:t>Generation of new knowledge and presenting qualitative empirical evidence </a:t>
            </a:r>
          </a:p>
          <a:p>
            <a:r>
              <a:rPr lang="en-US" dirty="0"/>
              <a:t>Advanced qualitative and quantitative academic enquiry</a:t>
            </a:r>
            <a:endParaRPr lang="en-GB" dirty="0"/>
          </a:p>
        </p:txBody>
      </p:sp>
    </p:spTree>
    <p:extLst>
      <p:ext uri="{BB962C8B-B14F-4D97-AF65-F5344CB8AC3E}">
        <p14:creationId xmlns:p14="http://schemas.microsoft.com/office/powerpoint/2010/main" val="499874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14782-A447-200C-DAE3-42607DEF365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566615C-0D61-B258-8868-5E7827C7BF35}"/>
              </a:ext>
            </a:extLst>
          </p:cNvPr>
          <p:cNvSpPr>
            <a:spLocks noGrp="1"/>
          </p:cNvSpPr>
          <p:nvPr>
            <p:ph idx="1"/>
          </p:nvPr>
        </p:nvSpPr>
        <p:spPr/>
        <p:txBody>
          <a:bodyPr/>
          <a:lstStyle/>
          <a:p>
            <a:endParaRPr lang="en-GB" dirty="0"/>
          </a:p>
        </p:txBody>
      </p:sp>
      <p:sp>
        <p:nvSpPr>
          <p:cNvPr id="4" name="Oval 3">
            <a:extLst>
              <a:ext uri="{FF2B5EF4-FFF2-40B4-BE49-F238E27FC236}">
                <a16:creationId xmlns:a16="http://schemas.microsoft.com/office/drawing/2014/main" id="{D462ACAB-5340-796D-C576-64B22A5754AF}"/>
              </a:ext>
            </a:extLst>
          </p:cNvPr>
          <p:cNvSpPr/>
          <p:nvPr/>
        </p:nvSpPr>
        <p:spPr>
          <a:xfrm>
            <a:off x="4376058" y="2324100"/>
            <a:ext cx="2209800" cy="2079171"/>
          </a:xfrm>
          <a:prstGeom prst="ellipse">
            <a:avLst/>
          </a:prstGeom>
          <a:solidFill>
            <a:srgbClr val="FFFF0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Application </a:t>
            </a:r>
            <a:endParaRPr lang="en-GB" dirty="0"/>
          </a:p>
        </p:txBody>
      </p:sp>
      <p:sp>
        <p:nvSpPr>
          <p:cNvPr id="5" name="Oval 4">
            <a:extLst>
              <a:ext uri="{FF2B5EF4-FFF2-40B4-BE49-F238E27FC236}">
                <a16:creationId xmlns:a16="http://schemas.microsoft.com/office/drawing/2014/main" id="{3CE5B679-600D-C6D3-F5E8-A30BA713D2BE}"/>
              </a:ext>
            </a:extLst>
          </p:cNvPr>
          <p:cNvSpPr/>
          <p:nvPr/>
        </p:nvSpPr>
        <p:spPr>
          <a:xfrm>
            <a:off x="6125936" y="2189163"/>
            <a:ext cx="2209800" cy="2079171"/>
          </a:xfrm>
          <a:prstGeom prst="ellipse">
            <a:avLst/>
          </a:prstGeom>
          <a:solidFill>
            <a:schemeClr val="bg2"/>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Analysis and Synthesis</a:t>
            </a:r>
            <a:endParaRPr lang="en-GB" dirty="0"/>
          </a:p>
        </p:txBody>
      </p:sp>
      <p:sp>
        <p:nvSpPr>
          <p:cNvPr id="6" name="Oval 5">
            <a:extLst>
              <a:ext uri="{FF2B5EF4-FFF2-40B4-BE49-F238E27FC236}">
                <a16:creationId xmlns:a16="http://schemas.microsoft.com/office/drawing/2014/main" id="{E786C080-6E47-B798-C430-8DA027C0F07C}"/>
              </a:ext>
            </a:extLst>
          </p:cNvPr>
          <p:cNvSpPr/>
          <p:nvPr/>
        </p:nvSpPr>
        <p:spPr>
          <a:xfrm>
            <a:off x="5431972" y="3657600"/>
            <a:ext cx="2209800" cy="2079171"/>
          </a:xfrm>
          <a:prstGeom prst="ellipse">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Creation</a:t>
            </a:r>
            <a:endParaRPr lang="en-GB" dirty="0"/>
          </a:p>
        </p:txBody>
      </p:sp>
    </p:spTree>
    <p:extLst>
      <p:ext uri="{BB962C8B-B14F-4D97-AF65-F5344CB8AC3E}">
        <p14:creationId xmlns:p14="http://schemas.microsoft.com/office/powerpoint/2010/main" val="1431244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5765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6AAF9-64D6-08B0-54D0-6BE7BB8720A0}"/>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Assessment</a:t>
            </a:r>
          </a:p>
        </p:txBody>
      </p:sp>
      <p:pic>
        <p:nvPicPr>
          <p:cNvPr id="5" name="Picture 4">
            <a:extLst>
              <a:ext uri="{FF2B5EF4-FFF2-40B4-BE49-F238E27FC236}">
                <a16:creationId xmlns:a16="http://schemas.microsoft.com/office/drawing/2014/main" id="{4950A778-1CDB-9A5A-A056-778F6E0663BA}"/>
              </a:ext>
            </a:extLst>
          </p:cNvPr>
          <p:cNvPicPr>
            <a:picLocks noChangeAspect="1"/>
          </p:cNvPicPr>
          <p:nvPr/>
        </p:nvPicPr>
        <p:blipFill>
          <a:blip r:embed="rId2"/>
          <a:srcRect l="8585" t="8066" r="21"/>
          <a:stretch/>
        </p:blipFill>
        <p:spPr>
          <a:xfrm>
            <a:off x="3200400" y="297814"/>
            <a:ext cx="8930640" cy="6333379"/>
          </a:xfrm>
          <a:prstGeom prst="rect">
            <a:avLst/>
          </a:prstGeom>
        </p:spPr>
      </p:pic>
    </p:spTree>
    <p:extLst>
      <p:ext uri="{BB962C8B-B14F-4D97-AF65-F5344CB8AC3E}">
        <p14:creationId xmlns:p14="http://schemas.microsoft.com/office/powerpoint/2010/main" val="1522383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F12878-9CA4-BF4F-F143-F520BA9BA8EB}"/>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b="1" dirty="0">
                <a:solidFill>
                  <a:srgbClr val="0070C0"/>
                </a:solidFill>
              </a:rPr>
              <a:t>Expectation ?</a:t>
            </a:r>
          </a:p>
        </p:txBody>
      </p:sp>
    </p:spTree>
    <p:extLst>
      <p:ext uri="{BB962C8B-B14F-4D97-AF65-F5344CB8AC3E}">
        <p14:creationId xmlns:p14="http://schemas.microsoft.com/office/powerpoint/2010/main" val="173496546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D8D5-1DE5-F047-89FB-EC67EA820C6A}"/>
              </a:ext>
            </a:extLst>
          </p:cNvPr>
          <p:cNvSpPr>
            <a:spLocks noGrp="1"/>
          </p:cNvSpPr>
          <p:nvPr>
            <p:ph type="title"/>
          </p:nvPr>
        </p:nvSpPr>
        <p:spPr/>
        <p:txBody>
          <a:bodyPr/>
          <a:lstStyle/>
          <a:p>
            <a:r>
              <a:rPr lang="en-US" dirty="0"/>
              <a:t>Expectation ?</a:t>
            </a:r>
            <a:endParaRPr lang="en-GB" dirty="0"/>
          </a:p>
        </p:txBody>
      </p:sp>
      <p:sp>
        <p:nvSpPr>
          <p:cNvPr id="4" name="Oval 3">
            <a:extLst>
              <a:ext uri="{FF2B5EF4-FFF2-40B4-BE49-F238E27FC236}">
                <a16:creationId xmlns:a16="http://schemas.microsoft.com/office/drawing/2014/main" id="{3C675A13-7E1B-C0C3-8790-7F5A9DEEA548}"/>
              </a:ext>
            </a:extLst>
          </p:cNvPr>
          <p:cNvSpPr/>
          <p:nvPr/>
        </p:nvSpPr>
        <p:spPr>
          <a:xfrm>
            <a:off x="1313970" y="3227294"/>
            <a:ext cx="3524057" cy="3265581"/>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Completion of this module </a:t>
            </a:r>
            <a:endParaRPr lang="en-GB" sz="3600" dirty="0"/>
          </a:p>
        </p:txBody>
      </p:sp>
      <p:pic>
        <p:nvPicPr>
          <p:cNvPr id="5" name="Picture 4">
            <a:extLst>
              <a:ext uri="{FF2B5EF4-FFF2-40B4-BE49-F238E27FC236}">
                <a16:creationId xmlns:a16="http://schemas.microsoft.com/office/drawing/2014/main" id="{4ABAA62A-A471-B6EC-C84E-74EC6B52A3E9}"/>
              </a:ext>
            </a:extLst>
          </p:cNvPr>
          <p:cNvPicPr>
            <a:picLocks noChangeAspect="1"/>
          </p:cNvPicPr>
          <p:nvPr/>
        </p:nvPicPr>
        <p:blipFill>
          <a:blip r:embed="rId2"/>
          <a:stretch>
            <a:fillRect/>
          </a:stretch>
        </p:blipFill>
        <p:spPr>
          <a:xfrm>
            <a:off x="8871152" y="2797423"/>
            <a:ext cx="3429000" cy="3429000"/>
          </a:xfrm>
          <a:prstGeom prst="rect">
            <a:avLst/>
          </a:prstGeom>
        </p:spPr>
      </p:pic>
      <p:sp>
        <p:nvSpPr>
          <p:cNvPr id="8" name="Arrow: U-Turn 7">
            <a:extLst>
              <a:ext uri="{FF2B5EF4-FFF2-40B4-BE49-F238E27FC236}">
                <a16:creationId xmlns:a16="http://schemas.microsoft.com/office/drawing/2014/main" id="{1CC21155-3497-FECE-0034-9A8183F8D212}"/>
              </a:ext>
            </a:extLst>
          </p:cNvPr>
          <p:cNvSpPr/>
          <p:nvPr/>
        </p:nvSpPr>
        <p:spPr>
          <a:xfrm>
            <a:off x="3081297" y="1834919"/>
            <a:ext cx="7722453" cy="1325563"/>
          </a:xfrm>
          <a:prstGeom prst="utur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8">
            <a:extLst>
              <a:ext uri="{FF2B5EF4-FFF2-40B4-BE49-F238E27FC236}">
                <a16:creationId xmlns:a16="http://schemas.microsoft.com/office/drawing/2014/main" id="{E75978BD-AD1F-B3C0-B369-13440FF95B4B}"/>
              </a:ext>
            </a:extLst>
          </p:cNvPr>
          <p:cNvSpPr/>
          <p:nvPr/>
        </p:nvSpPr>
        <p:spPr>
          <a:xfrm>
            <a:off x="5250756" y="220894"/>
            <a:ext cx="4438810" cy="139001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Engage yourself in the scholarly activities</a:t>
            </a:r>
            <a:endParaRPr lang="en-GB" sz="2800" dirty="0"/>
          </a:p>
        </p:txBody>
      </p:sp>
    </p:spTree>
    <p:extLst>
      <p:ext uri="{BB962C8B-B14F-4D97-AF65-F5344CB8AC3E}">
        <p14:creationId xmlns:p14="http://schemas.microsoft.com/office/powerpoint/2010/main" val="4083283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2B54D2A-318E-8E1D-9486-B9E4F413167C}"/>
              </a:ext>
            </a:extLst>
          </p:cNvPr>
          <p:cNvPicPr>
            <a:picLocks noChangeAspect="1"/>
          </p:cNvPicPr>
          <p:nvPr/>
        </p:nvPicPr>
        <p:blipFill>
          <a:blip r:embed="rId2"/>
          <a:srcRect t="8060" b="17416"/>
          <a:stretch>
            <a:fillRect/>
          </a:stretch>
        </p:blipFill>
        <p:spPr>
          <a:xfrm>
            <a:off x="5313225"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Rectangle: Rounded Corners 2">
            <a:extLst>
              <a:ext uri="{FF2B5EF4-FFF2-40B4-BE49-F238E27FC236}">
                <a16:creationId xmlns:a16="http://schemas.microsoft.com/office/drawing/2014/main" id="{B7110CA2-1DEF-5966-201C-58C27E2B057C}"/>
              </a:ext>
            </a:extLst>
          </p:cNvPr>
          <p:cNvSpPr/>
          <p:nvPr/>
        </p:nvSpPr>
        <p:spPr>
          <a:xfrm>
            <a:off x="817600" y="809469"/>
            <a:ext cx="5036696" cy="54339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US" sz="3200" u="sng" dirty="0"/>
              <a:t>(W1) Agenda </a:t>
            </a:r>
          </a:p>
          <a:p>
            <a:pPr marL="457200" indent="-457200">
              <a:buFont typeface="Wingdings" panose="05000000000000000000" pitchFamily="2" charset="2"/>
              <a:buChar char="Ø"/>
            </a:pPr>
            <a:r>
              <a:rPr lang="en-US" sz="3200" dirty="0"/>
              <a:t>Concept Recall </a:t>
            </a:r>
            <a:endParaRPr lang="en-GB" sz="3200" b="1" dirty="0">
              <a:effectLst/>
              <a:latin typeface="Calibri" panose="020F0502020204030204" pitchFamily="34" charset="0"/>
              <a:ea typeface="DengXian" panose="02010600030101010101" pitchFamily="2" charset="-122"/>
              <a:cs typeface="Arial" panose="020B0604020202020204" pitchFamily="34" charset="0"/>
            </a:endParaRPr>
          </a:p>
          <a:p>
            <a:pPr marL="457200" indent="-457200">
              <a:buFont typeface="Wingdings" panose="05000000000000000000" pitchFamily="2" charset="2"/>
              <a:buChar char="Ø"/>
            </a:pPr>
            <a:r>
              <a:rPr lang="en-US" sz="3200" dirty="0"/>
              <a:t>Activities</a:t>
            </a:r>
          </a:p>
          <a:p>
            <a:pPr marL="457200" indent="-457200">
              <a:buFont typeface="Wingdings" panose="05000000000000000000" pitchFamily="2" charset="2"/>
              <a:buChar char="Ø"/>
            </a:pPr>
            <a:r>
              <a:rPr lang="en-US" sz="3200" dirty="0"/>
              <a:t>Knowledge, True and Belief from Kuhn</a:t>
            </a:r>
          </a:p>
          <a:p>
            <a:pPr marL="457200" indent="-457200">
              <a:buFont typeface="Wingdings" panose="05000000000000000000" pitchFamily="2" charset="2"/>
              <a:buChar char="Ø"/>
            </a:pPr>
            <a:r>
              <a:rPr lang="en-US" sz="3200" dirty="0"/>
              <a:t>Q&amp;A</a:t>
            </a:r>
          </a:p>
          <a:p>
            <a:endParaRPr lang="en-US" sz="3200" dirty="0"/>
          </a:p>
          <a:p>
            <a:endParaRPr lang="en-US" dirty="0"/>
          </a:p>
          <a:p>
            <a:endParaRPr lang="en-GB" dirty="0"/>
          </a:p>
        </p:txBody>
      </p:sp>
    </p:spTree>
    <p:extLst>
      <p:ext uri="{BB962C8B-B14F-4D97-AF65-F5344CB8AC3E}">
        <p14:creationId xmlns:p14="http://schemas.microsoft.com/office/powerpoint/2010/main" val="4163220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619E405-7A02-DC3F-2C75-1BD7CFE4244E}"/>
              </a:ext>
            </a:extLst>
          </p:cNvPr>
          <p:cNvPicPr>
            <a:picLocks noChangeAspect="1"/>
          </p:cNvPicPr>
          <p:nvPr/>
        </p:nvPicPr>
        <p:blipFill rotWithShape="1">
          <a:blip r:embed="rId2"/>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D1944F09-CD89-6E7C-FF24-EFC6B36B9FF3}"/>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He’s back</a:t>
            </a:r>
          </a:p>
        </p:txBody>
      </p:sp>
    </p:spTree>
    <p:extLst>
      <p:ext uri="{BB962C8B-B14F-4D97-AF65-F5344CB8AC3E}">
        <p14:creationId xmlns:p14="http://schemas.microsoft.com/office/powerpoint/2010/main" val="3526945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8132F85-9476-2061-D669-9F468B0C1B90}"/>
              </a:ext>
            </a:extLst>
          </p:cNvPr>
          <p:cNvPicPr>
            <a:picLocks noChangeAspect="1"/>
          </p:cNvPicPr>
          <p:nvPr/>
        </p:nvPicPr>
        <p:blipFill rotWithShape="1">
          <a:blip r:embed="rId2"/>
          <a:srcRect l="9747" t="23631" r="13722" b="12629"/>
          <a:stretch/>
        </p:blipFill>
        <p:spPr>
          <a:xfrm>
            <a:off x="1085484" y="643466"/>
            <a:ext cx="10021031" cy="5571067"/>
          </a:xfrm>
          <a:prstGeom prst="rect">
            <a:avLst/>
          </a:prstGeom>
        </p:spPr>
      </p:pic>
    </p:spTree>
    <p:extLst>
      <p:ext uri="{BB962C8B-B14F-4D97-AF65-F5344CB8AC3E}">
        <p14:creationId xmlns:p14="http://schemas.microsoft.com/office/powerpoint/2010/main" val="1949124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72E05E-6127-E451-700E-CBEE80AEA921}"/>
              </a:ext>
            </a:extLst>
          </p:cNvPr>
          <p:cNvPicPr>
            <a:picLocks noChangeAspect="1"/>
          </p:cNvPicPr>
          <p:nvPr/>
        </p:nvPicPr>
        <p:blipFill>
          <a:blip r:embed="rId2"/>
          <a:stretch>
            <a:fillRect/>
          </a:stretch>
        </p:blipFill>
        <p:spPr>
          <a:xfrm>
            <a:off x="2225995" y="643466"/>
            <a:ext cx="3882866" cy="5566833"/>
          </a:xfrm>
          <a:prstGeom prst="rect">
            <a:avLst/>
          </a:prstGeom>
        </p:spPr>
      </p:pic>
    </p:spTree>
    <p:extLst>
      <p:ext uri="{BB962C8B-B14F-4D97-AF65-F5344CB8AC3E}">
        <p14:creationId xmlns:p14="http://schemas.microsoft.com/office/powerpoint/2010/main" val="18063207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035A7E9C-7622-7F7D-78A7-24C7FF699C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41359" y="1435331"/>
            <a:ext cx="7490321" cy="351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76312B5-8583-5695-6045-85C7C613DB18}"/>
              </a:ext>
            </a:extLst>
          </p:cNvPr>
          <p:cNvSpPr txBox="1"/>
          <p:nvPr/>
        </p:nvSpPr>
        <p:spPr>
          <a:xfrm>
            <a:off x="3004290" y="5577439"/>
            <a:ext cx="6097248" cy="646331"/>
          </a:xfrm>
          <a:prstGeom prst="rect">
            <a:avLst/>
          </a:prstGeom>
          <a:noFill/>
        </p:spPr>
        <p:txBody>
          <a:bodyPr wrap="square">
            <a:spAutoFit/>
          </a:bodyPr>
          <a:lstStyle/>
          <a:p>
            <a:r>
              <a:rPr lang="en-GB" b="1" i="0" dirty="0">
                <a:solidFill>
                  <a:srgbClr val="131314"/>
                </a:solidFill>
                <a:effectLst/>
                <a:latin typeface="Manrope Var"/>
              </a:rPr>
              <a:t>Amiri, M. (2024) </a:t>
            </a:r>
            <a:r>
              <a:rPr lang="en-US" dirty="0">
                <a:hlinkClick r:id="rId3"/>
              </a:rPr>
              <a:t>(PDF) Amiri, M. (2024). Why is philosophy good for translation Studies</a:t>
            </a:r>
            <a:endParaRPr lang="en-GB" dirty="0"/>
          </a:p>
        </p:txBody>
      </p:sp>
      <p:sp>
        <p:nvSpPr>
          <p:cNvPr id="4" name="Rectangle: Rounded Corners 3">
            <a:extLst>
              <a:ext uri="{FF2B5EF4-FFF2-40B4-BE49-F238E27FC236}">
                <a16:creationId xmlns:a16="http://schemas.microsoft.com/office/drawing/2014/main" id="{2F3408CE-3273-2FEB-D6FC-49E4B75ACCD9}"/>
              </a:ext>
            </a:extLst>
          </p:cNvPr>
          <p:cNvSpPr/>
          <p:nvPr/>
        </p:nvSpPr>
        <p:spPr>
          <a:xfrm>
            <a:off x="277089" y="326967"/>
            <a:ext cx="10906300" cy="75368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Relationship between Ontology, Epistemology and Methodology </a:t>
            </a:r>
            <a:endParaRPr lang="en-GB" sz="2800" dirty="0"/>
          </a:p>
          <a:p>
            <a:pPr algn="ctr"/>
            <a:endParaRPr lang="en-GB" dirty="0"/>
          </a:p>
        </p:txBody>
      </p:sp>
    </p:spTree>
    <p:extLst>
      <p:ext uri="{BB962C8B-B14F-4D97-AF65-F5344CB8AC3E}">
        <p14:creationId xmlns:p14="http://schemas.microsoft.com/office/powerpoint/2010/main" val="3051080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563372" y="779849"/>
            <a:ext cx="5333124" cy="2397946"/>
          </a:xfrm>
        </p:spPr>
        <p:txBody>
          <a:bodyPr anchor="b">
            <a:normAutofit/>
          </a:bodyPr>
          <a:lstStyle/>
          <a:p>
            <a:pPr algn="l"/>
            <a:r>
              <a:rPr lang="en-GB" sz="5000" dirty="0"/>
              <a:t>Advancing to the Doctoral Research Stage (LCDB 7012)</a:t>
            </a:r>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890339" y="4636008"/>
            <a:ext cx="4695814" cy="1572768"/>
          </a:xfrm>
        </p:spPr>
        <p:txBody>
          <a:bodyPr>
            <a:normAutofit/>
          </a:bodyPr>
          <a:lstStyle/>
          <a:p>
            <a:pPr algn="l"/>
            <a:r>
              <a:rPr lang="en-GB" dirty="0"/>
              <a:t>Week 2 - </a:t>
            </a:r>
            <a:r>
              <a:rPr lang="en-US" sz="2400" dirty="0"/>
              <a:t>Paradigm, Methodology and methods</a:t>
            </a:r>
          </a:p>
          <a:p>
            <a:pPr algn="l"/>
            <a:r>
              <a:rPr lang="en-GB" dirty="0"/>
              <a:t>Dr. Helen Lee </a:t>
            </a:r>
          </a:p>
          <a:p>
            <a:pPr algn="l"/>
            <a:endParaRPr lang="en-GB" dirty="0"/>
          </a:p>
        </p:txBody>
      </p:sp>
      <p:pic>
        <p:nvPicPr>
          <p:cNvPr id="6" name="Picture 5">
            <a:extLst>
              <a:ext uri="{FF2B5EF4-FFF2-40B4-BE49-F238E27FC236}">
                <a16:creationId xmlns:a16="http://schemas.microsoft.com/office/drawing/2014/main" id="{07957EA3-DFC5-9FEA-4A5E-3320CB44174D}"/>
              </a:ext>
            </a:extLst>
          </p:cNvPr>
          <p:cNvPicPr>
            <a:picLocks noChangeAspect="1"/>
          </p:cNvPicPr>
          <p:nvPr/>
        </p:nvPicPr>
        <p:blipFill>
          <a:blip r:embed="rId2"/>
          <a:srcRect t="8060" b="1741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1660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819005B-4B0D-BEF2-6650-75CC1BDF4A2A}"/>
              </a:ext>
            </a:extLst>
          </p:cNvPr>
          <p:cNvGraphicFramePr>
            <a:graphicFrameLocks noGrp="1"/>
          </p:cNvGraphicFramePr>
          <p:nvPr/>
        </p:nvGraphicFramePr>
        <p:xfrm>
          <a:off x="736403" y="643466"/>
          <a:ext cx="10719195" cy="5571075"/>
        </p:xfrm>
        <a:graphic>
          <a:graphicData uri="http://schemas.openxmlformats.org/drawingml/2006/table">
            <a:tbl>
              <a:tblPr firstRow="1" firstCol="1" bandRow="1">
                <a:tableStyleId>{8799B23B-EC83-4686-B30A-512413B5E67A}</a:tableStyleId>
              </a:tblPr>
              <a:tblGrid>
                <a:gridCol w="3260657">
                  <a:extLst>
                    <a:ext uri="{9D8B030D-6E8A-4147-A177-3AD203B41FA5}">
                      <a16:colId xmlns:a16="http://schemas.microsoft.com/office/drawing/2014/main" val="625372438"/>
                    </a:ext>
                  </a:extLst>
                </a:gridCol>
                <a:gridCol w="7458538">
                  <a:extLst>
                    <a:ext uri="{9D8B030D-6E8A-4147-A177-3AD203B41FA5}">
                      <a16:colId xmlns:a16="http://schemas.microsoft.com/office/drawing/2014/main" val="1483136630"/>
                    </a:ext>
                  </a:extLst>
                </a:gridCol>
              </a:tblGrid>
              <a:tr h="413124">
                <a:tc>
                  <a:txBody>
                    <a:bodyPr/>
                    <a:lstStyle/>
                    <a:p>
                      <a:pPr>
                        <a:lnSpc>
                          <a:spcPct val="115000"/>
                        </a:lnSpc>
                        <a:spcAft>
                          <a:spcPts val="800"/>
                        </a:spcAft>
                      </a:pPr>
                      <a:r>
                        <a:rPr lang="en-GB" sz="2000" kern="0" dirty="0">
                          <a:effectLst/>
                        </a:rPr>
                        <a:t>Concept</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Explanation</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5383075"/>
                  </a:ext>
                </a:extLst>
              </a:tr>
              <a:tr h="755361">
                <a:tc>
                  <a:txBody>
                    <a:bodyPr/>
                    <a:lstStyle/>
                    <a:p>
                      <a:pPr>
                        <a:lnSpc>
                          <a:spcPct val="115000"/>
                        </a:lnSpc>
                        <a:spcAft>
                          <a:spcPts val="800"/>
                        </a:spcAft>
                      </a:pPr>
                      <a:r>
                        <a:rPr lang="en-GB" sz="2000" kern="0">
                          <a:effectLst/>
                        </a:rPr>
                        <a:t>Key Message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Your beliefs about reality and knowledge shape every research decision.</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625090233"/>
                  </a:ext>
                </a:extLst>
              </a:tr>
              <a:tr h="413124">
                <a:tc>
                  <a:txBody>
                    <a:bodyPr/>
                    <a:lstStyle/>
                    <a:p>
                      <a:pPr>
                        <a:lnSpc>
                          <a:spcPct val="115000"/>
                        </a:lnSpc>
                        <a:spcAft>
                          <a:spcPts val="800"/>
                        </a:spcAft>
                      </a:pPr>
                      <a:r>
                        <a:rPr lang="en-GB" sz="2000" kern="0">
                          <a:effectLst/>
                        </a:rPr>
                        <a:t>Analogy</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Imagine two aliens studying Earth:</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404961316"/>
                  </a:ext>
                </a:extLst>
              </a:tr>
              <a:tr h="413124">
                <a:tc>
                  <a:txBody>
                    <a:bodyPr/>
                    <a:lstStyle/>
                    <a:p>
                      <a:pPr>
                        <a:lnSpc>
                          <a:spcPct val="115000"/>
                        </a:lnSpc>
                        <a:spcAft>
                          <a:spcPts val="800"/>
                        </a:spcAft>
                      </a:pPr>
                      <a:r>
                        <a:rPr lang="en-GB" sz="2000" kern="0">
                          <a:effectLst/>
                        </a:rPr>
                        <a:t>Alien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Measures rainfall objectively with tools.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3172941383"/>
                  </a:ext>
                </a:extLst>
              </a:tr>
              <a:tr h="413124">
                <a:tc>
                  <a:txBody>
                    <a:bodyPr/>
                    <a:lstStyle/>
                    <a:p>
                      <a:pPr>
                        <a:lnSpc>
                          <a:spcPct val="115000"/>
                        </a:lnSpc>
                        <a:spcAft>
                          <a:spcPts val="800"/>
                        </a:spcAft>
                      </a:pPr>
                      <a:r>
                        <a:rPr lang="en-GB" sz="2000" kern="0">
                          <a:effectLst/>
                        </a:rPr>
                        <a:t>Alien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Asks humans how rain feels to them.</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06401105"/>
                  </a:ext>
                </a:extLst>
              </a:tr>
              <a:tr h="413124">
                <a:tc>
                  <a:txBody>
                    <a:bodyPr/>
                    <a:lstStyle/>
                    <a:p>
                      <a:pPr>
                        <a:lnSpc>
                          <a:spcPct val="115000"/>
                        </a:lnSpc>
                        <a:spcAft>
                          <a:spcPts val="800"/>
                        </a:spcAft>
                      </a:pPr>
                      <a:r>
                        <a:rPr lang="en-GB" sz="2000" kern="0">
                          <a:effectLst/>
                        </a:rPr>
                        <a:t>Key Insight</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Neither is better—they answer different questions!</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956175525"/>
                  </a:ext>
                </a:extLst>
              </a:tr>
              <a:tr h="413124">
                <a:tc gridSpan="2">
                  <a:txBody>
                    <a:bodyPr/>
                    <a:lstStyle/>
                    <a:p>
                      <a:pPr>
                        <a:lnSpc>
                          <a:spcPct val="115000"/>
                        </a:lnSpc>
                        <a:spcAft>
                          <a:spcPts val="800"/>
                        </a:spcAft>
                      </a:pPr>
                      <a:r>
                        <a:rPr lang="en-GB" sz="2000" kern="0">
                          <a:effectLst/>
                        </a:rPr>
                        <a:t>Business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hMerge="1">
                  <a:txBody>
                    <a:bodyPr/>
                    <a:lstStyle/>
                    <a:p>
                      <a:endParaRPr lang="en-GB"/>
                    </a:p>
                  </a:txBody>
                  <a:tcPr/>
                </a:tc>
                <a:extLst>
                  <a:ext uri="{0D108BD9-81ED-4DB2-BD59-A6C34878D82A}">
                    <a16:rowId xmlns:a16="http://schemas.microsoft.com/office/drawing/2014/main" val="2134144773"/>
                  </a:ext>
                </a:extLst>
              </a:tr>
              <a:tr h="413124">
                <a:tc>
                  <a:txBody>
                    <a:bodyPr/>
                    <a:lstStyle/>
                    <a:p>
                      <a:pPr>
                        <a:lnSpc>
                          <a:spcPct val="115000"/>
                        </a:lnSpc>
                        <a:spcAft>
                          <a:spcPts val="800"/>
                        </a:spcAft>
                      </a:pPr>
                      <a:r>
                        <a:rPr lang="en-GB" sz="2000" kern="0">
                          <a:effectLst/>
                        </a:rPr>
                        <a:t>Researcher A (Quantitative)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What percentage of gig workers face financial instability?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99144070"/>
                  </a:ext>
                </a:extLst>
              </a:tr>
              <a:tr h="413124">
                <a:tc>
                  <a:txBody>
                    <a:bodyPr/>
                    <a:lstStyle/>
                    <a:p>
                      <a:pPr>
                        <a:lnSpc>
                          <a:spcPct val="115000"/>
                        </a:lnSpc>
                        <a:spcAft>
                          <a:spcPts val="800"/>
                        </a:spcAft>
                      </a:pPr>
                      <a:r>
                        <a:rPr lang="en-GB" sz="2000" kern="0">
                          <a:effectLst/>
                        </a:rPr>
                        <a:t>Researcher B (Qualitative)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How do gig workers experience job insecurity?</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72353493"/>
                  </a:ext>
                </a:extLst>
              </a:tr>
              <a:tr h="413124">
                <a:tc>
                  <a:txBody>
                    <a:bodyPr/>
                    <a:lstStyle/>
                    <a:p>
                      <a:pPr>
                        <a:lnSpc>
                          <a:spcPct val="115000"/>
                        </a:lnSpc>
                        <a:spcAft>
                          <a:spcPts val="800"/>
                        </a:spcAft>
                      </a:pPr>
                      <a:r>
                        <a:rPr lang="en-GB" sz="2000" kern="0">
                          <a:effectLst/>
                        </a:rPr>
                        <a:t>Mixed Methods</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a:effectLst/>
                        </a:rPr>
                        <a:t>Combines both approaches to gain a fuller understanding.</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1944138713"/>
                  </a:ext>
                </a:extLst>
              </a:tr>
              <a:tr h="1097598">
                <a:tc>
                  <a:txBody>
                    <a:bodyPr/>
                    <a:lstStyle/>
                    <a:p>
                      <a:pPr>
                        <a:lnSpc>
                          <a:spcPct val="115000"/>
                        </a:lnSpc>
                        <a:spcAft>
                          <a:spcPts val="800"/>
                        </a:spcAft>
                      </a:pPr>
                      <a:r>
                        <a:rPr lang="en-GB" sz="2000" kern="0">
                          <a:effectLst/>
                        </a:rPr>
                        <a:t>Mixed Methods Example</a:t>
                      </a:r>
                      <a:endParaRPr lang="en-GB" sz="2000" kern="10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tc>
                  <a:txBody>
                    <a:bodyPr/>
                    <a:lstStyle/>
                    <a:p>
                      <a:pPr>
                        <a:lnSpc>
                          <a:spcPct val="115000"/>
                        </a:lnSpc>
                        <a:spcAft>
                          <a:spcPts val="800"/>
                        </a:spcAft>
                      </a:pPr>
                      <a:r>
                        <a:rPr lang="en-GB" sz="2000" kern="0" dirty="0">
                          <a:effectLst/>
                        </a:rPr>
                        <a:t>First, a survey measures the percentage of gig workers facing financial instability (quantitative). Then, interviews explore their personal experiences and coping strategies (qualitative).</a:t>
                      </a:r>
                      <a:endParaRPr lang="en-GB" sz="2000" kern="100" dirty="0">
                        <a:effectLst/>
                        <a:latin typeface="Aptos" panose="020B0004020202020204" pitchFamily="34" charset="0"/>
                        <a:ea typeface="DengXian" panose="02010600030101010101" pitchFamily="2" charset="-122"/>
                        <a:cs typeface="Arial" panose="020B0604020202020204" pitchFamily="34" charset="0"/>
                      </a:endParaRPr>
                    </a:p>
                  </a:txBody>
                  <a:tcPr marL="15500" marR="15500" marT="15500" marB="15500" anchor="ctr"/>
                </a:tc>
                <a:extLst>
                  <a:ext uri="{0D108BD9-81ED-4DB2-BD59-A6C34878D82A}">
                    <a16:rowId xmlns:a16="http://schemas.microsoft.com/office/drawing/2014/main" val="4231964824"/>
                  </a:ext>
                </a:extLst>
              </a:tr>
            </a:tbl>
          </a:graphicData>
        </a:graphic>
      </p:graphicFrame>
    </p:spTree>
    <p:extLst>
      <p:ext uri="{BB962C8B-B14F-4D97-AF65-F5344CB8AC3E}">
        <p14:creationId xmlns:p14="http://schemas.microsoft.com/office/powerpoint/2010/main" val="15521714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4FA1A3-66C4-EEBC-92F0-271F571B27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427F5E-CFD9-A07F-B07B-8FC781850871}"/>
              </a:ext>
            </a:extLst>
          </p:cNvPr>
          <p:cNvSpPr>
            <a:spLocks noGrp="1"/>
          </p:cNvSpPr>
          <p:nvPr>
            <p:ph type="title"/>
          </p:nvPr>
        </p:nvSpPr>
        <p:spPr>
          <a:xfrm>
            <a:off x="243646" y="58962"/>
            <a:ext cx="8470507" cy="660053"/>
          </a:xfrm>
        </p:spPr>
        <p:txBody>
          <a:bodyPr anchor="b">
            <a:normAutofit/>
          </a:bodyPr>
          <a:lstStyle/>
          <a:p>
            <a:r>
              <a:rPr lang="en-GB" sz="3200" b="1" kern="100" dirty="0">
                <a:effectLst/>
                <a:latin typeface="Calibri" panose="020F0502020204030204" pitchFamily="34" charset="0"/>
                <a:ea typeface="DengXian" panose="02010600030101010101" pitchFamily="2" charset="-122"/>
                <a:cs typeface="Arial" panose="020B0604020202020204" pitchFamily="34" charset="0"/>
              </a:rPr>
              <a:t>Paradigm, Methodology And Methods </a:t>
            </a:r>
            <a:endParaRPr lang="en-GB" sz="3200" dirty="0"/>
          </a:p>
        </p:txBody>
      </p:sp>
      <p:sp>
        <p:nvSpPr>
          <p:cNvPr id="3" name="Content Placeholder 2">
            <a:extLst>
              <a:ext uri="{FF2B5EF4-FFF2-40B4-BE49-F238E27FC236}">
                <a16:creationId xmlns:a16="http://schemas.microsoft.com/office/drawing/2014/main" id="{22A2B472-345C-6CF7-A894-E27631EBFAE4}"/>
              </a:ext>
            </a:extLst>
          </p:cNvPr>
          <p:cNvSpPr>
            <a:spLocks noGrp="1"/>
          </p:cNvSpPr>
          <p:nvPr>
            <p:ph idx="1"/>
          </p:nvPr>
        </p:nvSpPr>
        <p:spPr>
          <a:xfrm>
            <a:off x="515814" y="828431"/>
            <a:ext cx="7686139" cy="5152877"/>
          </a:xfrm>
        </p:spPr>
        <p:txBody>
          <a:bodyPr anchor="t">
            <a:normAutofit fontScale="92500" lnSpcReduction="10000"/>
          </a:bodyPr>
          <a:lstStyle/>
          <a:p>
            <a:pPr marL="0" marR="0">
              <a:spcAft>
                <a:spcPts val="800"/>
              </a:spcAft>
              <a:buNone/>
            </a:pPr>
            <a:r>
              <a:rPr lang="en-GB" kern="100" dirty="0">
                <a:effectLst/>
                <a:latin typeface="Calibri" panose="020F0502020204030204" pitchFamily="34" charset="0"/>
                <a:ea typeface="DengXian" panose="02010600030101010101" pitchFamily="2" charset="-122"/>
                <a:cs typeface="Arial" panose="020B0604020202020204" pitchFamily="34" charset="0"/>
              </a:rPr>
              <a:t>A paradigm is a way of describing a world view that is informed by philosophical assumptions about;</a:t>
            </a:r>
          </a:p>
          <a:p>
            <a:pPr marL="685800" marR="0" indent="-457200">
              <a:spcAft>
                <a:spcPts val="800"/>
              </a:spcAft>
            </a:pPr>
            <a:r>
              <a:rPr lang="en-GB" b="1" i="1" kern="100" dirty="0">
                <a:effectLst/>
                <a:latin typeface="Calibri" panose="020F0502020204030204" pitchFamily="34" charset="0"/>
                <a:ea typeface="DengXian" panose="02010600030101010101" pitchFamily="2" charset="-122"/>
                <a:cs typeface="Arial" panose="020B0604020202020204" pitchFamily="34" charset="0"/>
              </a:rPr>
              <a:t>The nature of social reality (known as ontology – that is, what do we believe about the nature of reality?)</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685800" marR="0" indent="-457200">
              <a:spcAft>
                <a:spcPts val="800"/>
              </a:spcAft>
              <a:buFont typeface="Wingdings" panose="05000000000000000000" pitchFamily="2" charset="2"/>
              <a:buChar char="§"/>
            </a:pPr>
            <a:r>
              <a:rPr lang="en-GB" b="1" i="1" kern="100" dirty="0">
                <a:effectLst/>
                <a:latin typeface="Calibri" panose="020F0502020204030204" pitchFamily="34" charset="0"/>
                <a:ea typeface="DengXian" panose="02010600030101010101" pitchFamily="2" charset="-122"/>
                <a:cs typeface="Arial" panose="020B0604020202020204" pitchFamily="34" charset="0"/>
              </a:rPr>
              <a:t>Ways of knowing (known as epistemology – that is, how do we know what we know?)</a:t>
            </a:r>
          </a:p>
          <a:p>
            <a:pPr marL="685800" marR="0" indent="-457200">
              <a:spcAft>
                <a:spcPts val="800"/>
              </a:spcAft>
              <a:buFont typeface="Wingdings" panose="05000000000000000000" pitchFamily="2" charset="2"/>
              <a:buChar char="§"/>
            </a:pPr>
            <a:r>
              <a:rPr lang="en-GB" b="1" i="1" kern="100" dirty="0">
                <a:effectLst/>
                <a:latin typeface="Calibri" panose="020F0502020204030204" pitchFamily="34" charset="0"/>
                <a:ea typeface="DengXian" panose="02010600030101010101" pitchFamily="2" charset="-122"/>
                <a:cs typeface="Arial" panose="020B0604020202020204" pitchFamily="34" charset="0"/>
              </a:rPr>
              <a:t>And ethics and value systems (known as axiology – that is, what do we believe is true?) (Patton, 2002)</a:t>
            </a:r>
          </a:p>
          <a:p>
            <a:pPr marL="685800" marR="0" indent="-457200">
              <a:spcAft>
                <a:spcPts val="800"/>
              </a:spcAft>
              <a:buFont typeface="Wingdings" panose="05000000000000000000" pitchFamily="2" charset="2"/>
              <a:buChar char="§"/>
            </a:pPr>
            <a:endParaRPr lang="en-GB" b="1" i="1" kern="100" dirty="0">
              <a:latin typeface="Calibri" panose="020F0502020204030204" pitchFamily="34" charset="0"/>
              <a:ea typeface="DengXian" panose="02010600030101010101" pitchFamily="2" charset="-122"/>
              <a:cs typeface="Arial" panose="020B0604020202020204" pitchFamily="34" charset="0"/>
            </a:endParaRPr>
          </a:p>
          <a:p>
            <a:pPr marL="685800" marR="0" indent="-457200">
              <a:spcAft>
                <a:spcPts val="800"/>
              </a:spcAft>
              <a:buFont typeface="Wingdings" panose="05000000000000000000" pitchFamily="2" charset="2"/>
              <a:buChar char="§"/>
            </a:pPr>
            <a:r>
              <a:rPr lang="en-GB" b="1" i="1" kern="100" dirty="0">
                <a:effectLst/>
                <a:latin typeface="Calibri" panose="020F0502020204030204" pitchFamily="34" charset="0"/>
                <a:ea typeface="DengXian" panose="02010600030101010101" pitchFamily="2" charset="-122"/>
                <a:cs typeface="Arial" panose="020B0604020202020204" pitchFamily="34" charset="0"/>
              </a:rPr>
              <a:t>See Figure 1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1700" dirty="0"/>
          </a:p>
        </p:txBody>
      </p:sp>
      <p:pic>
        <p:nvPicPr>
          <p:cNvPr id="4" name="Picture 3">
            <a:extLst>
              <a:ext uri="{FF2B5EF4-FFF2-40B4-BE49-F238E27FC236}">
                <a16:creationId xmlns:a16="http://schemas.microsoft.com/office/drawing/2014/main" id="{CE1D9E11-F1D5-B9C5-6223-4340822AE3CE}"/>
              </a:ext>
            </a:extLst>
          </p:cNvPr>
          <p:cNvPicPr>
            <a:picLocks noChangeAspect="1"/>
          </p:cNvPicPr>
          <p:nvPr/>
        </p:nvPicPr>
        <p:blipFill>
          <a:blip r:embed="rId2"/>
          <a:srcRect l="45337" r="21465"/>
          <a:stretch>
            <a:fillRect/>
          </a:stretch>
        </p:blipFill>
        <p:spPr>
          <a:xfrm>
            <a:off x="8201953" y="1092174"/>
            <a:ext cx="3920698" cy="5048790"/>
          </a:xfrm>
          <a:prstGeom prst="rect">
            <a:avLst/>
          </a:prstGeom>
        </p:spPr>
      </p:pic>
    </p:spTree>
    <p:extLst>
      <p:ext uri="{BB962C8B-B14F-4D97-AF65-F5344CB8AC3E}">
        <p14:creationId xmlns:p14="http://schemas.microsoft.com/office/powerpoint/2010/main" val="2979715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8ABBC-B216-51B0-C107-4D09FFF826F6}"/>
              </a:ext>
            </a:extLst>
          </p:cNvPr>
          <p:cNvSpPr>
            <a:spLocks noGrp="1"/>
          </p:cNvSpPr>
          <p:nvPr>
            <p:ph type="title"/>
          </p:nvPr>
        </p:nvSpPr>
        <p:spPr>
          <a:xfrm>
            <a:off x="211016" y="1819316"/>
            <a:ext cx="3976230" cy="1869545"/>
          </a:xfrm>
        </p:spPr>
        <p:txBody>
          <a:bodyPr vert="horz" lIns="91440" tIns="45720" rIns="91440" bIns="45720" rtlCol="0" anchor="b">
            <a:normAutofit/>
          </a:bodyPr>
          <a:lstStyle/>
          <a:p>
            <a:r>
              <a:rPr lang="en-US" sz="6600" kern="1200" dirty="0">
                <a:solidFill>
                  <a:schemeClr val="tx1"/>
                </a:solidFill>
                <a:latin typeface="+mj-lt"/>
                <a:ea typeface="+mj-ea"/>
                <a:cs typeface="+mj-cs"/>
              </a:rPr>
              <a:t>Paradigms</a:t>
            </a:r>
          </a:p>
        </p:txBody>
      </p:sp>
      <p:pic>
        <p:nvPicPr>
          <p:cNvPr id="4" name="Picture 3">
            <a:extLst>
              <a:ext uri="{FF2B5EF4-FFF2-40B4-BE49-F238E27FC236}">
                <a16:creationId xmlns:a16="http://schemas.microsoft.com/office/drawing/2014/main" id="{9227AFF5-CFDD-F99A-280E-6DAE9745B1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012276" y="880148"/>
            <a:ext cx="7856636" cy="5521468"/>
          </a:xfrm>
          <a:prstGeom prst="rect">
            <a:avLst/>
          </a:prstGeom>
        </p:spPr>
      </p:pic>
    </p:spTree>
    <p:extLst>
      <p:ext uri="{BB962C8B-B14F-4D97-AF65-F5344CB8AC3E}">
        <p14:creationId xmlns:p14="http://schemas.microsoft.com/office/powerpoint/2010/main" val="15290475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C6E952C-BAA9-B143-B7BE-AC35C5811681}"/>
              </a:ext>
            </a:extLst>
          </p:cNvPr>
          <p:cNvSpPr>
            <a:spLocks noGrp="1"/>
          </p:cNvSpPr>
          <p:nvPr>
            <p:ph type="title"/>
          </p:nvPr>
        </p:nvSpPr>
        <p:spPr>
          <a:xfrm>
            <a:off x="8379725" y="640081"/>
            <a:ext cx="3206143" cy="5489009"/>
          </a:xfrm>
        </p:spPr>
        <p:txBody>
          <a:bodyPr>
            <a:normAutofit/>
          </a:bodyPr>
          <a:lstStyle/>
          <a:p>
            <a:r>
              <a:rPr lang="en-GB" sz="5200"/>
              <a:t>Paradigm</a:t>
            </a:r>
          </a:p>
        </p:txBody>
      </p:sp>
      <p:graphicFrame>
        <p:nvGraphicFramePr>
          <p:cNvPr id="5" name="Table 4">
            <a:extLst>
              <a:ext uri="{FF2B5EF4-FFF2-40B4-BE49-F238E27FC236}">
                <a16:creationId xmlns:a16="http://schemas.microsoft.com/office/drawing/2014/main" id="{276EDDA1-5669-4C03-F018-B5EC0D5FA39A}"/>
              </a:ext>
            </a:extLst>
          </p:cNvPr>
          <p:cNvGraphicFramePr>
            <a:graphicFrameLocks noGrp="1"/>
          </p:cNvGraphicFramePr>
          <p:nvPr/>
        </p:nvGraphicFramePr>
        <p:xfrm>
          <a:off x="643467" y="813240"/>
          <a:ext cx="7345826" cy="5231518"/>
        </p:xfrm>
        <a:graphic>
          <a:graphicData uri="http://schemas.openxmlformats.org/drawingml/2006/table">
            <a:tbl>
              <a:tblPr firstRow="1" firstCol="1" bandRow="1">
                <a:tableStyleId>{5C22544A-7EE6-4342-B048-85BDC9FD1C3A}</a:tableStyleId>
              </a:tblPr>
              <a:tblGrid>
                <a:gridCol w="3322968">
                  <a:extLst>
                    <a:ext uri="{9D8B030D-6E8A-4147-A177-3AD203B41FA5}">
                      <a16:colId xmlns:a16="http://schemas.microsoft.com/office/drawing/2014/main" val="2470189491"/>
                    </a:ext>
                  </a:extLst>
                </a:gridCol>
                <a:gridCol w="4022858">
                  <a:extLst>
                    <a:ext uri="{9D8B030D-6E8A-4147-A177-3AD203B41FA5}">
                      <a16:colId xmlns:a16="http://schemas.microsoft.com/office/drawing/2014/main" val="767697921"/>
                    </a:ext>
                  </a:extLst>
                </a:gridCol>
              </a:tblGrid>
              <a:tr h="411080">
                <a:tc>
                  <a:txBody>
                    <a:bodyPr/>
                    <a:lstStyle/>
                    <a:p>
                      <a:pPr algn="ctr">
                        <a:lnSpc>
                          <a:spcPct val="115000"/>
                        </a:lnSpc>
                        <a:spcAft>
                          <a:spcPts val="800"/>
                        </a:spcAft>
                      </a:pPr>
                      <a:r>
                        <a:rPr lang="en-GB" sz="2000" kern="0">
                          <a:effectLst/>
                        </a:rPr>
                        <a:t>Paradigmatic Components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gn="ctr">
                        <a:lnSpc>
                          <a:spcPct val="115000"/>
                        </a:lnSpc>
                        <a:spcAft>
                          <a:spcPts val="800"/>
                        </a:spcAft>
                      </a:pPr>
                      <a:r>
                        <a:rPr lang="en-GB" sz="2000" kern="0">
                          <a:effectLst/>
                        </a:rPr>
                        <a:t>Simple Definition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926673261"/>
                  </a:ext>
                </a:extLst>
              </a:tr>
              <a:tr h="1116884">
                <a:tc>
                  <a:txBody>
                    <a:bodyPr/>
                    <a:lstStyle/>
                    <a:p>
                      <a:pPr>
                        <a:lnSpc>
                          <a:spcPct val="115000"/>
                        </a:lnSpc>
                        <a:spcAft>
                          <a:spcPts val="800"/>
                        </a:spcAft>
                      </a:pPr>
                      <a:r>
                        <a:rPr lang="en-GB" sz="2000" kern="0">
                          <a:effectLst/>
                        </a:rPr>
                        <a:t>Ontology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is real? It's about your beliefs on the nature of reality and what exists in the world you're studying.</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419061978"/>
                  </a:ext>
                </a:extLst>
              </a:tr>
              <a:tr h="1116884">
                <a:tc>
                  <a:txBody>
                    <a:bodyPr/>
                    <a:lstStyle/>
                    <a:p>
                      <a:pPr>
                        <a:lnSpc>
                          <a:spcPct val="115000"/>
                        </a:lnSpc>
                        <a:spcAft>
                          <a:spcPts val="800"/>
                        </a:spcAft>
                      </a:pPr>
                      <a:r>
                        <a:rPr lang="en-GB" sz="2000" kern="0">
                          <a:effectLst/>
                        </a:rPr>
                        <a:t>Epistemology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know? It's about how you think knowledge is created and gained.</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379414883"/>
                  </a:ext>
                </a:extLst>
              </a:tr>
              <a:tr h="1469786">
                <a:tc>
                  <a:txBody>
                    <a:bodyPr/>
                    <a:lstStyle/>
                    <a:p>
                      <a:pPr>
                        <a:lnSpc>
                          <a:spcPct val="115000"/>
                        </a:lnSpc>
                        <a:spcAft>
                          <a:spcPts val="800"/>
                        </a:spcAft>
                      </a:pPr>
                      <a:r>
                        <a:rPr lang="en-GB" sz="2000" kern="0">
                          <a:effectLst/>
                        </a:rPr>
                        <a:t>Axiology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matters? It's about your values and the importance you place on ethical considerations in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2534872508"/>
                  </a:ext>
                </a:extLst>
              </a:tr>
              <a:tr h="1116884">
                <a:tc>
                  <a:txBody>
                    <a:bodyPr/>
                    <a:lstStyle/>
                    <a:p>
                      <a:pPr>
                        <a:lnSpc>
                          <a:spcPct val="115000"/>
                        </a:lnSpc>
                        <a:spcAft>
                          <a:spcPts val="800"/>
                        </a:spcAft>
                      </a:pPr>
                      <a:r>
                        <a:rPr lang="en-GB" sz="2000" kern="0">
                          <a:effectLst/>
                        </a:rPr>
                        <a:t>Methodology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study? It's about the overall approach and methods you use to conduct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237046730"/>
                  </a:ext>
                </a:extLst>
              </a:tr>
            </a:tbl>
          </a:graphicData>
        </a:graphic>
      </p:graphicFrame>
    </p:spTree>
    <p:extLst>
      <p:ext uri="{BB962C8B-B14F-4D97-AF65-F5344CB8AC3E}">
        <p14:creationId xmlns:p14="http://schemas.microsoft.com/office/powerpoint/2010/main" val="2074976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42903-1937-8D20-B0CC-22A34B82F45E}"/>
            </a:ext>
          </a:extLst>
        </p:cNvPr>
        <p:cNvGrpSpPr/>
        <p:nvPr/>
      </p:nvGrpSpPr>
      <p:grpSpPr>
        <a:xfrm>
          <a:off x="0" y="0"/>
          <a:ext cx="0" cy="0"/>
          <a:chOff x="0" y="0"/>
          <a:chExt cx="0" cy="0"/>
        </a:xfrm>
      </p:grpSpPr>
      <p:pic>
        <p:nvPicPr>
          <p:cNvPr id="30724" name="Video 30723">
            <a:extLst>
              <a:ext uri="{FF2B5EF4-FFF2-40B4-BE49-F238E27FC236}">
                <a16:creationId xmlns:a16="http://schemas.microsoft.com/office/drawing/2014/main" id="{C7BA542D-4F9F-CC80-1A5A-401CD84143D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30722" name="Text Box 1">
            <a:extLst>
              <a:ext uri="{FF2B5EF4-FFF2-40B4-BE49-F238E27FC236}">
                <a16:creationId xmlns:a16="http://schemas.microsoft.com/office/drawing/2014/main" id="{7B11CF51-6E11-9DA6-1E11-98083A2D0230}"/>
              </a:ext>
            </a:extLst>
          </p:cNvPr>
          <p:cNvSpPr txBox="1">
            <a:spLocks noChangeArrowheads="1"/>
          </p:cNvSpPr>
          <p:nvPr/>
        </p:nvSpPr>
        <p:spPr bwMode="auto">
          <a:xfrm>
            <a:off x="1097280" y="325550"/>
            <a:ext cx="10058400" cy="3574778"/>
          </a:xfrm>
          <a:prstGeom prst="rect">
            <a:avLst/>
          </a:prstGeom>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3465A4"/>
                </a:solidFill>
                <a:round/>
                <a:headEnd/>
                <a:tailEnd/>
              </a14:hiddenLine>
            </a:ext>
          </a:extLst>
        </p:spPr>
        <p:txBody>
          <a:bodyPr vert="horz" lIns="91440" tIns="45720" rIns="91440" bIns="45720" rtlCol="0" anchor="b">
            <a:normAutofit/>
          </a:bodyPr>
          <a:lstStyle>
            <a:lvl1pPr>
              <a:lnSpc>
                <a:spcPct val="93000"/>
              </a:lnSpc>
              <a:spcAft>
                <a:spcPts val="1213"/>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700">
                <a:solidFill>
                  <a:srgbClr val="000000"/>
                </a:solidFill>
                <a:latin typeface="Arial" panose="020B0604020202020204" pitchFamily="34" charset="0"/>
                <a:ea typeface="Microsoft YaHei" panose="020B0503020204020204" pitchFamily="34" charset="-122"/>
              </a:defRPr>
            </a:lvl1pPr>
            <a:lvl2pPr>
              <a:lnSpc>
                <a:spcPct val="93000"/>
              </a:lnSpc>
              <a:spcAft>
                <a:spcPts val="975"/>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Arial" panose="020B0604020202020204" pitchFamily="34" charset="0"/>
                <a:ea typeface="Microsoft YaHei" panose="020B0503020204020204" pitchFamily="34" charset="-122"/>
              </a:defRPr>
            </a:lvl2pPr>
            <a:lvl3pPr>
              <a:lnSpc>
                <a:spcPct val="93000"/>
              </a:lnSpc>
              <a:spcAft>
                <a:spcPts val="73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100">
                <a:solidFill>
                  <a:srgbClr val="000000"/>
                </a:solidFill>
                <a:latin typeface="Arial" panose="020B0604020202020204" pitchFamily="34" charset="0"/>
                <a:ea typeface="Microsoft YaHei" panose="020B0503020204020204" pitchFamily="34" charset="-122"/>
              </a:defRPr>
            </a:lvl3pPr>
            <a:lvl4pPr>
              <a:lnSpc>
                <a:spcPct val="93000"/>
              </a:lnSpc>
              <a:spcAft>
                <a:spcPts val="488"/>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4pPr>
            <a:lvl5pPr>
              <a:lnSpc>
                <a:spcPct val="93000"/>
              </a:lnSpc>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ts val="25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700">
                <a:solidFill>
                  <a:srgbClr val="000000"/>
                </a:solidFill>
                <a:latin typeface="Arial" panose="020B0604020202020204" pitchFamily="34" charset="0"/>
                <a:ea typeface="Microsoft YaHei" panose="020B0503020204020204" pitchFamily="34" charset="-122"/>
              </a:defRPr>
            </a:lvl9pPr>
          </a:lstStyle>
          <a:p>
            <a:pPr marL="0" marR="0" lvl="0" indent="0" algn="ctr" defTabSz="914400" rtl="0" eaLnBrk="1" fontAlgn="auto" latinLnBrk="0" hangingPunct="1">
              <a:lnSpc>
                <a:spcPct val="90000"/>
              </a:lnSpc>
              <a:spcBef>
                <a:spcPct val="0"/>
              </a:spcBef>
              <a:spcAft>
                <a:spcPts val="600"/>
              </a:spcAft>
              <a:buClrTx/>
              <a:buSzPct val="100000"/>
              <a:buFont typeface="Times New Roman" panose="02020603050405020304" pitchFamily="18"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kumimoji="0" lang="en-US" altLang="en-US" sz="5200" b="0" i="0" u="none" strike="noStrike" kern="1200" cap="none" spc="0" normalizeH="0" baseline="0" noProof="0" dirty="0">
                <a:ln>
                  <a:noFill/>
                </a:ln>
                <a:solidFill>
                  <a:srgbClr val="FFFFFF"/>
                </a:solidFill>
                <a:effectLst/>
                <a:uLnTx/>
                <a:uFillTx/>
                <a:latin typeface="Aptos Display" panose="02110004020202020204"/>
                <a:ea typeface="Microsoft YaHei" panose="020B0503020204020204" pitchFamily="34" charset="-122"/>
                <a:cs typeface="+mn-cs"/>
              </a:rPr>
              <a:t>What is the relationship between philosophy and science?</a:t>
            </a:r>
          </a:p>
        </p:txBody>
      </p:sp>
    </p:spTree>
    <p:extLst>
      <p:ext uri="{BB962C8B-B14F-4D97-AF65-F5344CB8AC3E}">
        <p14:creationId xmlns:p14="http://schemas.microsoft.com/office/powerpoint/2010/main" val="17503311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3072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072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0724"/>
                                        </p:tgtEl>
                                      </p:cBhvr>
                                    </p:cmd>
                                  </p:childTnLst>
                                </p:cTn>
                              </p:par>
                            </p:childTnLst>
                          </p:cTn>
                        </p:par>
                      </p:childTnLst>
                    </p:cTn>
                  </p:par>
                </p:childTnLst>
              </p:cTn>
              <p:nextCondLst>
                <p:cond evt="onClick" delay="0">
                  <p:tgtEl>
                    <p:spTgt spid="30724"/>
                  </p:tgtEl>
                </p:cond>
              </p:nextCondLst>
            </p:seq>
            <p:video>
              <p:cMediaNode mute="1">
                <p:cTn id="12" repeatCount="indefinite" fill="hold" display="0">
                  <p:stCondLst>
                    <p:cond delay="indefinite"/>
                  </p:stCondLst>
                </p:cTn>
                <p:tgtEl>
                  <p:spTgt spid="30724"/>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EDAD33F-41AE-AE7C-EEC0-437820D9B0C3}"/>
              </a:ext>
            </a:extLst>
          </p:cNvPr>
          <p:cNvSpPr>
            <a:spLocks noGrp="1"/>
          </p:cNvSpPr>
          <p:nvPr>
            <p:ph type="title"/>
          </p:nvPr>
        </p:nvSpPr>
        <p:spPr>
          <a:xfrm>
            <a:off x="841248" y="548640"/>
            <a:ext cx="3600860" cy="5431536"/>
          </a:xfrm>
        </p:spPr>
        <p:txBody>
          <a:bodyPr>
            <a:normAutofit/>
          </a:bodyPr>
          <a:lstStyle/>
          <a:p>
            <a:r>
              <a:rPr lang="en-GB" sz="5400" dirty="0"/>
              <a:t>Philosophy and Science</a:t>
            </a:r>
          </a:p>
        </p:txBody>
      </p:sp>
      <p:sp>
        <p:nvSpPr>
          <p:cNvPr id="6" name="Content Placeholder 5">
            <a:extLst>
              <a:ext uri="{FF2B5EF4-FFF2-40B4-BE49-F238E27FC236}">
                <a16:creationId xmlns:a16="http://schemas.microsoft.com/office/drawing/2014/main" id="{FD1CAFB5-A8DC-1DB2-BB2F-D406BC039576}"/>
              </a:ext>
            </a:extLst>
          </p:cNvPr>
          <p:cNvSpPr>
            <a:spLocks noGrp="1"/>
          </p:cNvSpPr>
          <p:nvPr>
            <p:ph idx="1"/>
          </p:nvPr>
        </p:nvSpPr>
        <p:spPr>
          <a:xfrm>
            <a:off x="5126418" y="552091"/>
            <a:ext cx="6224335" cy="5431536"/>
          </a:xfrm>
        </p:spPr>
        <p:txBody>
          <a:bodyPr anchor="ctr">
            <a:normAutofit/>
          </a:bodyPr>
          <a:lstStyle/>
          <a:p>
            <a:r>
              <a:rPr lang="en-GB" sz="1700"/>
              <a:t>Philosophy is the study of fundamental questions about knowledge, reality, existence and meaning. In research, it deals with how we understand and approach truth.</a:t>
            </a:r>
          </a:p>
          <a:p>
            <a:r>
              <a:rPr lang="en-GB" sz="1700"/>
              <a:t>It relates to objectivity/subjectivity because philosophical positions determine whether we believe:</a:t>
            </a:r>
          </a:p>
          <a:p>
            <a:pPr>
              <a:buFont typeface="+mj-lt"/>
              <a:buAutoNum type="arabicPeriod"/>
            </a:pPr>
            <a:r>
              <a:rPr lang="en-GB" sz="1700"/>
              <a:t>Reality exists independently of human minds (objective)</a:t>
            </a:r>
          </a:p>
          <a:p>
            <a:pPr>
              <a:buFont typeface="+mj-lt"/>
              <a:buAutoNum type="arabicPeriod"/>
            </a:pPr>
            <a:r>
              <a:rPr lang="en-GB" sz="1700"/>
              <a:t>Reality is constructed through human perception and interpretation (subjective)</a:t>
            </a:r>
          </a:p>
          <a:p>
            <a:r>
              <a:rPr lang="en-GB" sz="1700"/>
              <a:t>This fundamental philosophical question affects how researchers believe they can study business phenomena and what counts as valid knowledge - either through:</a:t>
            </a:r>
          </a:p>
          <a:p>
            <a:pPr>
              <a:buFont typeface="Arial" panose="020B0604020202020204" pitchFamily="34" charset="0"/>
              <a:buChar char="•"/>
            </a:pPr>
            <a:r>
              <a:rPr lang="en-GB" sz="1700"/>
              <a:t>Scientific measurement of objective facts</a:t>
            </a:r>
          </a:p>
          <a:p>
            <a:pPr>
              <a:buFont typeface="Arial" panose="020B0604020202020204" pitchFamily="34" charset="0"/>
              <a:buChar char="•"/>
            </a:pPr>
            <a:r>
              <a:rPr lang="en-GB" sz="1700"/>
              <a:t>Interpretation of subjective human experiences and meanings</a:t>
            </a:r>
          </a:p>
          <a:p>
            <a:r>
              <a:rPr lang="en-GB" sz="1700"/>
              <a:t>So philosophy provides the foundation for these basic research choices by addressing what reality is and how we can know it.</a:t>
            </a:r>
          </a:p>
          <a:p>
            <a:r>
              <a:rPr lang="en-GB" sz="1700"/>
              <a:t>Would you like me to elaborate on any part of this explanation?</a:t>
            </a:r>
          </a:p>
          <a:p>
            <a:endParaRPr lang="en-GB" sz="1700"/>
          </a:p>
        </p:txBody>
      </p:sp>
    </p:spTree>
    <p:extLst>
      <p:ext uri="{BB962C8B-B14F-4D97-AF65-F5344CB8AC3E}">
        <p14:creationId xmlns:p14="http://schemas.microsoft.com/office/powerpoint/2010/main" val="2995135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FA2171F9-B29D-CEEB-6809-F572143692F7}"/>
              </a:ext>
            </a:extLst>
          </p:cNvPr>
          <p:cNvGraphicFramePr>
            <a:graphicFrameLocks noGrp="1"/>
          </p:cNvGraphicFramePr>
          <p:nvPr/>
        </p:nvGraphicFramePr>
        <p:xfrm>
          <a:off x="832413" y="643466"/>
          <a:ext cx="10527175" cy="5571070"/>
        </p:xfrm>
        <a:graphic>
          <a:graphicData uri="http://schemas.openxmlformats.org/drawingml/2006/table">
            <a:tbl>
              <a:tblPr firstRow="1" firstCol="1" bandRow="1">
                <a:tableStyleId>{5C22544A-7EE6-4342-B048-85BDC9FD1C3A}</a:tableStyleId>
              </a:tblPr>
              <a:tblGrid>
                <a:gridCol w="2904926">
                  <a:extLst>
                    <a:ext uri="{9D8B030D-6E8A-4147-A177-3AD203B41FA5}">
                      <a16:colId xmlns:a16="http://schemas.microsoft.com/office/drawing/2014/main" val="2290934619"/>
                    </a:ext>
                  </a:extLst>
                </a:gridCol>
                <a:gridCol w="3879628">
                  <a:extLst>
                    <a:ext uri="{9D8B030D-6E8A-4147-A177-3AD203B41FA5}">
                      <a16:colId xmlns:a16="http://schemas.microsoft.com/office/drawing/2014/main" val="3879422510"/>
                    </a:ext>
                  </a:extLst>
                </a:gridCol>
                <a:gridCol w="3742621">
                  <a:extLst>
                    <a:ext uri="{9D8B030D-6E8A-4147-A177-3AD203B41FA5}">
                      <a16:colId xmlns:a16="http://schemas.microsoft.com/office/drawing/2014/main" val="1720698400"/>
                    </a:ext>
                  </a:extLst>
                </a:gridCol>
              </a:tblGrid>
              <a:tr h="313001">
                <a:tc>
                  <a:txBody>
                    <a:bodyPr/>
                    <a:lstStyle/>
                    <a:p>
                      <a:pPr>
                        <a:lnSpc>
                          <a:spcPct val="115000"/>
                        </a:lnSpc>
                        <a:spcAft>
                          <a:spcPts val="800"/>
                        </a:spcAft>
                      </a:pPr>
                      <a:r>
                        <a:rPr lang="en-GB" sz="1500" kern="0" dirty="0">
                          <a:effectLst/>
                        </a:rPr>
                        <a:t>Concept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Explanation</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Simplified Understanding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353105981"/>
                  </a:ext>
                </a:extLst>
              </a:tr>
              <a:tr h="572295">
                <a:tc>
                  <a:txBody>
                    <a:bodyPr/>
                    <a:lstStyle/>
                    <a:p>
                      <a:pPr>
                        <a:lnSpc>
                          <a:spcPct val="115000"/>
                        </a:lnSpc>
                        <a:spcAft>
                          <a:spcPts val="800"/>
                        </a:spcAft>
                      </a:pPr>
                      <a:r>
                        <a:rPr lang="en-GB" sz="1500" kern="0">
                          <a:effectLst/>
                        </a:rPr>
                        <a:t>Truth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Claims about reality justified through investigation and evidence.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Different views exist on what counts as truth.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13435561"/>
                  </a:ext>
                </a:extLst>
              </a:tr>
              <a:tr h="572295">
                <a:tc>
                  <a:txBody>
                    <a:bodyPr/>
                    <a:lstStyle/>
                    <a:p>
                      <a:pPr>
                        <a:lnSpc>
                          <a:spcPct val="115000"/>
                        </a:lnSpc>
                        <a:spcAft>
                          <a:spcPts val="800"/>
                        </a:spcAft>
                      </a:pPr>
                      <a:r>
                        <a:rPr lang="en-GB" sz="1500" kern="0">
                          <a:effectLst/>
                        </a:rPr>
                        <a:t>Positivism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Seeks objective, universal truths using the scientific method.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out there, and we can measure it.</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233607653"/>
                  </a:ext>
                </a:extLst>
              </a:tr>
              <a:tr h="572295">
                <a:tc>
                  <a:txBody>
                    <a:bodyPr/>
                    <a:lstStyle/>
                    <a:p>
                      <a:pPr>
                        <a:lnSpc>
                          <a:spcPct val="115000"/>
                        </a:lnSpc>
                        <a:spcAft>
                          <a:spcPts val="800"/>
                        </a:spcAft>
                      </a:pPr>
                      <a:r>
                        <a:rPr lang="en-GB" sz="1500" kern="0">
                          <a:effectLst/>
                        </a:rPr>
                        <a:t>Interpretivism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Views truth as socially constructed and contextual.</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depends on people's experiences.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3300995986"/>
                  </a:ext>
                </a:extLst>
              </a:tr>
              <a:tr h="572295">
                <a:tc>
                  <a:txBody>
                    <a:bodyPr/>
                    <a:lstStyle/>
                    <a:p>
                      <a:pPr>
                        <a:lnSpc>
                          <a:spcPct val="115000"/>
                        </a:lnSpc>
                        <a:spcAft>
                          <a:spcPts val="800"/>
                        </a:spcAft>
                      </a:pPr>
                      <a:r>
                        <a:rPr lang="en-GB" sz="1500" kern="0">
                          <a:effectLst/>
                        </a:rPr>
                        <a:t>Pragmatism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Focuses on practical truths—what works in specific situations.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Truth is what helps solve a problem.</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132665294"/>
                  </a:ext>
                </a:extLst>
              </a:tr>
              <a:tr h="572295">
                <a:tc>
                  <a:txBody>
                    <a:bodyPr/>
                    <a:lstStyle/>
                    <a:p>
                      <a:pPr>
                        <a:lnSpc>
                          <a:spcPct val="115000"/>
                        </a:lnSpc>
                        <a:spcAft>
                          <a:spcPts val="800"/>
                        </a:spcAft>
                      </a:pPr>
                      <a:r>
                        <a:rPr lang="en-GB" sz="1500" kern="0">
                          <a:effectLst/>
                        </a:rPr>
                        <a:t>Research Philosophy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Assumptions about how knowledge is developed and validated.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what we know?</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80063158"/>
                  </a:ext>
                </a:extLst>
              </a:tr>
              <a:tr h="313001">
                <a:tc>
                  <a:txBody>
                    <a:bodyPr/>
                    <a:lstStyle/>
                    <a:p>
                      <a:pPr>
                        <a:lnSpc>
                          <a:spcPct val="115000"/>
                        </a:lnSpc>
                        <a:spcAft>
                          <a:spcPts val="800"/>
                        </a:spcAft>
                      </a:pPr>
                      <a:r>
                        <a:rPr lang="en-GB" sz="1500" kern="0">
                          <a:effectLst/>
                        </a:rPr>
                        <a:t>Ontology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reality/being.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is real?</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3788659"/>
                  </a:ext>
                </a:extLst>
              </a:tr>
              <a:tr h="313001">
                <a:tc>
                  <a:txBody>
                    <a:bodyPr/>
                    <a:lstStyle/>
                    <a:p>
                      <a:pPr>
                        <a:lnSpc>
                          <a:spcPct val="115000"/>
                        </a:lnSpc>
                        <a:spcAft>
                          <a:spcPts val="800"/>
                        </a:spcAft>
                      </a:pPr>
                      <a:r>
                        <a:rPr lang="en-GB" sz="1500" kern="0">
                          <a:effectLst/>
                        </a:rPr>
                        <a:t>Epistemology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Nature of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we know things?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1554366073"/>
                  </a:ext>
                </a:extLst>
              </a:tr>
              <a:tr h="313001">
                <a:tc>
                  <a:txBody>
                    <a:bodyPr/>
                    <a:lstStyle/>
                    <a:p>
                      <a:pPr>
                        <a:lnSpc>
                          <a:spcPct val="115000"/>
                        </a:lnSpc>
                        <a:spcAft>
                          <a:spcPts val="800"/>
                        </a:spcAft>
                      </a:pPr>
                      <a:r>
                        <a:rPr lang="en-GB" sz="1500" kern="0">
                          <a:effectLst/>
                        </a:rPr>
                        <a:t>Methodology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How we gain knowledge.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What tools do we use?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599272237"/>
                  </a:ext>
                </a:extLst>
              </a:tr>
              <a:tr h="313001">
                <a:tc>
                  <a:txBody>
                    <a:bodyPr/>
                    <a:lstStyle/>
                    <a:p>
                      <a:pPr>
                        <a:lnSpc>
                          <a:spcPct val="115000"/>
                        </a:lnSpc>
                        <a:spcAft>
                          <a:spcPts val="800"/>
                        </a:spcAft>
                      </a:pPr>
                      <a:r>
                        <a:rPr lang="en-GB" sz="1500" kern="0">
                          <a:effectLst/>
                        </a:rPr>
                        <a:t>Axiology</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Role of values in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How do beliefs influence research?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4030495873"/>
                  </a:ext>
                </a:extLst>
              </a:tr>
              <a:tr h="572295">
                <a:tc>
                  <a:txBody>
                    <a:bodyPr/>
                    <a:lstStyle/>
                    <a:p>
                      <a:pPr>
                        <a:lnSpc>
                          <a:spcPct val="115000"/>
                        </a:lnSpc>
                        <a:spcAft>
                          <a:spcPts val="800"/>
                        </a:spcAft>
                      </a:pPr>
                      <a:r>
                        <a:rPr lang="en-GB" sz="1500" kern="0">
                          <a:effectLst/>
                        </a:rPr>
                        <a:t>Science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Systematic inquiry using observation, measurement, and testing.</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Using evidence to understand the world.</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369412341"/>
                  </a:ext>
                </a:extLst>
              </a:tr>
              <a:tr h="572295">
                <a:tc>
                  <a:txBody>
                    <a:bodyPr/>
                    <a:lstStyle/>
                    <a:p>
                      <a:pPr>
                        <a:lnSpc>
                          <a:spcPct val="115000"/>
                        </a:lnSpc>
                        <a:spcAft>
                          <a:spcPts val="800"/>
                        </a:spcAft>
                      </a:pPr>
                      <a:r>
                        <a:rPr lang="en-GB" sz="1500" kern="0">
                          <a:effectLst/>
                        </a:rPr>
                        <a:t>Business/Management Research</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a:effectLst/>
                        </a:rPr>
                        <a:t>Deals with social phenomena that may not fit strict scientific methods.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tc>
                  <a:txBody>
                    <a:bodyPr/>
                    <a:lstStyle/>
                    <a:p>
                      <a:pPr>
                        <a:lnSpc>
                          <a:spcPct val="115000"/>
                        </a:lnSpc>
                        <a:spcAft>
                          <a:spcPts val="800"/>
                        </a:spcAft>
                      </a:pPr>
                      <a:r>
                        <a:rPr lang="en-GB" sz="1500" kern="0" dirty="0">
                          <a:effectLst/>
                        </a:rPr>
                        <a:t>Studying people and organisations in complex ways.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1743" marR="11743" marT="11743" marB="11743" anchor="ctr"/>
                </a:tc>
                <a:extLst>
                  <a:ext uri="{0D108BD9-81ED-4DB2-BD59-A6C34878D82A}">
                    <a16:rowId xmlns:a16="http://schemas.microsoft.com/office/drawing/2014/main" val="2251707445"/>
                  </a:ext>
                </a:extLst>
              </a:tr>
            </a:tbl>
          </a:graphicData>
        </a:graphic>
      </p:graphicFrame>
    </p:spTree>
    <p:extLst>
      <p:ext uri="{BB962C8B-B14F-4D97-AF65-F5344CB8AC3E}">
        <p14:creationId xmlns:p14="http://schemas.microsoft.com/office/powerpoint/2010/main" val="33827545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A56C294-B2B3-1292-2AA8-9518D5737A4C}"/>
              </a:ext>
            </a:extLst>
          </p:cNvPr>
          <p:cNvPicPr>
            <a:picLocks noChangeAspect="1"/>
          </p:cNvPicPr>
          <p:nvPr/>
        </p:nvPicPr>
        <p:blipFill rotWithShape="1">
          <a:blip r:embed="rId3">
            <a:alphaModFix amt="40000"/>
          </a:blip>
          <a:src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03AF6CE5-B67E-9068-664F-E105A6A1B381}"/>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5400">
                <a:solidFill>
                  <a:srgbClr val="FFFFFF"/>
                </a:solidFill>
              </a:rPr>
              <a:t>What is Kuhn up to ?</a:t>
            </a:r>
          </a:p>
        </p:txBody>
      </p:sp>
      <p:sp>
        <p:nvSpPr>
          <p:cNvPr id="3" name="Content Placeholder 2">
            <a:extLst>
              <a:ext uri="{FF2B5EF4-FFF2-40B4-BE49-F238E27FC236}">
                <a16:creationId xmlns:a16="http://schemas.microsoft.com/office/drawing/2014/main" id="{ED2E3B4C-3590-91B2-2EB1-CEBA2F937ED3}"/>
              </a:ext>
            </a:extLst>
          </p:cNvPr>
          <p:cNvSpPr>
            <a:spLocks noGrp="1"/>
          </p:cNvSpPr>
          <p:nvPr>
            <p:ph idx="1"/>
          </p:nvPr>
        </p:nvSpPr>
        <p:spPr>
          <a:xfrm>
            <a:off x="838200" y="2004446"/>
            <a:ext cx="10515600" cy="4176897"/>
          </a:xfrm>
        </p:spPr>
        <p:txBody>
          <a:bodyPr vert="horz" lIns="91440" tIns="45720" rIns="91440" bIns="45720" rtlCol="0">
            <a:normAutofit/>
          </a:bodyPr>
          <a:lstStyle/>
          <a:p>
            <a:pPr marL="0" indent="0">
              <a:buNone/>
            </a:pPr>
            <a:r>
              <a:rPr lang="en-US" sz="2200" b="0" i="0" dirty="0">
                <a:solidFill>
                  <a:srgbClr val="FFFFFF"/>
                </a:solidFill>
                <a:effectLst/>
              </a:rPr>
              <a:t>Before Kuhn, there wasn’t any really detailed map of how research progressed.</a:t>
            </a:r>
          </a:p>
          <a:p>
            <a:pPr marL="0" indent="0">
              <a:buNone/>
            </a:pPr>
            <a:r>
              <a:rPr lang="en-GB" sz="2200" b="0" i="0" dirty="0">
                <a:solidFill>
                  <a:srgbClr val="FFFFFF"/>
                </a:solidFill>
                <a:effectLst/>
              </a:rPr>
              <a:t>But he helped to paint a picture of the way that research was able to grow and contribute more knowledge to the research community.</a:t>
            </a:r>
            <a:endParaRPr lang="en-US" sz="2200" dirty="0">
              <a:solidFill>
                <a:srgbClr val="FFFFFF"/>
              </a:solidFill>
            </a:endParaRPr>
          </a:p>
        </p:txBody>
      </p:sp>
    </p:spTree>
    <p:extLst>
      <p:ext uri="{BB962C8B-B14F-4D97-AF65-F5344CB8AC3E}">
        <p14:creationId xmlns:p14="http://schemas.microsoft.com/office/powerpoint/2010/main" val="41403709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D4B48B-C622-92EA-7380-306E50D76571}"/>
              </a:ext>
            </a:extLst>
          </p:cNvPr>
          <p:cNvSpPr>
            <a:spLocks noGrp="1"/>
          </p:cNvSpPr>
          <p:nvPr>
            <p:ph type="title"/>
          </p:nvPr>
        </p:nvSpPr>
        <p:spPr/>
        <p:txBody>
          <a:bodyPr>
            <a:normAutofit fontScale="90000"/>
          </a:bodyPr>
          <a:lstStyle/>
          <a:p>
            <a:r>
              <a:rPr lang="en-GB" dirty="0"/>
              <a:t>Kuhn described scientific knowledge as progressing in a very different way from Popper</a:t>
            </a:r>
          </a:p>
        </p:txBody>
      </p:sp>
      <p:sp>
        <p:nvSpPr>
          <p:cNvPr id="4" name="Text Placeholder 3">
            <a:extLst>
              <a:ext uri="{FF2B5EF4-FFF2-40B4-BE49-F238E27FC236}">
                <a16:creationId xmlns:a16="http://schemas.microsoft.com/office/drawing/2014/main" id="{F1769D01-1D33-E1B9-F428-81083D0D4B5A}"/>
              </a:ext>
            </a:extLst>
          </p:cNvPr>
          <p:cNvSpPr>
            <a:spLocks noGrp="1"/>
          </p:cNvSpPr>
          <p:nvPr>
            <p:ph type="body" idx="1"/>
          </p:nvPr>
        </p:nvSpPr>
        <p:spPr/>
        <p:txBody>
          <a:bodyPr/>
          <a:lstStyle/>
          <a:p>
            <a:r>
              <a:rPr lang="en-GB" dirty="0"/>
              <a:t>Karl Popper</a:t>
            </a:r>
          </a:p>
        </p:txBody>
      </p:sp>
      <p:pic>
        <p:nvPicPr>
          <p:cNvPr id="14" name="Content Placeholder 13" descr="A person wearing glasses and a suit&#10;&#10;Description automatically generated with medium confidence">
            <a:extLst>
              <a:ext uri="{FF2B5EF4-FFF2-40B4-BE49-F238E27FC236}">
                <a16:creationId xmlns:a16="http://schemas.microsoft.com/office/drawing/2014/main" id="{F1C3FCA0-5302-948A-351B-82C45BD33F7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29675" y="3006726"/>
            <a:ext cx="1933575" cy="2838450"/>
          </a:xfrm>
        </p:spPr>
      </p:pic>
      <p:sp>
        <p:nvSpPr>
          <p:cNvPr id="6" name="Text Placeholder 5">
            <a:extLst>
              <a:ext uri="{FF2B5EF4-FFF2-40B4-BE49-F238E27FC236}">
                <a16:creationId xmlns:a16="http://schemas.microsoft.com/office/drawing/2014/main" id="{F85B38EA-1A14-3A11-8FF7-1B1FC3A2E044}"/>
              </a:ext>
            </a:extLst>
          </p:cNvPr>
          <p:cNvSpPr>
            <a:spLocks noGrp="1"/>
          </p:cNvSpPr>
          <p:nvPr>
            <p:ph type="body" sz="quarter" idx="3"/>
          </p:nvPr>
        </p:nvSpPr>
        <p:spPr/>
        <p:txBody>
          <a:bodyPr/>
          <a:lstStyle/>
          <a:p>
            <a:r>
              <a:rPr lang="en-GB" dirty="0"/>
              <a:t>Thomas Kuhn</a:t>
            </a:r>
          </a:p>
        </p:txBody>
      </p:sp>
      <p:pic>
        <p:nvPicPr>
          <p:cNvPr id="16" name="Content Placeholder 15" descr="A person wearing glasses&#10;&#10;Description automatically generated with medium confidence">
            <a:extLst>
              <a:ext uri="{FF2B5EF4-FFF2-40B4-BE49-F238E27FC236}">
                <a16:creationId xmlns:a16="http://schemas.microsoft.com/office/drawing/2014/main" id="{8BDA87CA-2534-B7E7-4253-95C4D9CDBEEF}"/>
              </a:ext>
            </a:extLst>
          </p:cNvPr>
          <p:cNvPicPr>
            <a:picLocks noGrp="1" noChangeAspect="1"/>
          </p:cNvPicPr>
          <p:nvPr>
            <p:ph sz="quarter" idx="4"/>
          </p:nvPr>
        </p:nvPicPr>
        <p:blipFill>
          <a:blip r:embed="rId4">
            <a:extLst>
              <a:ext uri="{28A0092B-C50C-407E-A947-70E740481C1C}">
                <a14:useLocalDpi xmlns:a14="http://schemas.microsoft.com/office/drawing/2010/main" val="0"/>
              </a:ext>
            </a:extLst>
          </a:blip>
          <a:stretch>
            <a:fillRect/>
          </a:stretch>
        </p:blipFill>
        <p:spPr>
          <a:xfrm>
            <a:off x="6544159" y="2854476"/>
            <a:ext cx="2219635" cy="2724530"/>
          </a:xfrm>
        </p:spPr>
      </p:pic>
      <p:sp>
        <p:nvSpPr>
          <p:cNvPr id="17" name="Rectangle 16">
            <a:extLst>
              <a:ext uri="{FF2B5EF4-FFF2-40B4-BE49-F238E27FC236}">
                <a16:creationId xmlns:a16="http://schemas.microsoft.com/office/drawing/2014/main" id="{48964DEB-CFB8-65A0-8429-1F3C78C72A4F}"/>
              </a:ext>
            </a:extLst>
          </p:cNvPr>
          <p:cNvSpPr/>
          <p:nvPr/>
        </p:nvSpPr>
        <p:spPr>
          <a:xfrm>
            <a:off x="6172200" y="2559132"/>
            <a:ext cx="2930236" cy="3396343"/>
          </a:xfrm>
          <a:prstGeom prst="rect">
            <a:avLst/>
          </a:prstGeom>
          <a:noFill/>
          <a:ln w="76200">
            <a:solidFill>
              <a:schemeClr val="accent4">
                <a:lumMod val="60000"/>
                <a:lumOff val="40000"/>
              </a:schemeClr>
            </a:solidFill>
          </a:ln>
        </p:spPr>
        <p:style>
          <a:lnRef idx="3">
            <a:schemeClr val="lt1"/>
          </a:lnRef>
          <a:fillRef idx="1">
            <a:schemeClr val="accent4"/>
          </a:fillRef>
          <a:effectRef idx="1">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2028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CCE9257-718D-B3F8-7DA2-67AB342E274D}"/>
              </a:ext>
            </a:extLst>
          </p:cNvPr>
          <p:cNvSpPr>
            <a:spLocks noGrp="1"/>
          </p:cNvSpPr>
          <p:nvPr>
            <p:ph type="title"/>
          </p:nvPr>
        </p:nvSpPr>
        <p:spPr/>
        <p:txBody>
          <a:bodyPr/>
          <a:lstStyle/>
          <a:p>
            <a:r>
              <a:rPr lang="en-GB" b="0" i="0" dirty="0">
                <a:solidFill>
                  <a:srgbClr val="121212"/>
                </a:solidFill>
                <a:effectLst/>
                <a:latin typeface="GuardianTextEgyptian"/>
              </a:rPr>
              <a:t>Kuhn's importance</a:t>
            </a:r>
            <a:endParaRPr lang="en-GB" dirty="0"/>
          </a:p>
        </p:txBody>
      </p:sp>
      <p:sp>
        <p:nvSpPr>
          <p:cNvPr id="4" name="Content Placeholder 3">
            <a:extLst>
              <a:ext uri="{FF2B5EF4-FFF2-40B4-BE49-F238E27FC236}">
                <a16:creationId xmlns:a16="http://schemas.microsoft.com/office/drawing/2014/main" id="{32E6DA43-A7BB-122A-7838-6A99E4EF1A71}"/>
              </a:ext>
            </a:extLst>
          </p:cNvPr>
          <p:cNvSpPr>
            <a:spLocks noGrp="1"/>
          </p:cNvSpPr>
          <p:nvPr>
            <p:ph idx="1"/>
          </p:nvPr>
        </p:nvSpPr>
        <p:spPr/>
        <p:txBody>
          <a:bodyPr>
            <a:normAutofit/>
          </a:bodyPr>
          <a:lstStyle/>
          <a:p>
            <a:r>
              <a:rPr lang="en-GB" dirty="0">
                <a:solidFill>
                  <a:srgbClr val="121212"/>
                </a:solidFill>
                <a:latin typeface="GuardianTextEgyptian"/>
              </a:rPr>
              <a:t>S</a:t>
            </a:r>
            <a:r>
              <a:rPr lang="en-GB" b="0" i="0" dirty="0">
                <a:solidFill>
                  <a:srgbClr val="121212"/>
                </a:solidFill>
                <a:effectLst/>
                <a:latin typeface="GuardianTextEgyptian"/>
              </a:rPr>
              <a:t>inglehandedly changed the way we think about mankind's most organised attempt to understand the world. </a:t>
            </a:r>
          </a:p>
          <a:p>
            <a:r>
              <a:rPr lang="en-GB" b="0" i="0" dirty="0">
                <a:solidFill>
                  <a:srgbClr val="121212"/>
                </a:solidFill>
                <a:effectLst/>
                <a:latin typeface="GuardianTextEgyptian"/>
              </a:rPr>
              <a:t>Before Kuhn, our view of research was dominated by philosophical ideas about how it </a:t>
            </a:r>
            <a:r>
              <a:rPr lang="en-GB" b="0" i="1" dirty="0">
                <a:solidFill>
                  <a:srgbClr val="121212"/>
                </a:solidFill>
                <a:effectLst/>
                <a:latin typeface="GuardianTextEgyptian"/>
              </a:rPr>
              <a:t>ought</a:t>
            </a:r>
            <a:r>
              <a:rPr lang="en-GB" b="0" i="0" dirty="0">
                <a:solidFill>
                  <a:srgbClr val="121212"/>
                </a:solidFill>
                <a:effectLst/>
                <a:latin typeface="GuardianTextEgyptian"/>
              </a:rPr>
              <a:t> to develop (the scientific method)</a:t>
            </a:r>
          </a:p>
          <a:p>
            <a:r>
              <a:rPr lang="en-GB" b="0" i="0" dirty="0">
                <a:solidFill>
                  <a:srgbClr val="121212"/>
                </a:solidFill>
                <a:effectLst/>
                <a:latin typeface="GuardianTextEgyptian"/>
              </a:rPr>
              <a:t>And research progress as adding new truths to the stock of old truths, or the increasing approximation of theories to the truth, and in the odd case, the correction of past errors.</a:t>
            </a:r>
          </a:p>
          <a:p>
            <a:r>
              <a:rPr lang="en-GB" b="0" i="0" dirty="0">
                <a:solidFill>
                  <a:srgbClr val="121212"/>
                </a:solidFill>
                <a:effectLst/>
                <a:latin typeface="GuardianTextEgyptian"/>
              </a:rPr>
              <a:t>Before Kuhn past researcher had marched towards truth“ or at least a greater understanding of the natural world.</a:t>
            </a:r>
            <a:endParaRPr lang="en-GB" dirty="0"/>
          </a:p>
        </p:txBody>
      </p:sp>
    </p:spTree>
    <p:extLst>
      <p:ext uri="{BB962C8B-B14F-4D97-AF65-F5344CB8AC3E}">
        <p14:creationId xmlns:p14="http://schemas.microsoft.com/office/powerpoint/2010/main" val="7614401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white drawing of a bird&#10;&#10;Description automatically generated with medium confidence">
            <a:extLst>
              <a:ext uri="{FF2B5EF4-FFF2-40B4-BE49-F238E27FC236}">
                <a16:creationId xmlns:a16="http://schemas.microsoft.com/office/drawing/2014/main" id="{CF75BA91-D642-2FEB-17FE-55B62C151B93}"/>
              </a:ext>
            </a:extLst>
          </p:cNvPr>
          <p:cNvPicPr>
            <a:picLocks noChangeAspect="1"/>
          </p:cNvPicPr>
          <p:nvPr/>
        </p:nvPicPr>
        <p:blipFill>
          <a:blip r:embed="rId3"/>
          <a:stretch>
            <a:fillRect/>
          </a:stretch>
        </p:blipFill>
        <p:spPr>
          <a:xfrm>
            <a:off x="1969284" y="643466"/>
            <a:ext cx="8253432" cy="5571067"/>
          </a:xfrm>
          <a:prstGeom prst="rect">
            <a:avLst/>
          </a:prstGeom>
        </p:spPr>
      </p:pic>
    </p:spTree>
    <p:extLst>
      <p:ext uri="{BB962C8B-B14F-4D97-AF65-F5344CB8AC3E}">
        <p14:creationId xmlns:p14="http://schemas.microsoft.com/office/powerpoint/2010/main" val="21874750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6B4F-4643-12B1-94B9-F6794A32AB84}"/>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Why should we need to learn from Kuhn ?</a:t>
            </a:r>
          </a:p>
        </p:txBody>
      </p:sp>
      <p:sp>
        <p:nvSpPr>
          <p:cNvPr id="3" name="Content Placeholder 2">
            <a:extLst>
              <a:ext uri="{FF2B5EF4-FFF2-40B4-BE49-F238E27FC236}">
                <a16:creationId xmlns:a16="http://schemas.microsoft.com/office/drawing/2014/main" id="{41763207-D8D8-35E9-204C-C84CDC0119C6}"/>
              </a:ext>
            </a:extLst>
          </p:cNvPr>
          <p:cNvSpPr>
            <a:spLocks noGrp="1"/>
          </p:cNvSpPr>
          <p:nvPr>
            <p:ph idx="1"/>
          </p:nvPr>
        </p:nvSpPr>
        <p:spPr>
          <a:xfrm>
            <a:off x="1531434" y="5514052"/>
            <a:ext cx="9144000" cy="651910"/>
          </a:xfrm>
        </p:spPr>
        <p:txBody>
          <a:bodyPr vert="horz" lIns="91440" tIns="45720" rIns="91440" bIns="45720" rtlCol="0" anchor="ctr">
            <a:normAutofit/>
          </a:bodyPr>
          <a:lstStyle/>
          <a:p>
            <a:pPr marL="0" indent="0" algn="ctr">
              <a:buNone/>
            </a:pPr>
            <a:r>
              <a:rPr lang="en-US" sz="2400" b="0" i="0" kern="1200" dirty="0">
                <a:solidFill>
                  <a:schemeClr val="tx1"/>
                </a:solidFill>
                <a:effectLst/>
                <a:latin typeface="+mn-lt"/>
                <a:ea typeface="+mn-ea"/>
                <a:cs typeface="+mn-cs"/>
              </a:rPr>
              <a:t>Knowledge  and truth can be constructed in different ways</a:t>
            </a: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4293984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0A51BC-09D4-8E51-5DCA-7862DADD7A6F}"/>
              </a:ext>
            </a:extLst>
          </p:cNvPr>
          <p:cNvPicPr>
            <a:picLocks noChangeAspect="1"/>
          </p:cNvPicPr>
          <p:nvPr/>
        </p:nvPicPr>
        <p:blipFill rotWithShape="1">
          <a:blip r:embed="rId2"/>
          <a:srcRect t="-5575" b="5575"/>
          <a:stretch/>
        </p:blipFill>
        <p:spPr>
          <a:xfrm>
            <a:off x="643467" y="1084411"/>
            <a:ext cx="10905066" cy="4689176"/>
          </a:xfrm>
          <a:prstGeom prst="rect">
            <a:avLst/>
          </a:prstGeom>
        </p:spPr>
      </p:pic>
    </p:spTree>
    <p:extLst>
      <p:ext uri="{BB962C8B-B14F-4D97-AF65-F5344CB8AC3E}">
        <p14:creationId xmlns:p14="http://schemas.microsoft.com/office/powerpoint/2010/main" val="4081757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C70FC-33AF-07E0-7BFA-932C0E292E5F}"/>
              </a:ext>
            </a:extLst>
          </p:cNvPr>
          <p:cNvSpPr>
            <a:spLocks noGrp="1"/>
          </p:cNvSpPr>
          <p:nvPr>
            <p:ph type="title"/>
          </p:nvPr>
        </p:nvSpPr>
        <p:spPr>
          <a:xfrm>
            <a:off x="640080" y="325369"/>
            <a:ext cx="4368602" cy="1956841"/>
          </a:xfrm>
        </p:spPr>
        <p:txBody>
          <a:bodyPr anchor="b">
            <a:normAutofit/>
          </a:bodyPr>
          <a:lstStyle/>
          <a:p>
            <a:r>
              <a:rPr lang="en-GB" sz="5400"/>
              <a:t>Question</a:t>
            </a:r>
          </a:p>
        </p:txBody>
      </p:sp>
      <p:sp>
        <p:nvSpPr>
          <p:cNvPr id="3" name="Content Placeholder 2">
            <a:extLst>
              <a:ext uri="{FF2B5EF4-FFF2-40B4-BE49-F238E27FC236}">
                <a16:creationId xmlns:a16="http://schemas.microsoft.com/office/drawing/2014/main" id="{F5405A03-B83D-0285-459B-53065EAA1F57}"/>
              </a:ext>
            </a:extLst>
          </p:cNvPr>
          <p:cNvSpPr>
            <a:spLocks noGrp="1"/>
          </p:cNvSpPr>
          <p:nvPr>
            <p:ph idx="1"/>
          </p:nvPr>
        </p:nvSpPr>
        <p:spPr>
          <a:xfrm>
            <a:off x="640080" y="2872899"/>
            <a:ext cx="4243589" cy="3320668"/>
          </a:xfrm>
        </p:spPr>
        <p:txBody>
          <a:bodyPr>
            <a:normAutofit/>
          </a:bodyPr>
          <a:lstStyle/>
          <a:p>
            <a:r>
              <a:rPr lang="en-GB" sz="2200"/>
              <a:t>What is knowledge ?</a:t>
            </a:r>
          </a:p>
          <a:p>
            <a:r>
              <a:rPr lang="en-GB" sz="2200"/>
              <a:t>What is truth ?</a:t>
            </a:r>
          </a:p>
          <a:p>
            <a:pPr marL="0" indent="0">
              <a:buNone/>
            </a:pPr>
            <a:endParaRPr lang="en-GB" sz="2200"/>
          </a:p>
        </p:txBody>
      </p:sp>
      <p:pic>
        <p:nvPicPr>
          <p:cNvPr id="5" name="Picture 4" descr="Person with idea concept">
            <a:extLst>
              <a:ext uri="{FF2B5EF4-FFF2-40B4-BE49-F238E27FC236}">
                <a16:creationId xmlns:a16="http://schemas.microsoft.com/office/drawing/2014/main" id="{02B31428-41C7-4E62-C969-B5627EE682DD}"/>
              </a:ext>
            </a:extLst>
          </p:cNvPr>
          <p:cNvPicPr>
            <a:picLocks noChangeAspect="1"/>
          </p:cNvPicPr>
          <p:nvPr/>
        </p:nvPicPr>
        <p:blipFill rotWithShape="1">
          <a:blip r:embed="rId2"/>
          <a:srcRect l="20755" r="1229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771111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F65E4-6FBC-1F27-9A5D-16EB0E165D67}"/>
              </a:ext>
            </a:extLst>
          </p:cNvPr>
          <p:cNvSpPr>
            <a:spLocks noGrp="1"/>
          </p:cNvSpPr>
          <p:nvPr>
            <p:ph type="title"/>
          </p:nvPr>
        </p:nvSpPr>
        <p:spPr/>
        <p:txBody>
          <a:bodyPr/>
          <a:lstStyle/>
          <a:p>
            <a:r>
              <a:rPr lang="en-GB" dirty="0"/>
              <a:t>Some inspiration….. For you </a:t>
            </a:r>
          </a:p>
        </p:txBody>
      </p:sp>
      <p:sp>
        <p:nvSpPr>
          <p:cNvPr id="3" name="Content Placeholder 2">
            <a:extLst>
              <a:ext uri="{FF2B5EF4-FFF2-40B4-BE49-F238E27FC236}">
                <a16:creationId xmlns:a16="http://schemas.microsoft.com/office/drawing/2014/main" id="{9B0F64B3-45A8-8AFD-FEC8-7D77C2F3FA51}"/>
              </a:ext>
            </a:extLst>
          </p:cNvPr>
          <p:cNvSpPr>
            <a:spLocks noGrp="1"/>
          </p:cNvSpPr>
          <p:nvPr>
            <p:ph idx="1"/>
          </p:nvPr>
        </p:nvSpPr>
        <p:spPr/>
        <p:txBody>
          <a:bodyPr>
            <a:normAutofit fontScale="92500" lnSpcReduction="10000"/>
          </a:bodyPr>
          <a:lstStyle/>
          <a:p>
            <a:r>
              <a:rPr lang="en-GB" dirty="0"/>
              <a:t> Knowledge is the theoretical or practical understanding of a subject. Truth is defined as the true or actual state of a matter </a:t>
            </a:r>
            <a:r>
              <a:rPr lang="en-GB" b="1" dirty="0">
                <a:solidFill>
                  <a:schemeClr val="accent4">
                    <a:lumMod val="60000"/>
                    <a:lumOff val="40000"/>
                  </a:schemeClr>
                </a:solidFill>
              </a:rPr>
              <a:t>Umm no</a:t>
            </a:r>
          </a:p>
          <a:p>
            <a:r>
              <a:rPr lang="en-GB" dirty="0"/>
              <a:t>Knowledge is subjective, truth is objective </a:t>
            </a:r>
            <a:r>
              <a:rPr lang="en-GB" b="1" dirty="0">
                <a:solidFill>
                  <a:schemeClr val="accent4">
                    <a:lumMod val="60000"/>
                    <a:lumOff val="40000"/>
                  </a:schemeClr>
                </a:solidFill>
              </a:rPr>
              <a:t>Umm no</a:t>
            </a:r>
          </a:p>
          <a:p>
            <a:r>
              <a:rPr lang="en-GB" dirty="0"/>
              <a:t>Knowledge is a form of understanding and truth can be proved objective </a:t>
            </a:r>
            <a:r>
              <a:rPr lang="en-GB" b="1" dirty="0">
                <a:solidFill>
                  <a:schemeClr val="accent4">
                    <a:lumMod val="60000"/>
                    <a:lumOff val="40000"/>
                  </a:schemeClr>
                </a:solidFill>
              </a:rPr>
              <a:t>Umm no</a:t>
            </a:r>
            <a:endParaRPr lang="en-GB" dirty="0"/>
          </a:p>
          <a:p>
            <a:r>
              <a:rPr lang="en-GB" dirty="0"/>
              <a:t>Knowledge refers to what one knows, while truth refers to the accuracy of what is known  </a:t>
            </a:r>
            <a:r>
              <a:rPr lang="en-GB" b="1" dirty="0">
                <a:solidFill>
                  <a:schemeClr val="accent4">
                    <a:lumMod val="60000"/>
                    <a:lumOff val="40000"/>
                  </a:schemeClr>
                </a:solidFill>
              </a:rPr>
              <a:t>Umm no</a:t>
            </a:r>
            <a:endParaRPr lang="en-GB" dirty="0"/>
          </a:p>
          <a:p>
            <a:r>
              <a:rPr lang="en-GB" dirty="0"/>
              <a:t>Knowledge is a form of belief which is something a person or conscious being does. Truth isn't a belief but rather a quality of a statement </a:t>
            </a:r>
            <a:r>
              <a:rPr lang="en-GB" b="1" dirty="0">
                <a:solidFill>
                  <a:schemeClr val="accent5">
                    <a:lumMod val="75000"/>
                  </a:schemeClr>
                </a:solidFill>
              </a:rPr>
              <a:t>Maybe</a:t>
            </a:r>
          </a:p>
          <a:p>
            <a:endParaRPr lang="en-GB" b="1" dirty="0">
              <a:solidFill>
                <a:schemeClr val="accent5">
                  <a:lumMod val="75000"/>
                </a:schemeClr>
              </a:solidFill>
            </a:endParaRPr>
          </a:p>
          <a:p>
            <a:pPr marL="0" indent="0">
              <a:buNone/>
            </a:pPr>
            <a:r>
              <a:rPr lang="en-GB" b="1" dirty="0">
                <a:solidFill>
                  <a:schemeClr val="accent5">
                    <a:lumMod val="75000"/>
                  </a:schemeClr>
                </a:solidFill>
              </a:rPr>
              <a:t>(Source : Dr. Caroline Jawad)</a:t>
            </a:r>
          </a:p>
        </p:txBody>
      </p:sp>
    </p:spTree>
    <p:extLst>
      <p:ext uri="{BB962C8B-B14F-4D97-AF65-F5344CB8AC3E}">
        <p14:creationId xmlns:p14="http://schemas.microsoft.com/office/powerpoint/2010/main" val="21422050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95EBCF-3FB3-4374-D6F2-289E6BAEDA07}"/>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chemeClr val="tx1"/>
                </a:solidFill>
                <a:latin typeface="+mj-lt"/>
                <a:ea typeface="+mj-ea"/>
                <a:cs typeface="+mj-cs"/>
              </a:rPr>
              <a:t>Knowledge and truth can be constructed in different ways</a:t>
            </a:r>
          </a:p>
        </p:txBody>
      </p:sp>
    </p:spTree>
    <p:extLst>
      <p:ext uri="{BB962C8B-B14F-4D97-AF65-F5344CB8AC3E}">
        <p14:creationId xmlns:p14="http://schemas.microsoft.com/office/powerpoint/2010/main" val="40152168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F7FE097-B570-1C11-927C-346978430523}"/>
              </a:ext>
            </a:extLst>
          </p:cNvPr>
          <p:cNvSpPr>
            <a:spLocks noGrp="1"/>
          </p:cNvSpPr>
          <p:nvPr>
            <p:ph type="title"/>
          </p:nvPr>
        </p:nvSpPr>
        <p:spPr/>
        <p:txBody>
          <a:bodyPr/>
          <a:lstStyle/>
          <a:p>
            <a:r>
              <a:rPr lang="en-US" dirty="0"/>
              <a:t>S</a:t>
            </a:r>
            <a:r>
              <a:rPr lang="en-GB" dirty="0" err="1"/>
              <a:t>cholar’s</a:t>
            </a:r>
            <a:r>
              <a:rPr lang="en-GB" dirty="0"/>
              <a:t> view </a:t>
            </a:r>
          </a:p>
        </p:txBody>
      </p:sp>
      <p:sp>
        <p:nvSpPr>
          <p:cNvPr id="4" name="Content Placeholder 3">
            <a:extLst>
              <a:ext uri="{FF2B5EF4-FFF2-40B4-BE49-F238E27FC236}">
                <a16:creationId xmlns:a16="http://schemas.microsoft.com/office/drawing/2014/main" id="{9C076D2A-B8E0-902B-8A7E-51FC7F16DADD}"/>
              </a:ext>
            </a:extLst>
          </p:cNvPr>
          <p:cNvSpPr>
            <a:spLocks noGrp="1"/>
          </p:cNvSpPr>
          <p:nvPr>
            <p:ph idx="1"/>
          </p:nvPr>
        </p:nvSpPr>
        <p:spPr/>
        <p:txBody>
          <a:bodyPr/>
          <a:lstStyle/>
          <a:p>
            <a:r>
              <a:rPr lang="en-GB" dirty="0"/>
              <a:t>Different people and groups can understand and explain the same situation differently. For example, managers and workers might have different views on why turnover is high.</a:t>
            </a:r>
          </a:p>
        </p:txBody>
      </p:sp>
    </p:spTree>
    <p:extLst>
      <p:ext uri="{BB962C8B-B14F-4D97-AF65-F5344CB8AC3E}">
        <p14:creationId xmlns:p14="http://schemas.microsoft.com/office/powerpoint/2010/main" val="36250305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188B5-6A2C-67FA-C7E6-23983F1E6024}"/>
              </a:ext>
            </a:extLst>
          </p:cNvPr>
          <p:cNvSpPr>
            <a:spLocks noGrp="1"/>
          </p:cNvSpPr>
          <p:nvPr>
            <p:ph type="title"/>
          </p:nvPr>
        </p:nvSpPr>
        <p:spPr>
          <a:xfrm>
            <a:off x="808638" y="386930"/>
            <a:ext cx="9236700" cy="1188950"/>
          </a:xfrm>
        </p:spPr>
        <p:txBody>
          <a:bodyPr anchor="b">
            <a:normAutofit/>
          </a:bodyPr>
          <a:lstStyle/>
          <a:p>
            <a:r>
              <a:rPr lang="en-GB" sz="5400"/>
              <a:t>Kuhn</a:t>
            </a:r>
          </a:p>
        </p:txBody>
      </p:sp>
      <p:sp>
        <p:nvSpPr>
          <p:cNvPr id="3" name="Content Placeholder 2">
            <a:extLst>
              <a:ext uri="{FF2B5EF4-FFF2-40B4-BE49-F238E27FC236}">
                <a16:creationId xmlns:a16="http://schemas.microsoft.com/office/drawing/2014/main" id="{D6D80069-91EC-EC71-58F5-87ADB9DB4245}"/>
              </a:ext>
            </a:extLst>
          </p:cNvPr>
          <p:cNvSpPr>
            <a:spLocks noGrp="1"/>
          </p:cNvSpPr>
          <p:nvPr>
            <p:ph idx="1"/>
          </p:nvPr>
        </p:nvSpPr>
        <p:spPr>
          <a:xfrm>
            <a:off x="793660" y="2599509"/>
            <a:ext cx="10143668" cy="3435531"/>
          </a:xfrm>
        </p:spPr>
        <p:txBody>
          <a:bodyPr anchor="ctr">
            <a:normAutofit/>
          </a:bodyPr>
          <a:lstStyle/>
          <a:p>
            <a:r>
              <a:rPr lang="en-GB" sz="2400" dirty="0"/>
              <a:t>When Thomas Kuhn suggests that knowledge and truth can be constructed in different ways, he is highlighting the idea that our understanding of the world is </a:t>
            </a:r>
            <a:r>
              <a:rPr lang="en-GB" sz="2400" dirty="0">
                <a:solidFill>
                  <a:srgbClr val="FF0000"/>
                </a:solidFill>
              </a:rPr>
              <a:t>not fixed or absolute</a:t>
            </a:r>
            <a:r>
              <a:rPr lang="en-GB" sz="2400" dirty="0"/>
              <a:t>. Instead, it is influenced by the </a:t>
            </a:r>
            <a:r>
              <a:rPr lang="en-GB" sz="2400" dirty="0">
                <a:solidFill>
                  <a:srgbClr val="FF0000"/>
                </a:solidFill>
              </a:rPr>
              <a:t>paradigms or frameworks through which we interpret </a:t>
            </a:r>
            <a:r>
              <a:rPr lang="en-GB" sz="2400" dirty="0"/>
              <a:t>and </a:t>
            </a:r>
            <a:r>
              <a:rPr lang="en-GB" sz="2400" dirty="0">
                <a:solidFill>
                  <a:srgbClr val="FF0000"/>
                </a:solidFill>
              </a:rPr>
              <a:t>make sense of the information </a:t>
            </a:r>
            <a:r>
              <a:rPr lang="en-GB" sz="2400" dirty="0"/>
              <a:t>and evidence available to us</a:t>
            </a:r>
          </a:p>
        </p:txBody>
      </p:sp>
    </p:spTree>
    <p:extLst>
      <p:ext uri="{BB962C8B-B14F-4D97-AF65-F5344CB8AC3E}">
        <p14:creationId xmlns:p14="http://schemas.microsoft.com/office/powerpoint/2010/main" val="4975657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98354-E465-7606-2159-3AE152F87539}"/>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CD4FE181-6C3E-EA90-DB1B-FAB6610337BC}"/>
              </a:ext>
            </a:extLst>
          </p:cNvPr>
          <p:cNvSpPr>
            <a:spLocks noGrp="1"/>
          </p:cNvSpPr>
          <p:nvPr>
            <p:ph idx="1"/>
          </p:nvPr>
        </p:nvSpPr>
        <p:spPr/>
        <p:txBody>
          <a:bodyPr/>
          <a:lstStyle/>
          <a:p>
            <a:r>
              <a:rPr lang="en-GB" dirty="0"/>
              <a:t>Kuhn showed that what we consider "true" depends on our perspective and background. Factory owners might see turnover differently than academic researchers studying the same issue.</a:t>
            </a:r>
          </a:p>
        </p:txBody>
      </p:sp>
    </p:spTree>
    <p:extLst>
      <p:ext uri="{BB962C8B-B14F-4D97-AF65-F5344CB8AC3E}">
        <p14:creationId xmlns:p14="http://schemas.microsoft.com/office/powerpoint/2010/main" val="41103664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53206-E624-3050-9ADE-FD83EA9947E1}"/>
              </a:ext>
            </a:extLst>
          </p:cNvPr>
          <p:cNvSpPr>
            <a:spLocks noGrp="1"/>
          </p:cNvSpPr>
          <p:nvPr>
            <p:ph type="title"/>
          </p:nvPr>
        </p:nvSpPr>
        <p:spPr>
          <a:xfrm>
            <a:off x="808638" y="386930"/>
            <a:ext cx="9236700" cy="1188950"/>
          </a:xfrm>
        </p:spPr>
        <p:txBody>
          <a:bodyPr anchor="b">
            <a:normAutofit/>
          </a:bodyPr>
          <a:lstStyle/>
          <a:p>
            <a:r>
              <a:rPr lang="en-GB" sz="4600"/>
              <a:t>Think about the module with Promise</a:t>
            </a:r>
          </a:p>
        </p:txBody>
      </p:sp>
      <p:sp>
        <p:nvSpPr>
          <p:cNvPr id="3" name="Content Placeholder 2">
            <a:extLst>
              <a:ext uri="{FF2B5EF4-FFF2-40B4-BE49-F238E27FC236}">
                <a16:creationId xmlns:a16="http://schemas.microsoft.com/office/drawing/2014/main" id="{D5004E11-F08D-CFAB-F400-C9FD8FEBB498}"/>
              </a:ext>
            </a:extLst>
          </p:cNvPr>
          <p:cNvSpPr>
            <a:spLocks noGrp="1"/>
          </p:cNvSpPr>
          <p:nvPr>
            <p:ph idx="1"/>
          </p:nvPr>
        </p:nvSpPr>
        <p:spPr>
          <a:xfrm>
            <a:off x="793660" y="2599509"/>
            <a:ext cx="10143668" cy="3435531"/>
          </a:xfrm>
        </p:spPr>
        <p:txBody>
          <a:bodyPr anchor="ctr">
            <a:normAutofit/>
          </a:bodyPr>
          <a:lstStyle/>
          <a:p>
            <a:r>
              <a:rPr lang="en-GB" sz="2400" dirty="0"/>
              <a:t>Kuhn argues that </a:t>
            </a:r>
            <a:r>
              <a:rPr lang="en-GB" sz="2400" dirty="0">
                <a:solidFill>
                  <a:srgbClr val="FF0000"/>
                </a:solidFill>
              </a:rPr>
              <a:t>scientific knowledge is not a straightforward reflection </a:t>
            </a:r>
            <a:r>
              <a:rPr lang="en-GB" sz="2400" dirty="0"/>
              <a:t>of an objective reality, but rather a product of the specific research community and the shared assumptions, theories, and methods they employ. </a:t>
            </a:r>
          </a:p>
          <a:p>
            <a:r>
              <a:rPr lang="en-GB" sz="2400" dirty="0"/>
              <a:t>These shared frameworks, or paradigms, shape the way researchers perceive and interpret phenomena, determine what questions are considered meaningful, and guide the methods used to investigate them</a:t>
            </a:r>
          </a:p>
        </p:txBody>
      </p:sp>
    </p:spTree>
    <p:extLst>
      <p:ext uri="{BB962C8B-B14F-4D97-AF65-F5344CB8AC3E}">
        <p14:creationId xmlns:p14="http://schemas.microsoft.com/office/powerpoint/2010/main" val="13027684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B1734-4501-74A6-5413-79B618AD1D87}"/>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791215BB-1549-346C-51C5-FF6BB3593E61}"/>
              </a:ext>
            </a:extLst>
          </p:cNvPr>
          <p:cNvSpPr>
            <a:spLocks noGrp="1"/>
          </p:cNvSpPr>
          <p:nvPr>
            <p:ph idx="1"/>
          </p:nvPr>
        </p:nvSpPr>
        <p:spPr/>
        <p:txBody>
          <a:bodyPr/>
          <a:lstStyle/>
          <a:p>
            <a:r>
              <a:rPr lang="en-GB" dirty="0"/>
              <a:t>A research approach that works in one context (like studying large corporations) might not work for understanding SMEs or micro-businesses in South Wales. Different situations need different research methods.</a:t>
            </a:r>
          </a:p>
        </p:txBody>
      </p:sp>
    </p:spTree>
    <p:extLst>
      <p:ext uri="{BB962C8B-B14F-4D97-AF65-F5344CB8AC3E}">
        <p14:creationId xmlns:p14="http://schemas.microsoft.com/office/powerpoint/2010/main" val="27792226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D8A43-5757-918B-7D7F-CF63C5379F00}"/>
              </a:ext>
            </a:extLst>
          </p:cNvPr>
          <p:cNvSpPr>
            <a:spLocks noGrp="1"/>
          </p:cNvSpPr>
          <p:nvPr>
            <p:ph type="title"/>
          </p:nvPr>
        </p:nvSpPr>
        <p:spPr>
          <a:xfrm>
            <a:off x="808638" y="386930"/>
            <a:ext cx="9236700" cy="1188950"/>
          </a:xfrm>
        </p:spPr>
        <p:txBody>
          <a:bodyPr anchor="b">
            <a:normAutofit/>
          </a:bodyPr>
          <a:lstStyle/>
          <a:p>
            <a:r>
              <a:rPr lang="en-GB" sz="5400" dirty="0"/>
              <a:t>Caroline </a:t>
            </a:r>
            <a:r>
              <a:rPr lang="en-GB" sz="5400"/>
              <a:t>(scholars)vs </a:t>
            </a:r>
            <a:r>
              <a:rPr lang="en-GB" sz="5400" dirty="0"/>
              <a:t>Quants</a:t>
            </a:r>
          </a:p>
        </p:txBody>
      </p:sp>
      <p:sp>
        <p:nvSpPr>
          <p:cNvPr id="3" name="Content Placeholder 2">
            <a:extLst>
              <a:ext uri="{FF2B5EF4-FFF2-40B4-BE49-F238E27FC236}">
                <a16:creationId xmlns:a16="http://schemas.microsoft.com/office/drawing/2014/main" id="{360921F3-C288-B673-2F08-3E1B8FFEFBD8}"/>
              </a:ext>
            </a:extLst>
          </p:cNvPr>
          <p:cNvSpPr>
            <a:spLocks noGrp="1"/>
          </p:cNvSpPr>
          <p:nvPr>
            <p:ph idx="1"/>
          </p:nvPr>
        </p:nvSpPr>
        <p:spPr>
          <a:xfrm>
            <a:off x="793660" y="2599509"/>
            <a:ext cx="10143668" cy="3435531"/>
          </a:xfrm>
        </p:spPr>
        <p:txBody>
          <a:bodyPr anchor="ctr">
            <a:normAutofit/>
          </a:bodyPr>
          <a:lstStyle/>
          <a:p>
            <a:r>
              <a:rPr lang="en-GB" sz="2400" dirty="0"/>
              <a:t>Different paradigms can lead to different interpretations of the same evidence or phenomena. </a:t>
            </a:r>
          </a:p>
          <a:p>
            <a:r>
              <a:rPr lang="en-GB" sz="2400" dirty="0"/>
              <a:t>This means that what is considered true or valid within one paradigm may not be seen as such within another.</a:t>
            </a:r>
          </a:p>
        </p:txBody>
      </p:sp>
    </p:spTree>
    <p:extLst>
      <p:ext uri="{BB962C8B-B14F-4D97-AF65-F5344CB8AC3E}">
        <p14:creationId xmlns:p14="http://schemas.microsoft.com/office/powerpoint/2010/main" val="24280913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17B9-3817-3672-8C08-1312641836C0}"/>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5FA63F98-AF16-045E-F402-4F85F9E2AFEE}"/>
              </a:ext>
            </a:extLst>
          </p:cNvPr>
          <p:cNvSpPr>
            <a:spLocks noGrp="1"/>
          </p:cNvSpPr>
          <p:nvPr>
            <p:ph idx="1"/>
          </p:nvPr>
        </p:nvSpPr>
        <p:spPr/>
        <p:txBody>
          <a:bodyPr/>
          <a:lstStyle/>
          <a:p>
            <a:r>
              <a:rPr lang="en-GB" dirty="0"/>
              <a:t>When studying turnover, using only numbers (quantitative) gives one view, while interviews (qualitative) give another. Both approaches are valid but tell different parts of the story.</a:t>
            </a:r>
          </a:p>
        </p:txBody>
      </p:sp>
    </p:spTree>
    <p:extLst>
      <p:ext uri="{BB962C8B-B14F-4D97-AF65-F5344CB8AC3E}">
        <p14:creationId xmlns:p14="http://schemas.microsoft.com/office/powerpoint/2010/main" val="1213386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A168E-116B-424E-9B3B-E6A00E479E50}"/>
              </a:ext>
            </a:extLst>
          </p:cNvPr>
          <p:cNvSpPr>
            <a:spLocks noGrp="1"/>
          </p:cNvSpPr>
          <p:nvPr>
            <p:ph type="title"/>
          </p:nvPr>
        </p:nvSpPr>
        <p:spPr>
          <a:xfrm>
            <a:off x="808638" y="386930"/>
            <a:ext cx="9236700" cy="1188950"/>
          </a:xfrm>
        </p:spPr>
        <p:txBody>
          <a:bodyPr anchor="b">
            <a:normAutofit/>
          </a:bodyPr>
          <a:lstStyle/>
          <a:p>
            <a:r>
              <a:rPr lang="en-US" sz="3800" kern="1200">
                <a:latin typeface="+mj-lt"/>
                <a:ea typeface="+mj-ea"/>
                <a:cs typeface="+mj-cs"/>
              </a:rPr>
              <a:t>Knowledge and truth can be constructed in different ways</a:t>
            </a:r>
            <a:endParaRPr lang="en-GB" sz="3800"/>
          </a:p>
        </p:txBody>
      </p:sp>
      <p:sp>
        <p:nvSpPr>
          <p:cNvPr id="3" name="Content Placeholder 2">
            <a:extLst>
              <a:ext uri="{FF2B5EF4-FFF2-40B4-BE49-F238E27FC236}">
                <a16:creationId xmlns:a16="http://schemas.microsoft.com/office/drawing/2014/main" id="{5D72915C-9FF7-E741-1779-E407C575EC28}"/>
              </a:ext>
            </a:extLst>
          </p:cNvPr>
          <p:cNvSpPr>
            <a:spLocks noGrp="1"/>
          </p:cNvSpPr>
          <p:nvPr>
            <p:ph idx="1"/>
          </p:nvPr>
        </p:nvSpPr>
        <p:spPr>
          <a:xfrm>
            <a:off x="793660" y="2599509"/>
            <a:ext cx="10143668" cy="3435531"/>
          </a:xfrm>
        </p:spPr>
        <p:txBody>
          <a:bodyPr anchor="ctr">
            <a:normAutofit/>
          </a:bodyPr>
          <a:lstStyle/>
          <a:p>
            <a:r>
              <a:rPr lang="en-GB" sz="2400"/>
              <a:t>This perspective challenges the notion of a single, objective truth and recognises that different communities or disciplines can construct their own truths based on their specific paradigms. </a:t>
            </a:r>
          </a:p>
          <a:p>
            <a:r>
              <a:rPr lang="en-GB" sz="2400"/>
              <a:t>It acknowledges that the construction of knowledge is influenced by historical, social, and cultural factors.</a:t>
            </a:r>
          </a:p>
        </p:txBody>
      </p:sp>
    </p:spTree>
    <p:extLst>
      <p:ext uri="{BB962C8B-B14F-4D97-AF65-F5344CB8AC3E}">
        <p14:creationId xmlns:p14="http://schemas.microsoft.com/office/powerpoint/2010/main" val="21465456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CD34-14B7-C64D-C5D3-818FDE385882}"/>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BB7987D9-5397-AD5D-C31F-4CA5B1311E38}"/>
              </a:ext>
            </a:extLst>
          </p:cNvPr>
          <p:cNvSpPr>
            <a:spLocks noGrp="1"/>
          </p:cNvSpPr>
          <p:nvPr>
            <p:ph idx="1"/>
          </p:nvPr>
        </p:nvSpPr>
        <p:spPr/>
        <p:txBody>
          <a:bodyPr/>
          <a:lstStyle/>
          <a:p>
            <a:r>
              <a:rPr lang="en-GB" dirty="0"/>
              <a:t>The "truth" about high turnover can be understood through different lenses - economic, social, cultural. Each perspective adds valuable insight to understanding the problem.</a:t>
            </a:r>
          </a:p>
        </p:txBody>
      </p:sp>
    </p:spTree>
    <p:extLst>
      <p:ext uri="{BB962C8B-B14F-4D97-AF65-F5344CB8AC3E}">
        <p14:creationId xmlns:p14="http://schemas.microsoft.com/office/powerpoint/2010/main" val="10138726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FD53-935E-B8F9-D052-63EF38EE4989}"/>
              </a:ext>
            </a:extLst>
          </p:cNvPr>
          <p:cNvSpPr>
            <a:spLocks noGrp="1"/>
          </p:cNvSpPr>
          <p:nvPr>
            <p:ph type="title"/>
          </p:nvPr>
        </p:nvSpPr>
        <p:spPr>
          <a:xfrm>
            <a:off x="808638" y="386930"/>
            <a:ext cx="9236700" cy="1188950"/>
          </a:xfrm>
        </p:spPr>
        <p:txBody>
          <a:bodyPr anchor="b">
            <a:normAutofit/>
          </a:bodyPr>
          <a:lstStyle/>
          <a:p>
            <a:r>
              <a:rPr lang="en-GB" sz="5400" dirty="0"/>
              <a:t>Why Kuhn is so </a:t>
            </a:r>
            <a:r>
              <a:rPr lang="en-GB" sz="5400"/>
              <a:t>so</a:t>
            </a:r>
            <a:r>
              <a:rPr lang="en-GB" sz="5400" dirty="0"/>
              <a:t> </a:t>
            </a:r>
            <a:r>
              <a:rPr lang="en-GB" sz="5400"/>
              <a:t>so</a:t>
            </a:r>
            <a:r>
              <a:rPr lang="en-GB" sz="5400" dirty="0"/>
              <a:t> important</a:t>
            </a:r>
          </a:p>
        </p:txBody>
      </p:sp>
      <p:sp>
        <p:nvSpPr>
          <p:cNvPr id="3" name="Content Placeholder 2">
            <a:extLst>
              <a:ext uri="{FF2B5EF4-FFF2-40B4-BE49-F238E27FC236}">
                <a16:creationId xmlns:a16="http://schemas.microsoft.com/office/drawing/2014/main" id="{2B5955B1-5B53-CBAB-F5C9-A936FA6C9BA1}"/>
              </a:ext>
            </a:extLst>
          </p:cNvPr>
          <p:cNvSpPr>
            <a:spLocks noGrp="1"/>
          </p:cNvSpPr>
          <p:nvPr>
            <p:ph idx="1"/>
          </p:nvPr>
        </p:nvSpPr>
        <p:spPr>
          <a:xfrm>
            <a:off x="793660" y="2599509"/>
            <a:ext cx="10143668" cy="3435531"/>
          </a:xfrm>
        </p:spPr>
        <p:txBody>
          <a:bodyPr anchor="ctr">
            <a:normAutofit/>
          </a:bodyPr>
          <a:lstStyle/>
          <a:p>
            <a:r>
              <a:rPr lang="en-GB" sz="2400"/>
              <a:t>Kuhn's perspective on the construction of knowledge and truth suggests that our understanding of the world is shaped by the paradigms we adopt and that different paradigms can lead to different interpretations and understandings of reality. </a:t>
            </a:r>
          </a:p>
          <a:p>
            <a:r>
              <a:rPr lang="en-GB" sz="2400"/>
              <a:t>This highlights the subjective and contextual nature of knowledge and invites us to critically examine the assumptions and frameworks that underpin our understanding of truth.</a:t>
            </a:r>
          </a:p>
        </p:txBody>
      </p:sp>
    </p:spTree>
    <p:extLst>
      <p:ext uri="{BB962C8B-B14F-4D97-AF65-F5344CB8AC3E}">
        <p14:creationId xmlns:p14="http://schemas.microsoft.com/office/powerpoint/2010/main" val="37133561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8C6A-AC83-98EC-32C5-9F0A42D48220}"/>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1070EF9D-19FD-3DF4-4CBC-76396EAD2C8D}"/>
              </a:ext>
            </a:extLst>
          </p:cNvPr>
          <p:cNvSpPr>
            <a:spLocks noGrp="1"/>
          </p:cNvSpPr>
          <p:nvPr>
            <p:ph idx="1"/>
          </p:nvPr>
        </p:nvSpPr>
        <p:spPr/>
        <p:txBody>
          <a:bodyPr/>
          <a:lstStyle/>
          <a:p>
            <a:r>
              <a:rPr lang="en-GB" dirty="0"/>
              <a:t>Kuhn's ideas matter because they show we need to consider multiple perspectives (workers, managers, local culture) to fully understand turnover in South Wales manufacturing.</a:t>
            </a:r>
          </a:p>
        </p:txBody>
      </p:sp>
    </p:spTree>
    <p:extLst>
      <p:ext uri="{BB962C8B-B14F-4D97-AF65-F5344CB8AC3E}">
        <p14:creationId xmlns:p14="http://schemas.microsoft.com/office/powerpoint/2010/main" val="8182310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3CA68-88B2-9896-D0FD-29B4706A6E4D}"/>
              </a:ext>
            </a:extLst>
          </p:cNvPr>
          <p:cNvSpPr>
            <a:spLocks noGrp="1"/>
          </p:cNvSpPr>
          <p:nvPr>
            <p:ph type="title"/>
          </p:nvPr>
        </p:nvSpPr>
        <p:spPr>
          <a:xfrm>
            <a:off x="808638" y="386930"/>
            <a:ext cx="9236700" cy="1188950"/>
          </a:xfrm>
        </p:spPr>
        <p:txBody>
          <a:bodyPr anchor="b">
            <a:normAutofit/>
          </a:bodyPr>
          <a:lstStyle/>
          <a:p>
            <a:r>
              <a:rPr lang="en-GB" sz="5400"/>
              <a:t>Kuhn</a:t>
            </a:r>
          </a:p>
        </p:txBody>
      </p:sp>
      <p:sp>
        <p:nvSpPr>
          <p:cNvPr id="3" name="Content Placeholder 2">
            <a:extLst>
              <a:ext uri="{FF2B5EF4-FFF2-40B4-BE49-F238E27FC236}">
                <a16:creationId xmlns:a16="http://schemas.microsoft.com/office/drawing/2014/main" id="{4A704440-F3A0-FB2F-9F65-51D8303D8001}"/>
              </a:ext>
            </a:extLst>
          </p:cNvPr>
          <p:cNvSpPr>
            <a:spLocks noGrp="1"/>
          </p:cNvSpPr>
          <p:nvPr>
            <p:ph idx="1"/>
          </p:nvPr>
        </p:nvSpPr>
        <p:spPr>
          <a:xfrm>
            <a:off x="793660" y="2599509"/>
            <a:ext cx="10143668" cy="3435531"/>
          </a:xfrm>
        </p:spPr>
        <p:txBody>
          <a:bodyPr anchor="ctr">
            <a:normAutofit/>
          </a:bodyPr>
          <a:lstStyle/>
          <a:p>
            <a:r>
              <a:rPr lang="en-GB" sz="2400"/>
              <a:t>According to Kuhn, is shaped and guided by the prevailing paradigms within a researcher community. </a:t>
            </a:r>
          </a:p>
          <a:p>
            <a:r>
              <a:rPr lang="en-GB" sz="2400"/>
              <a:t>Paradigms are sets of beliefs, theories, methods, and practices that define a particular scientific discipline at a given time. They serve as frameworks for interpreting and understanding the world.</a:t>
            </a:r>
          </a:p>
        </p:txBody>
      </p:sp>
    </p:spTree>
    <p:extLst>
      <p:ext uri="{BB962C8B-B14F-4D97-AF65-F5344CB8AC3E}">
        <p14:creationId xmlns:p14="http://schemas.microsoft.com/office/powerpoint/2010/main" val="884660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30822-A9BA-CF4A-F534-0A916FA952E5}"/>
              </a:ext>
            </a:extLst>
          </p:cNvPr>
          <p:cNvSpPr>
            <a:spLocks noGrp="1"/>
          </p:cNvSpPr>
          <p:nvPr>
            <p:ph type="title"/>
          </p:nvPr>
        </p:nvSpPr>
        <p:spPr/>
        <p:txBody>
          <a:bodyPr/>
          <a:lstStyle/>
          <a:p>
            <a:r>
              <a:rPr lang="en-GB" dirty="0"/>
              <a:t>Scholar’s view</a:t>
            </a:r>
          </a:p>
        </p:txBody>
      </p:sp>
      <p:sp>
        <p:nvSpPr>
          <p:cNvPr id="3" name="Content Placeholder 2">
            <a:extLst>
              <a:ext uri="{FF2B5EF4-FFF2-40B4-BE49-F238E27FC236}">
                <a16:creationId xmlns:a16="http://schemas.microsoft.com/office/drawing/2014/main" id="{3B066E10-FF76-BB41-C3F8-513D2DAB4D45}"/>
              </a:ext>
            </a:extLst>
          </p:cNvPr>
          <p:cNvSpPr>
            <a:spLocks noGrp="1"/>
          </p:cNvSpPr>
          <p:nvPr>
            <p:ph idx="1"/>
          </p:nvPr>
        </p:nvSpPr>
        <p:spPr/>
        <p:txBody>
          <a:bodyPr/>
          <a:lstStyle/>
          <a:p>
            <a:r>
              <a:rPr lang="en-GB" dirty="0"/>
              <a:t>Your paradigm shapes what questions you ask about turnover and how you interpret the answers. Be aware of these underlying assumptions.</a:t>
            </a:r>
          </a:p>
        </p:txBody>
      </p:sp>
    </p:spTree>
    <p:extLst>
      <p:ext uri="{BB962C8B-B14F-4D97-AF65-F5344CB8AC3E}">
        <p14:creationId xmlns:p14="http://schemas.microsoft.com/office/powerpoint/2010/main" val="10662725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in-operated binoculars above Central Park Manhatten">
            <a:extLst>
              <a:ext uri="{FF2B5EF4-FFF2-40B4-BE49-F238E27FC236}">
                <a16:creationId xmlns:a16="http://schemas.microsoft.com/office/drawing/2014/main" id="{F49F28DB-B04F-D5DB-3A84-1566165FBC0B}"/>
              </a:ext>
            </a:extLst>
          </p:cNvPr>
          <p:cNvPicPr>
            <a:picLocks noChangeAspect="1"/>
          </p:cNvPicPr>
          <p:nvPr/>
        </p:nvPicPr>
        <p:blipFill rotWithShape="1">
          <a:blip r:embed="rId2"/>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D7D114B5-486B-401D-94FA-FE7EB075FACC}"/>
              </a:ext>
            </a:extLst>
          </p:cNvPr>
          <p:cNvSpPr>
            <a:spLocks noGrp="1"/>
          </p:cNvSpPr>
          <p:nvPr>
            <p:ph type="title"/>
          </p:nvPr>
        </p:nvSpPr>
        <p:spPr>
          <a:xfrm>
            <a:off x="523875" y="5317240"/>
            <a:ext cx="11210925" cy="744836"/>
          </a:xfrm>
        </p:spPr>
        <p:txBody>
          <a:bodyPr>
            <a:normAutofit/>
          </a:bodyPr>
          <a:lstStyle/>
          <a:p>
            <a:pPr algn="ctr"/>
            <a:r>
              <a:rPr lang="en-GB" sz="3600" dirty="0">
                <a:solidFill>
                  <a:schemeClr val="tx1">
                    <a:lumMod val="85000"/>
                    <a:lumOff val="15000"/>
                  </a:schemeClr>
                </a:solidFill>
              </a:rPr>
              <a:t>What </a:t>
            </a:r>
            <a:r>
              <a:rPr lang="en-GB" sz="3600">
                <a:solidFill>
                  <a:schemeClr val="tx1">
                    <a:lumMod val="85000"/>
                    <a:lumOff val="15000"/>
                  </a:schemeClr>
                </a:solidFill>
              </a:rPr>
              <a:t>is your overview ?</a:t>
            </a:r>
            <a:endParaRPr lang="en-GB" sz="3600" dirty="0">
              <a:solidFill>
                <a:schemeClr val="tx1">
                  <a:lumMod val="85000"/>
                  <a:lumOff val="15000"/>
                </a:schemeClr>
              </a:solidFill>
            </a:endParaRPr>
          </a:p>
        </p:txBody>
      </p:sp>
    </p:spTree>
    <p:extLst>
      <p:ext uri="{BB962C8B-B14F-4D97-AF65-F5344CB8AC3E}">
        <p14:creationId xmlns:p14="http://schemas.microsoft.com/office/powerpoint/2010/main" val="326706512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AA2F4-28B9-42F3-ADA2-B7FAD3156A6E}"/>
              </a:ext>
            </a:extLst>
          </p:cNvPr>
          <p:cNvSpPr>
            <a:spLocks noGrp="1"/>
          </p:cNvSpPr>
          <p:nvPr>
            <p:ph type="ctrTitle"/>
          </p:nvPr>
        </p:nvSpPr>
        <p:spPr>
          <a:xfrm>
            <a:off x="890338" y="640080"/>
            <a:ext cx="3734014" cy="3566160"/>
          </a:xfrm>
        </p:spPr>
        <p:txBody>
          <a:bodyPr anchor="b">
            <a:normAutofit/>
          </a:bodyPr>
          <a:lstStyle/>
          <a:p>
            <a:pPr algn="l"/>
            <a:r>
              <a:rPr lang="en-GB" sz="3800" dirty="0"/>
              <a:t>DBA ADVANCING TO THE DOCTORAL RESEARCH STAGE</a:t>
            </a:r>
            <a:br>
              <a:rPr lang="en-GB" sz="3800" dirty="0"/>
            </a:br>
            <a:r>
              <a:rPr lang="en-GB" sz="3800" dirty="0"/>
              <a:t>POSITIONALITY AND REFLEXIVITY</a:t>
            </a:r>
          </a:p>
        </p:txBody>
      </p:sp>
      <p:sp>
        <p:nvSpPr>
          <p:cNvPr id="3" name="Subtitle 2">
            <a:extLst>
              <a:ext uri="{FF2B5EF4-FFF2-40B4-BE49-F238E27FC236}">
                <a16:creationId xmlns:a16="http://schemas.microsoft.com/office/drawing/2014/main" id="{A2F6D36F-C705-4CF8-926D-82F0A174DE0D}"/>
              </a:ext>
            </a:extLst>
          </p:cNvPr>
          <p:cNvSpPr>
            <a:spLocks noGrp="1"/>
          </p:cNvSpPr>
          <p:nvPr>
            <p:ph type="subTitle" idx="1"/>
          </p:nvPr>
        </p:nvSpPr>
        <p:spPr>
          <a:xfrm>
            <a:off x="890339" y="4636008"/>
            <a:ext cx="3734014" cy="1572768"/>
          </a:xfrm>
        </p:spPr>
        <p:txBody>
          <a:bodyPr>
            <a:normAutofit/>
          </a:bodyPr>
          <a:lstStyle/>
          <a:p>
            <a:pPr algn="l"/>
            <a:r>
              <a:rPr lang="en-GB"/>
              <a:t>DR HELEN LEE </a:t>
            </a:r>
          </a:p>
          <a:p>
            <a:pPr algn="l"/>
            <a:r>
              <a:rPr lang="en-GB"/>
              <a:t>POSITIONALITY &amp; REFLEXIVITY IN RESEARCH</a:t>
            </a:r>
          </a:p>
        </p:txBody>
      </p:sp>
      <p:pic>
        <p:nvPicPr>
          <p:cNvPr id="9" name="Picture 8">
            <a:extLst>
              <a:ext uri="{FF2B5EF4-FFF2-40B4-BE49-F238E27FC236}">
                <a16:creationId xmlns:a16="http://schemas.microsoft.com/office/drawing/2014/main" id="{1A2B9BEC-AA54-624F-66BD-8EAC13047C0E}"/>
              </a:ext>
            </a:extLst>
          </p:cNvPr>
          <p:cNvPicPr>
            <a:picLocks noChangeAspect="1"/>
          </p:cNvPicPr>
          <p:nvPr/>
        </p:nvPicPr>
        <p:blipFill>
          <a:blip r:embed="rId3"/>
          <a:srcRect l="9992" r="2556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1496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500"/>
              <a:t>This presentation  will introduce you to some aspects of research methods – but it is NOT intended to replace key reading, such as Bryman, Denscombe, Creswell, Maxwell, Guba and Lincoln and Cohen </a:t>
            </a:r>
            <a:r>
              <a:rPr lang="en-GB" sz="1500" b="1"/>
              <a:t>etc.  </a:t>
            </a:r>
          </a:p>
          <a:p>
            <a:r>
              <a:rPr lang="en-GB" sz="1500"/>
              <a:t>You must read key texts and beyond at doctoral level that cover the method and for this you may have to go beyond your modules reading list.</a:t>
            </a:r>
          </a:p>
          <a:p>
            <a:r>
              <a:rPr lang="en-GB" sz="1500"/>
              <a:t>Again some slides will not be focused on and you are expected at this doctoral level to be motivated, engaged and understand the areas you need to explore.</a:t>
            </a:r>
          </a:p>
          <a:p>
            <a:endParaRPr lang="en-GB" sz="1500"/>
          </a:p>
        </p:txBody>
      </p:sp>
      <p:pic>
        <p:nvPicPr>
          <p:cNvPr id="8" name="Picture 7">
            <a:extLst>
              <a:ext uri="{FF2B5EF4-FFF2-40B4-BE49-F238E27FC236}">
                <a16:creationId xmlns:a16="http://schemas.microsoft.com/office/drawing/2014/main" id="{BF4A12D4-A7E9-EA24-CFFC-6C974282CB1F}"/>
              </a:ext>
            </a:extLst>
          </p:cNvPr>
          <p:cNvPicPr>
            <a:picLocks noChangeAspect="1"/>
          </p:cNvPicPr>
          <p:nvPr/>
        </p:nvPicPr>
        <p:blipFill>
          <a:blip r:embed="rId3"/>
          <a:srcRect l="18334" r="2223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430602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64153-F1B1-1836-D872-E6083E042256}"/>
              </a:ext>
            </a:extLst>
          </p:cNvPr>
          <p:cNvSpPr>
            <a:spLocks noGrp="1"/>
          </p:cNvSpPr>
          <p:nvPr>
            <p:ph type="title"/>
          </p:nvPr>
        </p:nvSpPr>
        <p:spPr>
          <a:xfrm>
            <a:off x="640080" y="325369"/>
            <a:ext cx="4368602" cy="1956841"/>
          </a:xfrm>
        </p:spPr>
        <p:txBody>
          <a:bodyPr anchor="b">
            <a:normAutofit/>
          </a:bodyPr>
          <a:lstStyle/>
          <a:p>
            <a:r>
              <a:rPr lang="en-US" sz="5400" dirty="0"/>
              <a:t>(W4-5) Agenda </a:t>
            </a:r>
            <a:endParaRPr lang="en-GB" sz="5400" dirty="0"/>
          </a:p>
        </p:txBody>
      </p:sp>
      <p:sp>
        <p:nvSpPr>
          <p:cNvPr id="3" name="Content Placeholder 2">
            <a:extLst>
              <a:ext uri="{FF2B5EF4-FFF2-40B4-BE49-F238E27FC236}">
                <a16:creationId xmlns:a16="http://schemas.microsoft.com/office/drawing/2014/main" id="{001755E5-D319-7B1C-BBE5-58B785668CD5}"/>
              </a:ext>
            </a:extLst>
          </p:cNvPr>
          <p:cNvSpPr>
            <a:spLocks noGrp="1"/>
          </p:cNvSpPr>
          <p:nvPr>
            <p:ph idx="1"/>
          </p:nvPr>
        </p:nvSpPr>
        <p:spPr>
          <a:xfrm>
            <a:off x="640080" y="2872899"/>
            <a:ext cx="4243589" cy="3320668"/>
          </a:xfrm>
        </p:spPr>
        <p:txBody>
          <a:bodyPr>
            <a:normAutofit/>
          </a:bodyPr>
          <a:lstStyle/>
          <a:p>
            <a:r>
              <a:rPr lang="en-GB" sz="4400" dirty="0"/>
              <a:t>POSITIONALITY </a:t>
            </a:r>
          </a:p>
          <a:p>
            <a:r>
              <a:rPr lang="en-GB" sz="4400" dirty="0"/>
              <a:t>REFLECTION</a:t>
            </a:r>
          </a:p>
          <a:p>
            <a:r>
              <a:rPr lang="en-GB" sz="4400" dirty="0"/>
              <a:t>REFLEXIVITY</a:t>
            </a:r>
          </a:p>
        </p:txBody>
      </p:sp>
      <p:pic>
        <p:nvPicPr>
          <p:cNvPr id="6" name="Picture 5">
            <a:extLst>
              <a:ext uri="{FF2B5EF4-FFF2-40B4-BE49-F238E27FC236}">
                <a16:creationId xmlns:a16="http://schemas.microsoft.com/office/drawing/2014/main" id="{C670DBFD-65E5-D63A-7C93-714B98EFF553}"/>
              </a:ext>
            </a:extLst>
          </p:cNvPr>
          <p:cNvPicPr>
            <a:picLocks noChangeAspect="1"/>
          </p:cNvPicPr>
          <p:nvPr/>
        </p:nvPicPr>
        <p:blipFill>
          <a:blip r:embed="rId3"/>
          <a:srcRect l="18541" r="1450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021696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62C575F-C8D6-DF67-D5CC-FF985417BDD4}"/>
              </a:ext>
            </a:extLst>
          </p:cNvPr>
          <p:cNvGraphicFramePr>
            <a:graphicFrameLocks noGrp="1"/>
          </p:cNvGraphicFramePr>
          <p:nvPr/>
        </p:nvGraphicFramePr>
        <p:xfrm>
          <a:off x="643467" y="711655"/>
          <a:ext cx="10905067" cy="5434690"/>
        </p:xfrm>
        <a:graphic>
          <a:graphicData uri="http://schemas.openxmlformats.org/drawingml/2006/table">
            <a:tbl>
              <a:tblPr firstRow="1" firstCol="1" bandRow="1">
                <a:tableStyleId>{5C22544A-7EE6-4342-B048-85BDC9FD1C3A}</a:tableStyleId>
              </a:tblPr>
              <a:tblGrid>
                <a:gridCol w="1804827">
                  <a:extLst>
                    <a:ext uri="{9D8B030D-6E8A-4147-A177-3AD203B41FA5}">
                      <a16:colId xmlns:a16="http://schemas.microsoft.com/office/drawing/2014/main" val="1927042386"/>
                    </a:ext>
                  </a:extLst>
                </a:gridCol>
                <a:gridCol w="4586894">
                  <a:extLst>
                    <a:ext uri="{9D8B030D-6E8A-4147-A177-3AD203B41FA5}">
                      <a16:colId xmlns:a16="http://schemas.microsoft.com/office/drawing/2014/main" val="96874950"/>
                    </a:ext>
                  </a:extLst>
                </a:gridCol>
                <a:gridCol w="4513346">
                  <a:extLst>
                    <a:ext uri="{9D8B030D-6E8A-4147-A177-3AD203B41FA5}">
                      <a16:colId xmlns:a16="http://schemas.microsoft.com/office/drawing/2014/main" val="3349533722"/>
                    </a:ext>
                  </a:extLst>
                </a:gridCol>
              </a:tblGrid>
              <a:tr h="511389">
                <a:tc>
                  <a:txBody>
                    <a:bodyPr/>
                    <a:lstStyle/>
                    <a:p>
                      <a:pPr algn="ctr">
                        <a:lnSpc>
                          <a:spcPct val="115000"/>
                        </a:lnSpc>
                        <a:spcAft>
                          <a:spcPts val="800"/>
                        </a:spcAft>
                        <a:buNone/>
                      </a:pPr>
                      <a:r>
                        <a:rPr lang="en-GB" sz="2400" kern="0" spc="-20">
                          <a:effectLst/>
                        </a:rPr>
                        <a:t>Concept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Definition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gn="ctr">
                        <a:lnSpc>
                          <a:spcPct val="115000"/>
                        </a:lnSpc>
                        <a:spcAft>
                          <a:spcPts val="800"/>
                        </a:spcAft>
                        <a:buNone/>
                      </a:pPr>
                      <a:r>
                        <a:rPr lang="en-GB" sz="2400" kern="0" spc="-20">
                          <a:effectLst/>
                        </a:rPr>
                        <a:t>Research Application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173216740"/>
                  </a:ext>
                </a:extLst>
              </a:tr>
              <a:tr h="1782314">
                <a:tc>
                  <a:txBody>
                    <a:bodyPr/>
                    <a:lstStyle/>
                    <a:p>
                      <a:pPr>
                        <a:lnSpc>
                          <a:spcPct val="115000"/>
                        </a:lnSpc>
                        <a:spcAft>
                          <a:spcPts val="800"/>
                        </a:spcAft>
                        <a:buNone/>
                      </a:pPr>
                      <a:r>
                        <a:rPr lang="en-GB" sz="2400" kern="0" spc="-20">
                          <a:effectLst/>
                        </a:rPr>
                        <a:t>Positionality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The researcher's social position, identities, experiences, and worldview that form their standpoint</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Forms the foundation for understanding researcher influence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3271470881"/>
                  </a:ext>
                </a:extLst>
              </a:tr>
              <a:tr h="1358673">
                <a:tc>
                  <a:txBody>
                    <a:bodyPr/>
                    <a:lstStyle/>
                    <a:p>
                      <a:pPr>
                        <a:lnSpc>
                          <a:spcPct val="115000"/>
                        </a:lnSpc>
                        <a:spcAft>
                          <a:spcPts val="800"/>
                        </a:spcAft>
                        <a:buNone/>
                      </a:pPr>
                      <a:r>
                        <a:rPr lang="en-GB" sz="2400" kern="0" spc="-20">
                          <a:effectLst/>
                        </a:rPr>
                        <a:t>Reflection</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Thoughtful consideration of research actions, processes, and experiences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Supports iterative improvement of research practice</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1746102161"/>
                  </a:ext>
                </a:extLst>
              </a:tr>
              <a:tr h="1782314">
                <a:tc>
                  <a:txBody>
                    <a:bodyPr/>
                    <a:lstStyle/>
                    <a:p>
                      <a:pPr>
                        <a:lnSpc>
                          <a:spcPct val="115000"/>
                        </a:lnSpc>
                        <a:spcAft>
                          <a:spcPts val="800"/>
                        </a:spcAft>
                        <a:buNone/>
                      </a:pPr>
                      <a:r>
                        <a:rPr lang="en-GB" sz="2400" kern="0" spc="-20">
                          <a:effectLst/>
                        </a:rPr>
                        <a:t>Reflexivity</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a:effectLst/>
                        </a:rPr>
                        <a:t>Critical analysis of how the researcher's positionality impacts all aspects of the research process</a:t>
                      </a:r>
                      <a:endParaRPr lang="en-GB" sz="2400" kern="10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tc>
                  <a:txBody>
                    <a:bodyPr/>
                    <a:lstStyle/>
                    <a:p>
                      <a:pPr>
                        <a:lnSpc>
                          <a:spcPct val="115000"/>
                        </a:lnSpc>
                        <a:spcAft>
                          <a:spcPts val="800"/>
                        </a:spcAft>
                        <a:buNone/>
                      </a:pPr>
                      <a:r>
                        <a:rPr lang="en-GB" sz="2400" kern="0" spc="-20" dirty="0">
                          <a:effectLst/>
                        </a:rPr>
                        <a:t>Ensures methodological integrity and ethical rigour</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txBody>
                  <a:tcPr marL="19187" marR="19187" marT="19187" marB="19187" anchor="ctr"/>
                </a:tc>
                <a:extLst>
                  <a:ext uri="{0D108BD9-81ED-4DB2-BD59-A6C34878D82A}">
                    <a16:rowId xmlns:a16="http://schemas.microsoft.com/office/drawing/2014/main" val="4094630002"/>
                  </a:ext>
                </a:extLst>
              </a:tr>
            </a:tbl>
          </a:graphicData>
        </a:graphic>
      </p:graphicFrame>
    </p:spTree>
    <p:extLst>
      <p:ext uri="{BB962C8B-B14F-4D97-AF65-F5344CB8AC3E}">
        <p14:creationId xmlns:p14="http://schemas.microsoft.com/office/powerpoint/2010/main" val="37399155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E2B95E6-6484-9A7D-F4E0-17A6A749CDE0}"/>
              </a:ext>
            </a:extLst>
          </p:cNvPr>
          <p:cNvGraphicFramePr>
            <a:graphicFrameLocks noGrp="1"/>
          </p:cNvGraphicFramePr>
          <p:nvPr>
            <p:extLst>
              <p:ext uri="{D42A27DB-BD31-4B8C-83A1-F6EECF244321}">
                <p14:modId xmlns:p14="http://schemas.microsoft.com/office/powerpoint/2010/main" val="3045452030"/>
              </p:ext>
            </p:extLst>
          </p:nvPr>
        </p:nvGraphicFramePr>
        <p:xfrm>
          <a:off x="1382486" y="1123527"/>
          <a:ext cx="9384874" cy="4865774"/>
        </p:xfrm>
        <a:graphic>
          <a:graphicData uri="http://schemas.openxmlformats.org/drawingml/2006/table">
            <a:tbl>
              <a:tblPr firstRow="1" firstCol="1" bandRow="1"/>
              <a:tblGrid>
                <a:gridCol w="1301372">
                  <a:extLst>
                    <a:ext uri="{9D8B030D-6E8A-4147-A177-3AD203B41FA5}">
                      <a16:colId xmlns:a16="http://schemas.microsoft.com/office/drawing/2014/main" val="3629841684"/>
                    </a:ext>
                  </a:extLst>
                </a:gridCol>
                <a:gridCol w="2535381">
                  <a:extLst>
                    <a:ext uri="{9D8B030D-6E8A-4147-A177-3AD203B41FA5}">
                      <a16:colId xmlns:a16="http://schemas.microsoft.com/office/drawing/2014/main" val="2728104025"/>
                    </a:ext>
                  </a:extLst>
                </a:gridCol>
                <a:gridCol w="2736041">
                  <a:extLst>
                    <a:ext uri="{9D8B030D-6E8A-4147-A177-3AD203B41FA5}">
                      <a16:colId xmlns:a16="http://schemas.microsoft.com/office/drawing/2014/main" val="3299530361"/>
                    </a:ext>
                  </a:extLst>
                </a:gridCol>
                <a:gridCol w="2812080">
                  <a:extLst>
                    <a:ext uri="{9D8B030D-6E8A-4147-A177-3AD203B41FA5}">
                      <a16:colId xmlns:a16="http://schemas.microsoft.com/office/drawing/2014/main" val="3295004721"/>
                    </a:ext>
                  </a:extLst>
                </a:gridCol>
              </a:tblGrid>
              <a:tr h="577448">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Term</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Simple Definition</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What It Means for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Example</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2667001"/>
                  </a:ext>
                </a:extLst>
              </a:tr>
              <a:tr h="1597452">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Positionality</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Who you are as a researcher</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How your background and identity affect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As an </a:t>
                      </a:r>
                      <a:r>
                        <a:rPr lang="en-GB" sz="1500" b="0" i="0" u="none" strike="noStrike"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HR professional </a:t>
                      </a: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researching staff turnover in South Wales manufacturing, you bring insider knowledge of HR practices but might overlook issues that seem normal to you</a:t>
                      </a:r>
                      <a:endParaRPr lang="en-GB" sz="2200" b="0" i="0" u="none" strike="noStrike" dirty="0">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3870149"/>
                  </a:ext>
                </a:extLst>
              </a:tr>
              <a:tr h="1087450">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Reflection</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Thinking about what you did</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Looking back at your research actions and decisions</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"I noticed managers were more open when interviewed away from their workplace about reasons for staff turnover"</a:t>
                      </a:r>
                      <a:endParaRPr lang="en-GB" sz="2200" b="0" i="0" u="none" strike="noStrike" dirty="0">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25370391"/>
                  </a:ext>
                </a:extLst>
              </a:tr>
              <a:tr h="1342451">
                <a:tc>
                  <a:txBody>
                    <a:bodyPr/>
                    <a:lstStyle/>
                    <a:p>
                      <a:pPr algn="l" fontAlgn="ctr">
                        <a:lnSpc>
                          <a:spcPct val="115000"/>
                        </a:lnSpc>
                        <a:spcAft>
                          <a:spcPts val="800"/>
                        </a:spcAft>
                        <a:buNone/>
                      </a:pPr>
                      <a:r>
                        <a:rPr lang="en-GB" sz="1500" b="1" i="0" u="none" strike="noStrike">
                          <a:effectLst/>
                          <a:latin typeface="Arial" panose="020B0604020202020204" pitchFamily="34" charset="0"/>
                          <a:ea typeface="Times New Roman" panose="02020603050405020304" pitchFamily="18" charset="0"/>
                          <a:cs typeface="Arial" panose="020B0604020202020204" pitchFamily="34" charset="0"/>
                        </a:rPr>
                        <a:t>Reflexivity</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Understanding how who you are affects your research</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a:effectLst/>
                          <a:latin typeface="Arial" panose="020B0604020202020204" pitchFamily="34" charset="0"/>
                          <a:ea typeface="Times New Roman" panose="02020603050405020304" pitchFamily="18" charset="0"/>
                          <a:cs typeface="Arial" panose="020B0604020202020204" pitchFamily="34" charset="0"/>
                        </a:rPr>
                        <a:t>Seeing the connection between your background and your findings</a:t>
                      </a:r>
                      <a:endParaRPr lang="en-GB" sz="2200" b="0" i="0" u="none" strike="noStrike">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"My experience as an HR professional may lead me to focus on formal HR policies rather than shop floor culture when </a:t>
                      </a:r>
                      <a:r>
                        <a:rPr lang="en-GB" sz="1500" b="0" i="0" u="none" strike="noStrike" dirty="0" err="1">
                          <a:effectLst/>
                          <a:latin typeface="Arial" panose="020B0604020202020204" pitchFamily="34" charset="0"/>
                          <a:ea typeface="Times New Roman" panose="02020603050405020304" pitchFamily="18" charset="0"/>
                          <a:cs typeface="Arial" panose="020B0604020202020204" pitchFamily="34" charset="0"/>
                        </a:rPr>
                        <a:t>analyzing</a:t>
                      </a:r>
                      <a:r>
                        <a:rPr lang="en-GB" sz="1500" b="0" i="0" u="none" strike="noStrike" dirty="0">
                          <a:effectLst/>
                          <a:latin typeface="Arial" panose="020B0604020202020204" pitchFamily="34" charset="0"/>
                          <a:ea typeface="Times New Roman" panose="02020603050405020304" pitchFamily="18" charset="0"/>
                          <a:cs typeface="Arial" panose="020B0604020202020204" pitchFamily="34" charset="0"/>
                        </a:rPr>
                        <a:t> turnover causes"</a:t>
                      </a:r>
                      <a:endParaRPr lang="en-GB" sz="2200" b="0" i="0" u="none" strike="noStrike" dirty="0">
                        <a:effectLst/>
                        <a:latin typeface="Arial" panose="020B0604020202020204" pitchFamily="34" charset="0"/>
                      </a:endParaRPr>
                    </a:p>
                  </a:txBody>
                  <a:tcPr marL="11549" marR="11549" marT="11549" marB="11549"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84306635"/>
                  </a:ext>
                </a:extLst>
              </a:tr>
            </a:tbl>
          </a:graphicData>
        </a:graphic>
      </p:graphicFrame>
    </p:spTree>
    <p:extLst>
      <p:ext uri="{BB962C8B-B14F-4D97-AF65-F5344CB8AC3E}">
        <p14:creationId xmlns:p14="http://schemas.microsoft.com/office/powerpoint/2010/main" val="3454158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E004-69CF-9CB1-37B3-BE3B169CA640}"/>
              </a:ext>
            </a:extLst>
          </p:cNvPr>
          <p:cNvSpPr>
            <a:spLocks noGrp="1"/>
          </p:cNvSpPr>
          <p:nvPr>
            <p:ph type="title"/>
          </p:nvPr>
        </p:nvSpPr>
        <p:spPr>
          <a:xfrm>
            <a:off x="640080" y="325369"/>
            <a:ext cx="4368602" cy="1956841"/>
          </a:xfrm>
        </p:spPr>
        <p:txBody>
          <a:bodyPr anchor="b">
            <a:normAutofit/>
          </a:bodyPr>
          <a:lstStyle/>
          <a:p>
            <a:r>
              <a:rPr lang="en-GB" sz="5400"/>
              <a:t>Conceptual Metaphors</a:t>
            </a:r>
          </a:p>
        </p:txBody>
      </p:sp>
      <p:sp>
        <p:nvSpPr>
          <p:cNvPr id="3" name="Content Placeholder 2">
            <a:extLst>
              <a:ext uri="{FF2B5EF4-FFF2-40B4-BE49-F238E27FC236}">
                <a16:creationId xmlns:a16="http://schemas.microsoft.com/office/drawing/2014/main" id="{5CE75539-B34B-527C-B0C1-2299EAAE204C}"/>
              </a:ext>
            </a:extLst>
          </p:cNvPr>
          <p:cNvSpPr>
            <a:spLocks noGrp="1"/>
          </p:cNvSpPr>
          <p:nvPr>
            <p:ph idx="1"/>
          </p:nvPr>
        </p:nvSpPr>
        <p:spPr>
          <a:xfrm>
            <a:off x="640080" y="2872899"/>
            <a:ext cx="4243589" cy="3320668"/>
          </a:xfrm>
        </p:spPr>
        <p:txBody>
          <a:bodyPr>
            <a:normAutofit/>
          </a:bodyPr>
          <a:lstStyle/>
          <a:p>
            <a:r>
              <a:rPr lang="en-GB" sz="2000"/>
              <a:t>Positionality: A map with "You Are Here" marker—situating yourself in relation to the research</a:t>
            </a:r>
          </a:p>
          <a:p>
            <a:r>
              <a:rPr lang="en-GB" sz="2000"/>
              <a:t>Reflection: Looking back over your shoulder—examining what occurred in your research journey</a:t>
            </a:r>
          </a:p>
          <a:p>
            <a:r>
              <a:rPr lang="en-GB" sz="2000"/>
              <a:t>Reflexivity: A camera photographing the photographer—analysing how you shape what you observe</a:t>
            </a:r>
          </a:p>
        </p:txBody>
      </p:sp>
      <p:pic>
        <p:nvPicPr>
          <p:cNvPr id="12" name="Picture 11" descr="Person pointing on a map">
            <a:extLst>
              <a:ext uri="{FF2B5EF4-FFF2-40B4-BE49-F238E27FC236}">
                <a16:creationId xmlns:a16="http://schemas.microsoft.com/office/drawing/2014/main" id="{4938D212-0EB5-0098-EFF2-B4AC04372664}"/>
              </a:ext>
            </a:extLst>
          </p:cNvPr>
          <p:cNvPicPr>
            <a:picLocks noChangeAspect="1"/>
          </p:cNvPicPr>
          <p:nvPr/>
        </p:nvPicPr>
        <p:blipFill>
          <a:blip r:embed="rId3"/>
          <a:srcRect l="10718" r="2232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592618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C318D7-D2FE-0097-2364-39AFC462D9A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Positionality</a:t>
            </a:r>
          </a:p>
        </p:txBody>
      </p:sp>
      <p:sp>
        <p:nvSpPr>
          <p:cNvPr id="6" name="Content Placeholder 5">
            <a:extLst>
              <a:ext uri="{FF2B5EF4-FFF2-40B4-BE49-F238E27FC236}">
                <a16:creationId xmlns:a16="http://schemas.microsoft.com/office/drawing/2014/main" id="{005BC370-D5A4-8B62-12E9-0BC1CFABE145}"/>
              </a:ext>
            </a:extLst>
          </p:cNvPr>
          <p:cNvSpPr>
            <a:spLocks noGrp="1"/>
          </p:cNvSpPr>
          <p:nvPr>
            <p:ph sz="half" idx="2"/>
          </p:nvPr>
        </p:nvSpPr>
        <p:spPr>
          <a:xfrm>
            <a:off x="640080" y="2872899"/>
            <a:ext cx="4243589" cy="3320668"/>
          </a:xfrm>
        </p:spPr>
        <p:txBody>
          <a:bodyPr vert="horz" lIns="91440" tIns="45720" rIns="91440" bIns="45720" rtlCol="0">
            <a:normAutofit/>
          </a:bodyPr>
          <a:lstStyle/>
          <a:p>
            <a:r>
              <a:rPr lang="en-US" sz="2200" dirty="0"/>
              <a:t>A map with "You Are Here" marker: </a:t>
            </a:r>
          </a:p>
          <a:p>
            <a:r>
              <a:rPr lang="en-US" sz="2200" dirty="0"/>
              <a:t>Illustrating how positionality situates the researcher within the research context.</a:t>
            </a:r>
          </a:p>
        </p:txBody>
      </p:sp>
      <p:pic>
        <p:nvPicPr>
          <p:cNvPr id="5" name="Picture 2" descr="Numbered map of park with legend and you are here marker | ClipStock">
            <a:extLst>
              <a:ext uri="{FF2B5EF4-FFF2-40B4-BE49-F238E27FC236}">
                <a16:creationId xmlns:a16="http://schemas.microsoft.com/office/drawing/2014/main" id="{75D2DEDE-7293-736B-DAB5-80FB4DAEAB5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31403" r="12177"/>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2098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C318D7-D2FE-0097-2364-39AFC462D9A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Reflection</a:t>
            </a:r>
          </a:p>
        </p:txBody>
      </p:sp>
      <p:sp>
        <p:nvSpPr>
          <p:cNvPr id="6" name="Content Placeholder 5">
            <a:extLst>
              <a:ext uri="{FF2B5EF4-FFF2-40B4-BE49-F238E27FC236}">
                <a16:creationId xmlns:a16="http://schemas.microsoft.com/office/drawing/2014/main" id="{005BC370-D5A4-8B62-12E9-0BC1CFABE145}"/>
              </a:ext>
            </a:extLst>
          </p:cNvPr>
          <p:cNvSpPr>
            <a:spLocks noGrp="1"/>
          </p:cNvSpPr>
          <p:nvPr>
            <p:ph sz="half" idx="2"/>
          </p:nvPr>
        </p:nvSpPr>
        <p:spPr>
          <a:xfrm>
            <a:off x="640080" y="2872899"/>
            <a:ext cx="4243589" cy="3320668"/>
          </a:xfrm>
        </p:spPr>
        <p:txBody>
          <a:bodyPr vert="horz" lIns="91440" tIns="45720" rIns="91440" bIns="45720" rtlCol="0">
            <a:normAutofit/>
          </a:bodyPr>
          <a:lstStyle/>
          <a:p>
            <a:r>
              <a:rPr lang="en-US" sz="2200" dirty="0"/>
              <a:t>A person looking back over their shoulder: </a:t>
            </a:r>
          </a:p>
          <a:p>
            <a:r>
              <a:rPr lang="en-US" sz="2200" dirty="0"/>
              <a:t>Representing the act of looking back on past experiences or actions.</a:t>
            </a:r>
          </a:p>
        </p:txBody>
      </p:sp>
      <p:pic>
        <p:nvPicPr>
          <p:cNvPr id="1026" name="Picture 2" descr="12,400+ Man Looking Over Shoulder Stock Photos, Pictures &amp; Royalty-Free  Images - iStock | Man looking over shoulder scared, Man looking over  shoulder full body, Man looking over shoulder serious">
            <a:extLst>
              <a:ext uri="{FF2B5EF4-FFF2-40B4-BE49-F238E27FC236}">
                <a16:creationId xmlns:a16="http://schemas.microsoft.com/office/drawing/2014/main" id="{4019FE8A-D06E-C309-43FD-C56587657478}"/>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1" b="3345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92569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BD137-D35A-1BA5-5E61-5299BBA34026}"/>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Reflexivity</a:t>
            </a:r>
          </a:p>
        </p:txBody>
      </p:sp>
      <p:sp>
        <p:nvSpPr>
          <p:cNvPr id="4" name="Content Placeholder 3">
            <a:extLst>
              <a:ext uri="{FF2B5EF4-FFF2-40B4-BE49-F238E27FC236}">
                <a16:creationId xmlns:a16="http://schemas.microsoft.com/office/drawing/2014/main" id="{B7924306-538E-C5F3-BFB1-905C8B7BB8CE}"/>
              </a:ext>
            </a:extLst>
          </p:cNvPr>
          <p:cNvSpPr>
            <a:spLocks noGrp="1"/>
          </p:cNvSpPr>
          <p:nvPr>
            <p:ph sz="half" idx="2"/>
          </p:nvPr>
        </p:nvSpPr>
        <p:spPr>
          <a:xfrm>
            <a:off x="630936" y="2807208"/>
            <a:ext cx="3429000" cy="3410712"/>
          </a:xfrm>
        </p:spPr>
        <p:txBody>
          <a:bodyPr vert="horz" lIns="91440" tIns="45720" rIns="91440" bIns="45720" rtlCol="0" anchor="t">
            <a:normAutofit/>
          </a:bodyPr>
          <a:lstStyle/>
          <a:p>
            <a:r>
              <a:rPr lang="en-US" sz="2200" dirty="0"/>
              <a:t>A camera turning to photograph the photographer:</a:t>
            </a:r>
          </a:p>
          <a:p>
            <a:r>
              <a:rPr lang="en-US" sz="2200" dirty="0"/>
              <a:t> Representing the researcher examining their own role in the research process.</a:t>
            </a:r>
          </a:p>
        </p:txBody>
      </p:sp>
      <p:pic>
        <p:nvPicPr>
          <p:cNvPr id="2050" name="Picture 2" descr="3 Ways to Photograph Yourself with a DSLR camera - YouTube">
            <a:extLst>
              <a:ext uri="{FF2B5EF4-FFF2-40B4-BE49-F238E27FC236}">
                <a16:creationId xmlns:a16="http://schemas.microsoft.com/office/drawing/2014/main" id="{2FA5B8F7-2176-9A89-23AB-037A5F2FEAA2}"/>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045471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B0ED8-17CE-4852-D6B1-455679706B3A}"/>
              </a:ext>
            </a:extLst>
          </p:cNvPr>
          <p:cNvSpPr>
            <a:spLocks noGrp="1"/>
          </p:cNvSpPr>
          <p:nvPr>
            <p:ph type="title"/>
          </p:nvPr>
        </p:nvSpPr>
        <p:spPr>
          <a:xfrm>
            <a:off x="808638" y="386930"/>
            <a:ext cx="9236700" cy="1188950"/>
          </a:xfrm>
        </p:spPr>
        <p:txBody>
          <a:bodyPr anchor="b">
            <a:normAutofit/>
          </a:bodyPr>
          <a:lstStyle/>
          <a:p>
            <a:r>
              <a:rPr lang="en-GB" sz="5400"/>
              <a:t>The main differences are</a:t>
            </a:r>
          </a:p>
        </p:txBody>
      </p:sp>
      <p:sp>
        <p:nvSpPr>
          <p:cNvPr id="3" name="Content Placeholder 2">
            <a:extLst>
              <a:ext uri="{FF2B5EF4-FFF2-40B4-BE49-F238E27FC236}">
                <a16:creationId xmlns:a16="http://schemas.microsoft.com/office/drawing/2014/main" id="{9417DE57-09E0-42A1-5ABE-214A1DA03CE7}"/>
              </a:ext>
            </a:extLst>
          </p:cNvPr>
          <p:cNvSpPr>
            <a:spLocks noGrp="1"/>
          </p:cNvSpPr>
          <p:nvPr>
            <p:ph idx="1"/>
          </p:nvPr>
        </p:nvSpPr>
        <p:spPr>
          <a:xfrm>
            <a:off x="793660" y="2599509"/>
            <a:ext cx="10143668" cy="3435531"/>
          </a:xfrm>
        </p:spPr>
        <p:txBody>
          <a:bodyPr anchor="ctr">
            <a:normAutofit/>
          </a:bodyPr>
          <a:lstStyle/>
          <a:p>
            <a:r>
              <a:rPr lang="en-GB" sz="2400"/>
              <a:t>Positionality is the researcher's background and standpoint.</a:t>
            </a:r>
          </a:p>
          <a:p>
            <a:r>
              <a:rPr lang="en-GB" sz="2400"/>
              <a:t>Reflection and reflexivity are actions or processes researchers engage in.</a:t>
            </a:r>
          </a:p>
          <a:p>
            <a:pPr lvl="1"/>
            <a:r>
              <a:rPr lang="en-GB" dirty="0"/>
              <a:t>Reflection is a thoughtful consideration of the research experience.</a:t>
            </a:r>
          </a:p>
          <a:p>
            <a:pPr lvl="1"/>
            <a:r>
              <a:rPr lang="en-GB" dirty="0"/>
              <a:t>Reflexivity critically analyses the researcher's positionality and influence.</a:t>
            </a:r>
          </a:p>
          <a:p>
            <a:r>
              <a:rPr lang="en-GB" sz="2400"/>
              <a:t>Positionality refers to the researcher's identity and worldview.</a:t>
            </a:r>
          </a:p>
          <a:p>
            <a:r>
              <a:rPr lang="en-GB" sz="2400"/>
              <a:t>Reflection focuses on the research process and experience. </a:t>
            </a:r>
          </a:p>
          <a:p>
            <a:r>
              <a:rPr lang="en-GB" sz="2400"/>
              <a:t>Reflexivity connects the researcher's positionality to its impact on the research.</a:t>
            </a:r>
          </a:p>
          <a:p>
            <a:endParaRPr lang="en-GB" sz="2400"/>
          </a:p>
        </p:txBody>
      </p:sp>
    </p:spTree>
    <p:extLst>
      <p:ext uri="{BB962C8B-B14F-4D97-AF65-F5344CB8AC3E}">
        <p14:creationId xmlns:p14="http://schemas.microsoft.com/office/powerpoint/2010/main" val="263389352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6964-ED3E-542F-CBF3-B79A98EA2442}"/>
              </a:ext>
            </a:extLst>
          </p:cNvPr>
          <p:cNvSpPr>
            <a:spLocks noGrp="1"/>
          </p:cNvSpPr>
          <p:nvPr>
            <p:ph type="title"/>
          </p:nvPr>
        </p:nvSpPr>
        <p:spPr/>
        <p:txBody>
          <a:bodyPr/>
          <a:lstStyle/>
          <a:p>
            <a:r>
              <a:rPr lang="en-GB" b="0" i="0" dirty="0">
                <a:solidFill>
                  <a:srgbClr val="000000"/>
                </a:solidFill>
                <a:effectLst/>
                <a:latin typeface="Arial" panose="020B0604020202020204" pitchFamily="34" charset="0"/>
              </a:rPr>
              <a:t>Example of Reflexivity</a:t>
            </a:r>
            <a:endParaRPr lang="en-GB" dirty="0"/>
          </a:p>
        </p:txBody>
      </p:sp>
      <p:sp>
        <p:nvSpPr>
          <p:cNvPr id="3" name="Content Placeholder 2">
            <a:extLst>
              <a:ext uri="{FF2B5EF4-FFF2-40B4-BE49-F238E27FC236}">
                <a16:creationId xmlns:a16="http://schemas.microsoft.com/office/drawing/2014/main" id="{C8F7A7FE-8BA9-A4FE-C831-CED01FE36422}"/>
              </a:ext>
            </a:extLst>
          </p:cNvPr>
          <p:cNvSpPr>
            <a:spLocks noGrp="1"/>
          </p:cNvSpPr>
          <p:nvPr>
            <p:ph idx="1"/>
          </p:nvPr>
        </p:nvSpPr>
        <p:spPr/>
        <p:txBody>
          <a:bodyPr>
            <a:normAutofit fontScale="92500" lnSpcReduction="10000"/>
          </a:bodyPr>
          <a:lstStyle/>
          <a:p>
            <a:pPr algn="just"/>
            <a:r>
              <a:rPr lang="en-US" b="1" i="1" dirty="0">
                <a:solidFill>
                  <a:srgbClr val="000000"/>
                </a:solidFill>
                <a:effectLst/>
                <a:latin typeface="Times" panose="02020603050405020304" pitchFamily="18" charset="0"/>
              </a:rPr>
              <a:t>Without Reflexivity (A Hypothetical, Less Nuanced Approach):</a:t>
            </a:r>
            <a:endParaRPr lang="en-US" b="1" i="0" dirty="0">
              <a:solidFill>
                <a:srgbClr val="000000"/>
              </a:solidFill>
              <a:effectLst/>
              <a:latin typeface="Times" panose="02020603050405020304" pitchFamily="18" charset="0"/>
            </a:endParaRPr>
          </a:p>
          <a:p>
            <a:pPr marL="0" indent="0" algn="just">
              <a:buNone/>
            </a:pPr>
            <a:r>
              <a:rPr lang="en-US" b="0" i="0" dirty="0">
                <a:solidFill>
                  <a:srgbClr val="011529"/>
                </a:solidFill>
                <a:effectLst/>
                <a:latin typeface="Open Sans" panose="020B0606030504020204" pitchFamily="34" charset="0"/>
              </a:rPr>
              <a:t>The sociologist might design surveys and interviews, gather data, and then present their findings as objective truths about teenagers and social media.</a:t>
            </a:r>
          </a:p>
          <a:p>
            <a:pPr marL="0" indent="0">
              <a:buNone/>
            </a:pPr>
            <a:endParaRPr lang="en-US" dirty="0">
              <a:solidFill>
                <a:srgbClr val="011529"/>
              </a:solidFill>
              <a:latin typeface="Open Sans" panose="020B0606030504020204" pitchFamily="34" charset="0"/>
            </a:endParaRPr>
          </a:p>
          <a:p>
            <a:pPr marL="0" indent="0" algn="just">
              <a:buNone/>
            </a:pPr>
            <a:r>
              <a:rPr lang="en-US" b="0" i="0" dirty="0">
                <a:solidFill>
                  <a:srgbClr val="011529"/>
                </a:solidFill>
                <a:effectLst/>
                <a:latin typeface="Arial" panose="020B0604020202020204" pitchFamily="34" charset="0"/>
                <a:cs typeface="Arial" panose="020B0604020202020204" pitchFamily="34" charset="0"/>
              </a:rPr>
              <a:t>They might overlook </a:t>
            </a:r>
            <a:r>
              <a:rPr lang="en-US" b="0" i="0" dirty="0">
                <a:solidFill>
                  <a:srgbClr val="FF0000"/>
                </a:solidFill>
                <a:effectLst/>
                <a:latin typeface="Arial" panose="020B0604020202020204" pitchFamily="34" charset="0"/>
                <a:cs typeface="Arial" panose="020B0604020202020204" pitchFamily="34" charset="0"/>
              </a:rPr>
              <a:t>how their own age, gender, use of social media</a:t>
            </a:r>
            <a:r>
              <a:rPr lang="en-US" b="0" i="0" dirty="0">
                <a:solidFill>
                  <a:srgbClr val="011529"/>
                </a:solidFill>
                <a:effectLst/>
                <a:latin typeface="Arial" panose="020B0604020202020204" pitchFamily="34" charset="0"/>
                <a:cs typeface="Arial" panose="020B0604020202020204" pitchFamily="34" charset="0"/>
              </a:rPr>
              <a:t>, or even their preconceived notions about beauty standards (as a researcher from a specific cultural background) might have subtly influenced the questions they asked, the way they interpreted responses, or even how they presented themselves </a:t>
            </a:r>
            <a:r>
              <a:rPr lang="en-US" b="0" i="0" dirty="0">
                <a:solidFill>
                  <a:srgbClr val="FF0000"/>
                </a:solidFill>
                <a:effectLst/>
                <a:latin typeface="Arial" panose="020B0604020202020204" pitchFamily="34" charset="0"/>
                <a:cs typeface="Arial" panose="020B0604020202020204" pitchFamily="34" charset="0"/>
              </a:rPr>
              <a:t>during interviews, potentially shaping the teenagers’ answers.</a:t>
            </a:r>
            <a:r>
              <a:rPr lang="en-US" b="0" i="0" dirty="0">
                <a:solidFill>
                  <a:srgbClr val="011529"/>
                </a:solidFill>
                <a:effectLst/>
                <a:latin typeface="Arial" panose="020B0604020202020204" pitchFamily="34" charset="0"/>
                <a:cs typeface="Arial" panose="020B0604020202020204" pitchFamily="34" charset="0"/>
              </a:rPr>
              <a:t> They simply act as if they are a neutral observer, simply collecting facts.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94487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E56C-D961-A537-99F1-EC0C6B5889A5}"/>
              </a:ext>
            </a:extLst>
          </p:cNvPr>
          <p:cNvSpPr>
            <a:spLocks noGrp="1"/>
          </p:cNvSpPr>
          <p:nvPr>
            <p:ph type="title"/>
          </p:nvPr>
        </p:nvSpPr>
        <p:spPr/>
        <p:txBody>
          <a:bodyPr/>
          <a:lstStyle/>
          <a:p>
            <a:r>
              <a:rPr lang="en-GB" b="0" i="0" dirty="0">
                <a:solidFill>
                  <a:srgbClr val="000000"/>
                </a:solidFill>
                <a:effectLst/>
                <a:latin typeface="Arial" panose="020B0604020202020204" pitchFamily="34" charset="0"/>
              </a:rPr>
              <a:t>Example of Reflexivity</a:t>
            </a:r>
            <a:endParaRPr lang="en-GB" dirty="0"/>
          </a:p>
        </p:txBody>
      </p:sp>
      <p:sp>
        <p:nvSpPr>
          <p:cNvPr id="3" name="Content Placeholder 2">
            <a:extLst>
              <a:ext uri="{FF2B5EF4-FFF2-40B4-BE49-F238E27FC236}">
                <a16:creationId xmlns:a16="http://schemas.microsoft.com/office/drawing/2014/main" id="{D348BFE8-22E9-1396-17B3-AF7FC252B678}"/>
              </a:ext>
            </a:extLst>
          </p:cNvPr>
          <p:cNvSpPr>
            <a:spLocks noGrp="1"/>
          </p:cNvSpPr>
          <p:nvPr>
            <p:ph idx="1"/>
          </p:nvPr>
        </p:nvSpPr>
        <p:spPr/>
        <p:txBody>
          <a:bodyPr/>
          <a:lstStyle/>
          <a:p>
            <a:r>
              <a:rPr lang="en-US" b="1" i="1" dirty="0">
                <a:solidFill>
                  <a:srgbClr val="000000"/>
                </a:solidFill>
                <a:effectLst/>
                <a:latin typeface="Times" panose="02020603050405020304" pitchFamily="18" charset="0"/>
              </a:rPr>
              <a:t>With Reflexivity (A More Sociologically Informed Approach):</a:t>
            </a:r>
            <a:endParaRPr lang="en-US" b="1" i="0" dirty="0">
              <a:solidFill>
                <a:srgbClr val="000000"/>
              </a:solidFill>
              <a:effectLst/>
              <a:latin typeface="Times" panose="02020603050405020304" pitchFamily="18" charset="0"/>
            </a:endParaRPr>
          </a:p>
          <a:p>
            <a:r>
              <a:rPr lang="en-US" b="0" i="0" dirty="0">
                <a:solidFill>
                  <a:srgbClr val="011529"/>
                </a:solidFill>
                <a:effectLst/>
                <a:latin typeface="Open Sans" panose="020B0606030504020204" pitchFamily="34" charset="0"/>
              </a:rPr>
              <a:t>A reflexive sociologist would be acutely aware of their own positionality. Before, during, and after the study, they would engage in critical self-reflection:</a:t>
            </a:r>
            <a:endParaRPr lang="en-GB" dirty="0"/>
          </a:p>
        </p:txBody>
      </p:sp>
    </p:spTree>
    <p:extLst>
      <p:ext uri="{BB962C8B-B14F-4D97-AF65-F5344CB8AC3E}">
        <p14:creationId xmlns:p14="http://schemas.microsoft.com/office/powerpoint/2010/main" val="12099489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41EF5-6527-78D4-02D2-18A9D79DE396}"/>
              </a:ext>
            </a:extLst>
          </p:cNvPr>
          <p:cNvSpPr>
            <a:spLocks noGrp="1"/>
          </p:cNvSpPr>
          <p:nvPr>
            <p:ph type="title"/>
          </p:nvPr>
        </p:nvSpPr>
        <p:spPr>
          <a:xfrm>
            <a:off x="779417" y="149589"/>
            <a:ext cx="10515600" cy="692966"/>
          </a:xfrm>
        </p:spPr>
        <p:txBody>
          <a:bodyPr>
            <a:normAutofit fontScale="90000"/>
          </a:bodyPr>
          <a:lstStyle/>
          <a:p>
            <a:r>
              <a:rPr lang="en-GB" b="0" i="0" dirty="0">
                <a:solidFill>
                  <a:srgbClr val="000000"/>
                </a:solidFill>
                <a:effectLst/>
                <a:latin typeface="Arial" panose="020B0604020202020204" pitchFamily="34" charset="0"/>
              </a:rPr>
              <a:t>Example of Reflexivity</a:t>
            </a:r>
            <a:endParaRPr lang="en-GB" dirty="0"/>
          </a:p>
        </p:txBody>
      </p:sp>
      <p:sp>
        <p:nvSpPr>
          <p:cNvPr id="3" name="Content Placeholder 2">
            <a:extLst>
              <a:ext uri="{FF2B5EF4-FFF2-40B4-BE49-F238E27FC236}">
                <a16:creationId xmlns:a16="http://schemas.microsoft.com/office/drawing/2014/main" id="{B34386E7-733A-52BA-D9C3-A5DAB06C6D90}"/>
              </a:ext>
            </a:extLst>
          </p:cNvPr>
          <p:cNvSpPr>
            <a:spLocks noGrp="1"/>
          </p:cNvSpPr>
          <p:nvPr>
            <p:ph idx="1"/>
          </p:nvPr>
        </p:nvSpPr>
        <p:spPr>
          <a:xfrm>
            <a:off x="838200" y="1156064"/>
            <a:ext cx="10515600" cy="5212079"/>
          </a:xfrm>
        </p:spPr>
        <p:txBody>
          <a:bodyPr>
            <a:normAutofit fontScale="77500" lnSpcReduction="20000"/>
          </a:bodyPr>
          <a:lstStyle/>
          <a:p>
            <a:pPr algn="just" fontAlgn="base">
              <a:lnSpc>
                <a:spcPct val="120000"/>
              </a:lnSpc>
              <a:buFont typeface="Arial" panose="020B0604020202020204" pitchFamily="34" charset="0"/>
              <a:buChar char="•"/>
            </a:pPr>
            <a:r>
              <a:rPr lang="en-US" b="1" i="0" dirty="0">
                <a:solidFill>
                  <a:srgbClr val="011529"/>
                </a:solidFill>
                <a:effectLst/>
                <a:latin typeface="Open Sans" panose="020B0606030504020204" pitchFamily="34" charset="0"/>
              </a:rPr>
              <a:t>Before the study</a:t>
            </a:r>
            <a:r>
              <a:rPr lang="en-US" b="0" i="0" dirty="0">
                <a:solidFill>
                  <a:srgbClr val="011529"/>
                </a:solidFill>
                <a:effectLst/>
                <a:latin typeface="Open Sans" panose="020B0606030504020204" pitchFamily="34" charset="0"/>
              </a:rPr>
              <a:t>: They might ask: “What are my own biases regarding social media and body image? How might my personal experiences (e.g., being a Gen </a:t>
            </a:r>
            <a:r>
              <a:rPr lang="en-US" b="0" i="0" dirty="0" err="1">
                <a:solidFill>
                  <a:srgbClr val="011529"/>
                </a:solidFill>
                <a:effectLst/>
                <a:latin typeface="Open Sans" panose="020B0606030504020204" pitchFamily="34" charset="0"/>
              </a:rPr>
              <a:t>X’er</a:t>
            </a:r>
            <a:r>
              <a:rPr lang="en-US" b="0" i="0" dirty="0">
                <a:solidFill>
                  <a:srgbClr val="011529"/>
                </a:solidFill>
                <a:effectLst/>
                <a:latin typeface="Open Sans" panose="020B0606030504020204" pitchFamily="34" charset="0"/>
              </a:rPr>
              <a:t> researching Gen Z, or coming from a culture with specific beauty ideals) affect my interpretation? Am I projecting any of my own anxieties onto the participants?”</a:t>
            </a:r>
          </a:p>
          <a:p>
            <a:pPr algn="just" fontAlgn="base">
              <a:lnSpc>
                <a:spcPct val="120000"/>
              </a:lnSpc>
              <a:buFont typeface="Arial" panose="020B0604020202020204" pitchFamily="34" charset="0"/>
              <a:buChar char="•"/>
            </a:pPr>
            <a:r>
              <a:rPr lang="en-US" b="1" i="0" dirty="0">
                <a:solidFill>
                  <a:srgbClr val="011529"/>
                </a:solidFill>
                <a:effectLst/>
                <a:latin typeface="Open Sans" panose="020B0606030504020204" pitchFamily="34" charset="0"/>
              </a:rPr>
              <a:t>During the study</a:t>
            </a:r>
            <a:r>
              <a:rPr lang="en-US" b="0" i="0" dirty="0">
                <a:solidFill>
                  <a:srgbClr val="011529"/>
                </a:solidFill>
                <a:effectLst/>
                <a:latin typeface="Open Sans" panose="020B0606030504020204" pitchFamily="34" charset="0"/>
              </a:rPr>
              <a:t>: They might observe how their presence as an “adult researcher” changes the dynamics of an interview with a teenager. They might note if their questions, despite being carefully worded, seem to lead participants to certain types of answers. They might even acknowledge this in their field notes or research diary.</a:t>
            </a:r>
          </a:p>
          <a:p>
            <a:pPr algn="just" fontAlgn="base">
              <a:lnSpc>
                <a:spcPct val="120000"/>
              </a:lnSpc>
              <a:buFont typeface="Arial" panose="020B0604020202020204" pitchFamily="34" charset="0"/>
              <a:buChar char="•"/>
            </a:pPr>
            <a:r>
              <a:rPr lang="en-US" b="0" i="0" dirty="0">
                <a:solidFill>
                  <a:srgbClr val="011529"/>
                </a:solidFill>
                <a:effectLst/>
                <a:latin typeface="Open Sans" panose="020B0606030504020204" pitchFamily="34" charset="0"/>
              </a:rPr>
              <a:t>Aft</a:t>
            </a:r>
            <a:r>
              <a:rPr lang="en-US" b="1" i="0" dirty="0">
                <a:solidFill>
                  <a:srgbClr val="011529"/>
                </a:solidFill>
                <a:effectLst/>
                <a:latin typeface="Open Sans" panose="020B0606030504020204" pitchFamily="34" charset="0"/>
              </a:rPr>
              <a:t>er the study</a:t>
            </a:r>
            <a:r>
              <a:rPr lang="en-US" b="0" i="0" dirty="0">
                <a:solidFill>
                  <a:srgbClr val="011529"/>
                </a:solidFill>
                <a:effectLst/>
                <a:latin typeface="Open Sans" panose="020B0606030504020204" pitchFamily="34" charset="0"/>
              </a:rPr>
              <a:t>: They would openly discuss these potential influences in their methodology section, explaining how their own position might have shaped the data or analysis. They wouldn’t claim complete objectivity but rather acknowledge their role as an active participant in the research process.</a:t>
            </a:r>
          </a:p>
          <a:p>
            <a:pPr marL="0" indent="0">
              <a:buNone/>
            </a:pPr>
            <a:endParaRPr lang="en-GB" dirty="0"/>
          </a:p>
        </p:txBody>
      </p:sp>
    </p:spTree>
    <p:extLst>
      <p:ext uri="{BB962C8B-B14F-4D97-AF65-F5344CB8AC3E}">
        <p14:creationId xmlns:p14="http://schemas.microsoft.com/office/powerpoint/2010/main" val="9793406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19EB451-413E-F528-7E7A-FDAAA07B11C4}"/>
              </a:ext>
            </a:extLst>
          </p:cNvPr>
          <p:cNvPicPr>
            <a:picLocks noChangeAspect="1"/>
          </p:cNvPicPr>
          <p:nvPr/>
        </p:nvPicPr>
        <p:blipFill>
          <a:blip r:embed="rId2"/>
          <a:srcRect l="13163" t="12493" r="13884" b="7001"/>
          <a:stretch/>
        </p:blipFill>
        <p:spPr>
          <a:xfrm>
            <a:off x="2245852" y="643467"/>
            <a:ext cx="7563136" cy="5571066"/>
          </a:xfrm>
          <a:prstGeom prst="rect">
            <a:avLst/>
          </a:prstGeom>
        </p:spPr>
      </p:pic>
    </p:spTree>
    <p:extLst>
      <p:ext uri="{BB962C8B-B14F-4D97-AF65-F5344CB8AC3E}">
        <p14:creationId xmlns:p14="http://schemas.microsoft.com/office/powerpoint/2010/main" val="219244053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8FBB8-E613-EC3F-353B-17824309BF51}"/>
              </a:ext>
            </a:extLst>
          </p:cNvPr>
          <p:cNvSpPr>
            <a:spLocks noGrp="1"/>
          </p:cNvSpPr>
          <p:nvPr>
            <p:ph type="ctrTitle"/>
          </p:nvPr>
        </p:nvSpPr>
        <p:spPr>
          <a:xfrm>
            <a:off x="477980" y="1122363"/>
            <a:ext cx="8589819" cy="2529794"/>
          </a:xfrm>
        </p:spPr>
        <p:txBody>
          <a:bodyPr anchor="b">
            <a:normAutofit fontScale="90000"/>
          </a:bodyPr>
          <a:lstStyle/>
          <a:p>
            <a:pPr algn="l"/>
            <a:r>
              <a:rPr lang="en-GB" sz="4100" dirty="0"/>
              <a:t>Advancing to the Doctoral Research Stage</a:t>
            </a:r>
            <a:br>
              <a:rPr lang="en-GB" sz="4100" dirty="0"/>
            </a:br>
            <a:r>
              <a:rPr lang="en-GB" sz="4100" dirty="0"/>
              <a:t>THE QUALITATIVE UMBRELLA</a:t>
            </a:r>
            <a:br>
              <a:rPr lang="en-GB" sz="4100" dirty="0"/>
            </a:br>
            <a:br>
              <a:rPr lang="en-GB" sz="4100" dirty="0"/>
            </a:br>
            <a:r>
              <a:rPr lang="en-GB" sz="4100" dirty="0"/>
              <a:t>W4 – Research paradigm and Approaches </a:t>
            </a:r>
          </a:p>
        </p:txBody>
      </p:sp>
      <p:sp>
        <p:nvSpPr>
          <p:cNvPr id="3" name="Subtitle 2">
            <a:extLst>
              <a:ext uri="{FF2B5EF4-FFF2-40B4-BE49-F238E27FC236}">
                <a16:creationId xmlns:a16="http://schemas.microsoft.com/office/drawing/2014/main" id="{953445FA-EF98-69BC-34F3-8DF099F9A3B8}"/>
              </a:ext>
            </a:extLst>
          </p:cNvPr>
          <p:cNvSpPr>
            <a:spLocks noGrp="1"/>
          </p:cNvSpPr>
          <p:nvPr>
            <p:ph type="subTitle" idx="1"/>
          </p:nvPr>
        </p:nvSpPr>
        <p:spPr>
          <a:xfrm>
            <a:off x="477981" y="4878365"/>
            <a:ext cx="4023359" cy="1208141"/>
          </a:xfrm>
        </p:spPr>
        <p:txBody>
          <a:bodyPr>
            <a:normAutofit/>
          </a:bodyPr>
          <a:lstStyle/>
          <a:p>
            <a:pPr algn="l"/>
            <a:r>
              <a:rPr lang="en-GB" sz="2000" dirty="0">
                <a:solidFill>
                  <a:schemeClr val="bg1"/>
                </a:solidFill>
              </a:rPr>
              <a:t>Dr </a:t>
            </a:r>
            <a:r>
              <a:rPr lang="en-GB" sz="2000" dirty="0"/>
              <a:t>Helen Lee 2025</a:t>
            </a:r>
          </a:p>
        </p:txBody>
      </p:sp>
      <p:pic>
        <p:nvPicPr>
          <p:cNvPr id="5" name="Graphic 4" descr="Umbrella outline">
            <a:extLst>
              <a:ext uri="{FF2B5EF4-FFF2-40B4-BE49-F238E27FC236}">
                <a16:creationId xmlns:a16="http://schemas.microsoft.com/office/drawing/2014/main" id="{6FD16540-B3CD-2418-1EAF-E28E12D0CC3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928551" y="4142510"/>
            <a:ext cx="914400" cy="914400"/>
          </a:xfrm>
          <a:prstGeom prst="rect">
            <a:avLst/>
          </a:prstGeom>
        </p:spPr>
      </p:pic>
    </p:spTree>
    <p:extLst>
      <p:ext uri="{BB962C8B-B14F-4D97-AF65-F5344CB8AC3E}">
        <p14:creationId xmlns:p14="http://schemas.microsoft.com/office/powerpoint/2010/main" val="230809753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p>
          <a:p>
            <a:r>
              <a:rPr lang="en-GB" sz="1400" b="1" dirty="0"/>
              <a:t>SAUNDERS SHOULD NOT BE USED IN MY MODULES.</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22D23D2-61A0-3932-051C-D8F4F189286E}"/>
              </a:ext>
            </a:extLst>
          </p:cNvPr>
          <p:cNvPicPr>
            <a:picLocks noChangeAspect="1"/>
          </p:cNvPicPr>
          <p:nvPr/>
        </p:nvPicPr>
        <p:blipFill>
          <a:blip r:embed="rId2"/>
          <a:srcRect t="15081" r="2272" b="5919"/>
          <a:stretch/>
        </p:blipFill>
        <p:spPr>
          <a:xfrm>
            <a:off x="643467" y="2000526"/>
            <a:ext cx="5294716" cy="2856946"/>
          </a:xfrm>
          <a:prstGeom prst="rect">
            <a:avLst/>
          </a:prstGeom>
        </p:spPr>
      </p:pic>
      <p:pic>
        <p:nvPicPr>
          <p:cNvPr id="11" name="Graphic 10" descr="Beach umbrella outline">
            <a:extLst>
              <a:ext uri="{FF2B5EF4-FFF2-40B4-BE49-F238E27FC236}">
                <a16:creationId xmlns:a16="http://schemas.microsoft.com/office/drawing/2014/main" id="{379512B3-8CB9-C359-80E3-BC034CFEDA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53817" y="781642"/>
            <a:ext cx="5294715" cy="5294715"/>
          </a:xfrm>
          <a:prstGeom prst="rect">
            <a:avLst/>
          </a:prstGeom>
        </p:spPr>
      </p:pic>
    </p:spTree>
    <p:extLst>
      <p:ext uri="{BB962C8B-B14F-4D97-AF65-F5344CB8AC3E}">
        <p14:creationId xmlns:p14="http://schemas.microsoft.com/office/powerpoint/2010/main" val="219164141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52ABE-21CF-DCD6-3336-0F5A9A7EB0C3}"/>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23538099-B3A5-C2DA-60CA-4BDEC552B74D}"/>
              </a:ext>
            </a:extLst>
          </p:cNvPr>
          <p:cNvPicPr>
            <a:picLocks noChangeAspect="1"/>
          </p:cNvPicPr>
          <p:nvPr/>
        </p:nvPicPr>
        <p:blipFill>
          <a:blip r:embed="rId2"/>
          <a:srcRect t="15081" r="2272" b="5919"/>
          <a:stretch/>
        </p:blipFill>
        <p:spPr>
          <a:xfrm>
            <a:off x="933634" y="643467"/>
            <a:ext cx="10324732" cy="5571066"/>
          </a:xfrm>
          <a:prstGeom prst="rect">
            <a:avLst/>
          </a:prstGeom>
        </p:spPr>
      </p:pic>
    </p:spTree>
    <p:extLst>
      <p:ext uri="{BB962C8B-B14F-4D97-AF65-F5344CB8AC3E}">
        <p14:creationId xmlns:p14="http://schemas.microsoft.com/office/powerpoint/2010/main" val="89105050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35722F2-FD0F-85CF-6D2F-2EE5B6CD0214}"/>
              </a:ext>
            </a:extLst>
          </p:cNvPr>
          <p:cNvPicPr>
            <a:picLocks noChangeAspect="1"/>
          </p:cNvPicPr>
          <p:nvPr/>
        </p:nvPicPr>
        <p:blipFill rotWithShape="1">
          <a:blip r:embed="rId3"/>
          <a:srcRect l="26434" r="7598" b="7229"/>
          <a:stretch/>
        </p:blipFill>
        <p:spPr>
          <a:xfrm>
            <a:off x="3522468" y="10"/>
            <a:ext cx="8669532" cy="6857990"/>
          </a:xfrm>
          <a:prstGeom prst="rect">
            <a:avLst/>
          </a:prstGeom>
        </p:spPr>
      </p:pic>
      <p:sp>
        <p:nvSpPr>
          <p:cNvPr id="2" name="Title 1">
            <a:extLst>
              <a:ext uri="{FF2B5EF4-FFF2-40B4-BE49-F238E27FC236}">
                <a16:creationId xmlns:a16="http://schemas.microsoft.com/office/drawing/2014/main" id="{B404A3A1-F136-1951-5878-2AF19CD92595}"/>
              </a:ext>
            </a:extLst>
          </p:cNvPr>
          <p:cNvSpPr>
            <a:spLocks noGrp="1"/>
          </p:cNvSpPr>
          <p:nvPr>
            <p:ph type="title"/>
          </p:nvPr>
        </p:nvSpPr>
        <p:spPr>
          <a:xfrm>
            <a:off x="371094" y="1161288"/>
            <a:ext cx="3438144" cy="1124712"/>
          </a:xfrm>
        </p:spPr>
        <p:txBody>
          <a:bodyPr vert="horz" lIns="91440" tIns="45720" rIns="91440" bIns="45720" rtlCol="0" anchor="b">
            <a:normAutofit fontScale="90000"/>
          </a:bodyPr>
          <a:lstStyle/>
          <a:p>
            <a:r>
              <a:rPr lang="en-US" sz="2000" dirty="0"/>
              <a:t>INTERPRETIVISM V CONSTRUCTIVISM V</a:t>
            </a:r>
            <a:br>
              <a:rPr lang="en-US" sz="2000" dirty="0"/>
            </a:br>
            <a:r>
              <a:rPr lang="en-US" sz="2000" dirty="0"/>
              <a:t>SOCIAL CONSTRUCTIONISM V PHENOMENOLOGY</a:t>
            </a:r>
            <a:br>
              <a:rPr lang="en-US" sz="2000" dirty="0"/>
            </a:br>
            <a:r>
              <a:rPr lang="en-US" sz="2000" dirty="0"/>
              <a:t>WHICH ONE TO CHOOSE ????</a:t>
            </a:r>
          </a:p>
        </p:txBody>
      </p:sp>
    </p:spTree>
    <p:extLst>
      <p:ext uri="{BB962C8B-B14F-4D97-AF65-F5344CB8AC3E}">
        <p14:creationId xmlns:p14="http://schemas.microsoft.com/office/powerpoint/2010/main" val="231035192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7265A-2361-6293-0257-FD1EC9725749}"/>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7D66353B-E28C-6848-E26D-F21E54393B46}"/>
              </a:ext>
            </a:extLst>
          </p:cNvPr>
          <p:cNvPicPr>
            <a:picLocks noChangeAspect="1"/>
          </p:cNvPicPr>
          <p:nvPr/>
        </p:nvPicPr>
        <p:blipFill>
          <a:blip r:embed="rId2"/>
          <a:srcRect t="15081" r="2272" b="5919"/>
          <a:stretch/>
        </p:blipFill>
        <p:spPr>
          <a:xfrm>
            <a:off x="952500" y="964714"/>
            <a:ext cx="10053251" cy="5417822"/>
          </a:xfrm>
          <a:prstGeom prst="rect">
            <a:avLst/>
          </a:prstGeom>
        </p:spPr>
      </p:pic>
    </p:spTree>
    <p:extLst>
      <p:ext uri="{BB962C8B-B14F-4D97-AF65-F5344CB8AC3E}">
        <p14:creationId xmlns:p14="http://schemas.microsoft.com/office/powerpoint/2010/main" val="312936724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DC0447A-85E7-2AE5-64C2-13898006A000}"/>
              </a:ext>
            </a:extLst>
          </p:cNvPr>
          <p:cNvGraphicFramePr>
            <a:graphicFrameLocks noGrp="1"/>
          </p:cNvGraphicFramePr>
          <p:nvPr/>
        </p:nvGraphicFramePr>
        <p:xfrm>
          <a:off x="643467" y="1064892"/>
          <a:ext cx="10905067" cy="4728218"/>
        </p:xfrm>
        <a:graphic>
          <a:graphicData uri="http://schemas.openxmlformats.org/drawingml/2006/table">
            <a:tbl>
              <a:tblPr firstRow="1" firstCol="1" bandRow="1"/>
              <a:tblGrid>
                <a:gridCol w="1729292">
                  <a:extLst>
                    <a:ext uri="{9D8B030D-6E8A-4147-A177-3AD203B41FA5}">
                      <a16:colId xmlns:a16="http://schemas.microsoft.com/office/drawing/2014/main" val="325720453"/>
                    </a:ext>
                  </a:extLst>
                </a:gridCol>
                <a:gridCol w="1816028">
                  <a:extLst>
                    <a:ext uri="{9D8B030D-6E8A-4147-A177-3AD203B41FA5}">
                      <a16:colId xmlns:a16="http://schemas.microsoft.com/office/drawing/2014/main" val="2707774851"/>
                    </a:ext>
                  </a:extLst>
                </a:gridCol>
                <a:gridCol w="1838580">
                  <a:extLst>
                    <a:ext uri="{9D8B030D-6E8A-4147-A177-3AD203B41FA5}">
                      <a16:colId xmlns:a16="http://schemas.microsoft.com/office/drawing/2014/main" val="848934024"/>
                    </a:ext>
                  </a:extLst>
                </a:gridCol>
                <a:gridCol w="1828172">
                  <a:extLst>
                    <a:ext uri="{9D8B030D-6E8A-4147-A177-3AD203B41FA5}">
                      <a16:colId xmlns:a16="http://schemas.microsoft.com/office/drawing/2014/main" val="2394170047"/>
                    </a:ext>
                  </a:extLst>
                </a:gridCol>
                <a:gridCol w="3692995">
                  <a:extLst>
                    <a:ext uri="{9D8B030D-6E8A-4147-A177-3AD203B41FA5}">
                      <a16:colId xmlns:a16="http://schemas.microsoft.com/office/drawing/2014/main" val="2456143240"/>
                    </a:ext>
                  </a:extLst>
                </a:gridCol>
              </a:tblGrid>
              <a:tr h="258805">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Paradigm/Approach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Core Idea</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Focus</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Research Approach</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pPr>
                      <a:r>
                        <a:rPr lang="en-GB" sz="1200" b="1" kern="0">
                          <a:effectLst/>
                          <a:latin typeface="Arial" panose="020B0604020202020204" pitchFamily="34" charset="0"/>
                          <a:ea typeface="Times New Roman" panose="02020603050405020304" pitchFamily="18" charset="0"/>
                          <a:cs typeface="Arial" panose="020B0604020202020204" pitchFamily="34" charset="0"/>
                        </a:rPr>
                        <a:t>Example for Employee Turnover Study</a:t>
                      </a:r>
                      <a:endParaRPr lang="en-GB" sz="13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4359802"/>
                  </a:ext>
                </a:extLst>
              </a:tr>
              <a:tr h="1117353">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Interpretivism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understood differently by different people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individuals make sense of their world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through participants' own viewpoints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Interviewing individual employees about their personal reasons for leaving manufacturing jobs, exploring how they interpreted workplace conditions</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1593518"/>
                  </a:ext>
                </a:extLst>
              </a:tr>
              <a:tr h="1385472">
                <a:tc>
                  <a:txBody>
                    <a:bodyPr/>
                    <a:lstStyle/>
                    <a:p>
                      <a:pPr>
                        <a:lnSpc>
                          <a:spcPct val="115000"/>
                        </a:lnSpc>
                        <a:spcAft>
                          <a:spcPts val="800"/>
                        </a:spcAft>
                      </a:pPr>
                      <a:r>
                        <a:rPr lang="en-GB" sz="1500" b="1" kern="0">
                          <a:effectLst/>
                          <a:latin typeface="Arial" panose="020B0604020202020204" pitchFamily="34" charset="0"/>
                          <a:ea typeface="Times New Roman" panose="02020603050405020304" pitchFamily="18" charset="0"/>
                          <a:cs typeface="Arial" panose="020B0604020202020204" pitchFamily="34" charset="0"/>
                        </a:rPr>
                        <a:t>Social Constructionism (Paradigm)</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Reality is created through shared social processes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How groups create shared understandings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Studying conversations and shared meanings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Examining how workplace culture and conversations among workers create shared narratives about manufacturing work being "dead-end" or "insecure" in South Wales</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11564283"/>
                  </a:ext>
                </a:extLst>
              </a:tr>
              <a:tr h="849235">
                <a:tc>
                  <a:txBody>
                    <a:bodyPr/>
                    <a:lstStyle/>
                    <a:p>
                      <a:pPr>
                        <a:lnSpc>
                          <a:spcPct val="115000"/>
                        </a:lnSpc>
                        <a:spcAft>
                          <a:spcPts val="800"/>
                        </a:spcAft>
                      </a:pPr>
                      <a:r>
                        <a:rPr lang="en-GB" sz="1500" b="1" strike="sngStrike" kern="0">
                          <a:effectLst/>
                          <a:latin typeface="Arial" panose="020B0604020202020204" pitchFamily="34" charset="0"/>
                          <a:ea typeface="Times New Roman" panose="02020603050405020304" pitchFamily="18" charset="0"/>
                          <a:cs typeface="Arial" panose="020B0604020202020204" pitchFamily="34" charset="0"/>
                        </a:rPr>
                        <a:t>Constructivism (Approach within Interpretivism)</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People build their understanding from experiences</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How each person develops their own reality</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a:effectLst/>
                          <a:latin typeface="Arial" panose="020B0604020202020204" pitchFamily="34" charset="0"/>
                          <a:ea typeface="Times New Roman" panose="02020603050405020304" pitchFamily="18" charset="0"/>
                          <a:cs typeface="Arial" panose="020B0604020202020204" pitchFamily="34" charset="0"/>
                        </a:rPr>
                        <a:t>Studying individual meaning-making</a:t>
                      </a:r>
                      <a:endParaRPr lang="en-GB" sz="1500" strike="sngStrike"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strike="sngStrike" kern="0" dirty="0">
                          <a:effectLst/>
                          <a:latin typeface="Arial" panose="020B0604020202020204" pitchFamily="34" charset="0"/>
                          <a:ea typeface="Times New Roman" panose="02020603050405020304" pitchFamily="18" charset="0"/>
                          <a:cs typeface="Arial" panose="020B0604020202020204" pitchFamily="34" charset="0"/>
                        </a:rPr>
                        <a:t>Exploring how a worker's previous experiences at different factories shaped their decision to leave their current job</a:t>
                      </a:r>
                      <a:endParaRPr lang="en-GB" sz="1500" strike="sngStrike"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7536927"/>
                  </a:ext>
                </a:extLst>
              </a:tr>
              <a:tr h="1117353">
                <a:tc>
                  <a:txBody>
                    <a:bodyPr/>
                    <a:lstStyle/>
                    <a:p>
                      <a:pPr>
                        <a:lnSpc>
                          <a:spcPct val="115000"/>
                        </a:lnSpc>
                        <a:spcAft>
                          <a:spcPts val="800"/>
                        </a:spcAft>
                      </a:pPr>
                      <a:r>
                        <a:rPr lang="en-GB" sz="1500" b="1" kern="0" dirty="0">
                          <a:effectLst/>
                          <a:latin typeface="Arial" panose="020B0604020202020204" pitchFamily="34" charset="0"/>
                          <a:ea typeface="Times New Roman" panose="02020603050405020304" pitchFamily="18" charset="0"/>
                          <a:cs typeface="Arial" panose="020B0604020202020204" pitchFamily="34" charset="0"/>
                        </a:rPr>
                        <a:t>Phenomenology (Approach)</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Understanding the lived experience</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The direct, conscious experience of a situation</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a:effectLst/>
                          <a:latin typeface="Arial" panose="020B0604020202020204" pitchFamily="34" charset="0"/>
                          <a:ea typeface="Times New Roman" panose="02020603050405020304" pitchFamily="18" charset="0"/>
                          <a:cs typeface="Arial" panose="020B0604020202020204" pitchFamily="34" charset="0"/>
                        </a:rPr>
                        <a:t>Deep exploration of how situations are experienced</a:t>
                      </a:r>
                      <a:endParaRPr lang="en-GB" sz="1500" kern="10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500" kern="0" dirty="0">
                          <a:effectLst/>
                          <a:latin typeface="Arial" panose="020B0604020202020204" pitchFamily="34" charset="0"/>
                          <a:ea typeface="Times New Roman" panose="02020603050405020304" pitchFamily="18" charset="0"/>
                          <a:cs typeface="Arial" panose="020B0604020202020204" pitchFamily="34" charset="0"/>
                        </a:rPr>
                        <a:t>Detailed study of what it feels like to work on a manufacturing line in South Wales - the physical sensations, emotions, and daily lived experience</a:t>
                      </a:r>
                      <a:endParaRPr lang="en-GB" sz="1500" kern="100" dirty="0">
                        <a:effectLst/>
                        <a:latin typeface="Aptos" panose="020B0004020202020204" pitchFamily="34" charset="0"/>
                        <a:ea typeface="DengXian" panose="02010600030101010101" pitchFamily="2" charset="-122"/>
                        <a:cs typeface="Arial" panose="020B0604020202020204" pitchFamily="34" charset="0"/>
                      </a:endParaRPr>
                    </a:p>
                  </a:txBody>
                  <a:tcPr marL="10123" marR="10123" marT="10123" marB="1012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87413193"/>
                  </a:ext>
                </a:extLst>
              </a:tr>
            </a:tbl>
          </a:graphicData>
        </a:graphic>
      </p:graphicFrame>
    </p:spTree>
    <p:extLst>
      <p:ext uri="{BB962C8B-B14F-4D97-AF65-F5344CB8AC3E}">
        <p14:creationId xmlns:p14="http://schemas.microsoft.com/office/powerpoint/2010/main" val="271589979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all with drawings of people and flags&#10;&#10;AI-generated content may be incorrect.">
            <a:extLst>
              <a:ext uri="{FF2B5EF4-FFF2-40B4-BE49-F238E27FC236}">
                <a16:creationId xmlns:a16="http://schemas.microsoft.com/office/drawing/2014/main" id="{C481FAEA-FAF0-8091-B03B-2806BA34D119}"/>
              </a:ext>
            </a:extLst>
          </p:cNvPr>
          <p:cNvPicPr>
            <a:picLocks noChangeAspect="1"/>
          </p:cNvPicPr>
          <p:nvPr/>
        </p:nvPicPr>
        <p:blipFill rotWithShape="1">
          <a:blip r:embed="rId3">
            <a:alphaModFix amt="50000"/>
          </a:blip>
          <a:srcRect t="20401" b="4599"/>
          <a:stretch/>
        </p:blipFill>
        <p:spPr>
          <a:xfrm>
            <a:off x="20" y="1"/>
            <a:ext cx="12191980" cy="6857999"/>
          </a:xfrm>
          <a:prstGeom prst="rect">
            <a:avLst/>
          </a:prstGeom>
        </p:spPr>
      </p:pic>
      <p:sp>
        <p:nvSpPr>
          <p:cNvPr id="2" name="Title 1">
            <a:extLst>
              <a:ext uri="{FF2B5EF4-FFF2-40B4-BE49-F238E27FC236}">
                <a16:creationId xmlns:a16="http://schemas.microsoft.com/office/drawing/2014/main" id="{8694769B-FD48-483E-9B07-7AFDC5D7C847}"/>
              </a:ext>
            </a:extLst>
          </p:cNvPr>
          <p:cNvSpPr>
            <a:spLocks noGrp="1"/>
          </p:cNvSpPr>
          <p:nvPr>
            <p:ph type="ctrTitle"/>
          </p:nvPr>
        </p:nvSpPr>
        <p:spPr>
          <a:xfrm>
            <a:off x="1524000" y="1122362"/>
            <a:ext cx="9144000" cy="2900518"/>
          </a:xfrm>
        </p:spPr>
        <p:txBody>
          <a:bodyPr>
            <a:normAutofit/>
          </a:bodyPr>
          <a:lstStyle/>
          <a:p>
            <a:r>
              <a:rPr lang="en-GB" sz="5600">
                <a:solidFill>
                  <a:srgbClr val="FFFFFF"/>
                </a:solidFill>
              </a:rPr>
              <a:t>LCDB7012 ADVANCING TO THE DOCTORAL RESEARCH STAGE</a:t>
            </a:r>
            <a:br>
              <a:rPr lang="en-GB" sz="5600">
                <a:solidFill>
                  <a:srgbClr val="FFFFFF"/>
                </a:solidFill>
              </a:rPr>
            </a:br>
            <a:endParaRPr lang="en-GB" sz="5600">
              <a:solidFill>
                <a:srgbClr val="FFFFFF"/>
              </a:solidFill>
            </a:endParaRPr>
          </a:p>
        </p:txBody>
      </p:sp>
      <p:sp>
        <p:nvSpPr>
          <p:cNvPr id="3" name="Subtitle 2">
            <a:extLst>
              <a:ext uri="{FF2B5EF4-FFF2-40B4-BE49-F238E27FC236}">
                <a16:creationId xmlns:a16="http://schemas.microsoft.com/office/drawing/2014/main" id="{18A5B84F-6639-4F87-B4C6-91F2B914685B}"/>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DR HELEN LEE</a:t>
            </a:r>
          </a:p>
        </p:txBody>
      </p:sp>
    </p:spTree>
    <p:extLst>
      <p:ext uri="{BB962C8B-B14F-4D97-AF65-F5344CB8AC3E}">
        <p14:creationId xmlns:p14="http://schemas.microsoft.com/office/powerpoint/2010/main" val="103190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5342F-C669-8C65-04EE-32F99E66B5BD}"/>
              </a:ext>
            </a:extLst>
          </p:cNvPr>
          <p:cNvSpPr>
            <a:spLocks noGrp="1"/>
          </p:cNvSpPr>
          <p:nvPr>
            <p:ph type="title"/>
          </p:nvPr>
        </p:nvSpPr>
        <p:spPr/>
        <p:txBody>
          <a:bodyPr/>
          <a:lstStyle/>
          <a:p>
            <a:r>
              <a:rPr lang="en-US" dirty="0"/>
              <a:t>(W6) Agenda </a:t>
            </a:r>
            <a:endParaRPr lang="en-GB" dirty="0"/>
          </a:p>
        </p:txBody>
      </p:sp>
      <p:sp>
        <p:nvSpPr>
          <p:cNvPr id="3" name="Content Placeholder 2">
            <a:extLst>
              <a:ext uri="{FF2B5EF4-FFF2-40B4-BE49-F238E27FC236}">
                <a16:creationId xmlns:a16="http://schemas.microsoft.com/office/drawing/2014/main" id="{5848606E-E375-6672-6FDC-AA22192EDDDA}"/>
              </a:ext>
            </a:extLst>
          </p:cNvPr>
          <p:cNvSpPr>
            <a:spLocks noGrp="1"/>
          </p:cNvSpPr>
          <p:nvPr>
            <p:ph idx="1"/>
          </p:nvPr>
        </p:nvSpPr>
        <p:spPr/>
        <p:txBody>
          <a:bodyPr/>
          <a:lstStyle/>
          <a:p>
            <a:endParaRPr lang="en-GB" dirty="0"/>
          </a:p>
          <a:p>
            <a:r>
              <a:rPr lang="en-GB" dirty="0"/>
              <a:t>Recap</a:t>
            </a:r>
          </a:p>
          <a:p>
            <a:r>
              <a:rPr lang="en-GB" dirty="0"/>
              <a:t>E</a:t>
            </a:r>
            <a:r>
              <a:rPr lang="en-GB" sz="2800" dirty="0"/>
              <a:t>mic and Etic Approaches</a:t>
            </a:r>
          </a:p>
          <a:p>
            <a:r>
              <a:rPr lang="en-US" sz="2800" kern="1200" dirty="0">
                <a:solidFill>
                  <a:schemeClr val="tx1"/>
                </a:solidFill>
                <a:latin typeface="+mj-lt"/>
                <a:ea typeface="+mj-ea"/>
                <a:cs typeface="+mj-cs"/>
              </a:rPr>
              <a:t>Reflexivity and Emic-Etic Dynamics</a:t>
            </a:r>
          </a:p>
          <a:p>
            <a:r>
              <a:rPr lang="en-US" sz="2800" kern="1200" dirty="0">
                <a:solidFill>
                  <a:schemeClr val="tx1"/>
                </a:solidFill>
                <a:latin typeface="+mj-lt"/>
                <a:ea typeface="+mj-ea"/>
                <a:cs typeface="+mj-cs"/>
              </a:rPr>
              <a:t>Application</a:t>
            </a:r>
            <a:endParaRPr lang="en-GB" dirty="0"/>
          </a:p>
        </p:txBody>
      </p:sp>
    </p:spTree>
    <p:extLst>
      <p:ext uri="{BB962C8B-B14F-4D97-AF65-F5344CB8AC3E}">
        <p14:creationId xmlns:p14="http://schemas.microsoft.com/office/powerpoint/2010/main" val="20604208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A37115-892E-512F-E824-0B5C62991CD7}"/>
              </a:ext>
            </a:extLst>
          </p:cNvPr>
          <p:cNvSpPr>
            <a:spLocks noGrp="1"/>
          </p:cNvSpPr>
          <p:nvPr>
            <p:ph type="title"/>
          </p:nvPr>
        </p:nvSpPr>
        <p:spPr/>
        <p:txBody>
          <a:bodyPr>
            <a:normAutofit/>
          </a:bodyPr>
          <a:lstStyle/>
          <a:p>
            <a:r>
              <a:rPr lang="en-GB" b="1" dirty="0"/>
              <a:t>Understanding Emic and Etic Approaches</a:t>
            </a:r>
            <a:br>
              <a:rPr lang="en-GB" b="1" dirty="0"/>
            </a:br>
            <a:endParaRPr lang="en-GB" dirty="0"/>
          </a:p>
        </p:txBody>
      </p:sp>
      <p:sp>
        <p:nvSpPr>
          <p:cNvPr id="5" name="Text Placeholder 4">
            <a:extLst>
              <a:ext uri="{FF2B5EF4-FFF2-40B4-BE49-F238E27FC236}">
                <a16:creationId xmlns:a16="http://schemas.microsoft.com/office/drawing/2014/main" id="{F91CC23E-5726-3244-2F49-F8E40B503EA1}"/>
              </a:ext>
            </a:extLst>
          </p:cNvPr>
          <p:cNvSpPr>
            <a:spLocks noGrp="1"/>
          </p:cNvSpPr>
          <p:nvPr>
            <p:ph type="body" idx="1"/>
          </p:nvPr>
        </p:nvSpPr>
        <p:spPr/>
        <p:txBody>
          <a:bodyPr/>
          <a:lstStyle/>
          <a:p>
            <a:r>
              <a:rPr lang="en-GB" b="1" dirty="0"/>
              <a:t>Emic Perspective</a:t>
            </a:r>
            <a:endParaRPr lang="en-GB" dirty="0"/>
          </a:p>
        </p:txBody>
      </p:sp>
      <p:sp>
        <p:nvSpPr>
          <p:cNvPr id="6" name="Content Placeholder 5">
            <a:extLst>
              <a:ext uri="{FF2B5EF4-FFF2-40B4-BE49-F238E27FC236}">
                <a16:creationId xmlns:a16="http://schemas.microsoft.com/office/drawing/2014/main" id="{250BA11B-8963-34D3-42C9-6F506AAA85CA}"/>
              </a:ext>
            </a:extLst>
          </p:cNvPr>
          <p:cNvSpPr>
            <a:spLocks noGrp="1"/>
          </p:cNvSpPr>
          <p:nvPr>
            <p:ph sz="half" idx="2"/>
          </p:nvPr>
        </p:nvSpPr>
        <p:spPr/>
        <p:txBody>
          <a:bodyPr>
            <a:normAutofit fontScale="92500" lnSpcReduction="10000"/>
          </a:bodyPr>
          <a:lstStyle/>
          <a:p>
            <a:pPr>
              <a:buFont typeface="Arial" panose="020B0604020202020204" pitchFamily="34" charset="0"/>
              <a:buChar char="•"/>
            </a:pPr>
            <a:r>
              <a:rPr lang="en-GB" dirty="0"/>
              <a:t>The 'insider' view</a:t>
            </a:r>
          </a:p>
          <a:p>
            <a:pPr>
              <a:buFont typeface="Arial" panose="020B0604020202020204" pitchFamily="34" charset="0"/>
              <a:buChar char="•"/>
            </a:pPr>
            <a:r>
              <a:rPr lang="en-GB" dirty="0"/>
              <a:t>Focuses on understanding phenomena from within the cultural or social context</a:t>
            </a:r>
          </a:p>
          <a:p>
            <a:pPr>
              <a:buFont typeface="Arial" panose="020B0604020202020204" pitchFamily="34" charset="0"/>
              <a:buChar char="•"/>
            </a:pPr>
            <a:r>
              <a:rPr lang="en-GB" dirty="0"/>
              <a:t>Prioritises participants' viewpoints, language, and categorisations</a:t>
            </a:r>
          </a:p>
          <a:p>
            <a:pPr>
              <a:buFont typeface="Arial" panose="020B0604020202020204" pitchFamily="34" charset="0"/>
              <a:buChar char="•"/>
            </a:pPr>
            <a:r>
              <a:rPr lang="en-GB" dirty="0"/>
              <a:t>Seeks to understand meanings as they exist within the specific context</a:t>
            </a:r>
          </a:p>
          <a:p>
            <a:endParaRPr lang="en-GB" dirty="0"/>
          </a:p>
        </p:txBody>
      </p:sp>
      <p:sp>
        <p:nvSpPr>
          <p:cNvPr id="7" name="Text Placeholder 6">
            <a:extLst>
              <a:ext uri="{FF2B5EF4-FFF2-40B4-BE49-F238E27FC236}">
                <a16:creationId xmlns:a16="http://schemas.microsoft.com/office/drawing/2014/main" id="{1400B950-6B54-7397-51D0-00C2FDEE8842}"/>
              </a:ext>
            </a:extLst>
          </p:cNvPr>
          <p:cNvSpPr>
            <a:spLocks noGrp="1"/>
          </p:cNvSpPr>
          <p:nvPr>
            <p:ph type="body" sz="quarter" idx="3"/>
          </p:nvPr>
        </p:nvSpPr>
        <p:spPr/>
        <p:txBody>
          <a:bodyPr/>
          <a:lstStyle/>
          <a:p>
            <a:r>
              <a:rPr lang="en-GB" b="1" dirty="0"/>
              <a:t>Etic Perspective</a:t>
            </a:r>
            <a:endParaRPr lang="en-GB" dirty="0"/>
          </a:p>
        </p:txBody>
      </p:sp>
      <p:sp>
        <p:nvSpPr>
          <p:cNvPr id="8" name="Content Placeholder 7">
            <a:extLst>
              <a:ext uri="{FF2B5EF4-FFF2-40B4-BE49-F238E27FC236}">
                <a16:creationId xmlns:a16="http://schemas.microsoft.com/office/drawing/2014/main" id="{D56FD09D-15C3-A4E4-F268-5E3953424315}"/>
              </a:ext>
            </a:extLst>
          </p:cNvPr>
          <p:cNvSpPr>
            <a:spLocks noGrp="1"/>
          </p:cNvSpPr>
          <p:nvPr>
            <p:ph sz="quarter" idx="4"/>
          </p:nvPr>
        </p:nvSpPr>
        <p:spPr/>
        <p:txBody>
          <a:bodyPr>
            <a:normAutofit fontScale="92500" lnSpcReduction="10000"/>
          </a:bodyPr>
          <a:lstStyle/>
          <a:p>
            <a:pPr>
              <a:buFont typeface="Arial" panose="020B0604020202020204" pitchFamily="34" charset="0"/>
              <a:buChar char="•"/>
            </a:pPr>
            <a:r>
              <a:rPr lang="en-GB" dirty="0"/>
              <a:t>The 'outsider' view</a:t>
            </a:r>
          </a:p>
          <a:p>
            <a:pPr>
              <a:buFont typeface="Arial" panose="020B0604020202020204" pitchFamily="34" charset="0"/>
              <a:buChar char="•"/>
            </a:pPr>
            <a:r>
              <a:rPr lang="en-GB" dirty="0"/>
              <a:t>Applies external frameworks and concepts to understand phenomena</a:t>
            </a:r>
          </a:p>
          <a:p>
            <a:pPr>
              <a:buFont typeface="Arial" panose="020B0604020202020204" pitchFamily="34" charset="0"/>
              <a:buChar char="•"/>
            </a:pPr>
            <a:r>
              <a:rPr lang="en-GB" dirty="0"/>
              <a:t>Prioritises researcher-defined categories and theoretical constructs</a:t>
            </a:r>
          </a:p>
          <a:p>
            <a:pPr>
              <a:buFont typeface="Arial" panose="020B0604020202020204" pitchFamily="34" charset="0"/>
              <a:buChar char="•"/>
            </a:pPr>
            <a:r>
              <a:rPr lang="en-GB" dirty="0"/>
              <a:t>Seeks to identify patterns, structures, and comparisons across contexts</a:t>
            </a:r>
          </a:p>
          <a:p>
            <a:endParaRPr lang="en-GB" dirty="0"/>
          </a:p>
        </p:txBody>
      </p:sp>
    </p:spTree>
    <p:extLst>
      <p:ext uri="{BB962C8B-B14F-4D97-AF65-F5344CB8AC3E}">
        <p14:creationId xmlns:p14="http://schemas.microsoft.com/office/powerpoint/2010/main" val="58074611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DA784F7-CA73-DB86-F753-1C9C7EEC4FEF}"/>
              </a:ext>
            </a:extLst>
          </p:cNvPr>
          <p:cNvPicPr>
            <a:picLocks noChangeAspect="1"/>
          </p:cNvPicPr>
          <p:nvPr/>
        </p:nvPicPr>
        <p:blipFill>
          <a:blip r:embed="rId2"/>
          <a:srcRect l="7854" t="14455" r="7993" b="6168"/>
          <a:stretch/>
        </p:blipFill>
        <p:spPr>
          <a:xfrm>
            <a:off x="1461331" y="395243"/>
            <a:ext cx="9648966" cy="6067514"/>
          </a:xfrm>
          <a:prstGeom prst="rect">
            <a:avLst/>
          </a:prstGeom>
        </p:spPr>
      </p:pic>
    </p:spTree>
    <p:extLst>
      <p:ext uri="{BB962C8B-B14F-4D97-AF65-F5344CB8AC3E}">
        <p14:creationId xmlns:p14="http://schemas.microsoft.com/office/powerpoint/2010/main" val="108735925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BEC59-2CA2-9A9E-F48E-4648A4D2E472}"/>
              </a:ext>
            </a:extLst>
          </p:cNvPr>
          <p:cNvSpPr>
            <a:spLocks noGrp="1"/>
          </p:cNvSpPr>
          <p:nvPr>
            <p:ph type="ctrTitle"/>
          </p:nvPr>
        </p:nvSpPr>
        <p:spPr>
          <a:xfrm>
            <a:off x="633446" y="640081"/>
            <a:ext cx="6562262" cy="3849244"/>
          </a:xfrm>
          <a:noFill/>
        </p:spPr>
        <p:txBody>
          <a:bodyPr>
            <a:normAutofit/>
          </a:bodyPr>
          <a:lstStyle/>
          <a:p>
            <a:pPr algn="r"/>
            <a:r>
              <a:rPr lang="en-GB" sz="5100"/>
              <a:t>Advancing to the Doctoral Research Stage</a:t>
            </a:r>
            <a:br>
              <a:rPr lang="en-GB" sz="5100"/>
            </a:br>
            <a:r>
              <a:rPr lang="en-US" altLang="en-US" sz="5100"/>
              <a:t>Case Study Research Method</a:t>
            </a:r>
            <a:endParaRPr lang="en-GB" sz="5100"/>
          </a:p>
        </p:txBody>
      </p:sp>
      <p:sp>
        <p:nvSpPr>
          <p:cNvPr id="3" name="Subtitle 2">
            <a:extLst>
              <a:ext uri="{FF2B5EF4-FFF2-40B4-BE49-F238E27FC236}">
                <a16:creationId xmlns:a16="http://schemas.microsoft.com/office/drawing/2014/main" id="{707084A7-D0E3-AB95-15F5-C8EE94B88A22}"/>
              </a:ext>
            </a:extLst>
          </p:cNvPr>
          <p:cNvSpPr>
            <a:spLocks noGrp="1"/>
          </p:cNvSpPr>
          <p:nvPr>
            <p:ph type="subTitle" idx="1"/>
          </p:nvPr>
        </p:nvSpPr>
        <p:spPr>
          <a:xfrm>
            <a:off x="633446" y="4627755"/>
            <a:ext cx="6562262" cy="1590165"/>
          </a:xfrm>
          <a:noFill/>
        </p:spPr>
        <p:txBody>
          <a:bodyPr>
            <a:normAutofit/>
          </a:bodyPr>
          <a:lstStyle/>
          <a:p>
            <a:pPr algn="r"/>
            <a:r>
              <a:rPr lang="en-GB" dirty="0"/>
              <a:t>Dr Helen Lee </a:t>
            </a:r>
          </a:p>
        </p:txBody>
      </p:sp>
      <p:pic>
        <p:nvPicPr>
          <p:cNvPr id="7" name="Picture 6" descr="A picture containing handwriting, text, human face, poster&#10;&#10;Description automatically generated">
            <a:extLst>
              <a:ext uri="{FF2B5EF4-FFF2-40B4-BE49-F238E27FC236}">
                <a16:creationId xmlns:a16="http://schemas.microsoft.com/office/drawing/2014/main" id="{BABF572A-72E1-75B8-1675-8632B1127849}"/>
              </a:ext>
            </a:extLst>
          </p:cNvPr>
          <p:cNvPicPr>
            <a:picLocks noChangeAspect="1"/>
          </p:cNvPicPr>
          <p:nvPr/>
        </p:nvPicPr>
        <p:blipFill rotWithShape="1">
          <a:blip r:embed="rId2">
            <a:extLst>
              <a:ext uri="{28A0092B-C50C-407E-A947-70E740481C1C}">
                <a14:useLocalDpi xmlns:a14="http://schemas.microsoft.com/office/drawing/2010/main" val="0"/>
              </a:ext>
            </a:extLst>
          </a:blip>
          <a:srcRect r="9867"/>
          <a:stretch/>
        </p:blipFill>
        <p:spPr>
          <a:xfrm>
            <a:off x="7552944" y="10"/>
            <a:ext cx="4636008" cy="6857990"/>
          </a:xfrm>
          <a:prstGeom prst="rect">
            <a:avLst/>
          </a:prstGeom>
        </p:spPr>
      </p:pic>
    </p:spTree>
    <p:extLst>
      <p:ext uri="{BB962C8B-B14F-4D97-AF65-F5344CB8AC3E}">
        <p14:creationId xmlns:p14="http://schemas.microsoft.com/office/powerpoint/2010/main" val="383268505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2B10-E482-D0C0-7E46-F029C02F99A9}"/>
              </a:ext>
            </a:extLst>
          </p:cNvPr>
          <p:cNvSpPr>
            <a:spLocks noGrp="1"/>
          </p:cNvSpPr>
          <p:nvPr>
            <p:ph type="title"/>
          </p:nvPr>
        </p:nvSpPr>
        <p:spPr/>
        <p:txBody>
          <a:bodyPr>
            <a:normAutofit/>
          </a:bodyPr>
          <a:lstStyle/>
          <a:p>
            <a:r>
              <a:rPr lang="en-GB" dirty="0"/>
              <a:t>(W7_8) What Is a Case?</a:t>
            </a:r>
            <a:br>
              <a:rPr lang="en-GB" dirty="0"/>
            </a:br>
            <a:endParaRPr lang="en-GB" dirty="0"/>
          </a:p>
        </p:txBody>
      </p:sp>
      <p:sp>
        <p:nvSpPr>
          <p:cNvPr id="3" name="Content Placeholder 2">
            <a:extLst>
              <a:ext uri="{FF2B5EF4-FFF2-40B4-BE49-F238E27FC236}">
                <a16:creationId xmlns:a16="http://schemas.microsoft.com/office/drawing/2014/main" id="{B73C8A37-B688-FE71-6A58-554285C608A5}"/>
              </a:ext>
            </a:extLst>
          </p:cNvPr>
          <p:cNvSpPr>
            <a:spLocks noGrp="1"/>
          </p:cNvSpPr>
          <p:nvPr>
            <p:ph idx="1"/>
          </p:nvPr>
        </p:nvSpPr>
        <p:spPr>
          <a:xfrm>
            <a:off x="493426" y="1634330"/>
            <a:ext cx="10860374" cy="4997567"/>
          </a:xfrm>
        </p:spPr>
        <p:txBody>
          <a:bodyPr>
            <a:normAutofit/>
          </a:bodyPr>
          <a:lstStyle/>
          <a:p>
            <a:pPr marL="514350" indent="-514350">
              <a:buFont typeface="+mj-lt"/>
              <a:buAutoNum type="arabicPeriod"/>
            </a:pPr>
            <a:r>
              <a:rPr lang="en-GB" sz="3600" dirty="0"/>
              <a:t>Case: a bounded system</a:t>
            </a:r>
          </a:p>
          <a:p>
            <a:pPr marL="514350" indent="-514350">
              <a:buFont typeface="+mj-lt"/>
              <a:buAutoNum type="arabicPeriod"/>
            </a:pPr>
            <a:r>
              <a:rPr lang="en-GB" sz="3600" dirty="0"/>
              <a:t>Cases are holistic entities that have parts and that act or operate in their environments. </a:t>
            </a:r>
          </a:p>
          <a:p>
            <a:pPr marL="514350" indent="-514350">
              <a:buFont typeface="+mj-lt"/>
              <a:buAutoNum type="arabicPeriod"/>
            </a:pPr>
            <a:r>
              <a:rPr lang="en-GB" sz="3600" dirty="0"/>
              <a:t>Researcher defines the case, but they study how the system operates. </a:t>
            </a:r>
          </a:p>
          <a:p>
            <a:pPr marL="514350" indent="-514350">
              <a:buFont typeface="+mj-lt"/>
              <a:buAutoNum type="arabicPeriod"/>
            </a:pPr>
            <a:r>
              <a:rPr lang="en-GB" sz="3600" dirty="0"/>
              <a:t>Each case has an internal and external context. </a:t>
            </a:r>
          </a:p>
          <a:p>
            <a:pPr marL="514350" indent="-514350">
              <a:buFont typeface="+mj-lt"/>
              <a:buAutoNum type="arabicPeriod"/>
            </a:pPr>
            <a:r>
              <a:rPr lang="en-GB" sz="3600" dirty="0"/>
              <a:t>Discussion Question: What is a case in case study research?</a:t>
            </a:r>
          </a:p>
          <a:p>
            <a:endParaRPr lang="en-GB" dirty="0"/>
          </a:p>
        </p:txBody>
      </p:sp>
    </p:spTree>
    <p:extLst>
      <p:ext uri="{BB962C8B-B14F-4D97-AF65-F5344CB8AC3E}">
        <p14:creationId xmlns:p14="http://schemas.microsoft.com/office/powerpoint/2010/main" val="211829517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0F66431-1430-BBDE-D0D5-57CE8F800B3D}"/>
              </a:ext>
            </a:extLst>
          </p:cNvPr>
          <p:cNvSpPr>
            <a:spLocks noGrp="1" noChangeArrowheads="1"/>
          </p:cNvSpPr>
          <p:nvPr>
            <p:ph type="title" idx="4294967295"/>
          </p:nvPr>
        </p:nvSpPr>
        <p:spPr>
          <a:xfrm>
            <a:off x="466722" y="586855"/>
            <a:ext cx="3201366" cy="3387497"/>
          </a:xfrm>
        </p:spPr>
        <p:txBody>
          <a:bodyPr vert="horz" lIns="91440" tIns="45720" rIns="91440" bIns="45720" rtlCol="0" anchor="b">
            <a:normAutofit/>
          </a:bodyPr>
          <a:lstStyle/>
          <a:p>
            <a:pPr algn="r"/>
            <a:r>
              <a:rPr lang="en-US" altLang="en-US" sz="4000" kern="1200">
                <a:solidFill>
                  <a:srgbClr val="FFFFFF"/>
                </a:solidFill>
                <a:latin typeface="+mj-lt"/>
                <a:ea typeface="+mj-ea"/>
                <a:cs typeface="+mj-cs"/>
              </a:rPr>
              <a:t>Usefulness of Case Studies</a:t>
            </a:r>
          </a:p>
        </p:txBody>
      </p:sp>
      <p:sp>
        <p:nvSpPr>
          <p:cNvPr id="5123" name="Rectangle 3">
            <a:extLst>
              <a:ext uri="{FF2B5EF4-FFF2-40B4-BE49-F238E27FC236}">
                <a16:creationId xmlns:a16="http://schemas.microsoft.com/office/drawing/2014/main" id="{2E636824-BE64-EF55-6402-D269B6D24A30}"/>
              </a:ext>
            </a:extLst>
          </p:cNvPr>
          <p:cNvSpPr>
            <a:spLocks noGrp="1" noChangeArrowheads="1"/>
          </p:cNvSpPr>
          <p:nvPr>
            <p:ph type="body" idx="4294967295"/>
          </p:nvPr>
        </p:nvSpPr>
        <p:spPr>
          <a:xfrm>
            <a:off x="4765924" y="331237"/>
            <a:ext cx="6555347" cy="5877283"/>
          </a:xfrm>
        </p:spPr>
        <p:txBody>
          <a:bodyPr vert="horz" lIns="91440" tIns="45720" rIns="91440" bIns="45720" rtlCol="0" anchor="ctr">
            <a:normAutofit/>
          </a:bodyPr>
          <a:lstStyle/>
          <a:p>
            <a:r>
              <a:rPr lang="en-US" altLang="en-US" dirty="0"/>
              <a:t>Case studies can be:</a:t>
            </a:r>
          </a:p>
          <a:p>
            <a:r>
              <a:rPr lang="en-US" altLang="en-US" dirty="0"/>
              <a:t>Exploratory</a:t>
            </a:r>
          </a:p>
          <a:p>
            <a:r>
              <a:rPr lang="en-US" altLang="en-US" dirty="0"/>
              <a:t>Explanatory</a:t>
            </a:r>
          </a:p>
          <a:p>
            <a:r>
              <a:rPr lang="en-US" altLang="en-US" dirty="0"/>
              <a:t>Descriptive (Yin, 1994)</a:t>
            </a:r>
          </a:p>
          <a:p>
            <a:r>
              <a:rPr lang="en-US" altLang="en-US" dirty="0"/>
              <a:t>Case studies can be used to:</a:t>
            </a:r>
          </a:p>
          <a:p>
            <a:r>
              <a:rPr lang="en-US" altLang="en-US" dirty="0"/>
              <a:t>Provide description</a:t>
            </a:r>
          </a:p>
          <a:p>
            <a:r>
              <a:rPr lang="en-US" altLang="en-US" dirty="0"/>
              <a:t>Test theory</a:t>
            </a:r>
          </a:p>
          <a:p>
            <a:r>
              <a:rPr lang="en-US" altLang="en-US" dirty="0"/>
              <a:t>Generate theory (Eisenhardt, 1989).</a:t>
            </a:r>
          </a:p>
          <a:p>
            <a:endParaRPr lang="en-US" altLang="en-US" sz="2000" dirty="0"/>
          </a:p>
        </p:txBody>
      </p:sp>
      <p:sp>
        <p:nvSpPr>
          <p:cNvPr id="5124" name="Text Box 4">
            <a:extLst>
              <a:ext uri="{FF2B5EF4-FFF2-40B4-BE49-F238E27FC236}">
                <a16:creationId xmlns:a16="http://schemas.microsoft.com/office/drawing/2014/main" id="{5EBE6332-8502-2E2A-19C3-98BAE686DF2B}"/>
              </a:ext>
            </a:extLst>
          </p:cNvPr>
          <p:cNvSpPr txBox="1">
            <a:spLocks noChangeArrowheads="1"/>
          </p:cNvSpPr>
          <p:nvPr/>
        </p:nvSpPr>
        <p:spPr bwMode="auto">
          <a:xfrm>
            <a:off x="5177576" y="5357212"/>
            <a:ext cx="5597912" cy="1169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Yin, Robert (1994)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"Ch 1: Designing Case Studies,"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Case Study Research: Design &amp; Methods</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2nd edition, Thousand Oaks, CA: Sage Publications </a:t>
            </a: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spcBef>
                <a:spcPts val="0"/>
              </a:spcBef>
              <a:spcAft>
                <a:spcPts val="60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Eisenhardt, Kathleen M., (1989) </a:t>
            </a:r>
            <a:r>
              <a:rPr kumimoji="0" lang="en-US" altLang="en-US" sz="120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"Building Theories From Case Study Research," </a:t>
            </a:r>
            <a:r>
              <a:rPr kumimoji="0" lang="en-US" altLang="en-US" sz="12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Academy Of Management Review</a:t>
            </a:r>
            <a:r>
              <a:rPr kumimoji="0" lang="en-US" altLang="en-US"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14(4) 532-550. </a:t>
            </a: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Video 10" descr="Floating Numbers And Letters On Top Of A Book">
            <a:extLst>
              <a:ext uri="{FF2B5EF4-FFF2-40B4-BE49-F238E27FC236}">
                <a16:creationId xmlns:a16="http://schemas.microsoft.com/office/drawing/2014/main" id="{2D8A5956-7C88-6FB6-9F99-B89C0C09D28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F741E530-E959-327C-54A9-1DACEB410BB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Types of Case Study Research </a:t>
            </a:r>
          </a:p>
        </p:txBody>
      </p:sp>
    </p:spTree>
    <p:extLst>
      <p:ext uri="{BB962C8B-B14F-4D97-AF65-F5344CB8AC3E}">
        <p14:creationId xmlns:p14="http://schemas.microsoft.com/office/powerpoint/2010/main" val="29006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1"/>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1"/>
                                        </p:tgtEl>
                                      </p:cBhvr>
                                    </p:cmd>
                                  </p:childTnLst>
                                </p:cTn>
                              </p:par>
                            </p:childTnLst>
                          </p:cTn>
                        </p:par>
                      </p:childTnLst>
                    </p:cTn>
                  </p:par>
                </p:childTnLst>
              </p:cTn>
              <p:nextCondLst>
                <p:cond evt="onClick" delay="0">
                  <p:tgtEl>
                    <p:spTgt spid="11"/>
                  </p:tgtEl>
                </p:cond>
              </p:nextCondLst>
            </p:seq>
            <p:video>
              <p:cMediaNode mute="1">
                <p:cTn id="12" repeatCount="indefinite" fill="hold" display="0">
                  <p:stCondLst>
                    <p:cond delay="indefinite"/>
                  </p:stCondLst>
                </p:cTn>
                <p:tgtEl>
                  <p:spTgt spid="11"/>
                </p:tgtEl>
              </p:cMediaNode>
            </p:vide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quare pattern with a grid&#10;&#10;Description automatically generated with medium confidence">
            <a:extLst>
              <a:ext uri="{FF2B5EF4-FFF2-40B4-BE49-F238E27FC236}">
                <a16:creationId xmlns:a16="http://schemas.microsoft.com/office/drawing/2014/main" id="{576F6781-A93B-C96D-38E4-058CA73485B0}"/>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1947" b="21803"/>
          <a:stretch/>
        </p:blipFill>
        <p:spPr>
          <a:xfrm>
            <a:off x="20" y="1"/>
            <a:ext cx="12191980" cy="6857999"/>
          </a:xfrm>
          <a:prstGeom prst="rect">
            <a:avLst/>
          </a:prstGeom>
        </p:spPr>
      </p:pic>
      <p:sp>
        <p:nvSpPr>
          <p:cNvPr id="4" name="Title 3">
            <a:extLst>
              <a:ext uri="{FF2B5EF4-FFF2-40B4-BE49-F238E27FC236}">
                <a16:creationId xmlns:a16="http://schemas.microsoft.com/office/drawing/2014/main" id="{715EE166-B32F-4C42-B99A-663759BD8F74}"/>
              </a:ext>
            </a:extLst>
          </p:cNvPr>
          <p:cNvSpPr>
            <a:spLocks noGrp="1"/>
          </p:cNvSpPr>
          <p:nvPr>
            <p:ph type="ctrTitle"/>
          </p:nvPr>
        </p:nvSpPr>
        <p:spPr>
          <a:xfrm>
            <a:off x="1524000" y="1953986"/>
            <a:ext cx="9144000" cy="2068894"/>
          </a:xfrm>
        </p:spPr>
        <p:txBody>
          <a:bodyPr>
            <a:normAutofit/>
          </a:bodyPr>
          <a:lstStyle/>
          <a:p>
            <a:r>
              <a:rPr lang="en-GB" b="1" dirty="0">
                <a:solidFill>
                  <a:srgbClr val="0070C0"/>
                </a:solidFill>
              </a:rPr>
              <a:t>RESEARCH PRINCIPLES AND PHILOSOPHY</a:t>
            </a:r>
          </a:p>
        </p:txBody>
      </p:sp>
      <p:sp>
        <p:nvSpPr>
          <p:cNvPr id="5" name="Subtitle 4">
            <a:extLst>
              <a:ext uri="{FF2B5EF4-FFF2-40B4-BE49-F238E27FC236}">
                <a16:creationId xmlns:a16="http://schemas.microsoft.com/office/drawing/2014/main" id="{5355CCE9-9454-4C8B-9B34-A7C4D13CBDAD}"/>
              </a:ext>
            </a:extLst>
          </p:cNvPr>
          <p:cNvSpPr>
            <a:spLocks noGrp="1"/>
          </p:cNvSpPr>
          <p:nvPr>
            <p:ph type="subTitle" idx="1"/>
          </p:nvPr>
        </p:nvSpPr>
        <p:spPr>
          <a:xfrm>
            <a:off x="1524000" y="4159404"/>
            <a:ext cx="9144000" cy="1098395"/>
          </a:xfrm>
        </p:spPr>
        <p:txBody>
          <a:bodyPr>
            <a:normAutofit/>
          </a:bodyPr>
          <a:lstStyle/>
          <a:p>
            <a:r>
              <a:rPr lang="en-GB" b="1" dirty="0">
                <a:solidFill>
                  <a:srgbClr val="FFFFFF"/>
                </a:solidFill>
              </a:rPr>
              <a:t>DR HELEN LEE </a:t>
            </a:r>
          </a:p>
          <a:p>
            <a:endParaRPr lang="en-GB" dirty="0">
              <a:solidFill>
                <a:srgbClr val="FFFFFF"/>
              </a:solidFill>
            </a:endParaRPr>
          </a:p>
        </p:txBody>
      </p:sp>
    </p:spTree>
    <p:extLst>
      <p:ext uri="{BB962C8B-B14F-4D97-AF65-F5344CB8AC3E}">
        <p14:creationId xmlns:p14="http://schemas.microsoft.com/office/powerpoint/2010/main" val="1955493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00"/>
                                        <p:tgtEl>
                                          <p:spTgt spid="5">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6679" y="723898"/>
            <a:ext cx="6002110" cy="1495425"/>
          </a:xfrm>
        </p:spPr>
        <p:txBody>
          <a:bodyPr>
            <a:normAutofit/>
          </a:bodyPr>
          <a:lstStyle/>
          <a:p>
            <a:r>
              <a:rPr lang="en-GB" sz="4000" dirty="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836680" y="2405067"/>
            <a:ext cx="6002110" cy="3729034"/>
          </a:xfrm>
        </p:spPr>
        <p:txBody>
          <a:bodyPr>
            <a:normAutofit/>
          </a:bodyPr>
          <a:lstStyle/>
          <a:p>
            <a:r>
              <a:rPr lang="en-GB" sz="2000" dirty="0"/>
              <a:t>This presentation  will introduce you to some aspects of research methods – but it is NOT intended to replace key reading, such as Bryman, Denscombe, Guba and Lincoln and Cohen.  </a:t>
            </a:r>
          </a:p>
          <a:p>
            <a:r>
              <a:rPr lang="en-GB" sz="2000" dirty="0"/>
              <a:t>You must read key texts and beyond at doctoral level that cover the method and for this you may have to go beyond your modules reading list.</a:t>
            </a:r>
          </a:p>
          <a:p>
            <a:r>
              <a:rPr lang="en-GB" sz="2000" dirty="0"/>
              <a:t>Again some slides will not be focused on and you are expected at this doctoral level to be motivated, engaged and understand the areas you need to explore.</a:t>
            </a:r>
          </a:p>
          <a:p>
            <a:endParaRPr lang="en-GB" sz="20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22061" r="32075" b="-1"/>
          <a:stretch/>
        </p:blipFill>
        <p:spPr>
          <a:xfrm>
            <a:off x="7199440" y="10"/>
            <a:ext cx="4992560" cy="6857990"/>
          </a:xfrm>
          <a:prstGeom prst="rect">
            <a:avLst/>
          </a:prstGeom>
          <a:effectLst/>
        </p:spPr>
      </p:pic>
    </p:spTree>
    <p:extLst>
      <p:ext uri="{BB962C8B-B14F-4D97-AF65-F5344CB8AC3E}">
        <p14:creationId xmlns:p14="http://schemas.microsoft.com/office/powerpoint/2010/main" val="303106872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E6C6D-3795-8CD3-1889-B0FBEF59380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Key points</a:t>
            </a:r>
          </a:p>
        </p:txBody>
      </p:sp>
      <p:sp>
        <p:nvSpPr>
          <p:cNvPr id="4" name="Rectangle 1">
            <a:extLst>
              <a:ext uri="{FF2B5EF4-FFF2-40B4-BE49-F238E27FC236}">
                <a16:creationId xmlns:a16="http://schemas.microsoft.com/office/drawing/2014/main" id="{AA0EA7B2-A02B-A231-CF16-61A45D41D022}"/>
              </a:ext>
            </a:extLst>
          </p:cNvPr>
          <p:cNvSpPr>
            <a:spLocks noGrp="1" noChangeArrowheads="1"/>
          </p:cNvSpPr>
          <p:nvPr>
            <p:ph idx="1"/>
          </p:nvPr>
        </p:nvSpPr>
        <p:spPr bwMode="auto">
          <a:xfrm>
            <a:off x="1100050" y="1791723"/>
            <a:ext cx="9724031" cy="40715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Qualitative research requires specific approaches to establish trustworthiness that differ from quantitative research. While quantitative research relies on numerical data and statistical interpretations, qualitative research focuses on Lincoln and Guba's four criteria: credibility, transferability, dependability, and confirmability. </a:t>
            </a:r>
          </a:p>
          <a:p>
            <a:pPr marL="0" marR="0" lvl="0" indent="0" algn="just" defTabSz="914400" rtl="0" eaLnBrk="0" fontAlgn="base" latinLnBrk="0" hangingPunct="0">
              <a:lnSpc>
                <a:spcPct val="150000"/>
              </a:lnSpc>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Researcher bias impacts every phase of qualitative research (design, data collection, analysis, and reporting), making reflexivity and transparency essential. Researchers must employ multiple strategies like triangulation, peer debriefing, audit trails, and participant validation to mitigate bias and enhance the validity and reliability of their findings. </a:t>
            </a:r>
          </a:p>
        </p:txBody>
      </p:sp>
    </p:spTree>
    <p:extLst>
      <p:ext uri="{BB962C8B-B14F-4D97-AF65-F5344CB8AC3E}">
        <p14:creationId xmlns:p14="http://schemas.microsoft.com/office/powerpoint/2010/main" val="422013187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07581-B037-CB33-C711-4A3CAA9A2A5E}"/>
              </a:ext>
            </a:extLst>
          </p:cNvPr>
          <p:cNvSpPr>
            <a:spLocks noGrp="1"/>
          </p:cNvSpPr>
          <p:nvPr>
            <p:ph type="title"/>
          </p:nvPr>
        </p:nvSpPr>
        <p:spPr>
          <a:xfrm>
            <a:off x="332509" y="169718"/>
            <a:ext cx="10515600" cy="980209"/>
          </a:xfrm>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EBC0FEF8-0F14-E2B2-9D87-1EAB6FB5B94B}"/>
              </a:ext>
            </a:extLst>
          </p:cNvPr>
          <p:cNvSpPr>
            <a:spLocks noGrp="1"/>
          </p:cNvSpPr>
          <p:nvPr>
            <p:ph idx="1"/>
          </p:nvPr>
        </p:nvSpPr>
        <p:spPr>
          <a:xfrm>
            <a:off x="574963" y="1076093"/>
            <a:ext cx="10751128" cy="2726979"/>
          </a:xfrm>
        </p:spPr>
        <p:txBody>
          <a:bodyPr>
            <a:normAutofit/>
          </a:bodyPr>
          <a:lstStyle/>
          <a:p>
            <a:r>
              <a:rPr lang="en-US" sz="3600" dirty="0"/>
              <a:t>Share your previous data collection experience</a:t>
            </a:r>
          </a:p>
          <a:p>
            <a:r>
              <a:rPr lang="en-US" sz="3600" dirty="0"/>
              <a:t>How did you </a:t>
            </a:r>
            <a:r>
              <a:rPr lang="en-US" sz="3600" dirty="0" err="1"/>
              <a:t>analyse</a:t>
            </a:r>
            <a:r>
              <a:rPr lang="en-US" sz="3600" dirty="0"/>
              <a:t> qualitative/quantitative data ?</a:t>
            </a:r>
          </a:p>
          <a:p>
            <a:pPr marL="0" indent="0">
              <a:buNone/>
            </a:pPr>
            <a:endParaRPr lang="en-GB" sz="3200" dirty="0"/>
          </a:p>
          <a:p>
            <a:pPr marL="0" indent="0">
              <a:buNone/>
            </a:pPr>
            <a:r>
              <a:rPr lang="en-GB" sz="3200" dirty="0"/>
              <a:t>Any pain points ? </a:t>
            </a:r>
          </a:p>
        </p:txBody>
      </p:sp>
      <p:pic>
        <p:nvPicPr>
          <p:cNvPr id="5" name="Picture 4">
            <a:extLst>
              <a:ext uri="{FF2B5EF4-FFF2-40B4-BE49-F238E27FC236}">
                <a16:creationId xmlns:a16="http://schemas.microsoft.com/office/drawing/2014/main" id="{48F61956-DB06-3C1B-94D5-89172B9F1ECC}"/>
              </a:ext>
            </a:extLst>
          </p:cNvPr>
          <p:cNvPicPr>
            <a:picLocks noChangeAspect="1"/>
          </p:cNvPicPr>
          <p:nvPr/>
        </p:nvPicPr>
        <p:blipFill>
          <a:blip r:embed="rId2"/>
          <a:stretch>
            <a:fillRect/>
          </a:stretch>
        </p:blipFill>
        <p:spPr>
          <a:xfrm>
            <a:off x="381000" y="3384550"/>
            <a:ext cx="5794021" cy="3259137"/>
          </a:xfrm>
          <a:prstGeom prst="rect">
            <a:avLst/>
          </a:prstGeom>
        </p:spPr>
      </p:pic>
      <p:pic>
        <p:nvPicPr>
          <p:cNvPr id="4" name="Picture 3">
            <a:extLst>
              <a:ext uri="{FF2B5EF4-FFF2-40B4-BE49-F238E27FC236}">
                <a16:creationId xmlns:a16="http://schemas.microsoft.com/office/drawing/2014/main" id="{0B6BCE94-5CDC-18FF-BC4B-533829C46F54}"/>
              </a:ext>
            </a:extLst>
          </p:cNvPr>
          <p:cNvPicPr>
            <a:picLocks noChangeAspect="1"/>
          </p:cNvPicPr>
          <p:nvPr/>
        </p:nvPicPr>
        <p:blipFill>
          <a:blip r:embed="rId3"/>
          <a:stretch>
            <a:fillRect/>
          </a:stretch>
        </p:blipFill>
        <p:spPr>
          <a:xfrm>
            <a:off x="3984565" y="3353464"/>
            <a:ext cx="8224951" cy="3259137"/>
          </a:xfrm>
          <a:prstGeom prst="rect">
            <a:avLst/>
          </a:prstGeom>
        </p:spPr>
      </p:pic>
    </p:spTree>
    <p:extLst>
      <p:ext uri="{BB962C8B-B14F-4D97-AF65-F5344CB8AC3E}">
        <p14:creationId xmlns:p14="http://schemas.microsoft.com/office/powerpoint/2010/main" val="2029530252"/>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289E4E-3F70-38BC-D754-5E8EA1D6D05D}"/>
              </a:ext>
            </a:extLst>
          </p:cNvPr>
          <p:cNvSpPr>
            <a:spLocks noGrp="1"/>
          </p:cNvSpPr>
          <p:nvPr>
            <p:ph type="title"/>
          </p:nvPr>
        </p:nvSpPr>
        <p:spPr>
          <a:xfrm>
            <a:off x="1932903" y="949325"/>
            <a:ext cx="8071706" cy="2387600"/>
          </a:xfrm>
        </p:spPr>
        <p:txBody>
          <a:bodyPr vert="horz" lIns="91440" tIns="45720" rIns="91440" bIns="45720" rtlCol="0" anchor="b">
            <a:normAutofit fontScale="90000"/>
          </a:bodyPr>
          <a:lstStyle/>
          <a:p>
            <a:r>
              <a:rPr lang="en-US" sz="4600" dirty="0">
                <a:solidFill>
                  <a:srgbClr val="0070C0"/>
                </a:solidFill>
              </a:rPr>
              <a:t>W7-8</a:t>
            </a:r>
            <a:br>
              <a:rPr lang="en-US" sz="4600" dirty="0">
                <a:solidFill>
                  <a:srgbClr val="0070C0"/>
                </a:solidFill>
              </a:rPr>
            </a:br>
            <a:r>
              <a:rPr lang="en-US" sz="4600" dirty="0">
                <a:solidFill>
                  <a:srgbClr val="0070C0"/>
                </a:solidFill>
              </a:rPr>
              <a:t>T</a:t>
            </a:r>
            <a:r>
              <a:rPr lang="en-US" sz="4600" kern="1200" dirty="0">
                <a:solidFill>
                  <a:srgbClr val="0070C0"/>
                </a:solidFill>
                <a:latin typeface="+mj-lt"/>
                <a:ea typeface="+mj-ea"/>
                <a:cs typeface="+mj-cs"/>
              </a:rPr>
              <a:t>ransferability/</a:t>
            </a:r>
            <a:r>
              <a:rPr lang="en-US" sz="4600" dirty="0">
                <a:solidFill>
                  <a:srgbClr val="0070C0"/>
                </a:solidFill>
              </a:rPr>
              <a:t>G</a:t>
            </a:r>
            <a:r>
              <a:rPr lang="en-US" sz="4600" kern="1200" dirty="0">
                <a:solidFill>
                  <a:srgbClr val="0070C0"/>
                </a:solidFill>
                <a:latin typeface="+mj-lt"/>
                <a:ea typeface="+mj-ea"/>
                <a:cs typeface="+mj-cs"/>
              </a:rPr>
              <a:t>eneralisability* </a:t>
            </a:r>
            <a:r>
              <a:rPr lang="en-US" sz="4600" dirty="0">
                <a:solidFill>
                  <a:srgbClr val="0070C0"/>
                </a:solidFill>
              </a:rPr>
              <a:t>Reliability and </a:t>
            </a:r>
            <a:r>
              <a:rPr lang="en-US" sz="4600" kern="1200" dirty="0">
                <a:solidFill>
                  <a:srgbClr val="0070C0"/>
                </a:solidFill>
                <a:latin typeface="+mj-lt"/>
                <a:ea typeface="+mj-ea"/>
                <a:cs typeface="+mj-cs"/>
              </a:rPr>
              <a:t>Validity in qualitative research</a:t>
            </a:r>
          </a:p>
        </p:txBody>
      </p:sp>
    </p:spTree>
    <p:extLst>
      <p:ext uri="{BB962C8B-B14F-4D97-AF65-F5344CB8AC3E}">
        <p14:creationId xmlns:p14="http://schemas.microsoft.com/office/powerpoint/2010/main" val="4143822329"/>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4B8FF83-2D05-5798-44DD-326F5378ABBD}"/>
              </a:ext>
            </a:extLst>
          </p:cNvPr>
          <p:cNvSpPr>
            <a:spLocks noGrp="1"/>
          </p:cNvSpPr>
          <p:nvPr>
            <p:ph type="title"/>
          </p:nvPr>
        </p:nvSpPr>
        <p:spPr>
          <a:xfrm>
            <a:off x="686834" y="1153572"/>
            <a:ext cx="3200400" cy="4461163"/>
          </a:xfrm>
        </p:spPr>
        <p:txBody>
          <a:bodyPr>
            <a:normAutofit/>
          </a:bodyPr>
          <a:lstStyle/>
          <a:p>
            <a:r>
              <a:rPr lang="en-GB" sz="37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Introduction</a:t>
            </a:r>
            <a:endParaRPr lang="en-GB" sz="3700" dirty="0">
              <a:solidFill>
                <a:srgbClr val="FFFFFF"/>
              </a:solidFill>
            </a:endParaRPr>
          </a:p>
        </p:txBody>
      </p:sp>
      <p:sp>
        <p:nvSpPr>
          <p:cNvPr id="4" name="Content Placeholder 3">
            <a:extLst>
              <a:ext uri="{FF2B5EF4-FFF2-40B4-BE49-F238E27FC236}">
                <a16:creationId xmlns:a16="http://schemas.microsoft.com/office/drawing/2014/main" id="{920CA988-6ADB-C856-8EBF-92DE184E8CAA}"/>
              </a:ext>
            </a:extLst>
          </p:cNvPr>
          <p:cNvSpPr>
            <a:spLocks noGrp="1"/>
          </p:cNvSpPr>
          <p:nvPr>
            <p:ph idx="1"/>
          </p:nvPr>
        </p:nvSpPr>
        <p:spPr>
          <a:xfrm>
            <a:off x="4447308" y="591344"/>
            <a:ext cx="6906491" cy="5585619"/>
          </a:xfrm>
        </p:spPr>
        <p:txBody>
          <a:bodyPr anchor="ctr">
            <a:normAutofit/>
          </a:bodyPr>
          <a:lstStyle/>
          <a:p>
            <a:pPr>
              <a:spcAft>
                <a:spcPts val="80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"To be persuasive we must be believable; to be believable we must be credible; to be credible we must be truthful." - Edward R. Murrow</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Qualitative research faces ongoing scrutiny regarding its rigour</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Trustworthiness remains central to qualitative inquiry's legitimacy</a:t>
            </a:r>
            <a:endParaRPr lang="en-GB"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The depth and richness of qualitative data requires specific approaches to quality assessment</a:t>
            </a:r>
            <a:endParaRPr lang="en-GB"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1367821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04DEA-6C73-29CE-15D7-DEFB2DA7B2C4}"/>
              </a:ext>
            </a:extLst>
          </p:cNvPr>
          <p:cNvSpPr>
            <a:spLocks noGrp="1"/>
          </p:cNvSpPr>
          <p:nvPr>
            <p:ph type="title"/>
          </p:nvPr>
        </p:nvSpPr>
        <p:spPr>
          <a:xfrm>
            <a:off x="838200" y="184805"/>
            <a:ext cx="10515600" cy="1505883"/>
          </a:xfrm>
        </p:spPr>
        <p:txBody>
          <a:bodyPr anchor="ctr">
            <a:normAutofit/>
          </a:bodyPr>
          <a:lstStyle/>
          <a:p>
            <a:r>
              <a:rPr lang="en-GB" sz="4800" b="1" kern="0" dirty="0">
                <a:effectLst/>
                <a:latin typeface="Arial" panose="020B0604020202020204" pitchFamily="34" charset="0"/>
                <a:ea typeface="Times New Roman" panose="02020603050405020304" pitchFamily="18" charset="0"/>
                <a:cs typeface="Arial" panose="020B0604020202020204" pitchFamily="34" charset="0"/>
              </a:rPr>
              <a:t>Differing Approaches to Research Quality</a:t>
            </a:r>
            <a:endParaRPr lang="en-GB" sz="4800" dirty="0"/>
          </a:p>
        </p:txBody>
      </p:sp>
      <p:graphicFrame>
        <p:nvGraphicFramePr>
          <p:cNvPr id="4" name="Table 3">
            <a:extLst>
              <a:ext uri="{FF2B5EF4-FFF2-40B4-BE49-F238E27FC236}">
                <a16:creationId xmlns:a16="http://schemas.microsoft.com/office/drawing/2014/main" id="{8E3BAE93-27C3-3369-38D0-038B22AF556A}"/>
              </a:ext>
            </a:extLst>
          </p:cNvPr>
          <p:cNvGraphicFramePr>
            <a:graphicFrameLocks noGrp="1"/>
          </p:cNvGraphicFramePr>
          <p:nvPr/>
        </p:nvGraphicFramePr>
        <p:xfrm>
          <a:off x="1043405" y="1845426"/>
          <a:ext cx="10102138" cy="4450305"/>
        </p:xfrm>
        <a:graphic>
          <a:graphicData uri="http://schemas.openxmlformats.org/drawingml/2006/table">
            <a:tbl>
              <a:tblPr firstRow="1" firstCol="1" bandRow="1"/>
              <a:tblGrid>
                <a:gridCol w="2574707">
                  <a:extLst>
                    <a:ext uri="{9D8B030D-6E8A-4147-A177-3AD203B41FA5}">
                      <a16:colId xmlns:a16="http://schemas.microsoft.com/office/drawing/2014/main" val="257237118"/>
                    </a:ext>
                  </a:extLst>
                </a:gridCol>
                <a:gridCol w="3969281">
                  <a:extLst>
                    <a:ext uri="{9D8B030D-6E8A-4147-A177-3AD203B41FA5}">
                      <a16:colId xmlns:a16="http://schemas.microsoft.com/office/drawing/2014/main" val="2838190672"/>
                    </a:ext>
                  </a:extLst>
                </a:gridCol>
                <a:gridCol w="3558150">
                  <a:extLst>
                    <a:ext uri="{9D8B030D-6E8A-4147-A177-3AD203B41FA5}">
                      <a16:colId xmlns:a16="http://schemas.microsoft.com/office/drawing/2014/main" val="859448748"/>
                    </a:ext>
                  </a:extLst>
                </a:gridCol>
              </a:tblGrid>
              <a:tr h="391322">
                <a:tc>
                  <a:txBody>
                    <a:bodyPr/>
                    <a:lstStyle/>
                    <a:p>
                      <a:pPr algn="ctr"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Dimension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Quantitative Research</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Qualitative Research</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69426875"/>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Terminology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Reliability and validity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Trustworthiness criteria</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9840160"/>
                  </a:ext>
                </a:extLst>
              </a:tr>
              <a:tr h="700791">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focus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Statistical precision and measurement accuracy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Richness, depth and contextual understanding</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69864775"/>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Researcher role</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Objective, detached observer</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Engaged, reflexive participant</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9888412"/>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assurance</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Standardisation of procedures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Transparency of process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27394558"/>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Primary concern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Controlling variables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Understanding complexity</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60280239"/>
                  </a:ext>
                </a:extLst>
              </a:tr>
              <a:tr h="391322">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Data verification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Statistical tests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Multiple sources and perspectives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15157438"/>
                  </a:ext>
                </a:extLst>
              </a:tr>
              <a:tr h="700791">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Quality demonstration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Statistical significance</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Thick description and participant verification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50618776"/>
                  </a:ext>
                </a:extLst>
              </a:tr>
              <a:tr h="700791">
                <a:tc>
                  <a:txBody>
                    <a:bodyPr/>
                    <a:lstStyle/>
                    <a:p>
                      <a:pPr algn="l" fontAlgn="ctr">
                        <a:lnSpc>
                          <a:spcPct val="115000"/>
                        </a:lnSpc>
                        <a:spcAft>
                          <a:spcPts val="800"/>
                        </a:spcAft>
                        <a:buNone/>
                      </a:pPr>
                      <a:r>
                        <a:rPr lang="en-GB" sz="1800" b="1" i="0" u="none" strike="noStrike" dirty="0">
                          <a:effectLst/>
                          <a:latin typeface="Arial" panose="020B0604020202020204" pitchFamily="34" charset="0"/>
                          <a:ea typeface="Times New Roman" panose="02020603050405020304" pitchFamily="18" charset="0"/>
                          <a:cs typeface="Arial" panose="020B0604020202020204" pitchFamily="34" charset="0"/>
                        </a:rPr>
                        <a:t>Error reduction</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Random sampling</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800" b="0" i="0" u="none" strike="noStrike" dirty="0">
                          <a:effectLst/>
                          <a:latin typeface="Arial" panose="020B0604020202020204" pitchFamily="34" charset="0"/>
                          <a:ea typeface="Times New Roman" panose="02020603050405020304" pitchFamily="18" charset="0"/>
                          <a:cs typeface="Arial" panose="020B0604020202020204" pitchFamily="34" charset="0"/>
                        </a:rPr>
                        <a:t>Triangulation and negative case analysis</a:t>
                      </a:r>
                      <a:endParaRPr lang="en-GB" sz="2600" b="0" i="0" u="none" strike="noStrike" dirty="0">
                        <a:effectLst/>
                        <a:latin typeface="Arial" panose="020B0604020202020204" pitchFamily="34" charset="0"/>
                      </a:endParaRPr>
                    </a:p>
                  </a:txBody>
                  <a:tcPr marL="14016" marR="14016" marT="14016" marB="1401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59510444"/>
                  </a:ext>
                </a:extLst>
              </a:tr>
            </a:tbl>
          </a:graphicData>
        </a:graphic>
      </p:graphicFrame>
    </p:spTree>
    <p:extLst>
      <p:ext uri="{BB962C8B-B14F-4D97-AF65-F5344CB8AC3E}">
        <p14:creationId xmlns:p14="http://schemas.microsoft.com/office/powerpoint/2010/main" val="237949615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D71C7-F859-365A-0ED3-99BA69B0CD53}"/>
              </a:ext>
            </a:extLst>
          </p:cNvPr>
          <p:cNvSpPr>
            <a:spLocks noGrp="1"/>
          </p:cNvSpPr>
          <p:nvPr>
            <p:ph type="title"/>
          </p:nvPr>
        </p:nvSpPr>
        <p:spPr>
          <a:xfrm>
            <a:off x="479394" y="1070800"/>
            <a:ext cx="3939688" cy="5583126"/>
          </a:xfrm>
        </p:spPr>
        <p:txBody>
          <a:bodyPr>
            <a:normAutofit/>
          </a:bodyPr>
          <a:lstStyle/>
          <a:p>
            <a:pPr algn="r"/>
            <a:r>
              <a:rPr lang="en-GB" sz="6200" dirty="0"/>
              <a:t>Techniques</a:t>
            </a:r>
          </a:p>
        </p:txBody>
      </p:sp>
      <p:graphicFrame>
        <p:nvGraphicFramePr>
          <p:cNvPr id="5" name="Content Placeholder 2">
            <a:extLst>
              <a:ext uri="{FF2B5EF4-FFF2-40B4-BE49-F238E27FC236}">
                <a16:creationId xmlns:a16="http://schemas.microsoft.com/office/drawing/2014/main" id="{413D07AC-E430-C7BC-3560-077BCB4A1A2F}"/>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35027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8E67C14B-C124-2D8F-CB36-05F1D242F38D}"/>
              </a:ext>
            </a:extLst>
          </p:cNvPr>
          <p:cNvGraphicFramePr>
            <a:graphicFrameLocks noGrp="1"/>
          </p:cNvGraphicFramePr>
          <p:nvPr/>
        </p:nvGraphicFramePr>
        <p:xfrm>
          <a:off x="233330" y="259165"/>
          <a:ext cx="11591331" cy="5500399"/>
        </p:xfrm>
        <a:graphic>
          <a:graphicData uri="http://schemas.openxmlformats.org/drawingml/2006/table">
            <a:tbl>
              <a:tblPr firstRow="1" firstCol="1" bandRow="1"/>
              <a:tblGrid>
                <a:gridCol w="1249458">
                  <a:extLst>
                    <a:ext uri="{9D8B030D-6E8A-4147-A177-3AD203B41FA5}">
                      <a16:colId xmlns:a16="http://schemas.microsoft.com/office/drawing/2014/main" val="1286799353"/>
                    </a:ext>
                  </a:extLst>
                </a:gridCol>
                <a:gridCol w="1624809">
                  <a:extLst>
                    <a:ext uri="{9D8B030D-6E8A-4147-A177-3AD203B41FA5}">
                      <a16:colId xmlns:a16="http://schemas.microsoft.com/office/drawing/2014/main" val="99900493"/>
                    </a:ext>
                  </a:extLst>
                </a:gridCol>
                <a:gridCol w="1509316">
                  <a:extLst>
                    <a:ext uri="{9D8B030D-6E8A-4147-A177-3AD203B41FA5}">
                      <a16:colId xmlns:a16="http://schemas.microsoft.com/office/drawing/2014/main" val="2542709850"/>
                    </a:ext>
                  </a:extLst>
                </a:gridCol>
                <a:gridCol w="1556235">
                  <a:extLst>
                    <a:ext uri="{9D8B030D-6E8A-4147-A177-3AD203B41FA5}">
                      <a16:colId xmlns:a16="http://schemas.microsoft.com/office/drawing/2014/main" val="1880406389"/>
                    </a:ext>
                  </a:extLst>
                </a:gridCol>
                <a:gridCol w="2009184">
                  <a:extLst>
                    <a:ext uri="{9D8B030D-6E8A-4147-A177-3AD203B41FA5}">
                      <a16:colId xmlns:a16="http://schemas.microsoft.com/office/drawing/2014/main" val="1332223307"/>
                    </a:ext>
                  </a:extLst>
                </a:gridCol>
                <a:gridCol w="3642329">
                  <a:extLst>
                    <a:ext uri="{9D8B030D-6E8A-4147-A177-3AD203B41FA5}">
                      <a16:colId xmlns:a16="http://schemas.microsoft.com/office/drawing/2014/main" val="3839181577"/>
                    </a:ext>
                  </a:extLst>
                </a:gridCol>
              </a:tblGrid>
              <a:tr h="366687">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Trustworthiness Criterion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Definition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Parallel Quantitative Concept</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Key Question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Plain Language Explanation</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lnSpc>
                          <a:spcPct val="115000"/>
                        </a:lnSpc>
                        <a:spcAft>
                          <a:spcPts val="800"/>
                        </a:spcAft>
                        <a:buNone/>
                      </a:pPr>
                      <a:r>
                        <a:rPr lang="en-GB" sz="900" b="1" kern="0" dirty="0">
                          <a:effectLst/>
                          <a:latin typeface="Arial" panose="020B0604020202020204" pitchFamily="34" charset="0"/>
                          <a:ea typeface="Times New Roman" panose="02020603050405020304" pitchFamily="18" charset="0"/>
                          <a:cs typeface="Arial" panose="020B0604020202020204" pitchFamily="34" charset="0"/>
                        </a:rPr>
                        <a:t>Business/Management Example</a:t>
                      </a:r>
                      <a:endParaRPr lang="en-GB" sz="9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9980406"/>
                  </a:ext>
                </a:extLst>
              </a:tr>
              <a:tr h="69891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Credibility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Confidence in the 'truth' of the findings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Internal validity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"How congruent are the findings with reality?"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Ensuring that what you report actually reflects what you observed and participants meant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A researcher studying employee motivation verifies findings through follow-up interviews and observations across different departments to confirm patterns found are accurate and representative</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8078911"/>
                  </a:ext>
                </a:extLst>
              </a:tr>
              <a:tr h="69891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Transferability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Extent to which findings can be applied to other contexts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External validity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"Can we apply these findings to other contexts?"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Providing enough contextual information so readers can judge if findings apply to their situation</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A study of leadership in a financial services firm includes detailed descriptions of organisational structure, culture and market position so other organisations can determine relevance to their context</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99941656"/>
                  </a:ext>
                </a:extLst>
              </a:tr>
              <a:tr h="698915">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Dependability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Showing that findings are consistent and could be repeated</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Reliability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"Would similar results be obtained if the inquiry were replicated?"</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Documenting research processes thoroughly enough that others could follow your steps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A researcher studying merger integration processes documents all interview protocols, analysis procedures, and decision points so others could understand exactly how conclusions were reached</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00899033"/>
                  </a:ext>
                </a:extLst>
              </a:tr>
              <a:tr h="865029">
                <a:tc>
                  <a:txBody>
                    <a:bodyPr/>
                    <a:lstStyle/>
                    <a:p>
                      <a:pPr>
                        <a:lnSpc>
                          <a:spcPct val="115000"/>
                        </a:lnSpc>
                        <a:spcAft>
                          <a:spcPts val="800"/>
                        </a:spcAft>
                        <a:buNone/>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Confirmability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Degree to which findings emerge from the data rather than researcher bias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Objectivity</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"To what extent are findings shaped by respondents rather than researcher bias?"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Ensuring conclusions are grounded in participants' perspectives rather than the researcher's preconceptions</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1400" kern="0" dirty="0">
                          <a:effectLst/>
                          <a:latin typeface="Arial" panose="020B0604020202020204" pitchFamily="34" charset="0"/>
                          <a:ea typeface="Times New Roman" panose="02020603050405020304" pitchFamily="18" charset="0"/>
                          <a:cs typeface="Arial" panose="020B0604020202020204" pitchFamily="34" charset="0"/>
                        </a:rPr>
                        <a:t>A consultant researching organisational change acknowledges their previous change management experience and documents how they kept their preconceptions in check through reflexive journaling and team review of coding</a:t>
                      </a:r>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txBody>
                  <a:tcPr marL="4650" marR="4650" marT="4650" marB="465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92306986"/>
                  </a:ext>
                </a:extLst>
              </a:tr>
            </a:tbl>
          </a:graphicData>
        </a:graphic>
      </p:graphicFrame>
    </p:spTree>
    <p:extLst>
      <p:ext uri="{BB962C8B-B14F-4D97-AF65-F5344CB8AC3E}">
        <p14:creationId xmlns:p14="http://schemas.microsoft.com/office/powerpoint/2010/main" val="402161022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3B9140-8C20-CEC4-0BF6-69F267275B63}"/>
              </a:ext>
            </a:extLst>
          </p:cNvPr>
          <p:cNvPicPr>
            <a:picLocks noChangeAspect="1"/>
          </p:cNvPicPr>
          <p:nvPr/>
        </p:nvPicPr>
        <p:blipFill>
          <a:blip r:embed="rId3"/>
          <a:stretch>
            <a:fillRect/>
          </a:stretch>
        </p:blipFill>
        <p:spPr>
          <a:xfrm>
            <a:off x="2768127" y="-2943"/>
            <a:ext cx="9423873" cy="5506723"/>
          </a:xfrm>
          <a:prstGeom prst="rect">
            <a:avLst/>
          </a:prstGeom>
        </p:spPr>
      </p:pic>
      <p:sp>
        <p:nvSpPr>
          <p:cNvPr id="2" name="Title 1">
            <a:extLst>
              <a:ext uri="{FF2B5EF4-FFF2-40B4-BE49-F238E27FC236}">
                <a16:creationId xmlns:a16="http://schemas.microsoft.com/office/drawing/2014/main" id="{0D9C7364-2220-6A87-D61A-788068E53B3F}"/>
              </a:ext>
            </a:extLst>
          </p:cNvPr>
          <p:cNvSpPr>
            <a:spLocks noGrp="1"/>
          </p:cNvSpPr>
          <p:nvPr>
            <p:ph type="ctrTitle"/>
          </p:nvPr>
        </p:nvSpPr>
        <p:spPr>
          <a:xfrm>
            <a:off x="329783" y="649224"/>
            <a:ext cx="5388965" cy="3771179"/>
          </a:xfrm>
        </p:spPr>
        <p:txBody>
          <a:bodyPr anchor="b">
            <a:normAutofit/>
          </a:bodyPr>
          <a:lstStyle/>
          <a:p>
            <a:pPr algn="l"/>
            <a:r>
              <a:rPr lang="en-GB" sz="5400" dirty="0"/>
              <a:t>Advancing to the Doctoral Research Stage</a:t>
            </a:r>
            <a:br>
              <a:rPr lang="en-GB" sz="5400" dirty="0"/>
            </a:br>
            <a:r>
              <a:rPr lang="en-GB" sz="5400" dirty="0"/>
              <a:t>MIXED METHODS</a:t>
            </a:r>
          </a:p>
        </p:txBody>
      </p:sp>
      <p:sp>
        <p:nvSpPr>
          <p:cNvPr id="3" name="Subtitle 2">
            <a:extLst>
              <a:ext uri="{FF2B5EF4-FFF2-40B4-BE49-F238E27FC236}">
                <a16:creationId xmlns:a16="http://schemas.microsoft.com/office/drawing/2014/main" id="{553C8EF4-885D-CC34-36D9-F3F44AC53003}"/>
              </a:ext>
            </a:extLst>
          </p:cNvPr>
          <p:cNvSpPr>
            <a:spLocks noGrp="1"/>
          </p:cNvSpPr>
          <p:nvPr>
            <p:ph type="subTitle" idx="1"/>
          </p:nvPr>
        </p:nvSpPr>
        <p:spPr>
          <a:xfrm>
            <a:off x="890339" y="4636008"/>
            <a:ext cx="3734014" cy="1572768"/>
          </a:xfrm>
        </p:spPr>
        <p:txBody>
          <a:bodyPr>
            <a:normAutofit/>
          </a:bodyPr>
          <a:lstStyle/>
          <a:p>
            <a:pPr algn="l"/>
            <a:r>
              <a:rPr lang="en-GB" dirty="0"/>
              <a:t>DR HELEN LEE </a:t>
            </a:r>
          </a:p>
        </p:txBody>
      </p:sp>
      <p:pic>
        <p:nvPicPr>
          <p:cNvPr id="6" name="Picture 5">
            <a:extLst>
              <a:ext uri="{FF2B5EF4-FFF2-40B4-BE49-F238E27FC236}">
                <a16:creationId xmlns:a16="http://schemas.microsoft.com/office/drawing/2014/main" id="{EA00A2D8-B6B0-EFE5-B9F3-9EC8E240582F}"/>
              </a:ext>
            </a:extLst>
          </p:cNvPr>
          <p:cNvPicPr>
            <a:picLocks noChangeAspect="1"/>
          </p:cNvPicPr>
          <p:nvPr/>
        </p:nvPicPr>
        <p:blipFill>
          <a:blip r:embed="rId4"/>
          <a:srcRect l="11726" t="8277" r="1853" b="10947"/>
          <a:stretch>
            <a:fillRect/>
          </a:stretch>
        </p:blipFill>
        <p:spPr>
          <a:xfrm>
            <a:off x="9538967" y="4263920"/>
            <a:ext cx="2653033" cy="2479719"/>
          </a:xfrm>
          <a:prstGeom prst="rect">
            <a:avLst/>
          </a:prstGeom>
        </p:spPr>
      </p:pic>
    </p:spTree>
    <p:extLst>
      <p:ext uri="{BB962C8B-B14F-4D97-AF65-F5344CB8AC3E}">
        <p14:creationId xmlns:p14="http://schemas.microsoft.com/office/powerpoint/2010/main" val="2178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2314435-25C5-E2D0-211C-451D7A15831A}"/>
              </a:ext>
            </a:extLst>
          </p:cNvPr>
          <p:cNvPicPr>
            <a:picLocks noChangeAspect="1"/>
          </p:cNvPicPr>
          <p:nvPr/>
        </p:nvPicPr>
        <p:blipFill rotWithShape="1">
          <a:blip r:embed="rId2">
            <a:duotone>
              <a:schemeClr val="bg2">
                <a:shade val="45000"/>
                <a:satMod val="135000"/>
              </a:schemeClr>
              <a:prstClr val="white"/>
            </a:duotone>
          </a:blip>
          <a:srcRect t="14122"/>
          <a:stretch/>
        </p:blipFill>
        <p:spPr>
          <a:xfrm>
            <a:off x="20" y="10"/>
            <a:ext cx="12191980" cy="6857990"/>
          </a:xfrm>
          <a:prstGeom prst="rect">
            <a:avLst/>
          </a:prstGeom>
        </p:spPr>
      </p:pic>
      <p:sp>
        <p:nvSpPr>
          <p:cNvPr id="2" name="Title 1">
            <a:extLst>
              <a:ext uri="{FF2B5EF4-FFF2-40B4-BE49-F238E27FC236}">
                <a16:creationId xmlns:a16="http://schemas.microsoft.com/office/drawing/2014/main" id="{2EBDF588-3C06-59EA-3630-E44F63CBD2B7}"/>
              </a:ext>
            </a:extLst>
          </p:cNvPr>
          <p:cNvSpPr>
            <a:spLocks noGrp="1"/>
          </p:cNvSpPr>
          <p:nvPr>
            <p:ph type="title"/>
          </p:nvPr>
        </p:nvSpPr>
        <p:spPr/>
        <p:txBody>
          <a:bodyPr>
            <a:normAutofit/>
          </a:bodyPr>
          <a:lstStyle/>
          <a:p>
            <a:r>
              <a:rPr lang="en-GB" dirty="0"/>
              <a:t>W9 - Mixed methods</a:t>
            </a:r>
          </a:p>
        </p:txBody>
      </p:sp>
      <p:graphicFrame>
        <p:nvGraphicFramePr>
          <p:cNvPr id="5" name="Content Placeholder 2">
            <a:extLst>
              <a:ext uri="{FF2B5EF4-FFF2-40B4-BE49-F238E27FC236}">
                <a16:creationId xmlns:a16="http://schemas.microsoft.com/office/drawing/2014/main" id="{F7586396-B65C-6DE7-3A08-6D574269D23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898859"/>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33F06-8F9A-A8B7-AD73-6128DE82FBDC}"/>
              </a:ext>
            </a:extLst>
          </p:cNvPr>
          <p:cNvSpPr>
            <a:spLocks noGrp="1"/>
          </p:cNvSpPr>
          <p:nvPr>
            <p:ph type="title"/>
          </p:nvPr>
        </p:nvSpPr>
        <p:spPr>
          <a:xfrm>
            <a:off x="838200" y="557189"/>
            <a:ext cx="3374136" cy="5567891"/>
          </a:xfrm>
        </p:spPr>
        <p:txBody>
          <a:bodyPr>
            <a:normAutofit/>
          </a:bodyPr>
          <a:lstStyle/>
          <a:p>
            <a:r>
              <a:rPr lang="en-GB" sz="4800"/>
              <a:t>Introduction to Mixed Methods</a:t>
            </a:r>
          </a:p>
        </p:txBody>
      </p:sp>
      <p:graphicFrame>
        <p:nvGraphicFramePr>
          <p:cNvPr id="5" name="Content Placeholder 2">
            <a:extLst>
              <a:ext uri="{FF2B5EF4-FFF2-40B4-BE49-F238E27FC236}">
                <a16:creationId xmlns:a16="http://schemas.microsoft.com/office/drawing/2014/main" id="{3CD80F6B-0577-6549-0C52-1029EF932C95}"/>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48583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8CA3478-A415-E01D-F6A9-64B23C95CF07}"/>
              </a:ext>
            </a:extLst>
          </p:cNvPr>
          <p:cNvSpPr>
            <a:spLocks noGrp="1"/>
          </p:cNvSpPr>
          <p:nvPr>
            <p:ph type="title"/>
          </p:nvPr>
        </p:nvSpPr>
        <p:spPr>
          <a:xfrm>
            <a:off x="838200" y="1412488"/>
            <a:ext cx="2899189" cy="4363844"/>
          </a:xfrm>
        </p:spPr>
        <p:txBody>
          <a:bodyPr anchor="t">
            <a:normAutofit/>
          </a:bodyPr>
          <a:lstStyle/>
          <a:p>
            <a:r>
              <a:rPr lang="en-GB" sz="3100">
                <a:solidFill>
                  <a:srgbClr val="FFFFFF"/>
                </a:solidFill>
              </a:rPr>
              <a:t>According to Creswell's notation system for mixed methods research designs, the following options are available</a:t>
            </a:r>
          </a:p>
        </p:txBody>
      </p:sp>
      <p:sp>
        <p:nvSpPr>
          <p:cNvPr id="7" name="Rectangle 1">
            <a:extLst>
              <a:ext uri="{FF2B5EF4-FFF2-40B4-BE49-F238E27FC236}">
                <a16:creationId xmlns:a16="http://schemas.microsoft.com/office/drawing/2014/main" id="{052DB463-E279-EEAD-7B1B-1CA96A5F478D}"/>
              </a:ext>
            </a:extLst>
          </p:cNvPr>
          <p:cNvSpPr>
            <a:spLocks noGrp="1" noChangeArrowheads="1"/>
          </p:cNvSpPr>
          <p:nvPr>
            <p:ph sz="half" idx="1"/>
          </p:nvPr>
        </p:nvSpPr>
        <p:spPr bwMode="auto">
          <a:xfrm>
            <a:off x="4380855" y="1412489"/>
            <a:ext cx="3427283"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a:t>
            </a:r>
            <a:r>
              <a:rPr kumimoji="0" lang="en-US" altLang="en-US" sz="2000" b="0" i="0" u="none" strike="noStrike" cap="none" normalizeH="0" baseline="0" dirty="0" err="1">
                <a:ln>
                  <a:noFill/>
                </a:ln>
                <a:effectLst/>
                <a:latin typeface="Arial" panose="020B0604020202020204" pitchFamily="34" charset="0"/>
              </a:rPr>
              <a:t>quan</a:t>
            </a:r>
            <a:r>
              <a:rPr kumimoji="0" lang="en-US" altLang="en-US" sz="2000" b="0" i="0" u="none" strike="noStrike" cap="none" normalizeH="0" baseline="0" dirty="0">
                <a:ln>
                  <a:noFill/>
                </a:ln>
                <a:effectLst/>
                <a:latin typeface="Arial" panose="020B0604020202020204" pitchFamily="34" charset="0"/>
              </a:rPr>
              <a:t>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qual → QUAN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QUAN → QUAL </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err="1">
                <a:ln>
                  <a:noFill/>
                </a:ln>
                <a:effectLst/>
                <a:latin typeface="Arial" panose="020B0604020202020204" pitchFamily="34" charset="0"/>
              </a:rPr>
              <a:t>quan</a:t>
            </a:r>
            <a:r>
              <a:rPr kumimoji="0" lang="en-US" altLang="en-US" sz="2000" b="0" i="0" u="none" strike="noStrike" cap="none" normalizeH="0" baseline="0" dirty="0">
                <a:ln>
                  <a:noFill/>
                </a:ln>
                <a:effectLst/>
                <a:latin typeface="Arial" panose="020B0604020202020204" pitchFamily="34" charset="0"/>
              </a:rPr>
              <a:t> → QUAL </a:t>
            </a:r>
          </a:p>
        </p:txBody>
      </p:sp>
      <p:sp>
        <p:nvSpPr>
          <p:cNvPr id="8" name="Rectangle 2">
            <a:extLst>
              <a:ext uri="{FF2B5EF4-FFF2-40B4-BE49-F238E27FC236}">
                <a16:creationId xmlns:a16="http://schemas.microsoft.com/office/drawing/2014/main" id="{F7754765-1E06-0C34-9060-EA874C105FF9}"/>
              </a:ext>
            </a:extLst>
          </p:cNvPr>
          <p:cNvSpPr>
            <a:spLocks noGrp="1" noChangeArrowheads="1"/>
          </p:cNvSpPr>
          <p:nvPr>
            <p:ph sz="half" idx="2"/>
          </p:nvPr>
        </p:nvSpPr>
        <p:spPr bwMode="auto">
          <a:xfrm>
            <a:off x="8451604" y="1412489"/>
            <a:ext cx="3197701" cy="43638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sz="1700"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Uppercase letters (QUAL or QUAN) indicate a priority or increased weight given to that strand of the study.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Lowercase letters (qual or quan) indicate a secondary or supportive role for that strand.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that qualitative and quantitative strands are conducted concurrently. </a:t>
            </a:r>
          </a:p>
          <a:p>
            <a:pPr marL="0" marR="0" lvl="0" indent="0" defTabSz="914400" rtl="0" eaLnBrk="0" fontAlgn="base" latinLnBrk="0" hangingPunct="0">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The "→" symbol indicates a sequential approach, where one strand follows the other </a:t>
            </a:r>
          </a:p>
        </p:txBody>
      </p:sp>
    </p:spTree>
    <p:extLst>
      <p:ext uri="{BB962C8B-B14F-4D97-AF65-F5344CB8AC3E}">
        <p14:creationId xmlns:p14="http://schemas.microsoft.com/office/powerpoint/2010/main" val="59510761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B9935E-32C0-28A8-8C52-7D25240785D0}"/>
              </a:ext>
            </a:extLst>
          </p:cNvPr>
          <p:cNvPicPr>
            <a:picLocks noChangeAspect="1"/>
          </p:cNvPicPr>
          <p:nvPr/>
        </p:nvPicPr>
        <p:blipFill rotWithShape="1">
          <a:blip r:embed="rId2"/>
          <a:srcRect t="20876" r="1" b="34554"/>
          <a:stretch/>
        </p:blipFill>
        <p:spPr>
          <a:xfrm>
            <a:off x="20" y="1282"/>
            <a:ext cx="12191980" cy="6856718"/>
          </a:xfrm>
          <a:prstGeom prst="rect">
            <a:avLst/>
          </a:prstGeom>
        </p:spPr>
      </p:pic>
    </p:spTree>
    <p:extLst>
      <p:ext uri="{BB962C8B-B14F-4D97-AF65-F5344CB8AC3E}">
        <p14:creationId xmlns:p14="http://schemas.microsoft.com/office/powerpoint/2010/main" val="1750295868"/>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02DFF-CF5B-A2C7-5E16-1C15F84ACF0C}"/>
              </a:ext>
            </a:extLst>
          </p:cNvPr>
          <p:cNvSpPr>
            <a:spLocks noGrp="1"/>
          </p:cNvSpPr>
          <p:nvPr>
            <p:ph type="title"/>
          </p:nvPr>
        </p:nvSpPr>
        <p:spPr>
          <a:xfrm>
            <a:off x="841248" y="548640"/>
            <a:ext cx="3600860" cy="5431536"/>
          </a:xfrm>
        </p:spPr>
        <p:txBody>
          <a:bodyPr>
            <a:normAutofit/>
          </a:bodyPr>
          <a:lstStyle/>
          <a:p>
            <a:r>
              <a:rPr lang="en-GB" sz="5400"/>
              <a:t>Do you remember what these are ?</a:t>
            </a:r>
          </a:p>
        </p:txBody>
      </p:sp>
      <p:sp>
        <p:nvSpPr>
          <p:cNvPr id="3" name="Content Placeholder 2">
            <a:extLst>
              <a:ext uri="{FF2B5EF4-FFF2-40B4-BE49-F238E27FC236}">
                <a16:creationId xmlns:a16="http://schemas.microsoft.com/office/drawing/2014/main" id="{D6BF7333-DBA6-4B14-2E05-4FF7CCAE82DF}"/>
              </a:ext>
            </a:extLst>
          </p:cNvPr>
          <p:cNvSpPr>
            <a:spLocks noGrp="1"/>
          </p:cNvSpPr>
          <p:nvPr>
            <p:ph idx="1"/>
          </p:nvPr>
        </p:nvSpPr>
        <p:spPr>
          <a:xfrm>
            <a:off x="5126418" y="552091"/>
            <a:ext cx="6224335" cy="5431536"/>
          </a:xfrm>
        </p:spPr>
        <p:txBody>
          <a:bodyPr anchor="ctr">
            <a:normAutofit/>
          </a:bodyPr>
          <a:lstStyle/>
          <a:p>
            <a:r>
              <a:rPr lang="en-GB" sz="4000" b="1" dirty="0"/>
              <a:t>Descriptive research</a:t>
            </a:r>
          </a:p>
          <a:p>
            <a:r>
              <a:rPr lang="en-GB" sz="4000" b="1" dirty="0"/>
              <a:t>Explanatory research</a:t>
            </a:r>
          </a:p>
          <a:p>
            <a:r>
              <a:rPr lang="en-GB" sz="4000" b="1" dirty="0"/>
              <a:t>Exploratory research</a:t>
            </a:r>
            <a:endParaRPr lang="en-GB" sz="4000" dirty="0"/>
          </a:p>
          <a:p>
            <a:r>
              <a:rPr lang="en-GB" sz="4000" b="1" dirty="0"/>
              <a:t>Convergent research </a:t>
            </a:r>
          </a:p>
        </p:txBody>
      </p:sp>
    </p:spTree>
    <p:extLst>
      <p:ext uri="{BB962C8B-B14F-4D97-AF65-F5344CB8AC3E}">
        <p14:creationId xmlns:p14="http://schemas.microsoft.com/office/powerpoint/2010/main" val="674622117"/>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A6446-A0D1-5ECA-2095-16603BF36A8D}"/>
              </a:ext>
            </a:extLst>
          </p:cNvPr>
          <p:cNvSpPr>
            <a:spLocks noGrp="1"/>
          </p:cNvSpPr>
          <p:nvPr>
            <p:ph type="title"/>
          </p:nvPr>
        </p:nvSpPr>
        <p:spPr>
          <a:xfrm>
            <a:off x="841248" y="548640"/>
            <a:ext cx="3600860" cy="5431536"/>
          </a:xfrm>
        </p:spPr>
        <p:txBody>
          <a:bodyPr>
            <a:normAutofit/>
          </a:bodyPr>
          <a:lstStyle/>
          <a:p>
            <a:r>
              <a:rPr lang="en-GB" sz="5400" dirty="0"/>
              <a:t>Answers </a:t>
            </a:r>
          </a:p>
        </p:txBody>
      </p:sp>
      <p:sp>
        <p:nvSpPr>
          <p:cNvPr id="3" name="Content Placeholder 2">
            <a:extLst>
              <a:ext uri="{FF2B5EF4-FFF2-40B4-BE49-F238E27FC236}">
                <a16:creationId xmlns:a16="http://schemas.microsoft.com/office/drawing/2014/main" id="{C4C3EA8F-0764-7418-58BC-89F629DA4103}"/>
              </a:ext>
            </a:extLst>
          </p:cNvPr>
          <p:cNvSpPr>
            <a:spLocks noGrp="1"/>
          </p:cNvSpPr>
          <p:nvPr>
            <p:ph idx="1"/>
          </p:nvPr>
        </p:nvSpPr>
        <p:spPr>
          <a:xfrm>
            <a:off x="5027713" y="713232"/>
            <a:ext cx="6827131" cy="5431536"/>
          </a:xfrm>
        </p:spPr>
        <p:txBody>
          <a:bodyPr anchor="ctr">
            <a:noAutofit/>
          </a:bodyPr>
          <a:lstStyle/>
          <a:p>
            <a:pPr algn="just"/>
            <a:r>
              <a:rPr lang="en-GB" sz="2400" dirty="0"/>
              <a:t>Descriptive research - Research focused on accurately describing the characteristics or behaviours of a particular individual, group, or situation. Seeks to document the status quo.</a:t>
            </a:r>
          </a:p>
          <a:p>
            <a:pPr algn="just"/>
            <a:r>
              <a:rPr lang="en-GB" sz="2400" dirty="0"/>
              <a:t>Explanatory research - Research that is focused on explaining the causes or reasons behind a phenomenon. Seeks to establish causal relationships and explain why certain outcomes occur.</a:t>
            </a:r>
          </a:p>
          <a:p>
            <a:pPr algn="just"/>
            <a:r>
              <a:rPr lang="en-GB" sz="2400" dirty="0"/>
              <a:t>Exploratory research - Research focused on discovering insights and gaining understanding of an issue, situation, or problem. Seeks to gather preliminary data and hypothesis generation.</a:t>
            </a:r>
          </a:p>
          <a:p>
            <a:pPr algn="just"/>
            <a:r>
              <a:rPr lang="en-GB" sz="2400" dirty="0"/>
              <a:t>Convergent research - Research that integrates multiple methods and data sources to develop a comprehensive understanding of a problem. Requires merging quantitative and qualitative data.</a:t>
            </a:r>
          </a:p>
        </p:txBody>
      </p:sp>
    </p:spTree>
    <p:extLst>
      <p:ext uri="{BB962C8B-B14F-4D97-AF65-F5344CB8AC3E}">
        <p14:creationId xmlns:p14="http://schemas.microsoft.com/office/powerpoint/2010/main" val="3380375203"/>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4989F-470E-9268-1841-5699CB80A119}"/>
              </a:ext>
            </a:extLst>
          </p:cNvPr>
          <p:cNvSpPr>
            <a:spLocks noGrp="1"/>
          </p:cNvSpPr>
          <p:nvPr>
            <p:ph type="title"/>
          </p:nvPr>
        </p:nvSpPr>
        <p:spPr>
          <a:xfrm>
            <a:off x="841248" y="548640"/>
            <a:ext cx="3600860" cy="5431536"/>
          </a:xfrm>
        </p:spPr>
        <p:txBody>
          <a:bodyPr>
            <a:normAutofit/>
          </a:bodyPr>
          <a:lstStyle/>
          <a:p>
            <a:r>
              <a:rPr lang="en-GB" sz="5400"/>
              <a:t>Key differences</a:t>
            </a:r>
          </a:p>
        </p:txBody>
      </p:sp>
      <p:sp>
        <p:nvSpPr>
          <p:cNvPr id="3" name="Content Placeholder 2">
            <a:extLst>
              <a:ext uri="{FF2B5EF4-FFF2-40B4-BE49-F238E27FC236}">
                <a16:creationId xmlns:a16="http://schemas.microsoft.com/office/drawing/2014/main" id="{4B3BA9FC-BC17-F16A-B1E3-825DDA7C8B50}"/>
              </a:ext>
            </a:extLst>
          </p:cNvPr>
          <p:cNvSpPr>
            <a:spLocks noGrp="1"/>
          </p:cNvSpPr>
          <p:nvPr>
            <p:ph idx="1"/>
          </p:nvPr>
        </p:nvSpPr>
        <p:spPr>
          <a:xfrm>
            <a:off x="5126418" y="552091"/>
            <a:ext cx="6224335" cy="5431536"/>
          </a:xfrm>
        </p:spPr>
        <p:txBody>
          <a:bodyPr anchor="ctr">
            <a:normAutofit/>
          </a:bodyPr>
          <a:lstStyle/>
          <a:p>
            <a:pPr>
              <a:buFont typeface="Arial" panose="020B0604020202020204" pitchFamily="34" charset="0"/>
              <a:buChar char="•"/>
            </a:pPr>
            <a:r>
              <a:rPr lang="en-GB" sz="2200" b="0" i="0">
                <a:effectLst/>
                <a:latin typeface="-apple-system"/>
              </a:rPr>
              <a:t>Explanatory research aims to establish causes and effects. Exploratory research aims to discover and gain initial insight.</a:t>
            </a:r>
          </a:p>
          <a:p>
            <a:pPr>
              <a:buFont typeface="Arial" panose="020B0604020202020204" pitchFamily="34" charset="0"/>
              <a:buChar char="•"/>
            </a:pPr>
            <a:r>
              <a:rPr lang="en-GB" sz="2200" b="0" i="0">
                <a:effectLst/>
                <a:latin typeface="-apple-system"/>
              </a:rPr>
              <a:t>Convergent research brings together multiple data sources. Descriptive research focuses on one dataset, individual or case.</a:t>
            </a:r>
          </a:p>
          <a:p>
            <a:pPr>
              <a:buFont typeface="Arial" panose="020B0604020202020204" pitchFamily="34" charset="0"/>
              <a:buChar char="•"/>
            </a:pPr>
            <a:r>
              <a:rPr lang="en-GB" sz="2200" b="0" i="0">
                <a:effectLst/>
                <a:latin typeface="-apple-system"/>
              </a:rPr>
              <a:t>Explanatory and descriptive research may test hypotheses. Exploratory research is more open-ended and hypothesis generating.</a:t>
            </a:r>
          </a:p>
          <a:p>
            <a:pPr>
              <a:buFont typeface="Arial" panose="020B0604020202020204" pitchFamily="34" charset="0"/>
              <a:buChar char="•"/>
            </a:pPr>
            <a:r>
              <a:rPr lang="en-GB" sz="2200" b="0" i="0">
                <a:effectLst/>
                <a:latin typeface="-apple-system"/>
              </a:rPr>
              <a:t>Convergent research integrates data to get a comprehensive understanding. The other types focus on one main method or data source.</a:t>
            </a:r>
          </a:p>
          <a:p>
            <a:endParaRPr lang="en-GB" sz="2200"/>
          </a:p>
        </p:txBody>
      </p:sp>
    </p:spTree>
    <p:extLst>
      <p:ext uri="{BB962C8B-B14F-4D97-AF65-F5344CB8AC3E}">
        <p14:creationId xmlns:p14="http://schemas.microsoft.com/office/powerpoint/2010/main" val="2748273518"/>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95E93-903A-3E1C-4478-718188CB41E1}"/>
              </a:ext>
            </a:extLst>
          </p:cNvPr>
          <p:cNvSpPr>
            <a:spLocks noGrp="1"/>
          </p:cNvSpPr>
          <p:nvPr>
            <p:ph type="title"/>
          </p:nvPr>
        </p:nvSpPr>
        <p:spPr/>
        <p:txBody>
          <a:bodyPr/>
          <a:lstStyle/>
          <a:p>
            <a:r>
              <a:rPr lang="en-US" dirty="0"/>
              <a:t>Types of Mixed Methods Research Designs</a:t>
            </a:r>
            <a:endParaRPr lang="en-GB" dirty="0"/>
          </a:p>
        </p:txBody>
      </p:sp>
      <p:sp>
        <p:nvSpPr>
          <p:cNvPr id="3" name="Content Placeholder 2">
            <a:extLst>
              <a:ext uri="{FF2B5EF4-FFF2-40B4-BE49-F238E27FC236}">
                <a16:creationId xmlns:a16="http://schemas.microsoft.com/office/drawing/2014/main" id="{5AD845B3-0030-BB7B-3134-48823945E90C}"/>
              </a:ext>
            </a:extLst>
          </p:cNvPr>
          <p:cNvSpPr>
            <a:spLocks noGrp="1"/>
          </p:cNvSpPr>
          <p:nvPr>
            <p:ph idx="1"/>
          </p:nvPr>
        </p:nvSpPr>
        <p:spPr/>
        <p:txBody>
          <a:bodyPr/>
          <a:lstStyle/>
          <a:p>
            <a:pPr marL="432" indent="0">
              <a:buNone/>
            </a:pPr>
            <a:r>
              <a:rPr lang="en-US" b="1" dirty="0"/>
              <a:t>The nomenclature of designs has three distinctions</a:t>
            </a:r>
          </a:p>
          <a:p>
            <a:r>
              <a:rPr lang="en-US" dirty="0"/>
              <a:t>The orientation of the research: qualitative (QUAL) or quantitative (QUAN)</a:t>
            </a:r>
          </a:p>
          <a:p>
            <a:r>
              <a:rPr lang="en-US" dirty="0"/>
              <a:t>The dominant aspect of the research:</a:t>
            </a:r>
          </a:p>
          <a:p>
            <a:pPr lvl="1"/>
            <a:r>
              <a:rPr lang="en-US" dirty="0"/>
              <a:t>More dominant indicated by uppercase (e.g., QUAL) </a:t>
            </a:r>
          </a:p>
          <a:p>
            <a:pPr lvl="1"/>
            <a:r>
              <a:rPr lang="en-US" dirty="0"/>
              <a:t>Less dominant indicated by lower case (e.g., qual)</a:t>
            </a:r>
          </a:p>
          <a:p>
            <a:r>
              <a:rPr lang="en-US" dirty="0"/>
              <a:t>The sequence of the research:</a:t>
            </a:r>
          </a:p>
          <a:p>
            <a:pPr lvl="1"/>
            <a:r>
              <a:rPr lang="en-US" dirty="0"/>
              <a:t>Conducted simultaneously designated with a plus </a:t>
            </a:r>
          </a:p>
          <a:p>
            <a:pPr lvl="1"/>
            <a:r>
              <a:rPr lang="en-US" dirty="0"/>
              <a:t>Sequentially designated with an arrow </a:t>
            </a:r>
          </a:p>
          <a:p>
            <a:pPr lvl="1"/>
            <a:endParaRPr lang="en-US" dirty="0"/>
          </a:p>
          <a:p>
            <a:pPr lvl="1"/>
            <a:endParaRPr lang="en-US" dirty="0"/>
          </a:p>
          <a:p>
            <a:pPr lvl="1"/>
            <a:endParaRPr lang="en-US" dirty="0"/>
          </a:p>
          <a:p>
            <a:endParaRPr lang="en-US" dirty="0"/>
          </a:p>
          <a:p>
            <a:endParaRPr lang="en-US" dirty="0"/>
          </a:p>
          <a:p>
            <a:endParaRPr lang="en-GB" dirty="0"/>
          </a:p>
        </p:txBody>
      </p:sp>
      <p:graphicFrame>
        <p:nvGraphicFramePr>
          <p:cNvPr id="4" name="Object 3" descr="left parenthesis plus right parenthesis ">
            <a:extLst>
              <a:ext uri="{FF2B5EF4-FFF2-40B4-BE49-F238E27FC236}">
                <a16:creationId xmlns:a16="http://schemas.microsoft.com/office/drawing/2014/main" id="{D6746EDD-5542-44B4-79FC-2607A5113E8B}"/>
              </a:ext>
            </a:extLst>
          </p:cNvPr>
          <p:cNvGraphicFramePr>
            <a:graphicFrameLocks noChangeAspect="1"/>
          </p:cNvGraphicFramePr>
          <p:nvPr/>
        </p:nvGraphicFramePr>
        <p:xfrm>
          <a:off x="8217853" y="4998880"/>
          <a:ext cx="393700" cy="342900"/>
        </p:xfrm>
        <a:graphic>
          <a:graphicData uri="http://schemas.openxmlformats.org/presentationml/2006/ole">
            <mc:AlternateContent xmlns:mc="http://schemas.openxmlformats.org/markup-compatibility/2006">
              <mc:Choice xmlns:v="urn:schemas-microsoft-com:vml" Requires="v">
                <p:oleObj name="Equation" r:id="rId2" imgW="393480" imgH="342720" progId="Equation.DSMT4">
                  <p:embed/>
                </p:oleObj>
              </mc:Choice>
              <mc:Fallback>
                <p:oleObj name="Equation" r:id="rId2" imgW="393480" imgH="342720" progId="Equation.DSMT4">
                  <p:embed/>
                  <p:pic>
                    <p:nvPicPr>
                      <p:cNvPr id="4" name="Object 3" descr="left parenthesis plus right parenthesis ">
                        <a:extLst>
                          <a:ext uri="{FF2B5EF4-FFF2-40B4-BE49-F238E27FC236}">
                            <a16:creationId xmlns:a16="http://schemas.microsoft.com/office/drawing/2014/main" id="{D6746EDD-5542-44B4-79FC-2607A5113E8B}"/>
                          </a:ext>
                        </a:extLst>
                      </p:cNvPr>
                      <p:cNvPicPr/>
                      <p:nvPr/>
                    </p:nvPicPr>
                    <p:blipFill>
                      <a:blip r:embed="rId3"/>
                      <a:stretch>
                        <a:fillRect/>
                      </a:stretch>
                    </p:blipFill>
                    <p:spPr>
                      <a:xfrm>
                        <a:off x="8217853" y="4998880"/>
                        <a:ext cx="393700" cy="342900"/>
                      </a:xfrm>
                      <a:prstGeom prst="rect">
                        <a:avLst/>
                      </a:prstGeom>
                    </p:spPr>
                  </p:pic>
                </p:oleObj>
              </mc:Fallback>
            </mc:AlternateContent>
          </a:graphicData>
        </a:graphic>
      </p:graphicFrame>
      <p:graphicFrame>
        <p:nvGraphicFramePr>
          <p:cNvPr id="5" name="Object 4" descr="left parenthesis rightward arrow right parenthesis ">
            <a:extLst>
              <a:ext uri="{FF2B5EF4-FFF2-40B4-BE49-F238E27FC236}">
                <a16:creationId xmlns:a16="http://schemas.microsoft.com/office/drawing/2014/main" id="{EF0E6858-4B60-8C5D-3F10-BF4ABE58F04A}"/>
              </a:ext>
            </a:extLst>
          </p:cNvPr>
          <p:cNvGraphicFramePr>
            <a:graphicFrameLocks noChangeAspect="1"/>
          </p:cNvGraphicFramePr>
          <p:nvPr/>
        </p:nvGraphicFramePr>
        <p:xfrm>
          <a:off x="8148003" y="5476717"/>
          <a:ext cx="533400" cy="342900"/>
        </p:xfrm>
        <a:graphic>
          <a:graphicData uri="http://schemas.openxmlformats.org/presentationml/2006/ole">
            <mc:AlternateContent xmlns:mc="http://schemas.openxmlformats.org/markup-compatibility/2006">
              <mc:Choice xmlns:v="urn:schemas-microsoft-com:vml" Requires="v">
                <p:oleObj name="Equation" r:id="rId4" imgW="533160" imgH="342720" progId="Equation.DSMT4">
                  <p:embed/>
                </p:oleObj>
              </mc:Choice>
              <mc:Fallback>
                <p:oleObj name="Equation" r:id="rId4" imgW="533160" imgH="342720" progId="Equation.DSMT4">
                  <p:embed/>
                  <p:pic>
                    <p:nvPicPr>
                      <p:cNvPr id="5" name="Object 4" descr="left parenthesis rightward arrow right parenthesis ">
                        <a:extLst>
                          <a:ext uri="{FF2B5EF4-FFF2-40B4-BE49-F238E27FC236}">
                            <a16:creationId xmlns:a16="http://schemas.microsoft.com/office/drawing/2014/main" id="{EF0E6858-4B60-8C5D-3F10-BF4ABE58F04A}"/>
                          </a:ext>
                        </a:extLst>
                      </p:cNvPr>
                      <p:cNvPicPr/>
                      <p:nvPr/>
                    </p:nvPicPr>
                    <p:blipFill>
                      <a:blip r:embed="rId5"/>
                      <a:stretch>
                        <a:fillRect/>
                      </a:stretch>
                    </p:blipFill>
                    <p:spPr>
                      <a:xfrm>
                        <a:off x="8148003" y="5476717"/>
                        <a:ext cx="533400" cy="342900"/>
                      </a:xfrm>
                      <a:prstGeom prst="rect">
                        <a:avLst/>
                      </a:prstGeom>
                    </p:spPr>
                  </p:pic>
                </p:oleObj>
              </mc:Fallback>
            </mc:AlternateContent>
          </a:graphicData>
        </a:graphic>
      </p:graphicFrame>
    </p:spTree>
    <p:extLst>
      <p:ext uri="{BB962C8B-B14F-4D97-AF65-F5344CB8AC3E}">
        <p14:creationId xmlns:p14="http://schemas.microsoft.com/office/powerpoint/2010/main" val="97896055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4100"/>
              <a:t>The Explanatory Sequential Design </a:t>
            </a:r>
            <a:r>
              <a:rPr kumimoji="0" lang="en-US" sz="4100" b="1" i="0" u="none" strike="noStrike" kern="1200" cap="none" spc="0" normalizeH="0" baseline="0" noProof="0">
                <a:ln>
                  <a:noFill/>
                </a:ln>
                <a:effectLst/>
                <a:uLnTx/>
                <a:uFillTx/>
                <a:latin typeface="+mn-lt"/>
                <a:ea typeface="+mn-ea"/>
                <a:cs typeface="+mn-cs"/>
              </a:rPr>
              <a:t>(QUAN</a:t>
            </a:r>
            <a:r>
              <a:rPr kumimoji="0" lang="en-GB" sz="4100" b="1" i="0" u="none" strike="noStrike" kern="1200" cap="none" spc="0" normalizeH="0" baseline="0" noProof="0">
                <a:ln>
                  <a:noFill/>
                </a:ln>
                <a:effectLst/>
                <a:uLnTx/>
                <a:uFillTx/>
                <a:latin typeface="+mn-lt"/>
                <a:ea typeface="+mn-ea"/>
                <a:cs typeface="+mn-cs"/>
              </a:rPr>
              <a:t>→</a:t>
            </a:r>
            <a:r>
              <a:rPr kumimoji="0" lang="en-US" sz="4100" b="1" i="0" u="none" strike="noStrike" kern="1200" cap="none" spc="0" normalizeH="0" baseline="0" noProof="0">
                <a:ln>
                  <a:noFill/>
                </a:ln>
                <a:effectLst/>
                <a:uLnTx/>
                <a:uFillTx/>
                <a:latin typeface="+mn-lt"/>
                <a:ea typeface="+mn-ea"/>
                <a:cs typeface="+mn-cs"/>
              </a:rPr>
              <a:t>qual) </a:t>
            </a:r>
            <a:endParaRPr lang="en-US" sz="4100" b="1">
              <a:latin typeface="+mn-lt"/>
            </a:endParaRPr>
          </a:p>
        </p:txBody>
      </p:sp>
      <p:pic>
        <p:nvPicPr>
          <p:cNvPr id="18" name="Picture Placeholder 17" descr="Five steps of the explanatory sequential design presented in a chart.&#10;For long description in Notes pane, press F6.">
            <a:extLst>
              <a:ext uri="{FF2B5EF4-FFF2-40B4-BE49-F238E27FC236}">
                <a16:creationId xmlns:a16="http://schemas.microsoft.com/office/drawing/2014/main" id="{6F98A397-4ACB-4C93-B79B-053DA729376F}"/>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4" name="Content Placeholder 13">
            <a:extLst>
              <a:ext uri="{FF2B5EF4-FFF2-40B4-BE49-F238E27FC236}">
                <a16:creationId xmlns:a16="http://schemas.microsoft.com/office/drawing/2014/main" id="{FDF43ED3-C949-4F84-8A53-1D48DCFA404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1500"/>
              <a:t>Collects quantitative data first in the sequence</a:t>
            </a:r>
          </a:p>
          <a:p>
            <a:pPr marL="432" indent="0">
              <a:buNone/>
            </a:pPr>
            <a:r>
              <a:rPr lang="en-US" sz="1500"/>
              <a:t>More heavily weights quantitative data (QUAN)</a:t>
            </a:r>
          </a:p>
          <a:p>
            <a:pPr marL="432" indent="0">
              <a:buNone/>
            </a:pPr>
            <a:r>
              <a:rPr lang="en-US" sz="1500"/>
              <a:t>Quantitative findings determine type of data collected in second phase</a:t>
            </a:r>
          </a:p>
          <a:p>
            <a:pPr marL="432" indent="0">
              <a:buNone/>
            </a:pPr>
            <a:r>
              <a:rPr lang="en-US" sz="1500"/>
              <a:t>Use the qualitative analysis to explain or elaborate the quantitative results</a:t>
            </a:r>
          </a:p>
          <a:p>
            <a:pPr marL="432" indent="0">
              <a:buNone/>
            </a:pPr>
            <a:r>
              <a:rPr lang="en-US" sz="1500"/>
              <a:t>e.g., survey followed by focus groups to explain findings</a:t>
            </a:r>
          </a:p>
          <a:p>
            <a:pPr marL="432" indent="0">
              <a:buNone/>
            </a:pPr>
            <a:endParaRPr lang="en-US" sz="1500"/>
          </a:p>
        </p:txBody>
      </p:sp>
    </p:spTree>
    <p:extLst>
      <p:ext uri="{BB962C8B-B14F-4D97-AF65-F5344CB8AC3E}">
        <p14:creationId xmlns:p14="http://schemas.microsoft.com/office/powerpoint/2010/main" val="391757511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3998018"/>
            <a:ext cx="3981854" cy="2216513"/>
          </a:xfrm>
        </p:spPr>
        <p:txBody>
          <a:bodyPr vert="horz" lIns="0" tIns="0" rIns="0" bIns="0" rtlCol="0" anchorCtr="0">
            <a:normAutofit/>
          </a:bodyPr>
          <a:lstStyle/>
          <a:p>
            <a:r>
              <a:rPr lang="en-US" sz="3700"/>
              <a:t>The Exploratory Sequential      </a:t>
            </a:r>
            <a:r>
              <a:rPr lang="en-US" sz="3700" err="1"/>
              <a:t>lefDesign</a:t>
            </a:r>
            <a:r>
              <a:rPr lang="en-US" sz="3700"/>
              <a:t> </a:t>
            </a:r>
            <a:r>
              <a:rPr lang="en-US" sz="3700" b="1">
                <a:latin typeface="+mn-lt"/>
              </a:rPr>
              <a:t>(QUAL</a:t>
            </a:r>
            <a:r>
              <a:rPr lang="en-GB" sz="3700" b="1" i="0">
                <a:effectLst/>
                <a:latin typeface="+mn-lt"/>
              </a:rPr>
              <a:t>→</a:t>
            </a:r>
            <a:r>
              <a:rPr lang="en-US" sz="3700" b="1" err="1">
                <a:latin typeface="+mn-lt"/>
              </a:rPr>
              <a:t>quan</a:t>
            </a:r>
            <a:r>
              <a:rPr lang="en-US" sz="3700" b="1">
                <a:latin typeface="+mn-lt"/>
              </a:rPr>
              <a:t>)</a:t>
            </a:r>
          </a:p>
        </p:txBody>
      </p:sp>
      <p:pic>
        <p:nvPicPr>
          <p:cNvPr id="15" name="Picture Placeholder 14" descr="Five steps of the exploratory sequential design presented in a chart.&#10;For long description in Notes pane, press F6.">
            <a:extLst>
              <a:ext uri="{FF2B5EF4-FFF2-40B4-BE49-F238E27FC236}">
                <a16:creationId xmlns:a16="http://schemas.microsoft.com/office/drawing/2014/main" id="{A51A1E5A-2A11-4AFB-85BD-F7EBE00E09CE}"/>
              </a:ext>
            </a:extLst>
          </p:cNvPr>
          <p:cNvPicPr>
            <a:picLocks noGrp="1" noChangeAspect="1"/>
          </p:cNvPicPr>
          <p:nvPr>
            <p:ph type="pic" sz="quarter" idx="4294967295"/>
          </p:nvPr>
        </p:nvPicPr>
        <p:blipFill rotWithShape="1">
          <a:blip r:embed="rId3"/>
          <a:stretch>
            <a:fillRect/>
          </a:stretch>
        </p:blipFill>
        <p:spPr>
          <a:xfrm>
            <a:off x="659914" y="1544499"/>
            <a:ext cx="10872172" cy="127748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12" name="Content Placeholder 11">
            <a:extLst>
              <a:ext uri="{FF2B5EF4-FFF2-40B4-BE49-F238E27FC236}">
                <a16:creationId xmlns:a16="http://schemas.microsoft.com/office/drawing/2014/main" id="{F77A6093-F627-4392-8D9A-8ADCC78C67B6}"/>
              </a:ext>
            </a:extLst>
          </p:cNvPr>
          <p:cNvSpPr>
            <a:spLocks noGrp="1"/>
          </p:cNvSpPr>
          <p:nvPr>
            <p:ph idx="1"/>
          </p:nvPr>
        </p:nvSpPr>
        <p:spPr>
          <a:xfrm>
            <a:off x="4970835" y="3998019"/>
            <a:ext cx="6382966" cy="2216512"/>
          </a:xfrm>
        </p:spPr>
        <p:txBody>
          <a:bodyPr vert="horz" lIns="0" tIns="0" rIns="0" bIns="0" rtlCol="0" anchorCtr="0">
            <a:normAutofit/>
          </a:bodyPr>
          <a:lstStyle/>
          <a:p>
            <a:pPr marL="432" indent="0">
              <a:buNone/>
            </a:pPr>
            <a:r>
              <a:rPr lang="en-US" sz="2200"/>
              <a:t>Collects qualitative data first in the sequence</a:t>
            </a:r>
          </a:p>
          <a:p>
            <a:pPr marL="432" indent="0">
              <a:buNone/>
            </a:pPr>
            <a:r>
              <a:rPr lang="en-US" sz="2200"/>
              <a:t>More heavily weights qualitative data (QUAL)</a:t>
            </a:r>
          </a:p>
          <a:p>
            <a:pPr marL="432" indent="0">
              <a:buNone/>
            </a:pPr>
            <a:r>
              <a:rPr lang="en-US" sz="2200"/>
              <a:t>Begins with a qualitative exploratory study (e.g., collecting observations, open-ended interviews)</a:t>
            </a:r>
          </a:p>
          <a:p>
            <a:pPr marL="432" indent="0">
              <a:buNone/>
            </a:pPr>
            <a:r>
              <a:rPr lang="en-US" sz="2200"/>
              <a:t>Identify concepts and hypotheses to explore and test quantitatively (e.g., surveys, census, Likert-scale)</a:t>
            </a:r>
          </a:p>
        </p:txBody>
      </p:sp>
    </p:spTree>
    <p:extLst>
      <p:ext uri="{BB962C8B-B14F-4D97-AF65-F5344CB8AC3E}">
        <p14:creationId xmlns:p14="http://schemas.microsoft.com/office/powerpoint/2010/main" val="2607305057"/>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6834" y="1153572"/>
            <a:ext cx="3200400" cy="4461163"/>
          </a:xfrm>
        </p:spPr>
        <p:txBody>
          <a:bodyPr vert="horz" lIns="0" tIns="0" rIns="0" bIns="0" rtlCol="0" anchorCtr="0">
            <a:normAutofit/>
          </a:bodyPr>
          <a:lstStyle/>
          <a:p>
            <a:r>
              <a:rPr lang="en-US">
                <a:solidFill>
                  <a:srgbClr val="FFFFFF"/>
                </a:solidFill>
              </a:rPr>
              <a:t>The Exploratory Sequential Design</a:t>
            </a:r>
          </a:p>
        </p:txBody>
      </p:sp>
      <p:sp>
        <p:nvSpPr>
          <p:cNvPr id="3" name="Content Placeholder 2"/>
          <p:cNvSpPr>
            <a:spLocks noGrp="1"/>
          </p:cNvSpPr>
          <p:nvPr>
            <p:ph idx="1"/>
          </p:nvPr>
        </p:nvSpPr>
        <p:spPr>
          <a:xfrm>
            <a:off x="4447308" y="591344"/>
            <a:ext cx="6906491" cy="5585619"/>
          </a:xfrm>
        </p:spPr>
        <p:txBody>
          <a:bodyPr vert="horz" lIns="0" tIns="0" rIns="0" bIns="0" rtlCol="0" anchor="ctr" anchorCtr="0">
            <a:normAutofit/>
          </a:bodyPr>
          <a:lstStyle/>
          <a:p>
            <a:r>
              <a:rPr lang="en-US"/>
              <a:t>Begin inductively with qualitative data from a purposive sample.</a:t>
            </a:r>
          </a:p>
          <a:p>
            <a:r>
              <a:rPr lang="en-US"/>
              <a:t>Identify unanswered questions.</a:t>
            </a:r>
          </a:p>
          <a:p>
            <a:r>
              <a:rPr lang="en-US"/>
              <a:t>Build on the qualitative findings with quantitative data collection of a large, random sample.</a:t>
            </a:r>
          </a:p>
          <a:p>
            <a:r>
              <a:rPr lang="en-US"/>
              <a:t>Ideally, results will be generalizable to a larger population</a:t>
            </a:r>
          </a:p>
        </p:txBody>
      </p:sp>
    </p:spTree>
    <p:extLst>
      <p:ext uri="{BB962C8B-B14F-4D97-AF65-F5344CB8AC3E}">
        <p14:creationId xmlns:p14="http://schemas.microsoft.com/office/powerpoint/2010/main" val="36294984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3400" dirty="0"/>
              <a:t>The Convergent Parallel Design </a:t>
            </a:r>
            <a:r>
              <a:rPr lang="en-US" sz="3400" b="1">
                <a:latin typeface="+mn-lt"/>
              </a:rPr>
              <a:t>(QUAN+QUAL) </a:t>
            </a:r>
          </a:p>
        </p:txBody>
      </p:sp>
      <p:sp>
        <p:nvSpPr>
          <p:cNvPr id="11" name="Content Placeholder 10">
            <a:extLst>
              <a:ext uri="{FF2B5EF4-FFF2-40B4-BE49-F238E27FC236}">
                <a16:creationId xmlns:a16="http://schemas.microsoft.com/office/drawing/2014/main" id="{50A3B15D-2076-49CC-8493-FDB2BCCF712D}"/>
              </a:ext>
            </a:extLst>
          </p:cNvPr>
          <p:cNvSpPr>
            <a:spLocks noGrp="1"/>
          </p:cNvSpPr>
          <p:nvPr>
            <p:ph idx="1"/>
          </p:nvPr>
        </p:nvSpPr>
        <p:spPr>
          <a:xfrm>
            <a:off x="4654295" y="502920"/>
            <a:ext cx="6894576" cy="2926080"/>
          </a:xfrm>
        </p:spPr>
        <p:txBody>
          <a:bodyPr vert="horz" lIns="0" tIns="0" rIns="0" bIns="0" rtlCol="0" anchor="ctr" anchorCtr="0">
            <a:normAutofit fontScale="32500" lnSpcReduction="20000"/>
          </a:bodyPr>
          <a:lstStyle/>
          <a:p>
            <a:pPr marL="432" indent="0">
              <a:buNone/>
            </a:pPr>
            <a:endParaRPr lang="en-US" sz="600" dirty="0"/>
          </a:p>
          <a:p>
            <a:pPr marL="432" indent="0">
              <a:buNone/>
            </a:pPr>
            <a:r>
              <a:rPr lang="en-US" sz="7400" dirty="0"/>
              <a:t>Collect quantitative and qualitative data concurrently.</a:t>
            </a:r>
          </a:p>
          <a:p>
            <a:pPr marL="432" indent="0">
              <a:buNone/>
            </a:pPr>
            <a:r>
              <a:rPr lang="en-US" sz="7400" dirty="0"/>
              <a:t>Equal attention and emphasis to quantitative (QUAN) and qualitative (QUAL)</a:t>
            </a:r>
          </a:p>
          <a:p>
            <a:pPr marL="432" indent="0">
              <a:buNone/>
            </a:pPr>
            <a:r>
              <a:rPr lang="en-US" sz="7400" dirty="0"/>
              <a:t>The strengths of qualitative data (e.g., context) offset weakness of quantitative data (e.g., ecological validity)</a:t>
            </a:r>
          </a:p>
          <a:p>
            <a:pPr marL="432" indent="0">
              <a:buNone/>
            </a:pPr>
            <a:r>
              <a:rPr lang="en-US" sz="7400" dirty="0"/>
              <a:t>The strengths of quantitative data (e.g., </a:t>
            </a:r>
            <a:r>
              <a:rPr lang="en-US" sz="7400" dirty="0" err="1"/>
              <a:t>generalisability</a:t>
            </a:r>
            <a:r>
              <a:rPr lang="en-US" sz="7400" dirty="0"/>
              <a:t>) offset weaknesses of qualitative data (e.g., context dependence)</a:t>
            </a:r>
          </a:p>
        </p:txBody>
      </p:sp>
      <p:pic>
        <p:nvPicPr>
          <p:cNvPr id="14" name="Picture Placeholder 13" descr="The convergent pattern of quantitative and qualitative designs presented in the chart.&#10;Long description is available in notes, Press F6.">
            <a:extLst>
              <a:ext uri="{FF2B5EF4-FFF2-40B4-BE49-F238E27FC236}">
                <a16:creationId xmlns:a16="http://schemas.microsoft.com/office/drawing/2014/main" id="{48588E33-590E-440B-A5EE-F4F3EBDDD991}"/>
              </a:ext>
            </a:extLst>
          </p:cNvPr>
          <p:cNvPicPr>
            <a:picLocks noGrp="1" noChangeAspect="1"/>
          </p:cNvPicPr>
          <p:nvPr>
            <p:ph type="pic" sz="quarter" idx="4294967295"/>
          </p:nvPr>
        </p:nvPicPr>
        <p:blipFill rotWithShape="1">
          <a:blip r:embed="rId3"/>
          <a:stretch>
            <a:fillRect/>
          </a:stretch>
        </p:blipFill>
        <p:spPr>
          <a:xfrm>
            <a:off x="701275" y="3644022"/>
            <a:ext cx="10917936" cy="2756778"/>
          </a:xfrm>
          <a:prstGeom prst="rect">
            <a:avLst/>
          </a:prstGeom>
        </p:spPr>
      </p:pic>
    </p:spTree>
    <p:extLst>
      <p:ext uri="{BB962C8B-B14F-4D97-AF65-F5344CB8AC3E}">
        <p14:creationId xmlns:p14="http://schemas.microsoft.com/office/powerpoint/2010/main" val="303216435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639520"/>
            <a:ext cx="3429000" cy="1719072"/>
          </a:xfrm>
        </p:spPr>
        <p:txBody>
          <a:bodyPr vert="horz" lIns="0" tIns="0" rIns="0" bIns="0" rtlCol="0" anchor="b" anchorCtr="0">
            <a:normAutofit/>
          </a:bodyPr>
          <a:lstStyle/>
          <a:p>
            <a:r>
              <a:rPr lang="en-US" sz="3000"/>
              <a:t>Advanced Mixed Methods Research Designs: The Experimental Design</a:t>
            </a:r>
          </a:p>
        </p:txBody>
      </p:sp>
      <p:sp>
        <p:nvSpPr>
          <p:cNvPr id="12" name="Content Placeholder 11">
            <a:extLst>
              <a:ext uri="{FF2B5EF4-FFF2-40B4-BE49-F238E27FC236}">
                <a16:creationId xmlns:a16="http://schemas.microsoft.com/office/drawing/2014/main" id="{2AB6DC8E-356A-47EF-A247-DE4F35858787}"/>
              </a:ext>
            </a:extLst>
          </p:cNvPr>
          <p:cNvSpPr>
            <a:spLocks noGrp="1"/>
          </p:cNvSpPr>
          <p:nvPr>
            <p:ph idx="1"/>
          </p:nvPr>
        </p:nvSpPr>
        <p:spPr>
          <a:xfrm>
            <a:off x="349581" y="4638688"/>
            <a:ext cx="10932707" cy="2096402"/>
          </a:xfrm>
        </p:spPr>
        <p:txBody>
          <a:bodyPr vert="horz" lIns="0" tIns="0" rIns="0" bIns="0" rtlCol="0" anchor="t" anchorCtr="0">
            <a:normAutofit lnSpcReduction="10000"/>
          </a:bodyPr>
          <a:lstStyle/>
          <a:p>
            <a:pPr marL="432" indent="0">
              <a:buNone/>
            </a:pPr>
            <a:endParaRPr lang="en-US" sz="1000" dirty="0"/>
          </a:p>
          <a:p>
            <a:pPr marL="432" indent="0">
              <a:buNone/>
            </a:pPr>
            <a:r>
              <a:rPr lang="en-US" sz="2000" dirty="0"/>
              <a:t>The quantitative element is an experimental design</a:t>
            </a:r>
          </a:p>
          <a:p>
            <a:pPr marL="432" indent="0">
              <a:buNone/>
            </a:pPr>
            <a:r>
              <a:rPr lang="en-US" sz="2000" dirty="0"/>
              <a:t>The quantitative data (experiment) are more heavily weighted.</a:t>
            </a:r>
          </a:p>
          <a:p>
            <a:pPr marL="432" indent="0">
              <a:buNone/>
            </a:pPr>
            <a:r>
              <a:rPr lang="en-US" sz="2000" dirty="0"/>
              <a:t>The qualitative data supports and supplements the quantitative</a:t>
            </a:r>
          </a:p>
          <a:p>
            <a:pPr marL="432" indent="0">
              <a:buNone/>
            </a:pPr>
            <a:r>
              <a:rPr lang="en-US" sz="2000" dirty="0"/>
              <a:t>Collect qualitative data before, during or after the experiment</a:t>
            </a:r>
          </a:p>
          <a:p>
            <a:pPr marL="432" indent="0">
              <a:buNone/>
            </a:pPr>
            <a:r>
              <a:rPr lang="en-US" sz="2000" dirty="0"/>
              <a:t>Can be based on explanatory, exploratory, or convergent design</a:t>
            </a:r>
          </a:p>
        </p:txBody>
      </p:sp>
      <p:pic>
        <p:nvPicPr>
          <p:cNvPr id="16" name="Picture Placeholder 15" descr="The model of the experimental study presented in a chart.&#10;Long description is available in notes, Press F6.">
            <a:extLst>
              <a:ext uri="{FF2B5EF4-FFF2-40B4-BE49-F238E27FC236}">
                <a16:creationId xmlns:a16="http://schemas.microsoft.com/office/drawing/2014/main" id="{72581EAB-3B95-4472-B599-6560BC95871C}"/>
              </a:ext>
            </a:extLst>
          </p:cNvPr>
          <p:cNvPicPr>
            <a:picLocks noGrp="1" noChangeAspect="1"/>
          </p:cNvPicPr>
          <p:nvPr>
            <p:ph type="pic" sz="quarter" idx="4294967295"/>
          </p:nvPr>
        </p:nvPicPr>
        <p:blipFill rotWithShape="1">
          <a:blip r:embed="rId3"/>
          <a:stretch>
            <a:fillRect/>
          </a:stretch>
        </p:blipFill>
        <p:spPr>
          <a:xfrm>
            <a:off x="299663" y="2425280"/>
            <a:ext cx="9064731" cy="2243520"/>
          </a:xfrm>
          <a:prstGeom prst="rect">
            <a:avLst/>
          </a:prstGeom>
        </p:spPr>
      </p:pic>
    </p:spTree>
    <p:extLst>
      <p:ext uri="{BB962C8B-B14F-4D97-AF65-F5344CB8AC3E}">
        <p14:creationId xmlns:p14="http://schemas.microsoft.com/office/powerpoint/2010/main" val="2554513813"/>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Social Justice / Critical Theory Design</a:t>
            </a:r>
          </a:p>
        </p:txBody>
      </p:sp>
      <p:sp>
        <p:nvSpPr>
          <p:cNvPr id="10" name="Content Placeholder 9">
            <a:extLst>
              <a:ext uri="{FF2B5EF4-FFF2-40B4-BE49-F238E27FC236}">
                <a16:creationId xmlns:a16="http://schemas.microsoft.com/office/drawing/2014/main" id="{B7B6B9EE-0791-44C5-B13F-F5B533A664C1}"/>
              </a:ext>
            </a:extLst>
          </p:cNvPr>
          <p:cNvSpPr>
            <a:spLocks noGrp="1"/>
          </p:cNvSpPr>
          <p:nvPr>
            <p:ph idx="1"/>
          </p:nvPr>
        </p:nvSpPr>
        <p:spPr>
          <a:xfrm>
            <a:off x="4654295" y="502920"/>
            <a:ext cx="6894576" cy="1463040"/>
          </a:xfrm>
        </p:spPr>
        <p:txBody>
          <a:bodyPr vert="horz" lIns="0" tIns="0" rIns="0" bIns="0" rtlCol="0" anchor="ctr" anchorCtr="0">
            <a:normAutofit/>
          </a:bodyPr>
          <a:lstStyle/>
          <a:p>
            <a:pPr marL="432" indent="0">
              <a:buNone/>
            </a:pPr>
            <a:r>
              <a:rPr lang="en-US" sz="1700"/>
              <a:t>Purpose is to address injustices fated by some group in society</a:t>
            </a:r>
          </a:p>
          <a:p>
            <a:pPr marL="432" indent="0">
              <a:buNone/>
            </a:pPr>
            <a:r>
              <a:rPr lang="en-US" sz="1700"/>
              <a:t>Goal of the researcher is to bring positive change for underrepresented group</a:t>
            </a:r>
          </a:p>
          <a:p>
            <a:pPr marL="432" indent="0">
              <a:buNone/>
            </a:pPr>
            <a:r>
              <a:rPr lang="en-US" sz="1700"/>
              <a:t>Uses an overall orientating lens (e.g., feminist) as a transformative framework</a:t>
            </a:r>
          </a:p>
          <a:p>
            <a:pPr marL="432" indent="0">
              <a:buNone/>
            </a:pPr>
            <a:r>
              <a:rPr lang="en-US" sz="1700"/>
              <a:t>Can be based on any of the three basic designs.</a:t>
            </a:r>
          </a:p>
        </p:txBody>
      </p:sp>
      <p:pic>
        <p:nvPicPr>
          <p:cNvPr id="14" name="Picture Placeholder 13" descr="The term Promote Social Justice mapped to seven individual research designs.&#10;Long description is available in notes, Press F6.">
            <a:extLst>
              <a:ext uri="{FF2B5EF4-FFF2-40B4-BE49-F238E27FC236}">
                <a16:creationId xmlns:a16="http://schemas.microsoft.com/office/drawing/2014/main" id="{8586F3E2-9E19-4AD6-BF2C-9F161B48B48E}"/>
              </a:ext>
            </a:extLst>
          </p:cNvPr>
          <p:cNvPicPr>
            <a:picLocks noGrp="1" noChangeAspect="1"/>
          </p:cNvPicPr>
          <p:nvPr>
            <p:ph type="pic" sz="quarter" idx="4294967295"/>
          </p:nvPr>
        </p:nvPicPr>
        <p:blipFill rotWithShape="1">
          <a:blip r:embed="rId3"/>
          <a:stretch>
            <a:fillRect/>
          </a:stretch>
        </p:blipFill>
        <p:spPr>
          <a:xfrm>
            <a:off x="630936" y="2960460"/>
            <a:ext cx="10917936" cy="2620304"/>
          </a:xfrm>
          <a:prstGeom prst="rect">
            <a:avLst/>
          </a:prstGeom>
        </p:spPr>
      </p:pic>
    </p:spTree>
    <p:extLst>
      <p:ext uri="{BB962C8B-B14F-4D97-AF65-F5344CB8AC3E}">
        <p14:creationId xmlns:p14="http://schemas.microsoft.com/office/powerpoint/2010/main" val="386742922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502920"/>
            <a:ext cx="3419856" cy="1463040"/>
          </a:xfrm>
        </p:spPr>
        <p:txBody>
          <a:bodyPr vert="horz" lIns="0" tIns="0" rIns="0" bIns="0" rtlCol="0" anchor="ctr" anchorCtr="0">
            <a:normAutofit/>
          </a:bodyPr>
          <a:lstStyle/>
          <a:p>
            <a:r>
              <a:rPr lang="en-US" sz="2600"/>
              <a:t>Advanced Mixed Methods Research Designs: The Multistage Evaluation Design</a:t>
            </a:r>
          </a:p>
        </p:txBody>
      </p:sp>
      <p:sp>
        <p:nvSpPr>
          <p:cNvPr id="11" name="Content Placeholder 10">
            <a:extLst>
              <a:ext uri="{FF2B5EF4-FFF2-40B4-BE49-F238E27FC236}">
                <a16:creationId xmlns:a16="http://schemas.microsoft.com/office/drawing/2014/main" id="{9395E564-BD07-4097-9BA0-9179FAB002E7}"/>
              </a:ext>
            </a:extLst>
          </p:cNvPr>
          <p:cNvSpPr>
            <a:spLocks noGrp="1"/>
          </p:cNvSpPr>
          <p:nvPr>
            <p:ph idx="1"/>
          </p:nvPr>
        </p:nvSpPr>
        <p:spPr>
          <a:xfrm>
            <a:off x="4576923" y="235633"/>
            <a:ext cx="6894576" cy="2387991"/>
          </a:xfrm>
        </p:spPr>
        <p:txBody>
          <a:bodyPr vert="horz" lIns="0" tIns="0" rIns="0" bIns="0" rtlCol="0" anchor="ctr" anchorCtr="0">
            <a:normAutofit/>
          </a:bodyPr>
          <a:lstStyle/>
          <a:p>
            <a:pPr marL="432" indent="0">
              <a:buNone/>
            </a:pPr>
            <a:r>
              <a:rPr lang="en-US" sz="1800" dirty="0"/>
              <a:t>Multistage evaluation is the systematic process of collecting and analyzing data about the quality, effectiveness, merit or value of programs, products, or practices.</a:t>
            </a:r>
          </a:p>
          <a:p>
            <a:pPr marL="432" indent="0">
              <a:buNone/>
            </a:pPr>
            <a:r>
              <a:rPr lang="en-US" sz="1800" dirty="0"/>
              <a:t>The researcher wants to evaluate impact using qualitative and quantitative data.</a:t>
            </a:r>
          </a:p>
          <a:p>
            <a:pPr marL="432" indent="0">
              <a:buNone/>
            </a:pPr>
            <a:r>
              <a:rPr lang="en-US" sz="1800" dirty="0"/>
              <a:t>Potential stages: assessing needs, planning, developing an instrument, implementing a program, assessing impact</a:t>
            </a:r>
          </a:p>
          <a:p>
            <a:pPr marL="432" indent="0">
              <a:buNone/>
            </a:pPr>
            <a:r>
              <a:rPr lang="en-US" sz="1800" dirty="0"/>
              <a:t>Can be based on any of the three basic designs.</a:t>
            </a:r>
          </a:p>
        </p:txBody>
      </p:sp>
      <p:pic>
        <p:nvPicPr>
          <p:cNvPr id="15" name="Picture Placeholder 14" descr="The six stages of the single program objective presented in a chart.&#10;Long description is available in notes, Press F6.&#10;">
            <a:extLst>
              <a:ext uri="{FF2B5EF4-FFF2-40B4-BE49-F238E27FC236}">
                <a16:creationId xmlns:a16="http://schemas.microsoft.com/office/drawing/2014/main" id="{3C805D57-8420-4B13-86D0-329A429F9D71}"/>
              </a:ext>
            </a:extLst>
          </p:cNvPr>
          <p:cNvPicPr>
            <a:picLocks noGrp="1" noChangeAspect="1"/>
          </p:cNvPicPr>
          <p:nvPr>
            <p:ph type="pic" sz="quarter" idx="4294967295"/>
          </p:nvPr>
        </p:nvPicPr>
        <p:blipFill rotWithShape="1">
          <a:blip r:embed="rId3"/>
          <a:stretch>
            <a:fillRect/>
          </a:stretch>
        </p:blipFill>
        <p:spPr>
          <a:xfrm>
            <a:off x="630936" y="3001403"/>
            <a:ext cx="10917936" cy="2538418"/>
          </a:xfrm>
          <a:prstGeom prst="rect">
            <a:avLst/>
          </a:prstGeom>
        </p:spPr>
      </p:pic>
    </p:spTree>
    <p:extLst>
      <p:ext uri="{BB962C8B-B14F-4D97-AF65-F5344CB8AC3E}">
        <p14:creationId xmlns:p14="http://schemas.microsoft.com/office/powerpoint/2010/main" val="2084970318"/>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A6BD246D-0D90-7360-CAB5-0B4460FF56A5}"/>
              </a:ext>
            </a:extLst>
          </p:cNvPr>
          <p:cNvSpPr>
            <a:spLocks noGrp="1"/>
          </p:cNvSpPr>
          <p:nvPr>
            <p:ph type="title"/>
          </p:nvPr>
        </p:nvSpPr>
        <p:spPr/>
        <p:txBody>
          <a:bodyPr>
            <a:normAutofit/>
          </a:bodyPr>
          <a:lstStyle/>
          <a:p>
            <a:r>
              <a:rPr lang="en-US" altLang="en-US" sz="4400" b="1" dirty="0"/>
              <a:t>Figure Three Core Designs (Mills and Gay, 2019)</a:t>
            </a:r>
          </a:p>
        </p:txBody>
      </p:sp>
      <p:sp>
        <p:nvSpPr>
          <p:cNvPr id="27653" name="TextBox 1">
            <a:extLst>
              <a:ext uri="{FF2B5EF4-FFF2-40B4-BE49-F238E27FC236}">
                <a16:creationId xmlns:a16="http://schemas.microsoft.com/office/drawing/2014/main" id="{B4AAF491-F9AE-C3E2-3BEB-DF8F19CAF097}"/>
              </a:ext>
            </a:extLst>
          </p:cNvPr>
          <p:cNvSpPr txBox="1">
            <a:spLocks noChangeArrowheads="1"/>
          </p:cNvSpPr>
          <p:nvPr/>
        </p:nvSpPr>
        <p:spPr bwMode="auto">
          <a:xfrm>
            <a:off x="2743200" y="1905001"/>
            <a:ext cx="670560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endParaRPr lang="en-US" altLang="en-US" sz="2200" b="1" dirty="0"/>
          </a:p>
        </p:txBody>
      </p:sp>
      <p:pic>
        <p:nvPicPr>
          <p:cNvPr id="27654" name="Picture 3" descr="An illustration of three types of core designs.&#10;">
            <a:extLst>
              <a:ext uri="{FF2B5EF4-FFF2-40B4-BE49-F238E27FC236}">
                <a16:creationId xmlns:a16="http://schemas.microsoft.com/office/drawing/2014/main" id="{83E9FC73-06A9-5E78-5637-559131D113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6910" y="1613369"/>
            <a:ext cx="7458679" cy="456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D10513A-6382-1138-C419-253DE8CABFF7}"/>
              </a:ext>
            </a:extLst>
          </p:cNvPr>
          <p:cNvSpPr>
            <a:spLocks noGrp="1"/>
          </p:cNvSpPr>
          <p:nvPr>
            <p:ph type="title"/>
          </p:nvPr>
        </p:nvSpPr>
        <p:spPr/>
        <p:txBody>
          <a:bodyPr>
            <a:normAutofit/>
          </a:bodyPr>
          <a:lstStyle/>
          <a:p>
            <a:pPr eaLnBrk="1" hangingPunct="1"/>
            <a:r>
              <a:rPr lang="en-US" altLang="en-US" sz="4400" b="1" dirty="0"/>
              <a:t>A Mixed Method Intervention Design Diagram</a:t>
            </a:r>
            <a:endParaRPr lang="en-US" altLang="en-US" dirty="0"/>
          </a:p>
        </p:txBody>
      </p:sp>
      <p:pic>
        <p:nvPicPr>
          <p:cNvPr id="41990" name="Picture 3" descr="An illustration of mixed method intervention design.">
            <a:extLst>
              <a:ext uri="{FF2B5EF4-FFF2-40B4-BE49-F238E27FC236}">
                <a16:creationId xmlns:a16="http://schemas.microsoft.com/office/drawing/2014/main" id="{14D7D54D-7EAC-5A7B-B1A9-1166BA38E5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5414" y="1690688"/>
            <a:ext cx="7752420" cy="45871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4995F206-50A1-C2EF-845C-28C23F4DB069}"/>
              </a:ext>
            </a:extLst>
          </p:cNvPr>
          <p:cNvSpPr>
            <a:spLocks noGrp="1"/>
          </p:cNvSpPr>
          <p:nvPr>
            <p:ph type="title"/>
          </p:nvPr>
        </p:nvSpPr>
        <p:spPr>
          <a:xfrm>
            <a:off x="838200" y="365125"/>
            <a:ext cx="10515600" cy="528173"/>
          </a:xfrm>
        </p:spPr>
        <p:txBody>
          <a:bodyPr>
            <a:normAutofit fontScale="90000"/>
          </a:bodyPr>
          <a:lstStyle/>
          <a:p>
            <a:pPr eaLnBrk="1" hangingPunct="1"/>
            <a:r>
              <a:rPr lang="en-US" altLang="en-US" sz="4400" b="1" dirty="0"/>
              <a:t>A Multiple Case Study Design Diagram</a:t>
            </a:r>
            <a:endParaRPr lang="en-US" altLang="en-US" dirty="0"/>
          </a:p>
        </p:txBody>
      </p:sp>
      <p:pic>
        <p:nvPicPr>
          <p:cNvPr id="43014" name="Picture 3" descr="An illustration of case study mixed methods design. ">
            <a:extLst>
              <a:ext uri="{FF2B5EF4-FFF2-40B4-BE49-F238E27FC236}">
                <a16:creationId xmlns:a16="http://schemas.microsoft.com/office/drawing/2014/main" id="{D23927BB-235E-A761-857B-8CE8FCD9DD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7692" y="897970"/>
            <a:ext cx="5597274" cy="5594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36815481-BDC1-A62A-43FB-1861BC00074F}"/>
              </a:ext>
            </a:extLst>
          </p:cNvPr>
          <p:cNvSpPr>
            <a:spLocks noGrp="1"/>
          </p:cNvSpPr>
          <p:nvPr>
            <p:ph type="title"/>
          </p:nvPr>
        </p:nvSpPr>
        <p:spPr/>
        <p:txBody>
          <a:bodyPr>
            <a:normAutofit/>
          </a:bodyPr>
          <a:lstStyle/>
          <a:p>
            <a:pPr eaLnBrk="1" hangingPunct="1"/>
            <a:r>
              <a:rPr lang="en-US" altLang="en-US" sz="4400" b="1" dirty="0"/>
              <a:t>A Mixed Methods Participatory Action Research Design Diagram</a:t>
            </a:r>
            <a:endParaRPr lang="en-US" altLang="en-US" dirty="0"/>
          </a:p>
        </p:txBody>
      </p:sp>
      <p:pic>
        <p:nvPicPr>
          <p:cNvPr id="44038" name="Picture 3" descr="An illustration of the mixed methods participatory action research design.">
            <a:extLst>
              <a:ext uri="{FF2B5EF4-FFF2-40B4-BE49-F238E27FC236}">
                <a16:creationId xmlns:a16="http://schemas.microsoft.com/office/drawing/2014/main" id="{88D3F806-2CD8-02C7-E2FB-D5DC0F7EC1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4503" y="1813867"/>
            <a:ext cx="6290442" cy="4735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85AA26D9-D85F-0903-413E-1F1D5A50A2DC}"/>
              </a:ext>
            </a:extLst>
          </p:cNvPr>
          <p:cNvSpPr>
            <a:spLocks noGrp="1"/>
          </p:cNvSpPr>
          <p:nvPr>
            <p:ph type="title"/>
          </p:nvPr>
        </p:nvSpPr>
        <p:spPr/>
        <p:txBody>
          <a:bodyPr>
            <a:normAutofit/>
          </a:bodyPr>
          <a:lstStyle/>
          <a:p>
            <a:pPr eaLnBrk="1" hangingPunct="1"/>
            <a:r>
              <a:rPr lang="en-US" altLang="en-US" sz="4400" b="1" dirty="0"/>
              <a:t>A Mixed Methods Evaluation Design Diagram</a:t>
            </a:r>
            <a:endParaRPr lang="en-US" altLang="en-US" dirty="0"/>
          </a:p>
        </p:txBody>
      </p:sp>
      <p:pic>
        <p:nvPicPr>
          <p:cNvPr id="45062" name="Picture 3" descr="An illustration of the mixed methods evaluation design.">
            <a:extLst>
              <a:ext uri="{FF2B5EF4-FFF2-40B4-BE49-F238E27FC236}">
                <a16:creationId xmlns:a16="http://schemas.microsoft.com/office/drawing/2014/main" id="{860D511C-6C6A-F037-6442-5FD0CB68BD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1" y="2333625"/>
            <a:ext cx="4918075"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CDAB1741-075D-7AE1-5359-CD4565928A14}"/>
              </a:ext>
            </a:extLst>
          </p:cNvPr>
          <p:cNvSpPr>
            <a:spLocks noGrp="1"/>
          </p:cNvSpPr>
          <p:nvPr>
            <p:ph type="title"/>
          </p:nvPr>
        </p:nvSpPr>
        <p:spPr/>
        <p:txBody>
          <a:bodyPr/>
          <a:lstStyle/>
          <a:p>
            <a:pPr eaLnBrk="1" hangingPunct="1"/>
            <a:r>
              <a:rPr lang="en-US" altLang="en-US" dirty="0"/>
              <a:t>Other Reasons for Choosing a Design</a:t>
            </a:r>
          </a:p>
        </p:txBody>
      </p:sp>
      <p:sp>
        <p:nvSpPr>
          <p:cNvPr id="60419" name="Content Placeholder 2">
            <a:extLst>
              <a:ext uri="{FF2B5EF4-FFF2-40B4-BE49-F238E27FC236}">
                <a16:creationId xmlns:a16="http://schemas.microsoft.com/office/drawing/2014/main" id="{3A9CA901-CF69-24C9-DDF7-03CA378B105F}"/>
              </a:ext>
            </a:extLst>
          </p:cNvPr>
          <p:cNvSpPr>
            <a:spLocks noGrp="1"/>
          </p:cNvSpPr>
          <p:nvPr>
            <p:ph idx="1"/>
          </p:nvPr>
        </p:nvSpPr>
        <p:spPr/>
        <p:txBody>
          <a:bodyPr/>
          <a:lstStyle/>
          <a:p>
            <a:pPr eaLnBrk="1" hangingPunct="1"/>
            <a:r>
              <a:rPr lang="en-US" altLang="en-US" sz="3200" dirty="0"/>
              <a:t>Choice based on</a:t>
            </a:r>
          </a:p>
          <a:p>
            <a:pPr lvl="1" eaLnBrk="1" hangingPunct="1">
              <a:buFont typeface="Arial" panose="020B0604020202020204" pitchFamily="34" charset="0"/>
              <a:buChar char="–"/>
            </a:pPr>
            <a:r>
              <a:rPr lang="en-US" altLang="en-US" sz="3200" dirty="0"/>
              <a:t>Popular designs in a field or discipline</a:t>
            </a:r>
          </a:p>
          <a:p>
            <a:pPr lvl="1" eaLnBrk="1" hangingPunct="1">
              <a:buFont typeface="Arial" panose="020B0604020202020204" pitchFamily="34" charset="0"/>
              <a:buChar char="–"/>
            </a:pPr>
            <a:r>
              <a:rPr lang="en-US" altLang="en-US" sz="3200" dirty="0">
                <a:solidFill>
                  <a:schemeClr val="accent4">
                    <a:lumMod val="75000"/>
                  </a:schemeClr>
                </a:solidFill>
              </a:rPr>
              <a:t>Single researcher or team</a:t>
            </a:r>
          </a:p>
          <a:p>
            <a:pPr lvl="1" eaLnBrk="1" hangingPunct="1">
              <a:buFont typeface="Arial" panose="020B0604020202020204" pitchFamily="34" charset="0"/>
              <a:buChar char="–"/>
            </a:pPr>
            <a:r>
              <a:rPr lang="en-US" altLang="en-US" sz="3200" dirty="0">
                <a:solidFill>
                  <a:schemeClr val="accent4">
                    <a:lumMod val="75000"/>
                  </a:schemeClr>
                </a:solidFill>
              </a:rPr>
              <a:t>Choice by advisors or mentors</a:t>
            </a:r>
          </a:p>
          <a:p>
            <a:pPr lvl="1" eaLnBrk="1" hangingPunct="1">
              <a:buFont typeface="Arial" panose="020B0604020202020204" pitchFamily="34" charset="0"/>
              <a:buChar char="–"/>
            </a:pPr>
            <a:r>
              <a:rPr lang="en-US" altLang="en-US" sz="3200" dirty="0">
                <a:solidFill>
                  <a:schemeClr val="accent4">
                    <a:lumMod val="75000"/>
                  </a:schemeClr>
                </a:solidFill>
              </a:rPr>
              <a:t>Timing in mixed methods data collection – convergent or sequential</a:t>
            </a:r>
          </a:p>
          <a:p>
            <a:pPr lvl="1" eaLnBrk="1" hangingPunct="1">
              <a:buFont typeface="Arial" panose="020B0604020202020204" pitchFamily="34" charset="0"/>
              <a:buChar char="–"/>
            </a:pPr>
            <a:r>
              <a:rPr lang="en-US" altLang="en-US" sz="3200" dirty="0">
                <a:solidFill>
                  <a:schemeClr val="accent4">
                    <a:lumMod val="75000"/>
                  </a:schemeClr>
                </a:solidFill>
              </a:rPr>
              <a:t>Emphasis placed on each database – equal or unequal</a:t>
            </a:r>
          </a:p>
          <a:p>
            <a:pPr marL="0" indent="0">
              <a:buNone/>
            </a:pPr>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1083909544"/>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7364-2220-6A87-D61A-788068E53B3F}"/>
              </a:ext>
            </a:extLst>
          </p:cNvPr>
          <p:cNvSpPr>
            <a:spLocks noGrp="1"/>
          </p:cNvSpPr>
          <p:nvPr>
            <p:ph type="ctrTitle"/>
          </p:nvPr>
        </p:nvSpPr>
        <p:spPr>
          <a:xfrm>
            <a:off x="329783" y="649224"/>
            <a:ext cx="5388965" cy="3771179"/>
          </a:xfrm>
        </p:spPr>
        <p:txBody>
          <a:bodyPr anchor="b">
            <a:normAutofit fontScale="90000"/>
          </a:bodyPr>
          <a:lstStyle/>
          <a:p>
            <a:pPr algn="l"/>
            <a:r>
              <a:rPr lang="en-GB" sz="5400" dirty="0"/>
              <a:t>Advancing to the Doctoral Research Stage</a:t>
            </a:r>
            <a:br>
              <a:rPr lang="en-GB" sz="5400" dirty="0"/>
            </a:br>
            <a:r>
              <a:rPr lang="en-US" sz="5400" dirty="0"/>
              <a:t>Experimental Design</a:t>
            </a:r>
            <a:endParaRPr lang="en-GB" sz="5400" dirty="0"/>
          </a:p>
        </p:txBody>
      </p:sp>
      <p:sp>
        <p:nvSpPr>
          <p:cNvPr id="3" name="Subtitle 2">
            <a:extLst>
              <a:ext uri="{FF2B5EF4-FFF2-40B4-BE49-F238E27FC236}">
                <a16:creationId xmlns:a16="http://schemas.microsoft.com/office/drawing/2014/main" id="{553C8EF4-885D-CC34-36D9-F3F44AC53003}"/>
              </a:ext>
            </a:extLst>
          </p:cNvPr>
          <p:cNvSpPr>
            <a:spLocks noGrp="1"/>
          </p:cNvSpPr>
          <p:nvPr>
            <p:ph type="subTitle" idx="1"/>
          </p:nvPr>
        </p:nvSpPr>
        <p:spPr>
          <a:xfrm>
            <a:off x="890339" y="4636008"/>
            <a:ext cx="3734014" cy="1572768"/>
          </a:xfrm>
        </p:spPr>
        <p:txBody>
          <a:bodyPr>
            <a:normAutofit/>
          </a:bodyPr>
          <a:lstStyle/>
          <a:p>
            <a:pPr algn="l"/>
            <a:r>
              <a:rPr lang="en-GB" dirty="0"/>
              <a:t>DR HELEN LEE </a:t>
            </a:r>
          </a:p>
        </p:txBody>
      </p:sp>
      <p:pic>
        <p:nvPicPr>
          <p:cNvPr id="6" name="Picture 5">
            <a:extLst>
              <a:ext uri="{FF2B5EF4-FFF2-40B4-BE49-F238E27FC236}">
                <a16:creationId xmlns:a16="http://schemas.microsoft.com/office/drawing/2014/main" id="{EA00A2D8-B6B0-EFE5-B9F3-9EC8E240582F}"/>
              </a:ext>
            </a:extLst>
          </p:cNvPr>
          <p:cNvPicPr>
            <a:picLocks noChangeAspect="1"/>
          </p:cNvPicPr>
          <p:nvPr/>
        </p:nvPicPr>
        <p:blipFill>
          <a:blip r:embed="rId3"/>
          <a:srcRect l="11726" t="8277" r="1853" b="10947"/>
          <a:stretch>
            <a:fillRect/>
          </a:stretch>
        </p:blipFill>
        <p:spPr>
          <a:xfrm>
            <a:off x="10157819" y="4842344"/>
            <a:ext cx="2034181" cy="1901295"/>
          </a:xfrm>
          <a:prstGeom prst="rect">
            <a:avLst/>
          </a:prstGeom>
        </p:spPr>
      </p:pic>
      <p:pic>
        <p:nvPicPr>
          <p:cNvPr id="7" name="Picture 6">
            <a:extLst>
              <a:ext uri="{FF2B5EF4-FFF2-40B4-BE49-F238E27FC236}">
                <a16:creationId xmlns:a16="http://schemas.microsoft.com/office/drawing/2014/main" id="{11243E23-9CA1-7BDE-304F-8FA74647FD2C}"/>
              </a:ext>
            </a:extLst>
          </p:cNvPr>
          <p:cNvPicPr>
            <a:picLocks noChangeAspect="1"/>
          </p:cNvPicPr>
          <p:nvPr/>
        </p:nvPicPr>
        <p:blipFill>
          <a:blip r:embed="rId4"/>
          <a:stretch>
            <a:fillRect/>
          </a:stretch>
        </p:blipFill>
        <p:spPr>
          <a:xfrm>
            <a:off x="6096000" y="775169"/>
            <a:ext cx="6096000" cy="4067175"/>
          </a:xfrm>
          <a:prstGeom prst="rect">
            <a:avLst/>
          </a:prstGeom>
        </p:spPr>
      </p:pic>
    </p:spTree>
    <p:extLst>
      <p:ext uri="{BB962C8B-B14F-4D97-AF65-F5344CB8AC3E}">
        <p14:creationId xmlns:p14="http://schemas.microsoft.com/office/powerpoint/2010/main" val="112560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002B7-1104-7025-78C7-C4297E9EDC23}"/>
              </a:ext>
            </a:extLst>
          </p:cNvPr>
          <p:cNvSpPr>
            <a:spLocks noGrp="1"/>
          </p:cNvSpPr>
          <p:nvPr>
            <p:ph type="title"/>
          </p:nvPr>
        </p:nvSpPr>
        <p:spPr>
          <a:xfrm>
            <a:off x="609600" y="215372"/>
            <a:ext cx="10972800" cy="1097279"/>
          </a:xfrm>
        </p:spPr>
        <p:txBody>
          <a:bodyPr anchor="b">
            <a:normAutofit/>
          </a:bodyPr>
          <a:lstStyle/>
          <a:p>
            <a:r>
              <a:rPr lang="en-US" dirty="0"/>
              <a:t>Experimental Design</a:t>
            </a:r>
            <a:endParaRPr lang="en-GB" dirty="0"/>
          </a:p>
        </p:txBody>
      </p:sp>
      <p:pic>
        <p:nvPicPr>
          <p:cNvPr id="7" name="Picture 6">
            <a:extLst>
              <a:ext uri="{FF2B5EF4-FFF2-40B4-BE49-F238E27FC236}">
                <a16:creationId xmlns:a16="http://schemas.microsoft.com/office/drawing/2014/main" id="{97F35219-1ABF-1D0A-9938-D51F434A22A4}"/>
              </a:ext>
            </a:extLst>
          </p:cNvPr>
          <p:cNvPicPr>
            <a:picLocks noChangeAspect="1"/>
          </p:cNvPicPr>
          <p:nvPr/>
        </p:nvPicPr>
        <p:blipFill>
          <a:blip r:embed="rId2"/>
          <a:srcRect t="16965" r="2" b="19392"/>
          <a:stretch>
            <a:fillRect/>
          </a:stretch>
        </p:blipFill>
        <p:spPr>
          <a:xfrm>
            <a:off x="609600" y="1554921"/>
            <a:ext cx="10977033" cy="4663335"/>
          </a:xfrm>
          <a:prstGeom prst="rect">
            <a:avLst/>
          </a:prstGeom>
          <a:noFill/>
        </p:spPr>
      </p:pic>
    </p:spTree>
    <p:extLst>
      <p:ext uri="{BB962C8B-B14F-4D97-AF65-F5344CB8AC3E}">
        <p14:creationId xmlns:p14="http://schemas.microsoft.com/office/powerpoint/2010/main" val="366668170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B44A3-2C69-E0DA-DE4A-139B9C1C78B5}"/>
              </a:ext>
            </a:extLst>
          </p:cNvPr>
          <p:cNvSpPr>
            <a:spLocks noGrp="1"/>
          </p:cNvSpPr>
          <p:nvPr>
            <p:ph type="title"/>
          </p:nvPr>
        </p:nvSpPr>
        <p:spPr/>
        <p:txBody>
          <a:bodyPr/>
          <a:lstStyle/>
          <a:p>
            <a:r>
              <a:rPr lang="en-US" dirty="0"/>
              <a:t>Assignment due date(s)</a:t>
            </a:r>
            <a:endParaRPr lang="en-GB" dirty="0"/>
          </a:p>
        </p:txBody>
      </p:sp>
      <p:sp>
        <p:nvSpPr>
          <p:cNvPr id="3" name="Content Placeholder 2">
            <a:extLst>
              <a:ext uri="{FF2B5EF4-FFF2-40B4-BE49-F238E27FC236}">
                <a16:creationId xmlns:a16="http://schemas.microsoft.com/office/drawing/2014/main" id="{559BF341-67DF-B0A2-4E46-66ACBE20CB1A}"/>
              </a:ext>
            </a:extLst>
          </p:cNvPr>
          <p:cNvSpPr>
            <a:spLocks noGrp="1"/>
          </p:cNvSpPr>
          <p:nvPr>
            <p:ph idx="1"/>
          </p:nvPr>
        </p:nvSpPr>
        <p:spPr>
          <a:xfrm>
            <a:off x="838200" y="1825625"/>
            <a:ext cx="10515600" cy="3355975"/>
          </a:xfrm>
        </p:spPr>
        <p:txBody>
          <a:bodyPr/>
          <a:lstStyle/>
          <a:p>
            <a:r>
              <a:rPr lang="en-US" dirty="0"/>
              <a:t>Assignment 1 (Written Report) : Due on 3</a:t>
            </a:r>
            <a:r>
              <a:rPr lang="en-US" baseline="30000" dirty="0"/>
              <a:t>rd</a:t>
            </a:r>
            <a:r>
              <a:rPr lang="en-US" dirty="0"/>
              <a:t> Oct 2025</a:t>
            </a:r>
          </a:p>
          <a:p>
            <a:r>
              <a:rPr lang="en-US" dirty="0"/>
              <a:t>Assignment 2 (Presentation) : Due on 10</a:t>
            </a:r>
            <a:r>
              <a:rPr lang="en-US" baseline="30000" dirty="0"/>
              <a:t>th</a:t>
            </a:r>
            <a:r>
              <a:rPr lang="en-US" dirty="0"/>
              <a:t> Oct </a:t>
            </a:r>
            <a:r>
              <a:rPr lang="en-US"/>
              <a:t>2025 </a:t>
            </a:r>
          </a:p>
          <a:p>
            <a:pPr marL="0" indent="0">
              <a:buNone/>
            </a:pPr>
            <a:endParaRPr lang="en-US"/>
          </a:p>
        </p:txBody>
      </p:sp>
    </p:spTree>
    <p:extLst>
      <p:ext uri="{BB962C8B-B14F-4D97-AF65-F5344CB8AC3E}">
        <p14:creationId xmlns:p14="http://schemas.microsoft.com/office/powerpoint/2010/main" val="172524917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D31AD-E343-8FF2-C04E-474EE36A664C}"/>
              </a:ext>
            </a:extLst>
          </p:cNvPr>
          <p:cNvSpPr>
            <a:spLocks noGrp="1"/>
          </p:cNvSpPr>
          <p:nvPr>
            <p:ph type="title"/>
          </p:nvPr>
        </p:nvSpPr>
        <p:spPr>
          <a:xfrm>
            <a:off x="1028700" y="2319111"/>
            <a:ext cx="10515600" cy="1325563"/>
          </a:xfrm>
        </p:spPr>
        <p:txBody>
          <a:bodyPr/>
          <a:lstStyle/>
          <a:p>
            <a:r>
              <a:rPr lang="en-US" dirty="0"/>
              <a:t>Q&amp;A ! </a:t>
            </a:r>
            <a:endParaRPr lang="en-GB" dirty="0"/>
          </a:p>
        </p:txBody>
      </p:sp>
    </p:spTree>
    <p:extLst>
      <p:ext uri="{BB962C8B-B14F-4D97-AF65-F5344CB8AC3E}">
        <p14:creationId xmlns:p14="http://schemas.microsoft.com/office/powerpoint/2010/main" val="1390043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6205</Words>
  <Application>Microsoft Office PowerPoint</Application>
  <PresentationFormat>Widescreen</PresentationFormat>
  <Paragraphs>613</Paragraphs>
  <Slides>115</Slides>
  <Notes>26</Notes>
  <HiddenSlides>0</HiddenSlides>
  <MMClips>2</MMClips>
  <ScaleCrop>false</ScaleCrop>
  <HeadingPairs>
    <vt:vector size="8" baseType="variant">
      <vt:variant>
        <vt:lpstr>Fonts Used</vt:lpstr>
      </vt:variant>
      <vt:variant>
        <vt:i4>16</vt:i4>
      </vt:variant>
      <vt:variant>
        <vt:lpstr>Theme</vt:lpstr>
      </vt:variant>
      <vt:variant>
        <vt:i4>1</vt:i4>
      </vt:variant>
      <vt:variant>
        <vt:lpstr>Embedded OLE Servers</vt:lpstr>
      </vt:variant>
      <vt:variant>
        <vt:i4>2</vt:i4>
      </vt:variant>
      <vt:variant>
        <vt:lpstr>Slide Titles</vt:lpstr>
      </vt:variant>
      <vt:variant>
        <vt:i4>115</vt:i4>
      </vt:variant>
    </vt:vector>
  </HeadingPairs>
  <TitlesOfParts>
    <vt:vector size="134" baseType="lpstr">
      <vt:lpstr>-apple-system</vt:lpstr>
      <vt:lpstr>GuardianTextEgyptian</vt:lpstr>
      <vt:lpstr>Manrope Var</vt:lpstr>
      <vt:lpstr>Aptos</vt:lpstr>
      <vt:lpstr>Aptos Display</vt:lpstr>
      <vt:lpstr>Arial</vt:lpstr>
      <vt:lpstr>Calibri</vt:lpstr>
      <vt:lpstr>Calibri Light</vt:lpstr>
      <vt:lpstr>Georgia</vt:lpstr>
      <vt:lpstr>Helvetica</vt:lpstr>
      <vt:lpstr>Montserrat</vt:lpstr>
      <vt:lpstr>Open Sans</vt:lpstr>
      <vt:lpstr>Symbol</vt:lpstr>
      <vt:lpstr>Times</vt:lpstr>
      <vt:lpstr>Times New Roman</vt:lpstr>
      <vt:lpstr>Wingdings</vt:lpstr>
      <vt:lpstr>Office Theme</vt:lpstr>
      <vt:lpstr>Worksheet</vt:lpstr>
      <vt:lpstr>Equation</vt:lpstr>
      <vt:lpstr>LCDB 7012 -  Advancing to the Doctoral Research Stage  Week 12 – Wrap-up Session</vt:lpstr>
      <vt:lpstr>What you have learnt…….. </vt:lpstr>
      <vt:lpstr>Wrap-up </vt:lpstr>
      <vt:lpstr>LCDB 7012 - Advancing to the Doctoral Research Stage</vt:lpstr>
      <vt:lpstr>Assessment </vt:lpstr>
      <vt:lpstr>Where are you now ? </vt:lpstr>
      <vt:lpstr>How do you describe your part 1  at this point ?</vt:lpstr>
      <vt:lpstr>Last semester of Part 1…. </vt:lpstr>
      <vt:lpstr>Module Overview </vt:lpstr>
      <vt:lpstr>Module Overview </vt:lpstr>
      <vt:lpstr>Indicative Content </vt:lpstr>
      <vt:lpstr>PowerPoint Presentation</vt:lpstr>
      <vt:lpstr>Assessment</vt:lpstr>
      <vt:lpstr>Expectation ?</vt:lpstr>
      <vt:lpstr>Expectation ?</vt:lpstr>
      <vt:lpstr>PowerPoint Presentation</vt:lpstr>
      <vt:lpstr>He’s back</vt:lpstr>
      <vt:lpstr>PowerPoint Presentation</vt:lpstr>
      <vt:lpstr>PowerPoint Presentation</vt:lpstr>
      <vt:lpstr>PowerPoint Presentation</vt:lpstr>
      <vt:lpstr>Advancing to the Doctoral Research Stage (LCDB 7012)</vt:lpstr>
      <vt:lpstr>PowerPoint Presentation</vt:lpstr>
      <vt:lpstr>Paradigm, Methodology And Methods </vt:lpstr>
      <vt:lpstr>Paradigms</vt:lpstr>
      <vt:lpstr>Paradigm</vt:lpstr>
      <vt:lpstr>PowerPoint Presentation</vt:lpstr>
      <vt:lpstr>Philosophy and Science</vt:lpstr>
      <vt:lpstr>PowerPoint Presentation</vt:lpstr>
      <vt:lpstr>What is Kuhn up to ?</vt:lpstr>
      <vt:lpstr>Kuhn described scientific knowledge as progressing in a very different way from Popper</vt:lpstr>
      <vt:lpstr>Kuhn's importance</vt:lpstr>
      <vt:lpstr>PowerPoint Presentation</vt:lpstr>
      <vt:lpstr>Why should we need to learn from Kuhn ?</vt:lpstr>
      <vt:lpstr>PowerPoint Presentation</vt:lpstr>
      <vt:lpstr>Question</vt:lpstr>
      <vt:lpstr>Some inspiration….. For you </vt:lpstr>
      <vt:lpstr>Knowledge and truth can be constructed in different ways</vt:lpstr>
      <vt:lpstr>Scholar’s view </vt:lpstr>
      <vt:lpstr>Kuhn</vt:lpstr>
      <vt:lpstr>Scholar’s view</vt:lpstr>
      <vt:lpstr>Think about the module with Promise</vt:lpstr>
      <vt:lpstr>Scholar’s view</vt:lpstr>
      <vt:lpstr>Caroline (scholars)vs Quants</vt:lpstr>
      <vt:lpstr>Scholar’s view</vt:lpstr>
      <vt:lpstr>Knowledge and truth can be constructed in different ways</vt:lpstr>
      <vt:lpstr>Scholar’s view</vt:lpstr>
      <vt:lpstr>Why Kuhn is so so so important</vt:lpstr>
      <vt:lpstr>Scholar’s view</vt:lpstr>
      <vt:lpstr>Kuhn</vt:lpstr>
      <vt:lpstr>Scholar’s view</vt:lpstr>
      <vt:lpstr>What is your overview ?</vt:lpstr>
      <vt:lpstr>DBA ADVANCING TO THE DOCTORAL RESEARCH STAGE POSITIONALITY AND REFLEXIVITY</vt:lpstr>
      <vt:lpstr>Please note</vt:lpstr>
      <vt:lpstr>(W4-5) Agenda </vt:lpstr>
      <vt:lpstr>PowerPoint Presentation</vt:lpstr>
      <vt:lpstr>PowerPoint Presentation</vt:lpstr>
      <vt:lpstr>Conceptual Metaphors</vt:lpstr>
      <vt:lpstr>Positionality</vt:lpstr>
      <vt:lpstr>Reflection</vt:lpstr>
      <vt:lpstr>Reflexivity</vt:lpstr>
      <vt:lpstr>The main differences are</vt:lpstr>
      <vt:lpstr>Example of Reflexivity</vt:lpstr>
      <vt:lpstr>Example of Reflexivity</vt:lpstr>
      <vt:lpstr>Example of Reflexivity</vt:lpstr>
      <vt:lpstr>PowerPoint Presentation</vt:lpstr>
      <vt:lpstr>Advancing to the Doctoral Research Stage THE QUALITATIVE UMBRELLA  W4 – Research paradigm and Approaches </vt:lpstr>
      <vt:lpstr>Please note</vt:lpstr>
      <vt:lpstr>PowerPoint Presentation</vt:lpstr>
      <vt:lpstr>PowerPoint Presentation</vt:lpstr>
      <vt:lpstr>INTERPRETIVISM V CONSTRUCTIVISM V SOCIAL CONSTRUCTIONISM V PHENOMENOLOGY WHICH ONE TO CHOOSE ????</vt:lpstr>
      <vt:lpstr>PowerPoint Presentation</vt:lpstr>
      <vt:lpstr>PowerPoint Presentation</vt:lpstr>
      <vt:lpstr>LCDB7012 ADVANCING TO THE DOCTORAL RESEARCH STAGE </vt:lpstr>
      <vt:lpstr>(W6) Agenda </vt:lpstr>
      <vt:lpstr>Understanding Emic and Etic Approaches </vt:lpstr>
      <vt:lpstr>PowerPoint Presentation</vt:lpstr>
      <vt:lpstr>Advancing to the Doctoral Research Stage Case Study Research Method</vt:lpstr>
      <vt:lpstr>(W7_8) What Is a Case? </vt:lpstr>
      <vt:lpstr>Usefulness of Case Studies</vt:lpstr>
      <vt:lpstr>Types of Case Study Research </vt:lpstr>
      <vt:lpstr>RESEARCH PRINCIPLES AND PHILOSOPHY</vt:lpstr>
      <vt:lpstr>Please note</vt:lpstr>
      <vt:lpstr>Key points</vt:lpstr>
      <vt:lpstr>Activity</vt:lpstr>
      <vt:lpstr>W7-8 Transferability/Generalisability* Reliability and Validity in qualitative research</vt:lpstr>
      <vt:lpstr>Introduction</vt:lpstr>
      <vt:lpstr>Differing Approaches to Research Quality</vt:lpstr>
      <vt:lpstr>Techniques</vt:lpstr>
      <vt:lpstr>PowerPoint Presentation</vt:lpstr>
      <vt:lpstr>Advancing to the Doctoral Research Stage MIXED METHODS</vt:lpstr>
      <vt:lpstr>W9 - Mixed methods</vt:lpstr>
      <vt:lpstr>Introduction to Mixed Methods</vt:lpstr>
      <vt:lpstr>According to Creswell's notation system for mixed methods research designs, the following options are available</vt:lpstr>
      <vt:lpstr>PowerPoint Presentation</vt:lpstr>
      <vt:lpstr>Do you remember what these are ?</vt:lpstr>
      <vt:lpstr>Answers </vt:lpstr>
      <vt:lpstr>Key differences</vt:lpstr>
      <vt:lpstr>Types of Mixed Methods Research Designs</vt:lpstr>
      <vt:lpstr>The Explanatory Sequential Design (QUAN→qual) </vt:lpstr>
      <vt:lpstr>The Exploratory Sequential      lefDesign (QUAL→quan)</vt:lpstr>
      <vt:lpstr>The Exploratory Sequential Design</vt:lpstr>
      <vt:lpstr>The Convergent Parallel Design (QUAN+QUAL) </vt:lpstr>
      <vt:lpstr>Advanced Mixed Methods Research Designs: The Experimental Design</vt:lpstr>
      <vt:lpstr>Advanced Mixed Methods Research Designs: Social Justice / Critical Theory Design</vt:lpstr>
      <vt:lpstr>Advanced Mixed Methods Research Designs: The Multistage Evaluation Design</vt:lpstr>
      <vt:lpstr>Figure Three Core Designs (Mills and Gay, 2019)</vt:lpstr>
      <vt:lpstr>A Mixed Method Intervention Design Diagram</vt:lpstr>
      <vt:lpstr>A Multiple Case Study Design Diagram</vt:lpstr>
      <vt:lpstr>A Mixed Methods Participatory Action Research Design Diagram</vt:lpstr>
      <vt:lpstr>A Mixed Methods Evaluation Design Diagram</vt:lpstr>
      <vt:lpstr>Other Reasons for Choosing a Design</vt:lpstr>
      <vt:lpstr>Advancing to the Doctoral Research Stage Experimental Design</vt:lpstr>
      <vt:lpstr>Experimental Design</vt:lpstr>
      <vt:lpstr>Assignment due date(s)</vt:lpstr>
      <vt:lpstr>Q&amp;A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Literature Review for  Doctoral Research  (LCDB7009)                                       (DBA Programme)  Lecture 1: First thoughts and orientation.</dc:title>
  <dc:creator>Stephen Griffiths</dc:creator>
  <cp:lastModifiedBy>Helen Lee</cp:lastModifiedBy>
  <cp:revision>17</cp:revision>
  <dcterms:created xsi:type="dcterms:W3CDTF">2024-02-08T18:38:41Z</dcterms:created>
  <dcterms:modified xsi:type="dcterms:W3CDTF">2025-09-14T17:53:25Z</dcterms:modified>
</cp:coreProperties>
</file>