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viewProps" Target="viewProp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presProps" Target="presProps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tableStyles" Target="tableStyle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theme" Target="theme/theme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>
                <a:latin typeface="Arial"/>
                <a:cs typeface="Arial"/>
              </a:rPr>
              <a:t>Student Name: David </a:t>
            </a:r>
            <a:r>
              <a:rPr lang="en-GB" sz="3200" b="1" err="1">
                <a:latin typeface="Arial"/>
                <a:cs typeface="Arial"/>
              </a:rPr>
              <a:t>Bahica</a:t>
            </a:r>
            <a:endParaRPr lang="en-GB" sz="3200" err="1">
              <a:latin typeface="Arial"/>
              <a:cs typeface="Arial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ID: 2419229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Lecturer’s Name:	Chijioke Uba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Component 1: </a:t>
            </a:r>
            <a:r>
              <a:rPr lang="en-GB" sz="2800" b="1">
                <a:latin typeface="Arial"/>
                <a:cs typeface="Arial"/>
              </a:rPr>
              <a:t>	</a:t>
            </a:r>
            <a:r>
              <a:rPr lang="en-GB" sz="2800">
                <a:latin typeface="Arial"/>
                <a:cs typeface="Arial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Overview of presentation.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Good afternoon My name is David Bahica.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Overview of Basil’s Bakery.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543870-AFF0-D78C-F47C-99D3C8CE853A}"/>
              </a:ext>
            </a:extLst>
          </p:cNvPr>
          <p:cNvSpPr txBox="1"/>
          <p:nvPr/>
        </p:nvSpPr>
        <p:spPr>
          <a:xfrm>
            <a:off x="5575540" y="2520560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/>
              <a:t>Basil’s Bakery is a small, independent business located in a shopping retail park in Coventry, UK. Basil is an accomplished artisan baker and prides himself on sourcing high-quality organic ingredients for his contemporary styled cakes, pastries and breads. The local shoppers and retail workers, value the tasty options available, along with the convenience the bakery location provides. </a:t>
            </a:r>
          </a:p>
          <a:p>
            <a:pPr algn="ctr"/>
            <a:r>
              <a:rPr lang="en-GB"/>
              <a:t>The business was opened in 2015.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D45B19-1D80-48FB-418A-1BEC6EBFD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246" y="1733820"/>
            <a:ext cx="5236154" cy="4077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>
                <a:latin typeface="Arial" panose="020B0604020202020204" pitchFamily="34" charset="0"/>
                <a:cs typeface="Arial" panose="020B0604020202020204" pitchFamily="34" charset="0"/>
              </a:rPr>
              <a:t>An insight into the problems Basil’s Bakery are facing. </a:t>
            </a:r>
            <a:endParaRPr lang="en-GB" sz="29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5F0832-F27A-D892-55D9-2686CABA22EF}"/>
              </a:ext>
            </a:extLst>
          </p:cNvPr>
          <p:cNvSpPr txBox="1"/>
          <p:nvPr/>
        </p:nvSpPr>
        <p:spPr>
          <a:xfrm>
            <a:off x="1036703" y="1575015"/>
            <a:ext cx="9444162" cy="48167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ro-RO" sz="1600" b="1">
                <a:solidFill>
                  <a:srgbClr val="000000"/>
                </a:solidFill>
                <a:latin typeface="Aptos"/>
                <a:ea typeface="Aptos"/>
                <a:cs typeface="Aptos"/>
              </a:rPr>
              <a:t>The main problem</a:t>
            </a:r>
            <a:r>
              <a:rPr lang="ro-RO" sz="1600" b="1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:</a:t>
            </a: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/>
            <a:r>
              <a:rPr lang="ro-RO" sz="16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Sales have stagnated and remain 25% below 2019 levels.</a:t>
            </a: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/>
            <a:r>
              <a:rPr lang="ro-RO" sz="1600" b="1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External Factors</a:t>
            </a: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>
              <a:buFont typeface=""/>
              <a:buChar char="•"/>
            </a:pPr>
            <a:r>
              <a:rPr lang="ro-RO" sz="16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Reduced footfall in the retail park.</a:t>
            </a:r>
          </a:p>
          <a:p>
            <a:pPr algn="l">
              <a:buFont typeface=""/>
              <a:buChar char="•"/>
            </a:pPr>
            <a:r>
              <a:rPr lang="ro-RO" sz="16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Nearby shops closing, attracting fewer visitors.</a:t>
            </a:r>
          </a:p>
          <a:p>
            <a:pPr algn="l">
              <a:buFont typeface=""/>
              <a:buChar char="•"/>
            </a:pPr>
            <a:r>
              <a:rPr lang="ro-RO" sz="16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Customer redundancies reducing spending power.</a:t>
            </a:r>
          </a:p>
          <a:p>
            <a:pPr algn="l">
              <a:buFont typeface=""/>
              <a:buChar char="•"/>
            </a:pPr>
            <a:r>
              <a:rPr lang="ro-RO" sz="16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Increase in hybrid/home working reducing lunch-time customers.</a:t>
            </a:r>
          </a:p>
          <a:p>
            <a:pPr algn="l">
              <a:buFont typeface=""/>
              <a:buChar char="•"/>
            </a:pPr>
            <a:r>
              <a:rPr lang="ro-RO" sz="16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Rising costs of rent, utilities, insurance and ingredients.</a:t>
            </a: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/>
            <a:r>
              <a:rPr lang="ro-RO" sz="1600" b="1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Internal Factors</a:t>
            </a: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/>
            <a:endParaRPr lang="ro-RO" sz="900" b="0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 algn="l">
              <a:buFont typeface=""/>
              <a:buChar char="•"/>
            </a:pPr>
            <a:r>
              <a:rPr lang="ro-RO" sz="16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No delivery service available.</a:t>
            </a:r>
          </a:p>
          <a:p>
            <a:pPr algn="l">
              <a:buFont typeface=""/>
              <a:buChar char="•"/>
            </a:pPr>
            <a:r>
              <a:rPr lang="ro-RO" sz="16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Unable to consistently offer pre-ordering.</a:t>
            </a:r>
          </a:p>
          <a:p>
            <a:pPr algn="l">
              <a:buFont typeface=""/>
              <a:buChar char="•"/>
            </a:pPr>
            <a:r>
              <a:rPr lang="ro-RO" sz="16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Long waiting times during busy periods.</a:t>
            </a:r>
          </a:p>
          <a:p>
            <a:pPr algn="l">
              <a:buFont typeface=""/>
              <a:buChar char="•"/>
            </a:pPr>
            <a:r>
              <a:rPr lang="ro-RO" sz="16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Limited capacity as Basil must bake and manage operations himself.</a:t>
            </a:r>
            <a:endParaRPr lang="en-GB" sz="16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Critique of the PESTEL Framework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A435C2-4ECE-806A-ADD1-7E67377BFBCA}"/>
              </a:ext>
            </a:extLst>
          </p:cNvPr>
          <p:cNvSpPr txBox="1"/>
          <p:nvPr/>
        </p:nvSpPr>
        <p:spPr>
          <a:xfrm>
            <a:off x="2089354" y="1444044"/>
            <a:ext cx="801329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/>
            <a:r>
              <a:rPr lang="en-GB" sz="1600" b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What is PESTEL?</a:t>
            </a:r>
            <a:endParaRPr lang="en-GB" sz="1600">
              <a:effectLst/>
            </a:endParaRPr>
          </a:p>
          <a:p>
            <a:pPr algn="l"/>
            <a:r>
              <a:rPr lang="en-GB" sz="16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PESTEL is a framework used to analyse external factors affecting a business: Political, Economic, Social, Technological, Environmental, and Legal factors (Rahman &amp; Mishra, 2023).</a:t>
            </a:r>
            <a:endParaRPr lang="en-GB" sz="1600">
              <a:effectLst/>
            </a:endParaRPr>
          </a:p>
          <a:p>
            <a:pPr algn="l"/>
            <a:endParaRPr lang="en-GB" sz="1600">
              <a:effectLst/>
            </a:endParaRPr>
          </a:p>
          <a:p>
            <a:pPr algn="l"/>
            <a:r>
              <a:rPr lang="en-GB" sz="1600" b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Why/How is it used?</a:t>
            </a:r>
            <a:endParaRPr lang="en-GB" sz="1600">
              <a:effectLst/>
            </a:endParaRPr>
          </a:p>
          <a:p>
            <a:pPr algn="l"/>
            <a:r>
              <a:rPr lang="en-GB" sz="16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It helps businesses identify opportunities and threats and supports strategic planning. (Kar &amp; Das, 2025).</a:t>
            </a:r>
            <a:endParaRPr lang="en-GB" sz="1600">
              <a:effectLst/>
            </a:endParaRPr>
          </a:p>
          <a:p>
            <a:pPr algn="l"/>
            <a:endParaRPr lang="en-GB" sz="1600">
              <a:effectLst/>
            </a:endParaRPr>
          </a:p>
          <a:p>
            <a:pPr algn="l"/>
            <a:r>
              <a:rPr lang="en-GB" sz="1600" b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Benefits</a:t>
            </a:r>
            <a:endParaRPr lang="en-GB" sz="1600">
              <a:effectLst/>
            </a:endParaRPr>
          </a:p>
          <a:p>
            <a:pPr algn="l"/>
            <a:r>
              <a:rPr lang="en-GB" sz="16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• Simple and easy to use.</a:t>
            </a:r>
            <a:endParaRPr lang="en-GB" sz="1600">
              <a:effectLst/>
            </a:endParaRPr>
          </a:p>
          <a:p>
            <a:pPr algn="l"/>
            <a:r>
              <a:rPr lang="en-GB" sz="16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• Helps understand the external environment.</a:t>
            </a:r>
            <a:endParaRPr lang="en-GB" sz="1600">
              <a:effectLst/>
            </a:endParaRPr>
          </a:p>
          <a:p>
            <a:pPr algn="l"/>
            <a:r>
              <a:rPr lang="en-GB" sz="16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• Supports decision-making and risk assessment.</a:t>
            </a:r>
          </a:p>
          <a:p>
            <a:pPr algn="l"/>
            <a:r>
              <a:rPr lang="en-GB" sz="1600">
                <a:effectLst/>
              </a:rPr>
              <a:t>(</a:t>
            </a:r>
            <a:r>
              <a:rPr lang="en-GB" sz="1600" err="1">
                <a:effectLst/>
              </a:rPr>
              <a:t>Tomayess</a:t>
            </a:r>
            <a:r>
              <a:rPr lang="en-GB" sz="1600">
                <a:effectLst/>
              </a:rPr>
              <a:t>, Vanessa &amp; Theodora, 2010).</a:t>
            </a:r>
          </a:p>
          <a:p>
            <a:pPr algn="l"/>
            <a:endParaRPr lang="en-GB" sz="1600">
              <a:effectLst/>
            </a:endParaRPr>
          </a:p>
          <a:p>
            <a:pPr algn="l"/>
            <a:r>
              <a:rPr lang="en-GB" sz="1600" b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Criticisms</a:t>
            </a:r>
            <a:endParaRPr lang="en-GB" sz="1600">
              <a:effectLst/>
            </a:endParaRPr>
          </a:p>
          <a:p>
            <a:pPr algn="l"/>
            <a:r>
              <a:rPr lang="en-GB" sz="16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• Focuses only on external factors.</a:t>
            </a:r>
            <a:endParaRPr lang="en-GB" sz="1600">
              <a:effectLst/>
            </a:endParaRPr>
          </a:p>
          <a:p>
            <a:pPr algn="l"/>
            <a:r>
              <a:rPr lang="en-GB" sz="16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• Can become outdated quickly.</a:t>
            </a:r>
            <a:endParaRPr lang="en-GB" sz="1600">
              <a:effectLst/>
            </a:endParaRPr>
          </a:p>
          <a:p>
            <a:pPr algn="l"/>
            <a:r>
              <a:rPr lang="en-GB" sz="16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• Does not show which factors are most important.</a:t>
            </a:r>
            <a:endParaRPr lang="en-GB" sz="1600">
              <a:effectLst/>
            </a:endParaRPr>
          </a:p>
          <a:p>
            <a:pPr algn="l"/>
            <a:r>
              <a:rPr lang="en-GB" sz="16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• Identifies issues but does not provide solutions.</a:t>
            </a:r>
          </a:p>
          <a:p>
            <a:pPr algn="l"/>
            <a:r>
              <a:rPr lang="en-GB" sz="1600">
                <a:effectLst/>
              </a:rPr>
              <a:t>(Andersen, 2025).</a:t>
            </a:r>
          </a:p>
          <a:p>
            <a:br>
              <a:rPr lang="en-GB" sz="160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u="sng"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  <a:br>
              <a:rPr lang="en-GB" sz="33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9255014"/>
              </p:ext>
            </p:extLst>
          </p:nvPr>
        </p:nvGraphicFramePr>
        <p:xfrm>
          <a:off x="682304" y="2132013"/>
          <a:ext cx="10827391" cy="3889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Increase business rates have raised costs.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COVID 19 lockdown restrictions reduced customer visits.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Organic ingredients cost have increased.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Fewer shoppers have reduced sales revenue.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More people work from home.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Fewer customer visit retail parks.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No online delivery services available.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Limited pre-order system causes delays.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Must comply with food hygiene regulations.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 (Food Standards Agency, 2025).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Must follow health and safety law.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/>
                        <a:t>(Health and Safety Executive, 2025).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Crop failure affect organic ingredient supply.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Demand for sustainable products supports sales.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>
                <a:latin typeface="Arial"/>
                <a:cs typeface="Arial"/>
              </a:rPr>
              <a:t>Critique of the Cause-and-Effect model </a:t>
            </a:r>
            <a:endParaRPr lang="en-GB" sz="3200">
              <a:latin typeface="Arial"/>
              <a:cs typeface="Arial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8A8A363A-6360-0DDF-A2EF-B8931FAA424B}"/>
              </a:ext>
            </a:extLst>
          </p:cNvPr>
          <p:cNvSpPr txBox="1"/>
          <p:nvPr/>
        </p:nvSpPr>
        <p:spPr>
          <a:xfrm>
            <a:off x="1524000" y="1912470"/>
            <a:ext cx="9607176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1600">
                <a:highlight>
                  <a:srgbClr val="FFFFFF"/>
                </a:highlight>
                <a:latin typeface="Aptos"/>
              </a:rPr>
              <a:t>What is it?</a:t>
            </a:r>
            <a:endParaRPr lang="ro-RO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sz="1600">
                <a:highlight>
                  <a:srgbClr val="FFFFFF"/>
                </a:highlight>
                <a:latin typeface="Aptos"/>
              </a:rPr>
              <a:t>A problem-solving tool also known as the Fishbone diagram used to identify the root causes of a problem.</a:t>
            </a:r>
            <a:endParaRPr lang="ro-RO" sz="1600">
              <a:ea typeface="Calibri"/>
              <a:cs typeface="Calibri"/>
            </a:endParaRPr>
          </a:p>
          <a:p>
            <a:endParaRPr lang="en-US" sz="2400">
              <a:ea typeface="Calibri"/>
              <a:cs typeface="Calibri"/>
            </a:endParaRPr>
          </a:p>
          <a:p>
            <a:r>
              <a:rPr lang="ro-RO" sz="1600">
                <a:highlight>
                  <a:srgbClr val="FFFFFF"/>
                </a:highlight>
                <a:latin typeface="Aptos"/>
              </a:rPr>
              <a:t>Why is it used?</a:t>
            </a:r>
            <a:endParaRPr lang="ro-RO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sz="1600">
                <a:highlight>
                  <a:srgbClr val="FFFFFF"/>
                </a:highlight>
                <a:latin typeface="Aptos"/>
              </a:rPr>
              <a:t>Helps businesses organise and analyse factors contributing to a problem.</a:t>
            </a:r>
            <a:endParaRPr lang="ro-RO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sz="1600">
                <a:highlight>
                  <a:srgbClr val="FFFFFF"/>
                </a:highlight>
                <a:latin typeface="Aptos"/>
              </a:rPr>
              <a:t>Encourages a structured approach to decision-making.</a:t>
            </a:r>
          </a:p>
          <a:p>
            <a:pPr marL="285750" indent="-285750">
              <a:buFont typeface="Arial"/>
              <a:buChar char="•"/>
            </a:pPr>
            <a:endParaRPr lang="ro-RO" sz="1600">
              <a:highlight>
                <a:srgbClr val="FFFFFF"/>
              </a:highlight>
              <a:latin typeface="Aptos"/>
            </a:endParaRPr>
          </a:p>
          <a:p>
            <a:r>
              <a:rPr lang="ro-RO" sz="1600">
                <a:highlight>
                  <a:srgbClr val="FFFFFF"/>
                </a:highlight>
                <a:latin typeface="Aptos"/>
              </a:rPr>
              <a:t>Benefits</a:t>
            </a:r>
            <a:endParaRPr lang="ro-RO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sz="1600">
                <a:highlight>
                  <a:srgbClr val="FFFFFF"/>
                </a:highlight>
                <a:latin typeface="Aptos"/>
              </a:rPr>
              <a:t>Simple and easy to use.</a:t>
            </a:r>
            <a:endParaRPr lang="ro-RO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sz="1600">
                <a:highlight>
                  <a:srgbClr val="FFFFFF"/>
                </a:highlight>
                <a:latin typeface="Aptos"/>
              </a:rPr>
              <a:t>Helps identify multiple causes rather than focusing on one issue.</a:t>
            </a:r>
            <a:endParaRPr lang="ro-RO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sz="1600">
                <a:highlight>
                  <a:srgbClr val="FFFFFF"/>
                </a:highlight>
                <a:latin typeface="Aptos"/>
              </a:rPr>
              <a:t>Encourages teamwork and discussion.</a:t>
            </a:r>
          </a:p>
          <a:p>
            <a:pPr marL="285750" indent="-285750">
              <a:buFont typeface="Arial"/>
              <a:buChar char="•"/>
            </a:pPr>
            <a:endParaRPr lang="ro-RO" sz="1600">
              <a:highlight>
                <a:srgbClr val="FFFFFF"/>
              </a:highlight>
              <a:latin typeface="Aptos"/>
            </a:endParaRPr>
          </a:p>
          <a:p>
            <a:r>
              <a:rPr lang="ro-RO" sz="1600">
                <a:highlight>
                  <a:srgbClr val="FFFFFF"/>
                </a:highlight>
                <a:latin typeface="Aptos"/>
              </a:rPr>
              <a:t>Criticisms</a:t>
            </a:r>
            <a:endParaRPr lang="ro-RO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sz="1600">
                <a:highlight>
                  <a:srgbClr val="FFFFFF"/>
                </a:highlight>
                <a:latin typeface="Aptos"/>
              </a:rPr>
              <a:t>Can oversimplify complex business problems.</a:t>
            </a:r>
            <a:endParaRPr lang="ro-RO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sz="1600">
                <a:highlight>
                  <a:srgbClr val="FFFFFF"/>
                </a:highlight>
                <a:latin typeface="Aptos"/>
              </a:rPr>
              <a:t>Relies heavily on users’ knowledge and judgement.</a:t>
            </a:r>
            <a:endParaRPr lang="ro-RO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sz="1600">
                <a:highlight>
                  <a:srgbClr val="FFFFFF"/>
                </a:highlight>
                <a:latin typeface="Aptos"/>
              </a:rPr>
              <a:t>Does not prioritise which causes are most important.</a:t>
            </a:r>
            <a:endParaRPr lang="ro-RO" sz="160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sz="1600">
                <a:highlight>
                  <a:srgbClr val="FFFFFF"/>
                </a:highlight>
                <a:latin typeface="Aptos"/>
              </a:rPr>
              <a:t>Identifies causes but does not provide solutions.</a:t>
            </a:r>
            <a:endParaRPr lang="ro-RO" sz="1600">
              <a:ea typeface="Calibri"/>
              <a:cs typeface="Calibri"/>
            </a:endParaRPr>
          </a:p>
          <a:p>
            <a:pPr algn="l"/>
            <a:endParaRPr lang="ro-RO" sz="24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Sales stagnation (25% bellow 2019 levels)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Changes in consumer shopping habits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Reduced retail park football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Customer redundancies 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Basil managing multiple roles alone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Sales remain 25% below 2019 levels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Falling stock prices since 2020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Unpredictable stock </a:t>
            </a:r>
            <a:r>
              <a:rPr lang="en-GB" sz="1200" b="1" err="1">
                <a:latin typeface="Arial"/>
                <a:cs typeface="Arial"/>
              </a:rPr>
              <a:t>pri</a:t>
            </a:r>
            <a:r>
              <a:rPr lang="en-GB" sz="1200" b="1">
                <a:latin typeface="Arial"/>
                <a:cs typeface="Arial"/>
              </a:rPr>
              <a:t>ces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Rising costs of organic ingredients 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Unable to answer phone during busy periods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Lack of technology for online ordering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No delivery service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Limited pre-order </a:t>
            </a:r>
            <a:r>
              <a:rPr lang="en-GB" sz="1200" b="1" err="1">
                <a:latin typeface="Arial"/>
                <a:cs typeface="Arial"/>
              </a:rPr>
              <a:t>syste</a:t>
            </a:r>
            <a:r>
              <a:rPr lang="en-GB" sz="1200" b="1">
                <a:latin typeface="Arial"/>
                <a:cs typeface="Arial"/>
              </a:rPr>
              <a:t>m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u="sng">
                <a:latin typeface="Arial"/>
                <a:cs typeface="Arial"/>
              </a:rPr>
              <a:t>Cause-and-Effect Fishbone diagram</a:t>
            </a:r>
            <a:endParaRPr lang="en-GB" sz="2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highlight>
                  <a:srgbClr val="FFFFFF"/>
                </a:highlight>
                <a:latin typeface="Aptos"/>
                <a:cs typeface="Arial"/>
              </a:rPr>
              <a:t>Sales have stagnated and remain 25% below 2019 levels.</a:t>
            </a:r>
            <a:endParaRPr lang="ro-RO" sz="2400">
              <a:ea typeface="Calibri"/>
              <a:cs typeface="Calibri"/>
            </a:endParaRPr>
          </a:p>
          <a:p>
            <a:r>
              <a:rPr lang="en-GB" sz="2400">
                <a:highlight>
                  <a:srgbClr val="FFFFFF"/>
                </a:highlight>
                <a:latin typeface="Aptos"/>
                <a:cs typeface="Arial"/>
              </a:rPr>
              <a:t>External factors such as reduced footfall, shop closures, and hybrid working have reduced customer numbers.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>
                <a:highlight>
                  <a:srgbClr val="FFFFFF"/>
                </a:highlight>
                <a:latin typeface="Aptos"/>
                <a:cs typeface="Arial"/>
              </a:rPr>
              <a:t>Rising costs of rent, utilities, insurance, and ingredients are increasing financial pressure.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>
                <a:highlight>
                  <a:srgbClr val="FFFFFF"/>
                </a:highlight>
                <a:latin typeface="Aptos"/>
                <a:cs typeface="Arial"/>
              </a:rPr>
              <a:t>Internal operational issues, including limited delivery and pre-order services, may be causing lost sales opportunities.</a:t>
            </a:r>
            <a:endParaRPr lang="en-GB" sz="1800">
              <a:ea typeface="Calibri" panose="020F0502020204030204"/>
              <a:cs typeface="Calibri" panose="020F0502020204030204"/>
            </a:endParaRPr>
          </a:p>
          <a:p>
            <a:pPr>
              <a:buNone/>
            </a:pPr>
            <a:endParaRPr lang="en-GB" sz="1200">
              <a:highlight>
                <a:srgbClr val="FFFFFF"/>
              </a:highlight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 sz="160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Rahman, S. and Mishra, A., 2023. PESTEL theory. SAGE Publications, Inc..</a:t>
            </a:r>
          </a:p>
          <a:p>
            <a:pPr algn="just"/>
            <a:r>
              <a:rPr lang="en-GB" sz="160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Kar, S., Das, S. and Kar, B., 2025. PESTEL framework analysis: challenges, government support and performance in agricultural SMEs. SEDME (Small Enterprises Development, Management &amp; Extension Journal), 52(2), pp.142-153.</a:t>
            </a:r>
          </a:p>
          <a:p>
            <a:pPr algn="just"/>
            <a:r>
              <a:rPr lang="en-GB" sz="160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Issa, T., Chang, V.S. and Issa, T., 2010. Sustainable business strategies and PESTEL framework’.</a:t>
            </a:r>
          </a:p>
          <a:p>
            <a:pPr algn="just"/>
            <a:r>
              <a:rPr lang="en-GB" sz="160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Andersen, P.D., 2025. The PESTEL framework and its variants for analysing the strategic environment: Evolution, limitations and adoption in energy policy research. Limitations and Adoption in Energy Policy Research.</a:t>
            </a:r>
          </a:p>
          <a:p>
            <a:pPr algn="just"/>
            <a:r>
              <a:rPr lang="en-GB" sz="160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Basil’s Bakery Case Study (2025).</a:t>
            </a:r>
          </a:p>
          <a:p>
            <a:pPr algn="just"/>
            <a:r>
              <a:rPr lang="en-GB" sz="160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Food Standards Agency (FSA)</a:t>
            </a:r>
          </a:p>
          <a:p>
            <a:pPr algn="just"/>
            <a:r>
              <a:rPr lang="en-GB" sz="160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Health and Safety Executive (HSE)</a:t>
            </a:r>
          </a:p>
          <a:p>
            <a:pPr algn="just"/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9" ma:contentTypeDescription="Create a new document." ma:contentTypeScope="" ma:versionID="995987f837b57c13ac825946e2aa366e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c76816ea9171b14c5222859d434c5e4a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www.w3.org/2000/xmlns/"/>
    <ds:schemaRef ds:uri="ccfc14db-0f45-423b-b2f5-752f8f8a0ada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D1DB3BD-5D1F-4315-AF78-051E25059648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ccfc14db-0f45-423b-b2f5-752f8f8a0ad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Overview of presentation.  </vt:lpstr>
      <vt:lpstr>Overview of Basil’s Bakery.  </vt:lpstr>
      <vt:lpstr>An insight into the problems Basil’s Bakery are facing. </vt:lpstr>
      <vt:lpstr>Critique of the PESTEL Framework  </vt:lpstr>
      <vt:lpstr>  PESTEL Framework    </vt:lpstr>
      <vt:lpstr>Critique of the Cause-and-Effect model </vt:lpstr>
      <vt:lpstr>PowerPoint Presentation</vt:lpstr>
      <vt:lpstr>Provide a summary of your Key Findings 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David Manuel Bahica (2419229)</cp:lastModifiedBy>
  <cp:revision>1</cp:revision>
  <dcterms:created xsi:type="dcterms:W3CDTF">2024-01-29T11:42:05Z</dcterms:created>
  <dcterms:modified xsi:type="dcterms:W3CDTF">2026-06-15T20:13:59Z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