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 id="2147483663" r:id="rId4"/>
  </p:sldMasterIdLst>
  <p:notesMasterIdLst>
    <p:notesMasterId r:id="rId38"/>
  </p:notesMasterIdLst>
  <p:sldIdLst>
    <p:sldId id="953" r:id="rId5"/>
    <p:sldId id="314" r:id="rId6"/>
    <p:sldId id="968" r:id="rId7"/>
    <p:sldId id="309" r:id="rId8"/>
    <p:sldId id="315" r:id="rId9"/>
    <p:sldId id="318" r:id="rId10"/>
    <p:sldId id="954" r:id="rId11"/>
    <p:sldId id="960" r:id="rId12"/>
    <p:sldId id="310" r:id="rId13"/>
    <p:sldId id="961" r:id="rId14"/>
    <p:sldId id="957" r:id="rId15"/>
    <p:sldId id="980" r:id="rId16"/>
    <p:sldId id="970" r:id="rId17"/>
    <p:sldId id="956" r:id="rId18"/>
    <p:sldId id="983" r:id="rId19"/>
    <p:sldId id="971" r:id="rId20"/>
    <p:sldId id="316" r:id="rId21"/>
    <p:sldId id="979" r:id="rId22"/>
    <p:sldId id="981" r:id="rId23"/>
    <p:sldId id="977" r:id="rId24"/>
    <p:sldId id="976" r:id="rId25"/>
    <p:sldId id="985" r:id="rId26"/>
    <p:sldId id="975" r:id="rId27"/>
    <p:sldId id="974" r:id="rId28"/>
    <p:sldId id="973" r:id="rId29"/>
    <p:sldId id="982" r:id="rId30"/>
    <p:sldId id="424" r:id="rId31"/>
    <p:sldId id="423" r:id="rId32"/>
    <p:sldId id="493" r:id="rId33"/>
    <p:sldId id="437" r:id="rId34"/>
    <p:sldId id="435" r:id="rId35"/>
    <p:sldId id="494" r:id="rId36"/>
    <p:sldId id="959" r:id="rId37"/>
  </p:sldIdLst>
  <p:sldSz cx="12192000" cy="6858000"/>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3CDE2"/>
    <a:srgbClr val="5CB7E3"/>
    <a:srgbClr val="F3E0FD"/>
    <a:srgbClr val="FFCAF7"/>
    <a:srgbClr val="EAE9EC"/>
    <a:srgbClr val="E4E4E4"/>
    <a:srgbClr val="F4F2F5"/>
    <a:srgbClr val="FCFBFE"/>
    <a:srgbClr val="BFF7C7"/>
    <a:srgbClr val="FF5F5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343776-B987-D527-6A83-D325A1057B7E}" v="2" dt="2024-10-07T16:24:59.8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33" d="100"/>
          <a:sy n="33" d="100"/>
        </p:scale>
        <p:origin x="1122"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37A077-D9AF-42FB-83C5-40B5B4CEAA20}"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CF8676A-1086-404C-8908-72E839FE3199}">
      <dgm:prSet/>
      <dgm:spPr/>
      <dgm:t>
        <a:bodyPr/>
        <a:lstStyle/>
        <a:p>
          <a:pPr>
            <a:lnSpc>
              <a:spcPct val="100000"/>
            </a:lnSpc>
          </a:pPr>
          <a:r>
            <a:rPr lang="en-US"/>
            <a:t>Navigating Moodle</a:t>
          </a:r>
        </a:p>
      </dgm:t>
    </dgm:pt>
    <dgm:pt modelId="{4BCAB14E-A9FD-4CD5-9B28-D6A13A7892E4}" type="parTrans" cxnId="{8EE3B903-D219-4EA7-8165-247383FA95C2}">
      <dgm:prSet/>
      <dgm:spPr/>
      <dgm:t>
        <a:bodyPr/>
        <a:lstStyle/>
        <a:p>
          <a:endParaRPr lang="en-US"/>
        </a:p>
      </dgm:t>
    </dgm:pt>
    <dgm:pt modelId="{3C83650F-915F-48EF-A6E6-BF83984DDEBD}" type="sibTrans" cxnId="{8EE3B903-D219-4EA7-8165-247383FA95C2}">
      <dgm:prSet/>
      <dgm:spPr/>
      <dgm:t>
        <a:bodyPr/>
        <a:lstStyle/>
        <a:p>
          <a:endParaRPr lang="en-US"/>
        </a:p>
      </dgm:t>
    </dgm:pt>
    <dgm:pt modelId="{FADA402A-5142-49D9-9BE0-55B0EEC818AA}">
      <dgm:prSet/>
      <dgm:spPr/>
      <dgm:t>
        <a:bodyPr/>
        <a:lstStyle/>
        <a:p>
          <a:pPr>
            <a:lnSpc>
              <a:spcPct val="100000"/>
            </a:lnSpc>
          </a:pPr>
          <a:r>
            <a:rPr lang="en-US"/>
            <a:t>Time management</a:t>
          </a:r>
        </a:p>
      </dgm:t>
    </dgm:pt>
    <dgm:pt modelId="{B3E2A332-353C-437D-B323-BD64483E5545}" type="parTrans" cxnId="{A144FCA3-FFF7-44CE-B259-C18FE49B3918}">
      <dgm:prSet/>
      <dgm:spPr/>
      <dgm:t>
        <a:bodyPr/>
        <a:lstStyle/>
        <a:p>
          <a:endParaRPr lang="en-US"/>
        </a:p>
      </dgm:t>
    </dgm:pt>
    <dgm:pt modelId="{7D4116DC-E186-4174-9F35-44037818C127}" type="sibTrans" cxnId="{A144FCA3-FFF7-44CE-B259-C18FE49B3918}">
      <dgm:prSet/>
      <dgm:spPr/>
      <dgm:t>
        <a:bodyPr/>
        <a:lstStyle/>
        <a:p>
          <a:endParaRPr lang="en-US"/>
        </a:p>
      </dgm:t>
    </dgm:pt>
    <dgm:pt modelId="{D785D9C3-ABF2-4CDD-B4F7-BF475D538888}">
      <dgm:prSet/>
      <dgm:spPr/>
      <dgm:t>
        <a:bodyPr/>
        <a:lstStyle/>
        <a:p>
          <a:pPr>
            <a:lnSpc>
              <a:spcPct val="100000"/>
            </a:lnSpc>
          </a:pPr>
          <a:r>
            <a:rPr lang="en-US"/>
            <a:t>Library Searching</a:t>
          </a:r>
        </a:p>
      </dgm:t>
    </dgm:pt>
    <dgm:pt modelId="{C7188A03-1416-4CB3-8CE4-6644ADC953DA}" type="parTrans" cxnId="{B2F7DF69-B494-4A61-A768-0E2291934EF7}">
      <dgm:prSet/>
      <dgm:spPr/>
      <dgm:t>
        <a:bodyPr/>
        <a:lstStyle/>
        <a:p>
          <a:endParaRPr lang="en-US"/>
        </a:p>
      </dgm:t>
    </dgm:pt>
    <dgm:pt modelId="{731FF3F1-2971-4D0A-AA63-62636907712B}" type="sibTrans" cxnId="{B2F7DF69-B494-4A61-A768-0E2291934EF7}">
      <dgm:prSet/>
      <dgm:spPr/>
      <dgm:t>
        <a:bodyPr/>
        <a:lstStyle/>
        <a:p>
          <a:endParaRPr lang="en-US"/>
        </a:p>
      </dgm:t>
    </dgm:pt>
    <dgm:pt modelId="{D9A4B22B-5831-49AE-B774-9A0363738EA3}">
      <dgm:prSet/>
      <dgm:spPr/>
      <dgm:t>
        <a:bodyPr/>
        <a:lstStyle/>
        <a:p>
          <a:pPr>
            <a:lnSpc>
              <a:spcPct val="100000"/>
            </a:lnSpc>
          </a:pPr>
          <a:r>
            <a:rPr lang="en-US"/>
            <a:t>Referencing</a:t>
          </a:r>
        </a:p>
      </dgm:t>
    </dgm:pt>
    <dgm:pt modelId="{47BF3B4A-5DD0-402D-8820-E3C6C548CF8C}" type="parTrans" cxnId="{6234E09B-891A-47FD-859D-3508FBCCC84E}">
      <dgm:prSet/>
      <dgm:spPr/>
      <dgm:t>
        <a:bodyPr/>
        <a:lstStyle/>
        <a:p>
          <a:endParaRPr lang="en-US"/>
        </a:p>
      </dgm:t>
    </dgm:pt>
    <dgm:pt modelId="{3EE9343F-EBE3-4ACB-BB77-9647CD04C3E2}" type="sibTrans" cxnId="{6234E09B-891A-47FD-859D-3508FBCCC84E}">
      <dgm:prSet/>
      <dgm:spPr/>
      <dgm:t>
        <a:bodyPr/>
        <a:lstStyle/>
        <a:p>
          <a:endParaRPr lang="en-US"/>
        </a:p>
      </dgm:t>
    </dgm:pt>
    <dgm:pt modelId="{F381FECE-AC9C-4494-A975-24C5AB13A257}">
      <dgm:prSet/>
      <dgm:spPr/>
      <dgm:t>
        <a:bodyPr/>
        <a:lstStyle/>
        <a:p>
          <a:pPr>
            <a:lnSpc>
              <a:spcPct val="100000"/>
            </a:lnSpc>
          </a:pPr>
          <a:r>
            <a:rPr lang="en-US"/>
            <a:t>Using software</a:t>
          </a:r>
        </a:p>
      </dgm:t>
    </dgm:pt>
    <dgm:pt modelId="{63BB1941-D50A-4412-8830-ADEA3248E030}" type="parTrans" cxnId="{F40F125C-E3DB-490E-A41E-56B44EF8B5D9}">
      <dgm:prSet/>
      <dgm:spPr/>
      <dgm:t>
        <a:bodyPr/>
        <a:lstStyle/>
        <a:p>
          <a:endParaRPr lang="en-US"/>
        </a:p>
      </dgm:t>
    </dgm:pt>
    <dgm:pt modelId="{FED0304F-9D3C-42BA-B350-A48C3A8DD78E}" type="sibTrans" cxnId="{F40F125C-E3DB-490E-A41E-56B44EF8B5D9}">
      <dgm:prSet/>
      <dgm:spPr/>
      <dgm:t>
        <a:bodyPr/>
        <a:lstStyle/>
        <a:p>
          <a:endParaRPr lang="en-US"/>
        </a:p>
      </dgm:t>
    </dgm:pt>
    <dgm:pt modelId="{42A74C85-8AB8-4D71-9912-9D331BF4ADBA}">
      <dgm:prSet/>
      <dgm:spPr/>
      <dgm:t>
        <a:bodyPr/>
        <a:lstStyle/>
        <a:p>
          <a:pPr>
            <a:lnSpc>
              <a:spcPct val="100000"/>
            </a:lnSpc>
          </a:pPr>
          <a:r>
            <a:rPr lang="en-US"/>
            <a:t>Workshops</a:t>
          </a:r>
        </a:p>
      </dgm:t>
    </dgm:pt>
    <dgm:pt modelId="{D59F01BB-3731-48E3-A1AF-9B2A1D7A9E0D}" type="parTrans" cxnId="{2B9B42E5-4E28-42FC-9F83-248B5903B7EC}">
      <dgm:prSet/>
      <dgm:spPr/>
      <dgm:t>
        <a:bodyPr/>
        <a:lstStyle/>
        <a:p>
          <a:endParaRPr lang="en-US"/>
        </a:p>
      </dgm:t>
    </dgm:pt>
    <dgm:pt modelId="{3BE8E6D2-BFFB-4328-B49B-581A3CB66A9B}" type="sibTrans" cxnId="{2B9B42E5-4E28-42FC-9F83-248B5903B7EC}">
      <dgm:prSet/>
      <dgm:spPr/>
      <dgm:t>
        <a:bodyPr/>
        <a:lstStyle/>
        <a:p>
          <a:endParaRPr lang="en-US"/>
        </a:p>
      </dgm:t>
    </dgm:pt>
    <dgm:pt modelId="{137B7FB9-BC1A-4181-8A8F-DAF48504F520}">
      <dgm:prSet phldr="0"/>
      <dgm:spPr/>
      <dgm:t>
        <a:bodyPr/>
        <a:lstStyle/>
        <a:p>
          <a:pPr>
            <a:lnSpc>
              <a:spcPct val="100000"/>
            </a:lnSpc>
          </a:pPr>
          <a:r>
            <a:rPr lang="en-US"/>
            <a:t>Assessments</a:t>
          </a:r>
        </a:p>
      </dgm:t>
    </dgm:pt>
    <dgm:pt modelId="{894AEA18-899B-48BE-8F3C-35B86E30F167}" type="parTrans" cxnId="{1AEF8805-14FB-47E1-9B13-A549FD46EA3D}">
      <dgm:prSet/>
      <dgm:spPr/>
      <dgm:t>
        <a:bodyPr/>
        <a:lstStyle/>
        <a:p>
          <a:endParaRPr lang="en-US"/>
        </a:p>
      </dgm:t>
    </dgm:pt>
    <dgm:pt modelId="{B9F2ADB7-A0E9-4E05-AF71-01C708CFA4E6}" type="sibTrans" cxnId="{1AEF8805-14FB-47E1-9B13-A549FD46EA3D}">
      <dgm:prSet/>
      <dgm:spPr/>
      <dgm:t>
        <a:bodyPr/>
        <a:lstStyle/>
        <a:p>
          <a:endParaRPr lang="en-US"/>
        </a:p>
      </dgm:t>
    </dgm:pt>
    <dgm:pt modelId="{D0681B0A-5650-4D5C-9AC5-E29D06281228}">
      <dgm:prSet phldr="0"/>
      <dgm:spPr/>
      <dgm:t>
        <a:bodyPr/>
        <a:lstStyle/>
        <a:p>
          <a:pPr>
            <a:lnSpc>
              <a:spcPct val="100000"/>
            </a:lnSpc>
          </a:pPr>
          <a:r>
            <a:rPr lang="en-US"/>
            <a:t>Active reading and note taking</a:t>
          </a:r>
        </a:p>
      </dgm:t>
    </dgm:pt>
    <dgm:pt modelId="{6791552C-935E-4928-A846-35C24CA5155E}" type="parTrans" cxnId="{5035D621-FB5F-4524-B14C-38A0210D8A66}">
      <dgm:prSet/>
      <dgm:spPr/>
      <dgm:t>
        <a:bodyPr/>
        <a:lstStyle/>
        <a:p>
          <a:endParaRPr lang="en-US"/>
        </a:p>
      </dgm:t>
    </dgm:pt>
    <dgm:pt modelId="{53297B89-740D-43A5-B61F-8A2D6A0E59A7}" type="sibTrans" cxnId="{5035D621-FB5F-4524-B14C-38A0210D8A66}">
      <dgm:prSet/>
      <dgm:spPr/>
      <dgm:t>
        <a:bodyPr/>
        <a:lstStyle/>
        <a:p>
          <a:endParaRPr lang="en-US"/>
        </a:p>
      </dgm:t>
    </dgm:pt>
    <dgm:pt modelId="{22D18129-62B4-4F97-AD6C-47E2CBB8A0EA}" type="pres">
      <dgm:prSet presAssocID="{9837A077-D9AF-42FB-83C5-40B5B4CEAA20}" presName="root" presStyleCnt="0">
        <dgm:presLayoutVars>
          <dgm:dir/>
          <dgm:resizeHandles val="exact"/>
        </dgm:presLayoutVars>
      </dgm:prSet>
      <dgm:spPr/>
    </dgm:pt>
    <dgm:pt modelId="{81657E46-A1B1-4BE4-BD29-DAD9DEC7E242}" type="pres">
      <dgm:prSet presAssocID="{BCF8676A-1086-404C-8908-72E839FE3199}" presName="compNode" presStyleCnt="0"/>
      <dgm:spPr/>
    </dgm:pt>
    <dgm:pt modelId="{A4DF04BA-131C-442F-A58B-17D361C79C42}" type="pres">
      <dgm:prSet presAssocID="{BCF8676A-1086-404C-8908-72E839FE3199}"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p with pin"/>
        </a:ext>
      </dgm:extLst>
    </dgm:pt>
    <dgm:pt modelId="{A0A6FA2C-275C-420C-B77E-06CD24CEB991}" type="pres">
      <dgm:prSet presAssocID="{BCF8676A-1086-404C-8908-72E839FE3199}" presName="spaceRect" presStyleCnt="0"/>
      <dgm:spPr/>
    </dgm:pt>
    <dgm:pt modelId="{620D06D7-C33C-43AA-93F2-22D85A96CCFA}" type="pres">
      <dgm:prSet presAssocID="{BCF8676A-1086-404C-8908-72E839FE3199}" presName="textRect" presStyleLbl="revTx" presStyleIdx="0" presStyleCnt="8">
        <dgm:presLayoutVars>
          <dgm:chMax val="1"/>
          <dgm:chPref val="1"/>
        </dgm:presLayoutVars>
      </dgm:prSet>
      <dgm:spPr/>
    </dgm:pt>
    <dgm:pt modelId="{B19BF9E0-A867-49F6-A97A-DFD314DA8F23}" type="pres">
      <dgm:prSet presAssocID="{3C83650F-915F-48EF-A6E6-BF83984DDEBD}" presName="sibTrans" presStyleCnt="0"/>
      <dgm:spPr/>
    </dgm:pt>
    <dgm:pt modelId="{BC61A9B7-C012-45B5-95E1-9169A380E841}" type="pres">
      <dgm:prSet presAssocID="{FADA402A-5142-49D9-9BE0-55B0EEC818AA}" presName="compNode" presStyleCnt="0"/>
      <dgm:spPr/>
    </dgm:pt>
    <dgm:pt modelId="{C8CD8A7F-33FF-406B-AD70-894A9C7D21F5}" type="pres">
      <dgm:prSet presAssocID="{FADA402A-5142-49D9-9BE0-55B0EEC818AA}"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opwatch"/>
        </a:ext>
      </dgm:extLst>
    </dgm:pt>
    <dgm:pt modelId="{ECF8C8E7-047E-499B-91C3-F37DC9E8A771}" type="pres">
      <dgm:prSet presAssocID="{FADA402A-5142-49D9-9BE0-55B0EEC818AA}" presName="spaceRect" presStyleCnt="0"/>
      <dgm:spPr/>
    </dgm:pt>
    <dgm:pt modelId="{F2A59383-98B2-484F-9789-97CFB0D591EA}" type="pres">
      <dgm:prSet presAssocID="{FADA402A-5142-49D9-9BE0-55B0EEC818AA}" presName="textRect" presStyleLbl="revTx" presStyleIdx="1" presStyleCnt="8">
        <dgm:presLayoutVars>
          <dgm:chMax val="1"/>
          <dgm:chPref val="1"/>
        </dgm:presLayoutVars>
      </dgm:prSet>
      <dgm:spPr/>
    </dgm:pt>
    <dgm:pt modelId="{2635EB68-1098-4530-A627-BB8BF2B689C7}" type="pres">
      <dgm:prSet presAssocID="{7D4116DC-E186-4174-9F35-44037818C127}" presName="sibTrans" presStyleCnt="0"/>
      <dgm:spPr/>
    </dgm:pt>
    <dgm:pt modelId="{F5FD7FF8-AD02-4362-8C77-D57BE0FC2835}" type="pres">
      <dgm:prSet presAssocID="{D785D9C3-ABF2-4CDD-B4F7-BF475D538888}" presName="compNode" presStyleCnt="0"/>
      <dgm:spPr/>
    </dgm:pt>
    <dgm:pt modelId="{DA17CC82-F80C-4807-B5EA-034471412ECD}" type="pres">
      <dgm:prSet presAssocID="{D785D9C3-ABF2-4CDD-B4F7-BF475D538888}"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oks"/>
        </a:ext>
      </dgm:extLst>
    </dgm:pt>
    <dgm:pt modelId="{18197B4F-99F6-4528-9E2E-E2771491B7B8}" type="pres">
      <dgm:prSet presAssocID="{D785D9C3-ABF2-4CDD-B4F7-BF475D538888}" presName="spaceRect" presStyleCnt="0"/>
      <dgm:spPr/>
    </dgm:pt>
    <dgm:pt modelId="{F4ACE9DA-147D-4AB3-B05A-FDC0AAAF99BC}" type="pres">
      <dgm:prSet presAssocID="{D785D9C3-ABF2-4CDD-B4F7-BF475D538888}" presName="textRect" presStyleLbl="revTx" presStyleIdx="2" presStyleCnt="8">
        <dgm:presLayoutVars>
          <dgm:chMax val="1"/>
          <dgm:chPref val="1"/>
        </dgm:presLayoutVars>
      </dgm:prSet>
      <dgm:spPr/>
    </dgm:pt>
    <dgm:pt modelId="{F93E37B4-C864-4B79-93AA-0FA17A916E55}" type="pres">
      <dgm:prSet presAssocID="{731FF3F1-2971-4D0A-AA63-62636907712B}" presName="sibTrans" presStyleCnt="0"/>
      <dgm:spPr/>
    </dgm:pt>
    <dgm:pt modelId="{7D89DB05-322A-4F87-A783-0DB9F863E5F1}" type="pres">
      <dgm:prSet presAssocID="{D9A4B22B-5831-49AE-B774-9A0363738EA3}" presName="compNode" presStyleCnt="0"/>
      <dgm:spPr/>
    </dgm:pt>
    <dgm:pt modelId="{2780C384-4F6F-4115-85AD-967EBC6643F3}" type="pres">
      <dgm:prSet presAssocID="{D9A4B22B-5831-49AE-B774-9A0363738EA3}"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Open Book"/>
        </a:ext>
      </dgm:extLst>
    </dgm:pt>
    <dgm:pt modelId="{08D01A7E-5CF0-4D3C-8A9A-10E47F6C4799}" type="pres">
      <dgm:prSet presAssocID="{D9A4B22B-5831-49AE-B774-9A0363738EA3}" presName="spaceRect" presStyleCnt="0"/>
      <dgm:spPr/>
    </dgm:pt>
    <dgm:pt modelId="{048B67A5-26E1-457E-960D-21FBA5880905}" type="pres">
      <dgm:prSet presAssocID="{D9A4B22B-5831-49AE-B774-9A0363738EA3}" presName="textRect" presStyleLbl="revTx" presStyleIdx="3" presStyleCnt="8">
        <dgm:presLayoutVars>
          <dgm:chMax val="1"/>
          <dgm:chPref val="1"/>
        </dgm:presLayoutVars>
      </dgm:prSet>
      <dgm:spPr/>
    </dgm:pt>
    <dgm:pt modelId="{99090F15-9E65-40B9-AAC1-152E53137F02}" type="pres">
      <dgm:prSet presAssocID="{3EE9343F-EBE3-4ACB-BB77-9647CD04C3E2}" presName="sibTrans" presStyleCnt="0"/>
      <dgm:spPr/>
    </dgm:pt>
    <dgm:pt modelId="{0BCBE57F-F4A1-4C4F-A1B1-3FDAA3813151}" type="pres">
      <dgm:prSet presAssocID="{D0681B0A-5650-4D5C-9AC5-E29D06281228}" presName="compNode" presStyleCnt="0"/>
      <dgm:spPr/>
    </dgm:pt>
    <dgm:pt modelId="{2D5EDEAC-5DB9-4FE1-BFF2-69320800084C}" type="pres">
      <dgm:prSet presAssocID="{D0681B0A-5650-4D5C-9AC5-E29D06281228}" presName="iconRect" presStyleLbl="node1" presStyleIdx="4" presStyleCnt="8"/>
      <dgm:spPr/>
    </dgm:pt>
    <dgm:pt modelId="{938AFD27-818B-4395-B08F-3E03ADB29E74}" type="pres">
      <dgm:prSet presAssocID="{D0681B0A-5650-4D5C-9AC5-E29D06281228}" presName="spaceRect" presStyleCnt="0"/>
      <dgm:spPr/>
    </dgm:pt>
    <dgm:pt modelId="{A18E374D-386B-478D-B084-169DC0195D0B}" type="pres">
      <dgm:prSet presAssocID="{D0681B0A-5650-4D5C-9AC5-E29D06281228}" presName="textRect" presStyleLbl="revTx" presStyleIdx="4" presStyleCnt="8">
        <dgm:presLayoutVars>
          <dgm:chMax val="1"/>
          <dgm:chPref val="1"/>
        </dgm:presLayoutVars>
      </dgm:prSet>
      <dgm:spPr/>
    </dgm:pt>
    <dgm:pt modelId="{A643D755-08CF-4ECF-9CE5-E5FA909F45C7}" type="pres">
      <dgm:prSet presAssocID="{53297B89-740D-43A5-B61F-8A2D6A0E59A7}" presName="sibTrans" presStyleCnt="0"/>
      <dgm:spPr/>
    </dgm:pt>
    <dgm:pt modelId="{7A6981F0-75D4-4287-B813-3435A6A880EB}" type="pres">
      <dgm:prSet presAssocID="{137B7FB9-BC1A-4181-8A8F-DAF48504F520}" presName="compNode" presStyleCnt="0"/>
      <dgm:spPr/>
    </dgm:pt>
    <dgm:pt modelId="{371DF22C-5612-45A0-90BD-7F6390E44288}" type="pres">
      <dgm:prSet presAssocID="{137B7FB9-BC1A-4181-8A8F-DAF48504F520}" presName="iconRect" presStyleLbl="node1" presStyleIdx="5" presStyleCnt="8"/>
      <dgm:spPr/>
    </dgm:pt>
    <dgm:pt modelId="{E348EA2E-3B50-4FC4-B266-42538022055E}" type="pres">
      <dgm:prSet presAssocID="{137B7FB9-BC1A-4181-8A8F-DAF48504F520}" presName="spaceRect" presStyleCnt="0"/>
      <dgm:spPr/>
    </dgm:pt>
    <dgm:pt modelId="{46B46A4A-1461-4319-BBE9-DFCC391A1822}" type="pres">
      <dgm:prSet presAssocID="{137B7FB9-BC1A-4181-8A8F-DAF48504F520}" presName="textRect" presStyleLbl="revTx" presStyleIdx="5" presStyleCnt="8">
        <dgm:presLayoutVars>
          <dgm:chMax val="1"/>
          <dgm:chPref val="1"/>
        </dgm:presLayoutVars>
      </dgm:prSet>
      <dgm:spPr/>
    </dgm:pt>
    <dgm:pt modelId="{57D0F49C-D68C-4156-B9E2-F8EBBC6D6E2D}" type="pres">
      <dgm:prSet presAssocID="{B9F2ADB7-A0E9-4E05-AF71-01C708CFA4E6}" presName="sibTrans" presStyleCnt="0"/>
      <dgm:spPr/>
    </dgm:pt>
    <dgm:pt modelId="{9435741F-4968-4244-B1D1-22B039882D91}" type="pres">
      <dgm:prSet presAssocID="{F381FECE-AC9C-4494-A975-24C5AB13A257}" presName="compNode" presStyleCnt="0"/>
      <dgm:spPr/>
    </dgm:pt>
    <dgm:pt modelId="{143991A4-8E5A-42AC-8B39-FA177F694F54}" type="pres">
      <dgm:prSet presAssocID="{F381FECE-AC9C-4494-A975-24C5AB13A257}" presName="iconRect" presStyleLbl="node1" presStyleIdx="6"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omputer"/>
        </a:ext>
      </dgm:extLst>
    </dgm:pt>
    <dgm:pt modelId="{5D4228C1-ACA0-4BA3-BE2A-5C220CADC0EB}" type="pres">
      <dgm:prSet presAssocID="{F381FECE-AC9C-4494-A975-24C5AB13A257}" presName="spaceRect" presStyleCnt="0"/>
      <dgm:spPr/>
    </dgm:pt>
    <dgm:pt modelId="{BA2B29A2-4FF6-42ED-BBC8-F1952270BFD3}" type="pres">
      <dgm:prSet presAssocID="{F381FECE-AC9C-4494-A975-24C5AB13A257}" presName="textRect" presStyleLbl="revTx" presStyleIdx="6" presStyleCnt="8">
        <dgm:presLayoutVars>
          <dgm:chMax val="1"/>
          <dgm:chPref val="1"/>
        </dgm:presLayoutVars>
      </dgm:prSet>
      <dgm:spPr/>
    </dgm:pt>
    <dgm:pt modelId="{16ABEC56-EF39-48EC-AE97-FEB144630FE8}" type="pres">
      <dgm:prSet presAssocID="{FED0304F-9D3C-42BA-B350-A48C3A8DD78E}" presName="sibTrans" presStyleCnt="0"/>
      <dgm:spPr/>
    </dgm:pt>
    <dgm:pt modelId="{B300632B-CCEB-4028-B034-03222019C021}" type="pres">
      <dgm:prSet presAssocID="{42A74C85-8AB8-4D71-9912-9D331BF4ADBA}" presName="compNode" presStyleCnt="0"/>
      <dgm:spPr/>
    </dgm:pt>
    <dgm:pt modelId="{23C46064-ED4C-4574-830E-30A5190EBC6B}" type="pres">
      <dgm:prSet presAssocID="{42A74C85-8AB8-4D71-9912-9D331BF4ADBA}" presName="iconRect" presStyleLbl="node1" presStyleIdx="7"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Meeting"/>
        </a:ext>
      </dgm:extLst>
    </dgm:pt>
    <dgm:pt modelId="{52904495-89ED-469F-8881-3721972E6C47}" type="pres">
      <dgm:prSet presAssocID="{42A74C85-8AB8-4D71-9912-9D331BF4ADBA}" presName="spaceRect" presStyleCnt="0"/>
      <dgm:spPr/>
    </dgm:pt>
    <dgm:pt modelId="{80BB8B17-8A81-4FF0-95B1-FCB3C2F48397}" type="pres">
      <dgm:prSet presAssocID="{42A74C85-8AB8-4D71-9912-9D331BF4ADBA}" presName="textRect" presStyleLbl="revTx" presStyleIdx="7" presStyleCnt="8">
        <dgm:presLayoutVars>
          <dgm:chMax val="1"/>
          <dgm:chPref val="1"/>
        </dgm:presLayoutVars>
      </dgm:prSet>
      <dgm:spPr/>
    </dgm:pt>
  </dgm:ptLst>
  <dgm:cxnLst>
    <dgm:cxn modelId="{8EE3B903-D219-4EA7-8165-247383FA95C2}" srcId="{9837A077-D9AF-42FB-83C5-40B5B4CEAA20}" destId="{BCF8676A-1086-404C-8908-72E839FE3199}" srcOrd="0" destOrd="0" parTransId="{4BCAB14E-A9FD-4CD5-9B28-D6A13A7892E4}" sibTransId="{3C83650F-915F-48EF-A6E6-BF83984DDEBD}"/>
    <dgm:cxn modelId="{62856C05-98D3-4D90-9719-FAA1C3AC9C5F}" type="presOf" srcId="{D9A4B22B-5831-49AE-B774-9A0363738EA3}" destId="{048B67A5-26E1-457E-960D-21FBA5880905}" srcOrd="0" destOrd="0" presId="urn:microsoft.com/office/officeart/2018/2/layout/IconLabelList"/>
    <dgm:cxn modelId="{1AEF8805-14FB-47E1-9B13-A549FD46EA3D}" srcId="{9837A077-D9AF-42FB-83C5-40B5B4CEAA20}" destId="{137B7FB9-BC1A-4181-8A8F-DAF48504F520}" srcOrd="5" destOrd="0" parTransId="{894AEA18-899B-48BE-8F3C-35B86E30F167}" sibTransId="{B9F2ADB7-A0E9-4E05-AF71-01C708CFA4E6}"/>
    <dgm:cxn modelId="{57B87706-8011-49E6-AF6F-7A205EDEC396}" type="presOf" srcId="{F381FECE-AC9C-4494-A975-24C5AB13A257}" destId="{BA2B29A2-4FF6-42ED-BBC8-F1952270BFD3}" srcOrd="0" destOrd="0" presId="urn:microsoft.com/office/officeart/2018/2/layout/IconLabelList"/>
    <dgm:cxn modelId="{5035D621-FB5F-4524-B14C-38A0210D8A66}" srcId="{9837A077-D9AF-42FB-83C5-40B5B4CEAA20}" destId="{D0681B0A-5650-4D5C-9AC5-E29D06281228}" srcOrd="4" destOrd="0" parTransId="{6791552C-935E-4928-A846-35C24CA5155E}" sibTransId="{53297B89-740D-43A5-B61F-8A2D6A0E59A7}"/>
    <dgm:cxn modelId="{EFE5DC40-FD7F-4783-B24B-5DAB3ACF6B25}" type="presOf" srcId="{137B7FB9-BC1A-4181-8A8F-DAF48504F520}" destId="{46B46A4A-1461-4319-BBE9-DFCC391A1822}" srcOrd="0" destOrd="0" presId="urn:microsoft.com/office/officeart/2018/2/layout/IconLabelList"/>
    <dgm:cxn modelId="{F40F125C-E3DB-490E-A41E-56B44EF8B5D9}" srcId="{9837A077-D9AF-42FB-83C5-40B5B4CEAA20}" destId="{F381FECE-AC9C-4494-A975-24C5AB13A257}" srcOrd="6" destOrd="0" parTransId="{63BB1941-D50A-4412-8830-ADEA3248E030}" sibTransId="{FED0304F-9D3C-42BA-B350-A48C3A8DD78E}"/>
    <dgm:cxn modelId="{B9A83B44-5E8F-479D-9B55-313E84D26315}" type="presOf" srcId="{FADA402A-5142-49D9-9BE0-55B0EEC818AA}" destId="{F2A59383-98B2-484F-9789-97CFB0D591EA}" srcOrd="0" destOrd="0" presId="urn:microsoft.com/office/officeart/2018/2/layout/IconLabelList"/>
    <dgm:cxn modelId="{B2F7DF69-B494-4A61-A768-0E2291934EF7}" srcId="{9837A077-D9AF-42FB-83C5-40B5B4CEAA20}" destId="{D785D9C3-ABF2-4CDD-B4F7-BF475D538888}" srcOrd="2" destOrd="0" parTransId="{C7188A03-1416-4CB3-8CE4-6644ADC953DA}" sibTransId="{731FF3F1-2971-4D0A-AA63-62636907712B}"/>
    <dgm:cxn modelId="{5AE97B8F-6021-4D5B-8EB1-334660241279}" type="presOf" srcId="{BCF8676A-1086-404C-8908-72E839FE3199}" destId="{620D06D7-C33C-43AA-93F2-22D85A96CCFA}" srcOrd="0" destOrd="0" presId="urn:microsoft.com/office/officeart/2018/2/layout/IconLabelList"/>
    <dgm:cxn modelId="{6234E09B-891A-47FD-859D-3508FBCCC84E}" srcId="{9837A077-D9AF-42FB-83C5-40B5B4CEAA20}" destId="{D9A4B22B-5831-49AE-B774-9A0363738EA3}" srcOrd="3" destOrd="0" parTransId="{47BF3B4A-5DD0-402D-8820-E3C6C548CF8C}" sibTransId="{3EE9343F-EBE3-4ACB-BB77-9647CD04C3E2}"/>
    <dgm:cxn modelId="{A144FCA3-FFF7-44CE-B259-C18FE49B3918}" srcId="{9837A077-D9AF-42FB-83C5-40B5B4CEAA20}" destId="{FADA402A-5142-49D9-9BE0-55B0EEC818AA}" srcOrd="1" destOrd="0" parTransId="{B3E2A332-353C-437D-B323-BD64483E5545}" sibTransId="{7D4116DC-E186-4174-9F35-44037818C127}"/>
    <dgm:cxn modelId="{148E73B5-6382-483B-98DD-C6272B6D404A}" type="presOf" srcId="{D785D9C3-ABF2-4CDD-B4F7-BF475D538888}" destId="{F4ACE9DA-147D-4AB3-B05A-FDC0AAAF99BC}" srcOrd="0" destOrd="0" presId="urn:microsoft.com/office/officeart/2018/2/layout/IconLabelList"/>
    <dgm:cxn modelId="{593322DD-DB48-40E3-9C98-289D17A79708}" type="presOf" srcId="{D0681B0A-5650-4D5C-9AC5-E29D06281228}" destId="{A18E374D-386B-478D-B084-169DC0195D0B}" srcOrd="0" destOrd="0" presId="urn:microsoft.com/office/officeart/2018/2/layout/IconLabelList"/>
    <dgm:cxn modelId="{5E6744E1-BCAE-42B3-B2CF-7C03360C4B52}" type="presOf" srcId="{9837A077-D9AF-42FB-83C5-40B5B4CEAA20}" destId="{22D18129-62B4-4F97-AD6C-47E2CBB8A0EA}" srcOrd="0" destOrd="0" presId="urn:microsoft.com/office/officeart/2018/2/layout/IconLabelList"/>
    <dgm:cxn modelId="{9DEDF0E4-CF8D-4538-A13F-E7F922A2D040}" type="presOf" srcId="{42A74C85-8AB8-4D71-9912-9D331BF4ADBA}" destId="{80BB8B17-8A81-4FF0-95B1-FCB3C2F48397}" srcOrd="0" destOrd="0" presId="urn:microsoft.com/office/officeart/2018/2/layout/IconLabelList"/>
    <dgm:cxn modelId="{2B9B42E5-4E28-42FC-9F83-248B5903B7EC}" srcId="{9837A077-D9AF-42FB-83C5-40B5B4CEAA20}" destId="{42A74C85-8AB8-4D71-9912-9D331BF4ADBA}" srcOrd="7" destOrd="0" parTransId="{D59F01BB-3731-48E3-A1AF-9B2A1D7A9E0D}" sibTransId="{3BE8E6D2-BFFB-4328-B49B-581A3CB66A9B}"/>
    <dgm:cxn modelId="{BE9E202A-BBEA-4FD6-AE32-E9A2CB19F61E}" type="presParOf" srcId="{22D18129-62B4-4F97-AD6C-47E2CBB8A0EA}" destId="{81657E46-A1B1-4BE4-BD29-DAD9DEC7E242}" srcOrd="0" destOrd="0" presId="urn:microsoft.com/office/officeart/2018/2/layout/IconLabelList"/>
    <dgm:cxn modelId="{FE01E374-AD01-40AC-895B-18C08CB0D4EF}" type="presParOf" srcId="{81657E46-A1B1-4BE4-BD29-DAD9DEC7E242}" destId="{A4DF04BA-131C-442F-A58B-17D361C79C42}" srcOrd="0" destOrd="0" presId="urn:microsoft.com/office/officeart/2018/2/layout/IconLabelList"/>
    <dgm:cxn modelId="{82438547-2813-49E9-9922-5EE186834B02}" type="presParOf" srcId="{81657E46-A1B1-4BE4-BD29-DAD9DEC7E242}" destId="{A0A6FA2C-275C-420C-B77E-06CD24CEB991}" srcOrd="1" destOrd="0" presId="urn:microsoft.com/office/officeart/2018/2/layout/IconLabelList"/>
    <dgm:cxn modelId="{62E1B78A-5805-4911-91DF-19C569EC3E44}" type="presParOf" srcId="{81657E46-A1B1-4BE4-BD29-DAD9DEC7E242}" destId="{620D06D7-C33C-43AA-93F2-22D85A96CCFA}" srcOrd="2" destOrd="0" presId="urn:microsoft.com/office/officeart/2018/2/layout/IconLabelList"/>
    <dgm:cxn modelId="{650DA409-AE1B-4FE7-A748-919A1C947F8C}" type="presParOf" srcId="{22D18129-62B4-4F97-AD6C-47E2CBB8A0EA}" destId="{B19BF9E0-A867-49F6-A97A-DFD314DA8F23}" srcOrd="1" destOrd="0" presId="urn:microsoft.com/office/officeart/2018/2/layout/IconLabelList"/>
    <dgm:cxn modelId="{C05D59B3-7DF1-48C0-B6D7-7758A4926EB4}" type="presParOf" srcId="{22D18129-62B4-4F97-AD6C-47E2CBB8A0EA}" destId="{BC61A9B7-C012-45B5-95E1-9169A380E841}" srcOrd="2" destOrd="0" presId="urn:microsoft.com/office/officeart/2018/2/layout/IconLabelList"/>
    <dgm:cxn modelId="{BC33ADD3-F03C-417B-A093-57136B5F2F69}" type="presParOf" srcId="{BC61A9B7-C012-45B5-95E1-9169A380E841}" destId="{C8CD8A7F-33FF-406B-AD70-894A9C7D21F5}" srcOrd="0" destOrd="0" presId="urn:microsoft.com/office/officeart/2018/2/layout/IconLabelList"/>
    <dgm:cxn modelId="{D5231AFF-4C62-4AD5-9EC2-37516A23157F}" type="presParOf" srcId="{BC61A9B7-C012-45B5-95E1-9169A380E841}" destId="{ECF8C8E7-047E-499B-91C3-F37DC9E8A771}" srcOrd="1" destOrd="0" presId="urn:microsoft.com/office/officeart/2018/2/layout/IconLabelList"/>
    <dgm:cxn modelId="{3CB9F338-F6D9-4BC8-9EFB-B16C4D219DD3}" type="presParOf" srcId="{BC61A9B7-C012-45B5-95E1-9169A380E841}" destId="{F2A59383-98B2-484F-9789-97CFB0D591EA}" srcOrd="2" destOrd="0" presId="urn:microsoft.com/office/officeart/2018/2/layout/IconLabelList"/>
    <dgm:cxn modelId="{49D11E4D-F0A1-4E96-957C-E7B90C2FDCC4}" type="presParOf" srcId="{22D18129-62B4-4F97-AD6C-47E2CBB8A0EA}" destId="{2635EB68-1098-4530-A627-BB8BF2B689C7}" srcOrd="3" destOrd="0" presId="urn:microsoft.com/office/officeart/2018/2/layout/IconLabelList"/>
    <dgm:cxn modelId="{719F7732-C80D-4153-93B0-BD6F6515B92A}" type="presParOf" srcId="{22D18129-62B4-4F97-AD6C-47E2CBB8A0EA}" destId="{F5FD7FF8-AD02-4362-8C77-D57BE0FC2835}" srcOrd="4" destOrd="0" presId="urn:microsoft.com/office/officeart/2018/2/layout/IconLabelList"/>
    <dgm:cxn modelId="{9D32BFB8-06FF-4037-9A8A-5D5B3853714A}" type="presParOf" srcId="{F5FD7FF8-AD02-4362-8C77-D57BE0FC2835}" destId="{DA17CC82-F80C-4807-B5EA-034471412ECD}" srcOrd="0" destOrd="0" presId="urn:microsoft.com/office/officeart/2018/2/layout/IconLabelList"/>
    <dgm:cxn modelId="{AEE0B31F-E2C0-46A1-AD62-8823FC85577B}" type="presParOf" srcId="{F5FD7FF8-AD02-4362-8C77-D57BE0FC2835}" destId="{18197B4F-99F6-4528-9E2E-E2771491B7B8}" srcOrd="1" destOrd="0" presId="urn:microsoft.com/office/officeart/2018/2/layout/IconLabelList"/>
    <dgm:cxn modelId="{E09A6797-3532-473A-A995-BA79E221A0FD}" type="presParOf" srcId="{F5FD7FF8-AD02-4362-8C77-D57BE0FC2835}" destId="{F4ACE9DA-147D-4AB3-B05A-FDC0AAAF99BC}" srcOrd="2" destOrd="0" presId="urn:microsoft.com/office/officeart/2018/2/layout/IconLabelList"/>
    <dgm:cxn modelId="{4618D85A-64AD-449A-9C0C-538AAC76AFAE}" type="presParOf" srcId="{22D18129-62B4-4F97-AD6C-47E2CBB8A0EA}" destId="{F93E37B4-C864-4B79-93AA-0FA17A916E55}" srcOrd="5" destOrd="0" presId="urn:microsoft.com/office/officeart/2018/2/layout/IconLabelList"/>
    <dgm:cxn modelId="{EABFD780-655C-49C4-B81C-C833F012F118}" type="presParOf" srcId="{22D18129-62B4-4F97-AD6C-47E2CBB8A0EA}" destId="{7D89DB05-322A-4F87-A783-0DB9F863E5F1}" srcOrd="6" destOrd="0" presId="urn:microsoft.com/office/officeart/2018/2/layout/IconLabelList"/>
    <dgm:cxn modelId="{C6C45714-C6E4-4117-9400-6D2F65CB1864}" type="presParOf" srcId="{7D89DB05-322A-4F87-A783-0DB9F863E5F1}" destId="{2780C384-4F6F-4115-85AD-967EBC6643F3}" srcOrd="0" destOrd="0" presId="urn:microsoft.com/office/officeart/2018/2/layout/IconLabelList"/>
    <dgm:cxn modelId="{C8D3EA10-4C11-44A6-8AA3-5419608EE7E6}" type="presParOf" srcId="{7D89DB05-322A-4F87-A783-0DB9F863E5F1}" destId="{08D01A7E-5CF0-4D3C-8A9A-10E47F6C4799}" srcOrd="1" destOrd="0" presId="urn:microsoft.com/office/officeart/2018/2/layout/IconLabelList"/>
    <dgm:cxn modelId="{7F3CC388-0C14-4576-8E34-78563B0FBA01}" type="presParOf" srcId="{7D89DB05-322A-4F87-A783-0DB9F863E5F1}" destId="{048B67A5-26E1-457E-960D-21FBA5880905}" srcOrd="2" destOrd="0" presId="urn:microsoft.com/office/officeart/2018/2/layout/IconLabelList"/>
    <dgm:cxn modelId="{7F965D39-36AA-4C12-B473-B05749056688}" type="presParOf" srcId="{22D18129-62B4-4F97-AD6C-47E2CBB8A0EA}" destId="{99090F15-9E65-40B9-AAC1-152E53137F02}" srcOrd="7" destOrd="0" presId="urn:microsoft.com/office/officeart/2018/2/layout/IconLabelList"/>
    <dgm:cxn modelId="{A2D47E4E-2A9B-48BE-B632-9058647D9499}" type="presParOf" srcId="{22D18129-62B4-4F97-AD6C-47E2CBB8A0EA}" destId="{0BCBE57F-F4A1-4C4F-A1B1-3FDAA3813151}" srcOrd="8" destOrd="0" presId="urn:microsoft.com/office/officeart/2018/2/layout/IconLabelList"/>
    <dgm:cxn modelId="{E9CE04C8-3791-4E5C-BDC1-4887D8EF6EB2}" type="presParOf" srcId="{0BCBE57F-F4A1-4C4F-A1B1-3FDAA3813151}" destId="{2D5EDEAC-5DB9-4FE1-BFF2-69320800084C}" srcOrd="0" destOrd="0" presId="urn:microsoft.com/office/officeart/2018/2/layout/IconLabelList"/>
    <dgm:cxn modelId="{C9B6B7E4-806D-419C-BF10-52FFFE19863B}" type="presParOf" srcId="{0BCBE57F-F4A1-4C4F-A1B1-3FDAA3813151}" destId="{938AFD27-818B-4395-B08F-3E03ADB29E74}" srcOrd="1" destOrd="0" presId="urn:microsoft.com/office/officeart/2018/2/layout/IconLabelList"/>
    <dgm:cxn modelId="{16AB2EB7-090A-4585-9E1B-885EB5430324}" type="presParOf" srcId="{0BCBE57F-F4A1-4C4F-A1B1-3FDAA3813151}" destId="{A18E374D-386B-478D-B084-169DC0195D0B}" srcOrd="2" destOrd="0" presId="urn:microsoft.com/office/officeart/2018/2/layout/IconLabelList"/>
    <dgm:cxn modelId="{32E9C352-CDE5-4D08-83C9-867B043A2E0E}" type="presParOf" srcId="{22D18129-62B4-4F97-AD6C-47E2CBB8A0EA}" destId="{A643D755-08CF-4ECF-9CE5-E5FA909F45C7}" srcOrd="9" destOrd="0" presId="urn:microsoft.com/office/officeart/2018/2/layout/IconLabelList"/>
    <dgm:cxn modelId="{992BC352-70B7-4B45-A5C1-21248EBF9918}" type="presParOf" srcId="{22D18129-62B4-4F97-AD6C-47E2CBB8A0EA}" destId="{7A6981F0-75D4-4287-B813-3435A6A880EB}" srcOrd="10" destOrd="0" presId="urn:microsoft.com/office/officeart/2018/2/layout/IconLabelList"/>
    <dgm:cxn modelId="{6A656601-6493-4588-A819-11090433F6A5}" type="presParOf" srcId="{7A6981F0-75D4-4287-B813-3435A6A880EB}" destId="{371DF22C-5612-45A0-90BD-7F6390E44288}" srcOrd="0" destOrd="0" presId="urn:microsoft.com/office/officeart/2018/2/layout/IconLabelList"/>
    <dgm:cxn modelId="{BDF863CB-3E8E-4289-BB62-C9627642A79D}" type="presParOf" srcId="{7A6981F0-75D4-4287-B813-3435A6A880EB}" destId="{E348EA2E-3B50-4FC4-B266-42538022055E}" srcOrd="1" destOrd="0" presId="urn:microsoft.com/office/officeart/2018/2/layout/IconLabelList"/>
    <dgm:cxn modelId="{4F362246-1875-4489-BF82-0CEEC799AE8A}" type="presParOf" srcId="{7A6981F0-75D4-4287-B813-3435A6A880EB}" destId="{46B46A4A-1461-4319-BBE9-DFCC391A1822}" srcOrd="2" destOrd="0" presId="urn:microsoft.com/office/officeart/2018/2/layout/IconLabelList"/>
    <dgm:cxn modelId="{FE2AB45A-5A6A-4324-BBC8-1BA2376E00EB}" type="presParOf" srcId="{22D18129-62B4-4F97-AD6C-47E2CBB8A0EA}" destId="{57D0F49C-D68C-4156-B9E2-F8EBBC6D6E2D}" srcOrd="11" destOrd="0" presId="urn:microsoft.com/office/officeart/2018/2/layout/IconLabelList"/>
    <dgm:cxn modelId="{29601288-C4D7-4007-BDA6-900D7E1D398F}" type="presParOf" srcId="{22D18129-62B4-4F97-AD6C-47E2CBB8A0EA}" destId="{9435741F-4968-4244-B1D1-22B039882D91}" srcOrd="12" destOrd="0" presId="urn:microsoft.com/office/officeart/2018/2/layout/IconLabelList"/>
    <dgm:cxn modelId="{5DE5BEF7-A449-4368-8575-6CD747A877CC}" type="presParOf" srcId="{9435741F-4968-4244-B1D1-22B039882D91}" destId="{143991A4-8E5A-42AC-8B39-FA177F694F54}" srcOrd="0" destOrd="0" presId="urn:microsoft.com/office/officeart/2018/2/layout/IconLabelList"/>
    <dgm:cxn modelId="{274EA7F2-ED78-4CA0-A9EF-03CDBF5CA58B}" type="presParOf" srcId="{9435741F-4968-4244-B1D1-22B039882D91}" destId="{5D4228C1-ACA0-4BA3-BE2A-5C220CADC0EB}" srcOrd="1" destOrd="0" presId="urn:microsoft.com/office/officeart/2018/2/layout/IconLabelList"/>
    <dgm:cxn modelId="{F111F966-87A6-433B-8004-4E285C58B7F6}" type="presParOf" srcId="{9435741F-4968-4244-B1D1-22B039882D91}" destId="{BA2B29A2-4FF6-42ED-BBC8-F1952270BFD3}" srcOrd="2" destOrd="0" presId="urn:microsoft.com/office/officeart/2018/2/layout/IconLabelList"/>
    <dgm:cxn modelId="{4B470859-8F0D-4000-86AA-3C9BD64AE01C}" type="presParOf" srcId="{22D18129-62B4-4F97-AD6C-47E2CBB8A0EA}" destId="{16ABEC56-EF39-48EC-AE97-FEB144630FE8}" srcOrd="13" destOrd="0" presId="urn:microsoft.com/office/officeart/2018/2/layout/IconLabelList"/>
    <dgm:cxn modelId="{2F182CD5-E16E-4FB0-BDBB-E1921DA420C4}" type="presParOf" srcId="{22D18129-62B4-4F97-AD6C-47E2CBB8A0EA}" destId="{B300632B-CCEB-4028-B034-03222019C021}" srcOrd="14" destOrd="0" presId="urn:microsoft.com/office/officeart/2018/2/layout/IconLabelList"/>
    <dgm:cxn modelId="{759D9601-284F-4CC7-AE46-AD4C5CBB27A9}" type="presParOf" srcId="{B300632B-CCEB-4028-B034-03222019C021}" destId="{23C46064-ED4C-4574-830E-30A5190EBC6B}" srcOrd="0" destOrd="0" presId="urn:microsoft.com/office/officeart/2018/2/layout/IconLabelList"/>
    <dgm:cxn modelId="{1A7E85D6-DC8C-4617-BF48-883B991BC0A7}" type="presParOf" srcId="{B300632B-CCEB-4028-B034-03222019C021}" destId="{52904495-89ED-469F-8881-3721972E6C47}" srcOrd="1" destOrd="0" presId="urn:microsoft.com/office/officeart/2018/2/layout/IconLabelList"/>
    <dgm:cxn modelId="{7331D73B-D5E3-484C-8B3D-66EDB5163B11}" type="presParOf" srcId="{B300632B-CCEB-4028-B034-03222019C021}" destId="{80BB8B17-8A81-4FF0-95B1-FCB3C2F4839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F04BA-131C-442F-A58B-17D361C79C42}">
      <dsp:nvSpPr>
        <dsp:cNvPr id="0" name=""/>
        <dsp:cNvSpPr/>
      </dsp:nvSpPr>
      <dsp:spPr>
        <a:xfrm>
          <a:off x="1356519" y="530210"/>
          <a:ext cx="762539" cy="7625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0D06D7-C33C-43AA-93F2-22D85A96CCFA}">
      <dsp:nvSpPr>
        <dsp:cNvPr id="0" name=""/>
        <dsp:cNvSpPr/>
      </dsp:nvSpPr>
      <dsp:spPr>
        <a:xfrm>
          <a:off x="890523" y="1590346"/>
          <a:ext cx="1694531" cy="67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US" sz="2100" kern="1200"/>
            <a:t>Navigating Moodle</a:t>
          </a:r>
        </a:p>
      </dsp:txBody>
      <dsp:txXfrm>
        <a:off x="890523" y="1590346"/>
        <a:ext cx="1694531" cy="677812"/>
      </dsp:txXfrm>
    </dsp:sp>
    <dsp:sp modelId="{C8CD8A7F-33FF-406B-AD70-894A9C7D21F5}">
      <dsp:nvSpPr>
        <dsp:cNvPr id="0" name=""/>
        <dsp:cNvSpPr/>
      </dsp:nvSpPr>
      <dsp:spPr>
        <a:xfrm>
          <a:off x="3347593" y="530210"/>
          <a:ext cx="762539" cy="7625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A59383-98B2-484F-9789-97CFB0D591EA}">
      <dsp:nvSpPr>
        <dsp:cNvPr id="0" name=""/>
        <dsp:cNvSpPr/>
      </dsp:nvSpPr>
      <dsp:spPr>
        <a:xfrm>
          <a:off x="2881597" y="1590346"/>
          <a:ext cx="1694531" cy="67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US" sz="2100" kern="1200"/>
            <a:t>Time management</a:t>
          </a:r>
        </a:p>
      </dsp:txBody>
      <dsp:txXfrm>
        <a:off x="2881597" y="1590346"/>
        <a:ext cx="1694531" cy="677812"/>
      </dsp:txXfrm>
    </dsp:sp>
    <dsp:sp modelId="{DA17CC82-F80C-4807-B5EA-034471412ECD}">
      <dsp:nvSpPr>
        <dsp:cNvPr id="0" name=""/>
        <dsp:cNvSpPr/>
      </dsp:nvSpPr>
      <dsp:spPr>
        <a:xfrm>
          <a:off x="5338668" y="530210"/>
          <a:ext cx="762539" cy="7625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ACE9DA-147D-4AB3-B05A-FDC0AAAF99BC}">
      <dsp:nvSpPr>
        <dsp:cNvPr id="0" name=""/>
        <dsp:cNvSpPr/>
      </dsp:nvSpPr>
      <dsp:spPr>
        <a:xfrm>
          <a:off x="4872671" y="1590346"/>
          <a:ext cx="1694531" cy="67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US" sz="2100" kern="1200"/>
            <a:t>Library Searching</a:t>
          </a:r>
        </a:p>
      </dsp:txBody>
      <dsp:txXfrm>
        <a:off x="4872671" y="1590346"/>
        <a:ext cx="1694531" cy="677812"/>
      </dsp:txXfrm>
    </dsp:sp>
    <dsp:sp modelId="{2780C384-4F6F-4115-85AD-967EBC6643F3}">
      <dsp:nvSpPr>
        <dsp:cNvPr id="0" name=""/>
        <dsp:cNvSpPr/>
      </dsp:nvSpPr>
      <dsp:spPr>
        <a:xfrm>
          <a:off x="7329742" y="530210"/>
          <a:ext cx="762539" cy="7625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8B67A5-26E1-457E-960D-21FBA5880905}">
      <dsp:nvSpPr>
        <dsp:cNvPr id="0" name=""/>
        <dsp:cNvSpPr/>
      </dsp:nvSpPr>
      <dsp:spPr>
        <a:xfrm>
          <a:off x="6863746" y="1590346"/>
          <a:ext cx="1694531" cy="67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US" sz="2100" kern="1200"/>
            <a:t>Referencing</a:t>
          </a:r>
        </a:p>
      </dsp:txBody>
      <dsp:txXfrm>
        <a:off x="6863746" y="1590346"/>
        <a:ext cx="1694531" cy="677812"/>
      </dsp:txXfrm>
    </dsp:sp>
    <dsp:sp modelId="{2D5EDEAC-5DB9-4FE1-BFF2-69320800084C}">
      <dsp:nvSpPr>
        <dsp:cNvPr id="0" name=""/>
        <dsp:cNvSpPr/>
      </dsp:nvSpPr>
      <dsp:spPr>
        <a:xfrm>
          <a:off x="1356519" y="2691791"/>
          <a:ext cx="762539" cy="7625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8E374D-386B-478D-B084-169DC0195D0B}">
      <dsp:nvSpPr>
        <dsp:cNvPr id="0" name=""/>
        <dsp:cNvSpPr/>
      </dsp:nvSpPr>
      <dsp:spPr>
        <a:xfrm>
          <a:off x="890523" y="3751927"/>
          <a:ext cx="1694531" cy="67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US" sz="2100" kern="1200"/>
            <a:t>Active reading and note taking</a:t>
          </a:r>
        </a:p>
      </dsp:txBody>
      <dsp:txXfrm>
        <a:off x="890523" y="3751927"/>
        <a:ext cx="1694531" cy="677812"/>
      </dsp:txXfrm>
    </dsp:sp>
    <dsp:sp modelId="{371DF22C-5612-45A0-90BD-7F6390E44288}">
      <dsp:nvSpPr>
        <dsp:cNvPr id="0" name=""/>
        <dsp:cNvSpPr/>
      </dsp:nvSpPr>
      <dsp:spPr>
        <a:xfrm>
          <a:off x="3347593" y="2691791"/>
          <a:ext cx="762539" cy="7625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B46A4A-1461-4319-BBE9-DFCC391A1822}">
      <dsp:nvSpPr>
        <dsp:cNvPr id="0" name=""/>
        <dsp:cNvSpPr/>
      </dsp:nvSpPr>
      <dsp:spPr>
        <a:xfrm>
          <a:off x="2881597" y="3751927"/>
          <a:ext cx="1694531" cy="67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US" sz="2100" kern="1200"/>
            <a:t>Assessments</a:t>
          </a:r>
        </a:p>
      </dsp:txBody>
      <dsp:txXfrm>
        <a:off x="2881597" y="3751927"/>
        <a:ext cx="1694531" cy="677812"/>
      </dsp:txXfrm>
    </dsp:sp>
    <dsp:sp modelId="{143991A4-8E5A-42AC-8B39-FA177F694F54}">
      <dsp:nvSpPr>
        <dsp:cNvPr id="0" name=""/>
        <dsp:cNvSpPr/>
      </dsp:nvSpPr>
      <dsp:spPr>
        <a:xfrm>
          <a:off x="5338668" y="2691791"/>
          <a:ext cx="762539" cy="7625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2B29A2-4FF6-42ED-BBC8-F1952270BFD3}">
      <dsp:nvSpPr>
        <dsp:cNvPr id="0" name=""/>
        <dsp:cNvSpPr/>
      </dsp:nvSpPr>
      <dsp:spPr>
        <a:xfrm>
          <a:off x="4872671" y="3751927"/>
          <a:ext cx="1694531" cy="67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US" sz="2100" kern="1200"/>
            <a:t>Using software</a:t>
          </a:r>
        </a:p>
      </dsp:txBody>
      <dsp:txXfrm>
        <a:off x="4872671" y="3751927"/>
        <a:ext cx="1694531" cy="677812"/>
      </dsp:txXfrm>
    </dsp:sp>
    <dsp:sp modelId="{23C46064-ED4C-4574-830E-30A5190EBC6B}">
      <dsp:nvSpPr>
        <dsp:cNvPr id="0" name=""/>
        <dsp:cNvSpPr/>
      </dsp:nvSpPr>
      <dsp:spPr>
        <a:xfrm>
          <a:off x="7329742" y="2691791"/>
          <a:ext cx="762539" cy="76253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BB8B17-8A81-4FF0-95B1-FCB3C2F48397}">
      <dsp:nvSpPr>
        <dsp:cNvPr id="0" name=""/>
        <dsp:cNvSpPr/>
      </dsp:nvSpPr>
      <dsp:spPr>
        <a:xfrm>
          <a:off x="6863746" y="3751927"/>
          <a:ext cx="1694531" cy="677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US" sz="2100" kern="1200"/>
            <a:t>Workshops</a:t>
          </a:r>
        </a:p>
      </dsp:txBody>
      <dsp:txXfrm>
        <a:off x="6863746" y="3751927"/>
        <a:ext cx="1694531" cy="67781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3508"/>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3508"/>
          </a:xfrm>
          <a:prstGeom prst="rect">
            <a:avLst/>
          </a:prstGeom>
        </p:spPr>
        <p:txBody>
          <a:bodyPr vert="horz" lIns="99048" tIns="49524" rIns="99048" bIns="49524" rtlCol="0"/>
          <a:lstStyle>
            <a:lvl1pPr algn="r">
              <a:defRPr sz="1300"/>
            </a:lvl1pPr>
          </a:lstStyle>
          <a:p>
            <a:fld id="{43931EB0-E7B6-8140-BB6F-2EC770A7F0BF}" type="datetimeFigureOut">
              <a:rPr lang="en-US" smtClean="0"/>
              <a:t>10/7/2024</a:t>
            </a:fld>
            <a:endParaRPr lang="en-US"/>
          </a:p>
        </p:txBody>
      </p:sp>
      <p:sp>
        <p:nvSpPr>
          <p:cNvPr id="4" name="Slide Image Placeholder 3"/>
          <p:cNvSpPr>
            <a:spLocks noGrp="1" noRot="1" noChangeAspect="1"/>
          </p:cNvSpPr>
          <p:nvPr>
            <p:ph type="sldImg" idx="2"/>
          </p:nvPr>
        </p:nvSpPr>
        <p:spPr>
          <a:xfrm>
            <a:off x="479425" y="1279525"/>
            <a:ext cx="6140450" cy="3454400"/>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925407"/>
            <a:ext cx="5679440" cy="4029879"/>
          </a:xfrm>
          <a:prstGeom prst="rect">
            <a:avLst/>
          </a:prstGeom>
        </p:spPr>
        <p:txBody>
          <a:bodyPr vert="horz" lIns="99048" tIns="49524" rIns="99048" bIns="49524"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721107"/>
            <a:ext cx="3076363" cy="513507"/>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7"/>
            <a:ext cx="3076363" cy="513507"/>
          </a:xfrm>
          <a:prstGeom prst="rect">
            <a:avLst/>
          </a:prstGeom>
        </p:spPr>
        <p:txBody>
          <a:bodyPr vert="horz" lIns="99048" tIns="49524" rIns="99048" bIns="49524" rtlCol="0" anchor="b"/>
          <a:lstStyle>
            <a:lvl1pPr algn="r">
              <a:defRPr sz="1300"/>
            </a:lvl1pPr>
          </a:lstStyle>
          <a:p>
            <a:fld id="{65EC0940-82A4-3A47-94FF-4665664F4329}" type="slidenum">
              <a:rPr lang="en-US" smtClean="0"/>
              <a:t>‹#›</a:t>
            </a:fld>
            <a:endParaRPr lang="en-US"/>
          </a:p>
        </p:txBody>
      </p:sp>
    </p:spTree>
    <p:extLst>
      <p:ext uri="{BB962C8B-B14F-4D97-AF65-F5344CB8AC3E}">
        <p14:creationId xmlns:p14="http://schemas.microsoft.com/office/powerpoint/2010/main" val="2630786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3018369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478">
              <a:defRPr/>
            </a:pPr>
            <a:r>
              <a:rPr lang="en-GB"/>
              <a:t>Use of Carmarthen and Swansea library spaces</a:t>
            </a:r>
          </a:p>
          <a:p>
            <a:r>
              <a:rPr lang="en-GB"/>
              <a:t>Exam board linked to credits</a:t>
            </a:r>
            <a:endParaRPr lang="en-GB">
              <a:ea typeface="Calibri"/>
              <a:cs typeface="Calibri"/>
            </a:endParaRPr>
          </a:p>
          <a:p>
            <a:endParaRPr lang="en-GB"/>
          </a:p>
          <a:p>
            <a:r>
              <a:rPr lang="en-GB"/>
              <a:t>Assessment gradings happen in percentages and links to the labels that you would have heard from </a:t>
            </a:r>
            <a:r>
              <a:rPr lang="en-GB" err="1"/>
              <a:t>uni</a:t>
            </a:r>
            <a:r>
              <a:rPr lang="en-GB"/>
              <a:t> (see picture on slide)</a:t>
            </a:r>
          </a:p>
          <a:p>
            <a:r>
              <a:rPr lang="en-GB"/>
              <a:t>Look at the marking </a:t>
            </a:r>
            <a:r>
              <a:rPr lang="en-GB" err="1"/>
              <a:t>criterias</a:t>
            </a:r>
            <a:r>
              <a:rPr lang="en-GB"/>
              <a:t> (print outs) – highlighting task</a:t>
            </a:r>
            <a:endParaRPr lang="en-GB">
              <a:ea typeface="Calibri"/>
              <a:cs typeface="Calibri"/>
            </a:endParaRPr>
          </a:p>
          <a:p>
            <a:endParaRPr lang="en-GB"/>
          </a:p>
          <a:p>
            <a:r>
              <a:rPr lang="en-GB"/>
              <a:t>Labelling your work ASSESSMENT DOCUMENT (and in Turnitin)</a:t>
            </a:r>
          </a:p>
        </p:txBody>
      </p:sp>
      <p:sp>
        <p:nvSpPr>
          <p:cNvPr id="4" name="Slide Number Placeholder 3"/>
          <p:cNvSpPr>
            <a:spLocks noGrp="1"/>
          </p:cNvSpPr>
          <p:nvPr>
            <p:ph type="sldNum" sz="quarter" idx="5"/>
          </p:nvPr>
        </p:nvSpPr>
        <p:spPr/>
        <p:txBody>
          <a:bodyPr/>
          <a:lstStyle/>
          <a:p>
            <a:fld id="{A7738796-40B4-49B0-A331-25D568C0517A}" type="slidenum">
              <a:rPr lang="en-GB" smtClean="0"/>
              <a:t>4</a:t>
            </a:fld>
            <a:endParaRPr lang="en-GB"/>
          </a:p>
        </p:txBody>
      </p:sp>
    </p:spTree>
    <p:extLst>
      <p:ext uri="{BB962C8B-B14F-4D97-AF65-F5344CB8AC3E}">
        <p14:creationId xmlns:p14="http://schemas.microsoft.com/office/powerpoint/2010/main" val="3532611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5</a:t>
            </a:fld>
            <a:endParaRPr lang="en-GB"/>
          </a:p>
        </p:txBody>
      </p:sp>
    </p:spTree>
    <p:extLst>
      <p:ext uri="{BB962C8B-B14F-4D97-AF65-F5344CB8AC3E}">
        <p14:creationId xmlns:p14="http://schemas.microsoft.com/office/powerpoint/2010/main" val="545361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Using Moodle to explain resource – general and helpful</a:t>
            </a:r>
          </a:p>
          <a:p>
            <a:r>
              <a:rPr lang="en-GB"/>
              <a:t>Lectures – I will take information more specific and, in some places, academic.</a:t>
            </a:r>
          </a:p>
          <a:p>
            <a:r>
              <a:rPr lang="en-GB"/>
              <a:t>You will also need to do your own work around this module as in other modules.</a:t>
            </a:r>
          </a:p>
        </p:txBody>
      </p:sp>
      <p:sp>
        <p:nvSpPr>
          <p:cNvPr id="4" name="Slide Number Placeholder 3"/>
          <p:cNvSpPr>
            <a:spLocks noGrp="1"/>
          </p:cNvSpPr>
          <p:nvPr>
            <p:ph type="sldNum" sz="quarter" idx="5"/>
          </p:nvPr>
        </p:nvSpPr>
        <p:spPr/>
        <p:txBody>
          <a:bodyPr/>
          <a:lstStyle/>
          <a:p>
            <a:fld id="{A7738796-40B4-49B0-A331-25D568C0517A}" type="slidenum">
              <a:rPr lang="en-GB" smtClean="0"/>
              <a:t>6</a:t>
            </a:fld>
            <a:endParaRPr lang="en-GB"/>
          </a:p>
        </p:txBody>
      </p:sp>
    </p:spTree>
    <p:extLst>
      <p:ext uri="{BB962C8B-B14F-4D97-AF65-F5344CB8AC3E}">
        <p14:creationId xmlns:p14="http://schemas.microsoft.com/office/powerpoint/2010/main" val="7081323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9</a:t>
            </a:fld>
            <a:endParaRPr lang="en-US"/>
          </a:p>
        </p:txBody>
      </p:sp>
    </p:spTree>
    <p:extLst>
      <p:ext uri="{BB962C8B-B14F-4D97-AF65-F5344CB8AC3E}">
        <p14:creationId xmlns:p14="http://schemas.microsoft.com/office/powerpoint/2010/main" val="32959654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5EC0940-82A4-3A47-94FF-4665664F4329}" type="slidenum">
              <a:rPr lang="en-US" smtClean="0"/>
              <a:t>10</a:t>
            </a:fld>
            <a:endParaRPr lang="en-US"/>
          </a:p>
        </p:txBody>
      </p:sp>
    </p:spTree>
    <p:extLst>
      <p:ext uri="{BB962C8B-B14F-4D97-AF65-F5344CB8AC3E}">
        <p14:creationId xmlns:p14="http://schemas.microsoft.com/office/powerpoint/2010/main" val="27560647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https://uwtsd.display.vevox.com/#/present/486832/V62TAOAIP27XNKFR0XVW</a:t>
            </a:r>
          </a:p>
        </p:txBody>
      </p:sp>
      <p:sp>
        <p:nvSpPr>
          <p:cNvPr id="4" name="Slide Number Placeholder 3"/>
          <p:cNvSpPr>
            <a:spLocks noGrp="1"/>
          </p:cNvSpPr>
          <p:nvPr>
            <p:ph type="sldNum" sz="quarter" idx="5"/>
          </p:nvPr>
        </p:nvSpPr>
        <p:spPr/>
        <p:txBody>
          <a:bodyPr/>
          <a:lstStyle/>
          <a:p>
            <a:fld id="{65EC0940-82A4-3A47-94FF-4665664F4329}" type="slidenum">
              <a:rPr lang="en-US" smtClean="0"/>
              <a:t>13</a:t>
            </a:fld>
            <a:endParaRPr lang="en-US"/>
          </a:p>
        </p:txBody>
      </p:sp>
    </p:spTree>
    <p:extLst>
      <p:ext uri="{BB962C8B-B14F-4D97-AF65-F5344CB8AC3E}">
        <p14:creationId xmlns:p14="http://schemas.microsoft.com/office/powerpoint/2010/main" val="32021483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27</a:t>
            </a:fld>
            <a:endParaRPr lang="en-GB"/>
          </a:p>
        </p:txBody>
      </p:sp>
    </p:spTree>
    <p:extLst>
      <p:ext uri="{BB962C8B-B14F-4D97-AF65-F5344CB8AC3E}">
        <p14:creationId xmlns:p14="http://schemas.microsoft.com/office/powerpoint/2010/main" val="9311152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28</a:t>
            </a:fld>
            <a:endParaRPr lang="en-GB"/>
          </a:p>
        </p:txBody>
      </p:sp>
    </p:spTree>
    <p:extLst>
      <p:ext uri="{BB962C8B-B14F-4D97-AF65-F5344CB8AC3E}">
        <p14:creationId xmlns:p14="http://schemas.microsoft.com/office/powerpoint/2010/main" val="11719098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29</a:t>
            </a:fld>
            <a:endParaRPr lang="en-GB"/>
          </a:p>
        </p:txBody>
      </p:sp>
    </p:spTree>
    <p:extLst>
      <p:ext uri="{BB962C8B-B14F-4D97-AF65-F5344CB8AC3E}">
        <p14:creationId xmlns:p14="http://schemas.microsoft.com/office/powerpoint/2010/main" val="19134428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85715" indent="-185715">
              <a:lnSpc>
                <a:spcPct val="90000"/>
              </a:lnSpc>
              <a:spcBef>
                <a:spcPts val="1083"/>
              </a:spcBef>
              <a:buFont typeface="Arial"/>
              <a:buChar char="•"/>
            </a:pPr>
            <a:r>
              <a:rPr lang="en-GB"/>
              <a:t>Use a map and essay plan</a:t>
            </a:r>
            <a:endParaRPr lang="en-US"/>
          </a:p>
          <a:p>
            <a:pPr marL="185715" indent="-185715">
              <a:lnSpc>
                <a:spcPct val="90000"/>
              </a:lnSpc>
              <a:spcBef>
                <a:spcPts val="1083"/>
              </a:spcBef>
              <a:buFont typeface="Arial"/>
              <a:buChar char="•"/>
            </a:pPr>
            <a:r>
              <a:rPr lang="en-GB"/>
              <a:t>Expand each idea into a paragraph </a:t>
            </a:r>
            <a:endParaRPr lang="en-US"/>
          </a:p>
          <a:p>
            <a:pPr marL="185715" indent="-185715">
              <a:lnSpc>
                <a:spcPct val="90000"/>
              </a:lnSpc>
              <a:spcBef>
                <a:spcPts val="1083"/>
              </a:spcBef>
              <a:buFont typeface="Arial"/>
              <a:buChar char="•"/>
            </a:pPr>
            <a:r>
              <a:rPr lang="en-GB"/>
              <a:t>Arrange the paragraphs logically </a:t>
            </a:r>
            <a:endParaRPr lang="en-US"/>
          </a:p>
          <a:p>
            <a:pPr marL="185715" indent="-185715">
              <a:lnSpc>
                <a:spcPct val="90000"/>
              </a:lnSpc>
              <a:spcBef>
                <a:spcPts val="1083"/>
              </a:spcBef>
              <a:buFont typeface="Arial"/>
              <a:buChar char="•"/>
            </a:pPr>
            <a:r>
              <a:rPr lang="en-GB"/>
              <a:t>Write the </a:t>
            </a:r>
            <a:r>
              <a:rPr lang="en-GB" b="1"/>
              <a:t>introduction and the conclusions last</a:t>
            </a:r>
            <a:r>
              <a:rPr lang="en-GB"/>
              <a:t> of all</a:t>
            </a:r>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30</a:t>
            </a:fld>
            <a:endParaRPr lang="en-GB"/>
          </a:p>
        </p:txBody>
      </p:sp>
    </p:spTree>
    <p:extLst>
      <p:ext uri="{BB962C8B-B14F-4D97-AF65-F5344CB8AC3E}">
        <p14:creationId xmlns:p14="http://schemas.microsoft.com/office/powerpoint/2010/main" val="3881263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31</a:t>
            </a:fld>
            <a:endParaRPr lang="en-GB"/>
          </a:p>
        </p:txBody>
      </p:sp>
    </p:spTree>
    <p:extLst>
      <p:ext uri="{BB962C8B-B14F-4D97-AF65-F5344CB8AC3E}">
        <p14:creationId xmlns:p14="http://schemas.microsoft.com/office/powerpoint/2010/main" val="768522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10/7/2024</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10/7/2024</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10/7/2024</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10/7/2024</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10/7/2024</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10/7/2024</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10/7/2024</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10/7/2024</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10/7/2024</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10/7/2024</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10/7/2024</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10/7/2024</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10/7/2024</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10/7/2024</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10/7/2024</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10/7/2024</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10/7/2024</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10/7/2024</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10/7/2024</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10/7/2024</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10/7/2024</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687733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13907779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2244559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10/7/2024</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10/7/2024</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10/7/2024</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10/7/2024</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10/7/2024</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10/7/2024</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10/7/2024</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10/7/2024</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10/7/2024</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10/7/2024</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10/7/2024</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6" Type="http://schemas.openxmlformats.org/officeDocument/2006/relationships/image" Target="../media/image2.jpe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image" Target="../media/image3.jpeg"/><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3.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10/7/2024</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6"/>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88"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 id="2147483685" r:id="rId13"/>
    <p:sldLayoutId id="2147483689"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10/7/2024</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hyperlink" Target="https://www.uwtsd.ac.uk/experience-facilities/student-support-wellbeing/wellbeing-support" TargetMode="External"/><Relationship Id="rId2" Type="http://schemas.openxmlformats.org/officeDocument/2006/relationships/hyperlink" Target="mailto:191919@student.uwtsd.ac.uk" TargetMode="External"/><Relationship Id="rId1" Type="http://schemas.openxmlformats.org/officeDocument/2006/relationships/slideLayout" Target="../slideLayouts/slideLayout23.xml"/><Relationship Id="rId4" Type="http://schemas.openxmlformats.org/officeDocument/2006/relationships/hyperlink" Target="https://www.uwtsd.ac.uk/experience-facilities/student-support-wellbeing/learning-support%E2%80%8B"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23.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7.xml"/></Relationships>
</file>

<file path=ppt/slides/_rels/slide3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37.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8.jpeg"/><Relationship Id="rId2" Type="http://schemas.openxmlformats.org/officeDocument/2006/relationships/notesSlide" Target="../notesSlides/notesSlide12.xml"/><Relationship Id="rId1" Type="http://schemas.openxmlformats.org/officeDocument/2006/relationships/slideLayout" Target="../slideLayouts/slideLayout37.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18E9D-005E-4543-BA27-E21599E12BC2}"/>
              </a:ext>
            </a:extLst>
          </p:cNvPr>
          <p:cNvSpPr>
            <a:spLocks noGrp="1"/>
          </p:cNvSpPr>
          <p:nvPr>
            <p:ph type="title"/>
          </p:nvPr>
        </p:nvSpPr>
        <p:spPr>
          <a:xfrm>
            <a:off x="838200" y="1923761"/>
            <a:ext cx="10515600" cy="3508851"/>
          </a:xfrm>
        </p:spPr>
        <p:txBody>
          <a:bodyPr>
            <a:normAutofit/>
          </a:bodyPr>
          <a:lstStyle/>
          <a:p>
            <a:pPr algn="ctr"/>
            <a:r>
              <a:rPr lang="en-GB">
                <a:solidFill>
                  <a:schemeClr val="bg1"/>
                </a:solidFill>
              </a:rPr>
              <a:t>Learning in the digital era</a:t>
            </a:r>
            <a:br>
              <a:rPr lang="en-GB">
                <a:solidFill>
                  <a:schemeClr val="bg1"/>
                </a:solidFill>
              </a:rPr>
            </a:br>
            <a:r>
              <a:rPr lang="en-GB" err="1">
                <a:solidFill>
                  <a:schemeClr val="bg1"/>
                </a:solidFill>
              </a:rPr>
              <a:t>Dysgu</a:t>
            </a:r>
            <a:r>
              <a:rPr lang="en-GB">
                <a:solidFill>
                  <a:schemeClr val="bg1"/>
                </a:solidFill>
              </a:rPr>
              <a:t> </a:t>
            </a:r>
            <a:r>
              <a:rPr lang="en-GB" err="1">
                <a:solidFill>
                  <a:schemeClr val="bg1"/>
                </a:solidFill>
              </a:rPr>
              <a:t>yn</a:t>
            </a:r>
            <a:r>
              <a:rPr lang="en-GB">
                <a:solidFill>
                  <a:schemeClr val="bg1"/>
                </a:solidFill>
              </a:rPr>
              <a:t> </a:t>
            </a:r>
            <a:r>
              <a:rPr lang="en-GB" err="1">
                <a:solidFill>
                  <a:schemeClr val="bg1"/>
                </a:solidFill>
              </a:rPr>
              <a:t>yr</a:t>
            </a:r>
            <a:r>
              <a:rPr lang="en-GB">
                <a:solidFill>
                  <a:schemeClr val="bg1"/>
                </a:solidFill>
              </a:rPr>
              <a:t> </a:t>
            </a:r>
            <a:r>
              <a:rPr lang="en-GB" err="1">
                <a:solidFill>
                  <a:schemeClr val="bg1"/>
                </a:solidFill>
              </a:rPr>
              <a:t>oes</a:t>
            </a:r>
            <a:r>
              <a:rPr lang="en-GB">
                <a:solidFill>
                  <a:schemeClr val="bg1"/>
                </a:solidFill>
              </a:rPr>
              <a:t> </a:t>
            </a:r>
            <a:r>
              <a:rPr lang="en-GB" err="1">
                <a:solidFill>
                  <a:schemeClr val="bg1"/>
                </a:solidFill>
              </a:rPr>
              <a:t>digidol</a:t>
            </a:r>
            <a:br>
              <a:rPr lang="en-GB">
                <a:solidFill>
                  <a:schemeClr val="bg1"/>
                </a:solidFill>
              </a:rPr>
            </a:br>
            <a:br>
              <a:rPr lang="en-GB">
                <a:solidFill>
                  <a:schemeClr val="bg1"/>
                </a:solidFill>
              </a:rPr>
            </a:br>
            <a:r>
              <a:rPr lang="en-GB">
                <a:solidFill>
                  <a:schemeClr val="bg1"/>
                </a:solidFill>
              </a:rPr>
              <a:t>Level / </a:t>
            </a:r>
            <a:r>
              <a:rPr lang="en-GB" err="1">
                <a:solidFill>
                  <a:schemeClr val="bg1"/>
                </a:solidFill>
              </a:rPr>
              <a:t>Lefel</a:t>
            </a:r>
            <a:r>
              <a:rPr lang="en-GB">
                <a:solidFill>
                  <a:schemeClr val="bg1"/>
                </a:solidFill>
              </a:rPr>
              <a:t>  4</a:t>
            </a:r>
            <a:br>
              <a:rPr lang="en-GB">
                <a:solidFill>
                  <a:schemeClr val="bg1"/>
                </a:solidFill>
              </a:rPr>
            </a:br>
            <a:r>
              <a:rPr lang="en-GB">
                <a:solidFill>
                  <a:schemeClr val="bg1"/>
                </a:solidFill>
              </a:rPr>
              <a:t>Study Skills / </a:t>
            </a:r>
            <a:r>
              <a:rPr lang="en-GB" err="1">
                <a:solidFill>
                  <a:schemeClr val="bg1"/>
                </a:solidFill>
              </a:rPr>
              <a:t>Sgiliau</a:t>
            </a:r>
            <a:r>
              <a:rPr lang="en-GB">
                <a:solidFill>
                  <a:schemeClr val="bg1"/>
                </a:solidFill>
              </a:rPr>
              <a:t> </a:t>
            </a:r>
            <a:r>
              <a:rPr lang="en-GB" err="1">
                <a:solidFill>
                  <a:schemeClr val="bg1"/>
                </a:solidFill>
              </a:rPr>
              <a:t>Astudio</a:t>
            </a:r>
            <a:r>
              <a:rPr lang="en-GB">
                <a:solidFill>
                  <a:schemeClr val="bg1"/>
                </a:solidFill>
              </a:rPr>
              <a:t> </a:t>
            </a:r>
            <a:endParaRPr lang="en-GB"/>
          </a:p>
        </p:txBody>
      </p:sp>
      <p:sp>
        <p:nvSpPr>
          <p:cNvPr id="5" name="Content Placeholder 4">
            <a:extLst>
              <a:ext uri="{FF2B5EF4-FFF2-40B4-BE49-F238E27FC236}">
                <a16:creationId xmlns:a16="http://schemas.microsoft.com/office/drawing/2014/main" id="{EFF74A4A-AA2B-20BB-F3E3-B44D0A2212E5}"/>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772402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3D558-BCDF-966F-B797-C44B71E11F65}"/>
              </a:ext>
            </a:extLst>
          </p:cNvPr>
          <p:cNvSpPr>
            <a:spLocks noGrp="1"/>
          </p:cNvSpPr>
          <p:nvPr>
            <p:ph type="title"/>
          </p:nvPr>
        </p:nvSpPr>
        <p:spPr>
          <a:xfrm>
            <a:off x="358220" y="94548"/>
            <a:ext cx="11481847" cy="944544"/>
          </a:xfrm>
        </p:spPr>
        <p:txBody>
          <a:bodyPr>
            <a:normAutofit/>
          </a:bodyPr>
          <a:lstStyle/>
          <a:p>
            <a:r>
              <a:rPr lang="en-GB" sz="6000">
                <a:solidFill>
                  <a:schemeClr val="bg1"/>
                </a:solidFill>
              </a:rPr>
              <a:t>Lecture outline / </a:t>
            </a:r>
            <a:r>
              <a:rPr lang="en-GB" sz="6000" err="1">
                <a:solidFill>
                  <a:schemeClr val="bg1"/>
                </a:solidFill>
              </a:rPr>
              <a:t>Amlinelliad</a:t>
            </a:r>
            <a:r>
              <a:rPr lang="en-GB" sz="6000">
                <a:solidFill>
                  <a:schemeClr val="bg1"/>
                </a:solidFill>
              </a:rPr>
              <a:t> </a:t>
            </a:r>
            <a:r>
              <a:rPr lang="en-GB" sz="6000" err="1">
                <a:solidFill>
                  <a:schemeClr val="bg1"/>
                </a:solidFill>
              </a:rPr>
              <a:t>darlith</a:t>
            </a:r>
            <a:r>
              <a:rPr lang="en-GB" sz="6000">
                <a:solidFill>
                  <a:schemeClr val="bg1"/>
                </a:solidFill>
              </a:rPr>
              <a:t> </a:t>
            </a:r>
          </a:p>
        </p:txBody>
      </p:sp>
      <p:sp>
        <p:nvSpPr>
          <p:cNvPr id="3" name="Content Placeholder 2">
            <a:extLst>
              <a:ext uri="{FF2B5EF4-FFF2-40B4-BE49-F238E27FC236}">
                <a16:creationId xmlns:a16="http://schemas.microsoft.com/office/drawing/2014/main" id="{595F2825-5378-04EC-4961-C78754BCA14F}"/>
              </a:ext>
            </a:extLst>
          </p:cNvPr>
          <p:cNvSpPr>
            <a:spLocks noGrp="1"/>
          </p:cNvSpPr>
          <p:nvPr>
            <p:ph idx="1"/>
          </p:nvPr>
        </p:nvSpPr>
        <p:spPr>
          <a:xfrm>
            <a:off x="357577" y="1151161"/>
            <a:ext cx="6072709" cy="2240123"/>
          </a:xfrm>
          <a:ln w="57150">
            <a:solidFill>
              <a:srgbClr val="0070C0"/>
            </a:solidFill>
          </a:ln>
        </p:spPr>
        <p:txBody>
          <a:bodyPr vert="horz" lIns="91440" tIns="45720" rIns="91440" bIns="45720" rtlCol="0" anchor="t">
            <a:normAutofit fontScale="85000" lnSpcReduction="20000"/>
          </a:bodyPr>
          <a:lstStyle/>
          <a:p>
            <a:r>
              <a:rPr lang="en-GB" sz="3200"/>
              <a:t>Induction recap &amp; helpful info</a:t>
            </a:r>
            <a:endParaRPr lang="en-US"/>
          </a:p>
          <a:p>
            <a:r>
              <a:rPr lang="en-GB" sz="3200"/>
              <a:t>About this module</a:t>
            </a:r>
            <a:endParaRPr lang="en-GB"/>
          </a:p>
          <a:p>
            <a:r>
              <a:rPr lang="en-GB" sz="3200"/>
              <a:t>Where are we starting?</a:t>
            </a:r>
            <a:endParaRPr lang="en-GB" sz="3200">
              <a:ea typeface="Calibri"/>
              <a:cs typeface="Calibri"/>
            </a:endParaRPr>
          </a:p>
          <a:p>
            <a:r>
              <a:rPr lang="en-GB" sz="3200">
                <a:ea typeface="Calibri"/>
                <a:cs typeface="Calibri"/>
              </a:rPr>
              <a:t>Naviagting Moodle</a:t>
            </a:r>
          </a:p>
          <a:p>
            <a:r>
              <a:rPr lang="en-GB" sz="3200">
                <a:ea typeface="Calibri"/>
                <a:cs typeface="Calibri"/>
              </a:rPr>
              <a:t>Introduce Assessment 1 </a:t>
            </a:r>
          </a:p>
          <a:p>
            <a:endParaRPr lang="en-GB" sz="3200">
              <a:ea typeface="Calibri"/>
              <a:cs typeface="Calibri"/>
            </a:endParaRPr>
          </a:p>
        </p:txBody>
      </p:sp>
      <p:pic>
        <p:nvPicPr>
          <p:cNvPr id="4" name="Picture 2" descr="Sixth Form Study Skills — Pocklington School">
            <a:extLst>
              <a:ext uri="{FF2B5EF4-FFF2-40B4-BE49-F238E27FC236}">
                <a16:creationId xmlns:a16="http://schemas.microsoft.com/office/drawing/2014/main" id="{20412A2B-9310-81EC-4D27-A1CCFEBD8D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8425" y="1368378"/>
            <a:ext cx="5491175" cy="4121243"/>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8CDB47FF-39ED-CB40-AFDA-70E48A083F13}"/>
              </a:ext>
            </a:extLst>
          </p:cNvPr>
          <p:cNvSpPr txBox="1">
            <a:spLocks/>
          </p:cNvSpPr>
          <p:nvPr/>
        </p:nvSpPr>
        <p:spPr>
          <a:xfrm>
            <a:off x="359053" y="3573696"/>
            <a:ext cx="6072709" cy="2229079"/>
          </a:xfrm>
          <a:prstGeom prst="rect">
            <a:avLst/>
          </a:prstGeom>
          <a:ln w="76200">
            <a:solidFill>
              <a:srgbClr val="00B050"/>
            </a:solidFill>
          </a:ln>
        </p:spPr>
        <p:txBody>
          <a:bodyPr vert="horz" lIns="91440" tIns="45720" rIns="91440" bIns="45720" rtlCol="0" anchor="t">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i="1" err="1">
                <a:cs typeface="Calibri"/>
              </a:rPr>
              <a:t>Atgoffa</a:t>
            </a:r>
            <a:r>
              <a:rPr lang="en-GB" sz="3200" i="1">
                <a:cs typeface="Calibri"/>
              </a:rPr>
              <a:t> </a:t>
            </a:r>
            <a:r>
              <a:rPr lang="en-GB" sz="3200" i="1" err="1">
                <a:cs typeface="Calibri"/>
              </a:rPr>
              <a:t>anwytho</a:t>
            </a:r>
            <a:r>
              <a:rPr lang="en-GB" sz="3200" i="1">
                <a:cs typeface="Calibri"/>
              </a:rPr>
              <a:t> a </a:t>
            </a:r>
            <a:r>
              <a:rPr lang="en-GB" sz="3200" i="1" err="1">
                <a:cs typeface="Calibri"/>
              </a:rPr>
              <a:t>gwybodaeth</a:t>
            </a:r>
            <a:r>
              <a:rPr lang="en-GB" sz="3200" i="1">
                <a:cs typeface="Calibri"/>
              </a:rPr>
              <a:t> </a:t>
            </a:r>
            <a:r>
              <a:rPr lang="en-GB" sz="3200" i="1" err="1">
                <a:cs typeface="Calibri"/>
              </a:rPr>
              <a:t>defnyddiol</a:t>
            </a:r>
            <a:endParaRPr lang="en-GB" sz="3200" i="1" err="1"/>
          </a:p>
          <a:p>
            <a:r>
              <a:rPr lang="en-GB" sz="3200" i="1" err="1"/>
              <a:t>Gwybodaeth</a:t>
            </a:r>
            <a:r>
              <a:rPr lang="en-GB" sz="3200" i="1"/>
              <a:t> am y </a:t>
            </a:r>
            <a:r>
              <a:rPr lang="en-GB" sz="3200" i="1" err="1"/>
              <a:t>modiwl</a:t>
            </a:r>
            <a:endParaRPr lang="en-GB" sz="3200" i="1">
              <a:cs typeface="Calibri"/>
            </a:endParaRPr>
          </a:p>
          <a:p>
            <a:r>
              <a:rPr lang="en-GB" sz="3200" i="1">
                <a:cs typeface="Calibri"/>
              </a:rPr>
              <a:t>Ble </a:t>
            </a:r>
            <a:r>
              <a:rPr lang="en-GB" sz="3200" i="1" err="1">
                <a:cs typeface="Calibri"/>
              </a:rPr>
              <a:t>i</a:t>
            </a:r>
            <a:r>
              <a:rPr lang="en-GB" sz="3200" i="1">
                <a:cs typeface="Calibri"/>
              </a:rPr>
              <a:t> </a:t>
            </a:r>
            <a:r>
              <a:rPr lang="en-GB" sz="3200" i="1" err="1">
                <a:cs typeface="Calibri"/>
              </a:rPr>
              <a:t>ni'n</a:t>
            </a:r>
            <a:r>
              <a:rPr lang="en-GB" sz="3200" i="1">
                <a:cs typeface="Calibri"/>
              </a:rPr>
              <a:t> </a:t>
            </a:r>
            <a:r>
              <a:rPr lang="en-GB" sz="3200" i="1" err="1">
                <a:cs typeface="Calibri"/>
              </a:rPr>
              <a:t>cychwyn</a:t>
            </a:r>
            <a:r>
              <a:rPr lang="en-GB" sz="3200" i="1">
                <a:cs typeface="Calibri"/>
              </a:rPr>
              <a:t>?</a:t>
            </a:r>
          </a:p>
          <a:p>
            <a:r>
              <a:rPr lang="en-GB" sz="3200" i="1" err="1">
                <a:cs typeface="Calibri"/>
              </a:rPr>
              <a:t>Defnyddio</a:t>
            </a:r>
            <a:r>
              <a:rPr lang="en-GB" sz="3200" i="1">
                <a:cs typeface="Calibri"/>
              </a:rPr>
              <a:t> Moodle</a:t>
            </a:r>
          </a:p>
          <a:p>
            <a:r>
              <a:rPr lang="en-GB" sz="3200" i="1" err="1">
                <a:cs typeface="Calibri"/>
              </a:rPr>
              <a:t>Cyflwyniad</a:t>
            </a:r>
            <a:r>
              <a:rPr lang="en-GB" sz="3200" i="1">
                <a:cs typeface="Calibri"/>
              </a:rPr>
              <a:t> </a:t>
            </a:r>
            <a:r>
              <a:rPr lang="en-GB" sz="3200" i="1" err="1">
                <a:cs typeface="Calibri"/>
              </a:rPr>
              <a:t>i</a:t>
            </a:r>
            <a:r>
              <a:rPr lang="en-GB" sz="3200" i="1">
                <a:cs typeface="Calibri"/>
              </a:rPr>
              <a:t> </a:t>
            </a:r>
            <a:r>
              <a:rPr lang="en-GB" sz="3200" i="1" err="1">
                <a:cs typeface="Calibri"/>
              </a:rPr>
              <a:t>Aseiniad</a:t>
            </a:r>
            <a:r>
              <a:rPr lang="en-GB" sz="3200" i="1">
                <a:cs typeface="Calibri"/>
              </a:rPr>
              <a:t> 1</a:t>
            </a:r>
          </a:p>
          <a:p>
            <a:endParaRPr lang="en-GB" sz="3200" i="1">
              <a:cs typeface="Calibri"/>
            </a:endParaRPr>
          </a:p>
        </p:txBody>
      </p:sp>
    </p:spTree>
    <p:extLst>
      <p:ext uri="{BB962C8B-B14F-4D97-AF65-F5344CB8AC3E}">
        <p14:creationId xmlns:p14="http://schemas.microsoft.com/office/powerpoint/2010/main" val="33128120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0A2E3-FD0A-B42D-2706-5B34396C9564}"/>
              </a:ext>
            </a:extLst>
          </p:cNvPr>
          <p:cNvSpPr>
            <a:spLocks noGrp="1"/>
          </p:cNvSpPr>
          <p:nvPr>
            <p:ph type="title"/>
          </p:nvPr>
        </p:nvSpPr>
        <p:spPr>
          <a:xfrm>
            <a:off x="358219" y="-115521"/>
            <a:ext cx="11481847" cy="1325563"/>
          </a:xfrm>
        </p:spPr>
        <p:txBody>
          <a:bodyPr/>
          <a:lstStyle/>
          <a:p>
            <a:r>
              <a:rPr lang="en-GB">
                <a:solidFill>
                  <a:srgbClr val="FFFFFF"/>
                </a:solidFill>
                <a:ea typeface="Calibri Light"/>
                <a:cs typeface="Calibri Light"/>
              </a:rPr>
              <a:t>Induction Recaps    </a:t>
            </a:r>
            <a:r>
              <a:rPr lang="en-GB" err="1">
                <a:solidFill>
                  <a:srgbClr val="FFFFFF"/>
                </a:solidFill>
                <a:ea typeface="Calibri Light"/>
                <a:cs typeface="Calibri Light"/>
              </a:rPr>
              <a:t>Nodiadau</a:t>
            </a:r>
            <a:r>
              <a:rPr lang="en-GB">
                <a:solidFill>
                  <a:srgbClr val="FFFFFF"/>
                </a:solidFill>
                <a:ea typeface="Calibri Light"/>
                <a:cs typeface="Calibri Light"/>
              </a:rPr>
              <a:t> </a:t>
            </a:r>
            <a:r>
              <a:rPr lang="en-GB" err="1">
                <a:solidFill>
                  <a:srgbClr val="FFFFFF"/>
                </a:solidFill>
                <a:ea typeface="Calibri Light"/>
                <a:cs typeface="Calibri Light"/>
              </a:rPr>
              <a:t>Atgoffa</a:t>
            </a:r>
            <a:endParaRPr lang="en-GB" err="1">
              <a:solidFill>
                <a:srgbClr val="FFFFFF"/>
              </a:solidFill>
            </a:endParaRPr>
          </a:p>
        </p:txBody>
      </p:sp>
      <p:sp>
        <p:nvSpPr>
          <p:cNvPr id="3" name="Content Placeholder 2">
            <a:extLst>
              <a:ext uri="{FF2B5EF4-FFF2-40B4-BE49-F238E27FC236}">
                <a16:creationId xmlns:a16="http://schemas.microsoft.com/office/drawing/2014/main" id="{99296FA6-8BCA-5F83-7790-BC41E581B421}"/>
              </a:ext>
            </a:extLst>
          </p:cNvPr>
          <p:cNvSpPr>
            <a:spLocks noGrp="1"/>
          </p:cNvSpPr>
          <p:nvPr>
            <p:ph idx="1"/>
          </p:nvPr>
        </p:nvSpPr>
        <p:spPr>
          <a:xfrm>
            <a:off x="358219" y="1204636"/>
            <a:ext cx="5312470" cy="4600925"/>
          </a:xfrm>
        </p:spPr>
        <p:txBody>
          <a:bodyPr vert="horz" lIns="91440" tIns="45720" rIns="91440" bIns="45720" rtlCol="0" anchor="t">
            <a:noAutofit/>
          </a:bodyPr>
          <a:lstStyle/>
          <a:p>
            <a:r>
              <a:rPr lang="en-GB">
                <a:latin typeface="Arial"/>
                <a:ea typeface="Calibri"/>
                <a:cs typeface="Calibri"/>
              </a:rPr>
              <a:t>Email: </a:t>
            </a:r>
            <a:r>
              <a:rPr lang="en-GB" sz="2000">
                <a:latin typeface="Arial"/>
                <a:ea typeface="Calibri"/>
                <a:cs typeface="Calibri"/>
                <a:hlinkClick r:id="rId2">
                  <a:extLst>
                    <a:ext uri="{A12FA001-AC4F-418D-AE19-62706E023703}">
                      <ahyp:hlinkClr xmlns:ahyp="http://schemas.microsoft.com/office/drawing/2018/hyperlinkcolor" val="tx"/>
                    </a:ext>
                  </a:extLst>
                </a:hlinkClick>
              </a:rPr>
              <a:t>191919@student.uwtsd.ac.uk</a:t>
            </a:r>
            <a:endParaRPr lang="en-GB" sz="2000">
              <a:latin typeface="Arial"/>
              <a:ea typeface="Calibri"/>
              <a:cs typeface="Calibri"/>
            </a:endParaRPr>
          </a:p>
          <a:p>
            <a:r>
              <a:rPr lang="en-GB">
                <a:latin typeface="Arial"/>
                <a:ea typeface="Calibri"/>
                <a:cs typeface="Calibri"/>
              </a:rPr>
              <a:t>Hwb - Enrolment</a:t>
            </a:r>
          </a:p>
          <a:p>
            <a:r>
              <a:rPr lang="en-GB">
                <a:latin typeface="Arial"/>
                <a:cs typeface="Arial"/>
                <a:hlinkClick r:id="rId3"/>
              </a:rPr>
              <a:t>Wellbeing support</a:t>
            </a:r>
            <a:r>
              <a:rPr lang="en-GB">
                <a:latin typeface="Arial"/>
                <a:cs typeface="Arial"/>
              </a:rPr>
              <a:t> </a:t>
            </a:r>
            <a:endParaRPr lang="en-US">
              <a:latin typeface="Arial"/>
              <a:cs typeface="Arial"/>
            </a:endParaRPr>
          </a:p>
          <a:p>
            <a:r>
              <a:rPr lang="en-GB">
                <a:latin typeface="Arial"/>
                <a:cs typeface="Arial"/>
                <a:hlinkClick r:id="rId4"/>
              </a:rPr>
              <a:t>Learning Support</a:t>
            </a:r>
            <a:endParaRPr lang="en-GB">
              <a:latin typeface="Arial"/>
              <a:cs typeface="Arial"/>
            </a:endParaRPr>
          </a:p>
          <a:p>
            <a:r>
              <a:rPr lang="en-GB">
                <a:latin typeface="Arial"/>
                <a:ea typeface="Calibri"/>
                <a:cs typeface="Calibri"/>
              </a:rPr>
              <a:t>My TSD – forms / extenuating circumstances </a:t>
            </a:r>
          </a:p>
          <a:p>
            <a:r>
              <a:rPr lang="en-GB">
                <a:latin typeface="Arial"/>
                <a:ea typeface="Calibri"/>
                <a:cs typeface="Calibri"/>
              </a:rPr>
              <a:t>Moodle – Assessment info, Module content</a:t>
            </a:r>
          </a:p>
          <a:p>
            <a:endParaRPr lang="en-GB">
              <a:latin typeface="Arial"/>
              <a:ea typeface="+mn-lt"/>
              <a:cs typeface="+mn-lt"/>
            </a:endParaRPr>
          </a:p>
          <a:p>
            <a:endParaRPr lang="en-GB" sz="3200">
              <a:ea typeface="Calibri"/>
              <a:cs typeface="Calibri"/>
            </a:endParaRPr>
          </a:p>
          <a:p>
            <a:endParaRPr lang="en-GB" sz="3200">
              <a:ea typeface="Calibri"/>
              <a:cs typeface="Calibri"/>
            </a:endParaRPr>
          </a:p>
          <a:p>
            <a:endParaRPr lang="en-GB" sz="3200">
              <a:ea typeface="Calibri"/>
              <a:cs typeface="Calibri"/>
            </a:endParaRPr>
          </a:p>
        </p:txBody>
      </p:sp>
      <p:sp>
        <p:nvSpPr>
          <p:cNvPr id="6" name="Content Placeholder 2">
            <a:extLst>
              <a:ext uri="{FF2B5EF4-FFF2-40B4-BE49-F238E27FC236}">
                <a16:creationId xmlns:a16="http://schemas.microsoft.com/office/drawing/2014/main" id="{5EA26346-4F89-BF5F-940B-BD2CD7DDAC34}"/>
              </a:ext>
            </a:extLst>
          </p:cNvPr>
          <p:cNvSpPr txBox="1">
            <a:spLocks/>
          </p:cNvSpPr>
          <p:nvPr/>
        </p:nvSpPr>
        <p:spPr>
          <a:xfrm>
            <a:off x="6307029" y="1204635"/>
            <a:ext cx="5888203" cy="4594413"/>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a:ea typeface="Calibri"/>
                <a:cs typeface="Calibri"/>
              </a:rPr>
              <a:t>E-</a:t>
            </a:r>
            <a:r>
              <a:rPr lang="en-GB" sz="3200" err="1">
                <a:ea typeface="Calibri"/>
                <a:cs typeface="Calibri"/>
              </a:rPr>
              <a:t>bost</a:t>
            </a:r>
            <a:endParaRPr lang="en-GB" sz="3200">
              <a:ea typeface="Calibri"/>
              <a:cs typeface="Calibri"/>
            </a:endParaRPr>
          </a:p>
          <a:p>
            <a:r>
              <a:rPr lang="en-GB" sz="3200">
                <a:ea typeface="Calibri"/>
                <a:cs typeface="Calibri"/>
              </a:rPr>
              <a:t>Hwb – </a:t>
            </a:r>
            <a:r>
              <a:rPr lang="en-GB" sz="3200" err="1">
                <a:ea typeface="Calibri"/>
                <a:cs typeface="Calibri"/>
              </a:rPr>
              <a:t>holl</a:t>
            </a:r>
            <a:r>
              <a:rPr lang="en-GB" sz="3200">
                <a:ea typeface="Calibri"/>
                <a:cs typeface="Calibri"/>
              </a:rPr>
              <a:t> </a:t>
            </a:r>
            <a:r>
              <a:rPr lang="en-GB" sz="3200" err="1">
                <a:ea typeface="Calibri"/>
                <a:cs typeface="Calibri"/>
              </a:rPr>
              <a:t>wybodaeth</a:t>
            </a:r>
            <a:r>
              <a:rPr lang="en-GB" sz="3200">
                <a:ea typeface="Calibri"/>
                <a:cs typeface="Calibri"/>
              </a:rPr>
              <a:t> </a:t>
            </a:r>
            <a:r>
              <a:rPr lang="en-GB" sz="3200" err="1">
                <a:ea typeface="Calibri"/>
                <a:cs typeface="Calibri"/>
              </a:rPr>
              <a:t>defnyddiol</a:t>
            </a:r>
            <a:r>
              <a:rPr lang="en-GB" sz="3200">
                <a:ea typeface="Calibri"/>
                <a:cs typeface="Calibri"/>
              </a:rPr>
              <a:t> </a:t>
            </a:r>
            <a:r>
              <a:rPr lang="en-GB" sz="3200" err="1">
                <a:ea typeface="Calibri"/>
                <a:cs typeface="Calibri"/>
              </a:rPr>
              <a:t>wrth</a:t>
            </a:r>
            <a:r>
              <a:rPr lang="en-GB" sz="3200">
                <a:ea typeface="Calibri"/>
                <a:cs typeface="Calibri"/>
              </a:rPr>
              <a:t> </a:t>
            </a:r>
            <a:r>
              <a:rPr lang="en-GB" sz="3200" err="1">
                <a:ea typeface="Calibri"/>
                <a:cs typeface="Calibri"/>
              </a:rPr>
              <a:t>gofrestri</a:t>
            </a:r>
            <a:endParaRPr lang="en-GB" sz="3200">
              <a:ea typeface="Calibri"/>
              <a:cs typeface="Calibri"/>
            </a:endParaRPr>
          </a:p>
          <a:p>
            <a:r>
              <a:rPr lang="en-GB" sz="3200" err="1">
                <a:ea typeface="Calibri"/>
                <a:cs typeface="Calibri"/>
              </a:rPr>
              <a:t>Cefnogaeth</a:t>
            </a:r>
            <a:r>
              <a:rPr lang="en-GB" sz="3200">
                <a:ea typeface="Calibri"/>
                <a:cs typeface="Calibri"/>
              </a:rPr>
              <a:t> Lles – MYF Cymraeg</a:t>
            </a:r>
          </a:p>
          <a:p>
            <a:r>
              <a:rPr lang="en-GB" sz="3200" err="1">
                <a:ea typeface="Calibri"/>
                <a:cs typeface="Calibri"/>
              </a:rPr>
              <a:t>Cefnogaeth</a:t>
            </a:r>
            <a:r>
              <a:rPr lang="en-GB" sz="3200">
                <a:ea typeface="Calibri"/>
                <a:cs typeface="Calibri"/>
              </a:rPr>
              <a:t> </a:t>
            </a:r>
            <a:r>
              <a:rPr lang="en-GB" sz="3200" err="1">
                <a:ea typeface="Calibri"/>
                <a:cs typeface="Calibri"/>
              </a:rPr>
              <a:t>Dysgu</a:t>
            </a:r>
            <a:r>
              <a:rPr lang="en-GB" sz="3200">
                <a:ea typeface="Calibri"/>
                <a:cs typeface="Calibri"/>
              </a:rPr>
              <a:t> – Linda </a:t>
            </a:r>
          </a:p>
          <a:p>
            <a:r>
              <a:rPr lang="en-GB" sz="3200">
                <a:ea typeface="Calibri"/>
                <a:cs typeface="Calibri"/>
              </a:rPr>
              <a:t>My TSD – </a:t>
            </a:r>
            <a:r>
              <a:rPr lang="en-GB" sz="3200" err="1">
                <a:ea typeface="Calibri"/>
                <a:cs typeface="Calibri"/>
              </a:rPr>
              <a:t>ffurflenni</a:t>
            </a:r>
            <a:r>
              <a:rPr lang="en-GB" sz="3200">
                <a:ea typeface="Calibri"/>
                <a:cs typeface="Calibri"/>
              </a:rPr>
              <a:t> / </a:t>
            </a:r>
            <a:r>
              <a:rPr lang="en-GB" sz="3200" err="1">
                <a:ea typeface="Calibri"/>
                <a:cs typeface="Calibri"/>
              </a:rPr>
              <a:t>sefyllfaoedd</a:t>
            </a:r>
            <a:r>
              <a:rPr lang="en-GB" sz="3200">
                <a:ea typeface="Calibri"/>
                <a:cs typeface="Calibri"/>
              </a:rPr>
              <a:t> </a:t>
            </a:r>
            <a:r>
              <a:rPr lang="en-GB" sz="3200" err="1">
                <a:ea typeface="Calibri"/>
                <a:cs typeface="Calibri"/>
              </a:rPr>
              <a:t>tu</a:t>
            </a:r>
            <a:r>
              <a:rPr lang="en-GB" sz="3200">
                <a:ea typeface="Calibri"/>
                <a:cs typeface="Calibri"/>
              </a:rPr>
              <a:t> </a:t>
            </a:r>
            <a:r>
              <a:rPr lang="en-GB" sz="3200" err="1">
                <a:ea typeface="Calibri"/>
                <a:cs typeface="Calibri"/>
              </a:rPr>
              <a:t>allan</a:t>
            </a:r>
            <a:r>
              <a:rPr lang="en-GB" sz="3200">
                <a:ea typeface="Calibri"/>
                <a:cs typeface="Calibri"/>
              </a:rPr>
              <a:t> </a:t>
            </a:r>
            <a:r>
              <a:rPr lang="en-GB" sz="3200" err="1">
                <a:ea typeface="Calibri"/>
                <a:cs typeface="Calibri"/>
              </a:rPr>
              <a:t>i</a:t>
            </a:r>
            <a:r>
              <a:rPr lang="en-GB" sz="3200">
                <a:ea typeface="Calibri"/>
                <a:cs typeface="Calibri"/>
              </a:rPr>
              <a:t> </a:t>
            </a:r>
            <a:r>
              <a:rPr lang="en-GB" sz="3200" err="1">
                <a:ea typeface="Calibri"/>
                <a:cs typeface="Calibri"/>
              </a:rPr>
              <a:t>reolaeth</a:t>
            </a:r>
            <a:endParaRPr lang="en-GB" sz="3200">
              <a:ea typeface="Calibri"/>
              <a:cs typeface="Calibri"/>
            </a:endParaRPr>
          </a:p>
          <a:p>
            <a:r>
              <a:rPr lang="en-GB" sz="3200">
                <a:ea typeface="Calibri"/>
                <a:cs typeface="Calibri"/>
              </a:rPr>
              <a:t>Moodle – </a:t>
            </a:r>
            <a:r>
              <a:rPr lang="en-GB" sz="3200" err="1">
                <a:ea typeface="Calibri"/>
                <a:cs typeface="Calibri"/>
              </a:rPr>
              <a:t>Gwybodaeth</a:t>
            </a:r>
            <a:r>
              <a:rPr lang="en-GB" sz="3200">
                <a:ea typeface="Calibri"/>
                <a:cs typeface="Calibri"/>
              </a:rPr>
              <a:t> </a:t>
            </a:r>
            <a:r>
              <a:rPr lang="en-GB" sz="3200" err="1">
                <a:ea typeface="Calibri"/>
                <a:cs typeface="Calibri"/>
              </a:rPr>
              <a:t>Asesu</a:t>
            </a:r>
            <a:r>
              <a:rPr lang="en-GB" sz="3200">
                <a:ea typeface="Calibri"/>
                <a:cs typeface="Calibri"/>
              </a:rPr>
              <a:t>, </a:t>
            </a:r>
            <a:r>
              <a:rPr lang="en-GB" sz="3200" err="1">
                <a:ea typeface="Calibri"/>
                <a:cs typeface="Calibri"/>
              </a:rPr>
              <a:t>cynnwys</a:t>
            </a:r>
            <a:r>
              <a:rPr lang="en-GB" sz="3200">
                <a:ea typeface="Calibri"/>
                <a:cs typeface="Calibri"/>
              </a:rPr>
              <a:t> </a:t>
            </a:r>
            <a:r>
              <a:rPr lang="en-GB" sz="3200" err="1">
                <a:ea typeface="Calibri"/>
                <a:cs typeface="Calibri"/>
              </a:rPr>
              <a:t>Modiwl</a:t>
            </a:r>
            <a:endParaRPr lang="en-GB" sz="3200">
              <a:ea typeface="Calibri"/>
              <a:cs typeface="Calibri"/>
            </a:endParaRPr>
          </a:p>
          <a:p>
            <a:endParaRPr lang="en-GB" sz="3200">
              <a:ea typeface="Calibri"/>
              <a:cs typeface="Calibri"/>
            </a:endParaRPr>
          </a:p>
        </p:txBody>
      </p:sp>
    </p:spTree>
    <p:extLst>
      <p:ext uri="{BB962C8B-B14F-4D97-AF65-F5344CB8AC3E}">
        <p14:creationId xmlns:p14="http://schemas.microsoft.com/office/powerpoint/2010/main" val="3451427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03DC6-F654-3F16-44E6-D912C0EB7C04}"/>
              </a:ext>
            </a:extLst>
          </p:cNvPr>
          <p:cNvSpPr>
            <a:spLocks noGrp="1"/>
          </p:cNvSpPr>
          <p:nvPr>
            <p:ph type="title"/>
          </p:nvPr>
        </p:nvSpPr>
        <p:spPr>
          <a:xfrm>
            <a:off x="933115" y="-104751"/>
            <a:ext cx="9750609" cy="1325563"/>
          </a:xfrm>
        </p:spPr>
        <p:txBody>
          <a:bodyPr>
            <a:normAutofit/>
          </a:bodyPr>
          <a:lstStyle/>
          <a:p>
            <a:r>
              <a:rPr lang="en-GB" sz="4000">
                <a:solidFill>
                  <a:schemeClr val="bg1"/>
                </a:solidFill>
              </a:rPr>
              <a:t>General helpful info / </a:t>
            </a:r>
            <a:r>
              <a:rPr lang="en-GB" sz="4000" err="1">
                <a:solidFill>
                  <a:schemeClr val="bg1"/>
                </a:solidFill>
              </a:rPr>
              <a:t>Gwybodaeth</a:t>
            </a:r>
            <a:r>
              <a:rPr lang="en-GB" sz="4000">
                <a:solidFill>
                  <a:schemeClr val="bg1"/>
                </a:solidFill>
              </a:rPr>
              <a:t> </a:t>
            </a:r>
            <a:r>
              <a:rPr lang="en-GB" sz="4000" err="1">
                <a:solidFill>
                  <a:schemeClr val="bg1"/>
                </a:solidFill>
              </a:rPr>
              <a:t>defnyddiol</a:t>
            </a:r>
            <a:endParaRPr lang="en-GB" sz="4000" err="1">
              <a:solidFill>
                <a:schemeClr val="bg1"/>
              </a:solidFill>
              <a:ea typeface="Calibri Light"/>
              <a:cs typeface="Calibri Light"/>
            </a:endParaRPr>
          </a:p>
        </p:txBody>
      </p:sp>
      <p:sp>
        <p:nvSpPr>
          <p:cNvPr id="3" name="Content Placeholder 2">
            <a:extLst>
              <a:ext uri="{FF2B5EF4-FFF2-40B4-BE49-F238E27FC236}">
                <a16:creationId xmlns:a16="http://schemas.microsoft.com/office/drawing/2014/main" id="{C5C0CFE8-ABED-4392-D73A-19AD82A84062}"/>
              </a:ext>
            </a:extLst>
          </p:cNvPr>
          <p:cNvSpPr>
            <a:spLocks noGrp="1"/>
          </p:cNvSpPr>
          <p:nvPr>
            <p:ph idx="1"/>
          </p:nvPr>
        </p:nvSpPr>
        <p:spPr>
          <a:xfrm>
            <a:off x="243677" y="1361768"/>
            <a:ext cx="5703449" cy="2832646"/>
          </a:xfrm>
        </p:spPr>
        <p:txBody>
          <a:bodyPr vert="horz" lIns="91440" tIns="45720" rIns="91440" bIns="45720" rtlCol="0" anchor="t">
            <a:noAutofit/>
          </a:bodyPr>
          <a:lstStyle/>
          <a:p>
            <a:r>
              <a:rPr lang="en-GB" sz="2400"/>
              <a:t>6 Modules – Write them down</a:t>
            </a:r>
            <a:endParaRPr lang="en-US" sz="2400">
              <a:cs typeface="Calibri"/>
            </a:endParaRPr>
          </a:p>
          <a:p>
            <a:r>
              <a:rPr lang="en-GB" sz="2400"/>
              <a:t>120 credits (20 credits per module)</a:t>
            </a:r>
            <a:endParaRPr lang="en-US" sz="2400">
              <a:cs typeface="Calibri"/>
            </a:endParaRPr>
          </a:p>
          <a:p>
            <a:r>
              <a:rPr lang="en-GB" sz="2400"/>
              <a:t>Grades</a:t>
            </a:r>
            <a:endParaRPr lang="en-GB" sz="2400">
              <a:cs typeface="Calibri"/>
            </a:endParaRPr>
          </a:p>
          <a:p>
            <a:r>
              <a:rPr lang="en-GB" sz="2400"/>
              <a:t>Generic Marking Criteria</a:t>
            </a:r>
            <a:endParaRPr lang="en-GB" sz="2400">
              <a:cs typeface="Calibri"/>
            </a:endParaRPr>
          </a:p>
          <a:p>
            <a:r>
              <a:rPr lang="en-GB" sz="2400"/>
              <a:t>Professionalism as a student</a:t>
            </a:r>
            <a:endParaRPr lang="en-GB" sz="2400">
              <a:cs typeface="Calibri"/>
            </a:endParaRPr>
          </a:p>
          <a:p>
            <a:pPr marL="0" indent="0">
              <a:buNone/>
            </a:pPr>
            <a:r>
              <a:rPr lang="en-GB" sz="2400"/>
              <a:t>Name | Student number | Module code | Assessment number</a:t>
            </a:r>
            <a:endParaRPr lang="en-GB" sz="2400">
              <a:cs typeface="Calibri"/>
            </a:endParaRPr>
          </a:p>
        </p:txBody>
      </p:sp>
      <p:sp>
        <p:nvSpPr>
          <p:cNvPr id="6" name="Content Placeholder 2">
            <a:extLst>
              <a:ext uri="{FF2B5EF4-FFF2-40B4-BE49-F238E27FC236}">
                <a16:creationId xmlns:a16="http://schemas.microsoft.com/office/drawing/2014/main" id="{C635D6F8-396D-2B85-2160-5406AC6937E9}"/>
              </a:ext>
            </a:extLst>
          </p:cNvPr>
          <p:cNvSpPr txBox="1">
            <a:spLocks/>
          </p:cNvSpPr>
          <p:nvPr/>
        </p:nvSpPr>
        <p:spPr>
          <a:xfrm>
            <a:off x="6070231" y="1360435"/>
            <a:ext cx="6117945" cy="2877801"/>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6 </a:t>
            </a:r>
            <a:r>
              <a:rPr lang="en-GB" sz="2400" err="1"/>
              <a:t>Modiwl</a:t>
            </a:r>
            <a:r>
              <a:rPr lang="en-GB" sz="2400"/>
              <a:t> </a:t>
            </a:r>
          </a:p>
          <a:p>
            <a:r>
              <a:rPr lang="en-GB" sz="2400"/>
              <a:t>120 </a:t>
            </a:r>
            <a:r>
              <a:rPr lang="en-GB" sz="2400" err="1"/>
              <a:t>credydau</a:t>
            </a:r>
            <a:r>
              <a:rPr lang="en-GB" sz="2400"/>
              <a:t> (20 </a:t>
            </a:r>
            <a:r>
              <a:rPr lang="en-GB" sz="2400" err="1"/>
              <a:t>credyd</a:t>
            </a:r>
            <a:r>
              <a:rPr lang="en-GB" sz="2400"/>
              <a:t> </a:t>
            </a:r>
            <a:r>
              <a:rPr lang="en-GB" sz="2400" err="1"/>
              <a:t>i</a:t>
            </a:r>
            <a:r>
              <a:rPr lang="en-GB" sz="2400"/>
              <a:t> bob </a:t>
            </a:r>
            <a:r>
              <a:rPr lang="en-GB" sz="2400" err="1"/>
              <a:t>modiwl</a:t>
            </a:r>
            <a:r>
              <a:rPr lang="en-GB" sz="2400"/>
              <a:t>)</a:t>
            </a:r>
            <a:endParaRPr lang="en-GB" sz="2400">
              <a:cs typeface="Calibri"/>
            </a:endParaRPr>
          </a:p>
          <a:p>
            <a:r>
              <a:rPr lang="en-GB" sz="2400" err="1"/>
              <a:t>Graddau</a:t>
            </a:r>
            <a:endParaRPr lang="en-GB" sz="2400" err="1">
              <a:cs typeface="Calibri"/>
            </a:endParaRPr>
          </a:p>
          <a:p>
            <a:r>
              <a:rPr lang="en-GB" sz="2400"/>
              <a:t>Marcio </a:t>
            </a:r>
            <a:r>
              <a:rPr lang="en-GB" sz="2400" err="1"/>
              <a:t>Meini</a:t>
            </a:r>
            <a:r>
              <a:rPr lang="en-GB" sz="2400"/>
              <a:t> </a:t>
            </a:r>
            <a:r>
              <a:rPr lang="en-GB" sz="2400" err="1"/>
              <a:t>Prawf</a:t>
            </a:r>
            <a:r>
              <a:rPr lang="en-GB" sz="2400"/>
              <a:t> </a:t>
            </a:r>
            <a:r>
              <a:rPr lang="en-GB" sz="2400" err="1"/>
              <a:t>Generig</a:t>
            </a:r>
            <a:endParaRPr lang="en-GB" sz="2400" err="1">
              <a:cs typeface="Calibri"/>
            </a:endParaRPr>
          </a:p>
          <a:p>
            <a:r>
              <a:rPr lang="en-GB" sz="2400" err="1"/>
              <a:t>Proffesionoldeb</a:t>
            </a:r>
            <a:r>
              <a:rPr lang="en-GB" sz="2400"/>
              <a:t> </a:t>
            </a:r>
            <a:r>
              <a:rPr lang="en-GB" sz="2400" err="1"/>
              <a:t>fel</a:t>
            </a:r>
            <a:r>
              <a:rPr lang="en-GB" sz="2400"/>
              <a:t> </a:t>
            </a:r>
            <a:r>
              <a:rPr lang="en-GB" sz="2400" err="1"/>
              <a:t>myfyriwr</a:t>
            </a:r>
            <a:endParaRPr lang="en-GB" sz="2400" err="1">
              <a:cs typeface="Calibri" panose="020F0502020204030204"/>
            </a:endParaRPr>
          </a:p>
          <a:p>
            <a:pPr marL="0" indent="0">
              <a:buNone/>
            </a:pPr>
            <a:r>
              <a:rPr lang="en-GB" sz="2400" err="1"/>
              <a:t>Enw</a:t>
            </a:r>
            <a:r>
              <a:rPr lang="en-GB" sz="2400"/>
              <a:t>| </a:t>
            </a:r>
            <a:r>
              <a:rPr lang="en-GB" sz="2400" err="1"/>
              <a:t>Rhif</a:t>
            </a:r>
            <a:r>
              <a:rPr lang="en-GB" sz="2400"/>
              <a:t> </a:t>
            </a:r>
            <a:r>
              <a:rPr lang="en-GB" sz="2400" err="1"/>
              <a:t>myfyriwr</a:t>
            </a:r>
            <a:r>
              <a:rPr lang="en-GB" sz="2400"/>
              <a:t> | </a:t>
            </a:r>
            <a:r>
              <a:rPr lang="en-GB" sz="2400" err="1"/>
              <a:t>côd</a:t>
            </a:r>
            <a:r>
              <a:rPr lang="en-GB" sz="2400"/>
              <a:t> </a:t>
            </a:r>
            <a:r>
              <a:rPr lang="en-GB" sz="2400" err="1"/>
              <a:t>modiwl</a:t>
            </a:r>
            <a:r>
              <a:rPr lang="en-GB" sz="2400"/>
              <a:t> | </a:t>
            </a:r>
            <a:r>
              <a:rPr lang="en-GB" sz="2400" err="1"/>
              <a:t>rhif</a:t>
            </a:r>
            <a:r>
              <a:rPr lang="en-GB" sz="2400"/>
              <a:t> </a:t>
            </a:r>
            <a:r>
              <a:rPr lang="en-GB" sz="2400" err="1"/>
              <a:t>yr</a:t>
            </a:r>
            <a:r>
              <a:rPr lang="en-GB" sz="2400"/>
              <a:t> </a:t>
            </a:r>
            <a:r>
              <a:rPr lang="en-GB" sz="2400" err="1"/>
              <a:t>asesiad</a:t>
            </a:r>
            <a:endParaRPr lang="en-GB" sz="2400">
              <a:cs typeface="Calibri"/>
            </a:endParaRPr>
          </a:p>
        </p:txBody>
      </p:sp>
      <p:graphicFrame>
        <p:nvGraphicFramePr>
          <p:cNvPr id="8" name="Table 7">
            <a:extLst>
              <a:ext uri="{FF2B5EF4-FFF2-40B4-BE49-F238E27FC236}">
                <a16:creationId xmlns:a16="http://schemas.microsoft.com/office/drawing/2014/main" id="{94F90B06-1AD1-D5B0-BF42-92DE5CF936FB}"/>
              </a:ext>
            </a:extLst>
          </p:cNvPr>
          <p:cNvGraphicFramePr>
            <a:graphicFrameLocks noGrp="1"/>
          </p:cNvGraphicFramePr>
          <p:nvPr>
            <p:extLst>
              <p:ext uri="{D42A27DB-BD31-4B8C-83A1-F6EECF244321}">
                <p14:modId xmlns:p14="http://schemas.microsoft.com/office/powerpoint/2010/main" val="718702399"/>
              </p:ext>
            </p:extLst>
          </p:nvPr>
        </p:nvGraphicFramePr>
        <p:xfrm>
          <a:off x="218722" y="4817534"/>
          <a:ext cx="11749983" cy="1849309"/>
        </p:xfrm>
        <a:graphic>
          <a:graphicData uri="http://schemas.openxmlformats.org/drawingml/2006/table">
            <a:tbl>
              <a:tblPr bandRow="1">
                <a:tableStyleId>{5C22544A-7EE6-4342-B048-85BDC9FD1C3A}</a:tableStyleId>
              </a:tblPr>
              <a:tblGrid>
                <a:gridCol w="1328928">
                  <a:extLst>
                    <a:ext uri="{9D8B030D-6E8A-4147-A177-3AD203B41FA5}">
                      <a16:colId xmlns:a16="http://schemas.microsoft.com/office/drawing/2014/main" val="3406692199"/>
                    </a:ext>
                  </a:extLst>
                </a:gridCol>
                <a:gridCol w="1109472">
                  <a:extLst>
                    <a:ext uri="{9D8B030D-6E8A-4147-A177-3AD203B41FA5}">
                      <a16:colId xmlns:a16="http://schemas.microsoft.com/office/drawing/2014/main" val="3274661523"/>
                    </a:ext>
                  </a:extLst>
                </a:gridCol>
                <a:gridCol w="1255776">
                  <a:extLst>
                    <a:ext uri="{9D8B030D-6E8A-4147-A177-3AD203B41FA5}">
                      <a16:colId xmlns:a16="http://schemas.microsoft.com/office/drawing/2014/main" val="2752572760"/>
                    </a:ext>
                  </a:extLst>
                </a:gridCol>
                <a:gridCol w="1719071">
                  <a:extLst>
                    <a:ext uri="{9D8B030D-6E8A-4147-A177-3AD203B41FA5}">
                      <a16:colId xmlns:a16="http://schemas.microsoft.com/office/drawing/2014/main" val="2115332575"/>
                    </a:ext>
                  </a:extLst>
                </a:gridCol>
                <a:gridCol w="1316736">
                  <a:extLst>
                    <a:ext uri="{9D8B030D-6E8A-4147-A177-3AD203B41FA5}">
                      <a16:colId xmlns:a16="http://schemas.microsoft.com/office/drawing/2014/main" val="643200751"/>
                    </a:ext>
                  </a:extLst>
                </a:gridCol>
                <a:gridCol w="1426462">
                  <a:extLst>
                    <a:ext uri="{9D8B030D-6E8A-4147-A177-3AD203B41FA5}">
                      <a16:colId xmlns:a16="http://schemas.microsoft.com/office/drawing/2014/main" val="1237021831"/>
                    </a:ext>
                  </a:extLst>
                </a:gridCol>
                <a:gridCol w="1865375">
                  <a:extLst>
                    <a:ext uri="{9D8B030D-6E8A-4147-A177-3AD203B41FA5}">
                      <a16:colId xmlns:a16="http://schemas.microsoft.com/office/drawing/2014/main" val="950617475"/>
                    </a:ext>
                  </a:extLst>
                </a:gridCol>
                <a:gridCol w="1728163">
                  <a:extLst>
                    <a:ext uri="{9D8B030D-6E8A-4147-A177-3AD203B41FA5}">
                      <a16:colId xmlns:a16="http://schemas.microsoft.com/office/drawing/2014/main" val="1793335157"/>
                    </a:ext>
                  </a:extLst>
                </a:gridCol>
              </a:tblGrid>
              <a:tr h="1087829">
                <a:tc rowSpan="2">
                  <a:txBody>
                    <a:bodyPr/>
                    <a:lstStyle/>
                    <a:p>
                      <a:pPr algn="ctr" rtl="0" fontAlgn="base"/>
                      <a:r>
                        <a:rPr lang="en-GB" sz="2400" b="1">
                          <a:effectLst/>
                          <a:latin typeface="Arial"/>
                        </a:rPr>
                        <a:t>Level 4</a:t>
                      </a:r>
                      <a:r>
                        <a:rPr lang="en-GB" sz="2400">
                          <a:effectLst/>
                          <a:latin typeface="Arial"/>
                        </a:rPr>
                        <a:t> </a:t>
                      </a:r>
                      <a:endParaRPr lang="en-GB" sz="240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83CDE2"/>
                    </a:solidFill>
                  </a:tcPr>
                </a:tc>
                <a:tc>
                  <a:txBody>
                    <a:bodyPr/>
                    <a:lstStyle/>
                    <a:p>
                      <a:pPr algn="ctr" rtl="0" fontAlgn="base"/>
                      <a:r>
                        <a:rPr lang="en-GB" sz="1600" b="1">
                          <a:effectLst/>
                          <a:latin typeface="Arial"/>
                        </a:rPr>
                        <a:t>FAIL</a:t>
                      </a:r>
                      <a:r>
                        <a:rPr lang="en-GB" sz="1600">
                          <a:effectLst/>
                          <a:latin typeface="Arial"/>
                        </a:rPr>
                        <a:t> </a:t>
                      </a:r>
                      <a:endParaRPr lang="en-GB" sz="160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83CDE2"/>
                    </a:solidFill>
                  </a:tcPr>
                </a:tc>
                <a:tc>
                  <a:txBody>
                    <a:bodyPr/>
                    <a:lstStyle/>
                    <a:p>
                      <a:pPr algn="ctr" rtl="0" fontAlgn="base"/>
                      <a:r>
                        <a:rPr lang="en-GB" sz="1600" b="1">
                          <a:effectLst/>
                          <a:latin typeface="Arial"/>
                        </a:rPr>
                        <a:t>MARGINAL FAIL</a:t>
                      </a:r>
                      <a:r>
                        <a:rPr lang="en-GB" sz="1600">
                          <a:effectLst/>
                          <a:latin typeface="Arial"/>
                        </a:rPr>
                        <a:t> </a:t>
                      </a:r>
                      <a:endParaRPr lang="en-GB" sz="160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83CDE2"/>
                    </a:solidFill>
                  </a:tcPr>
                </a:tc>
                <a:tc>
                  <a:txBody>
                    <a:bodyPr/>
                    <a:lstStyle/>
                    <a:p>
                      <a:pPr algn="ctr" rtl="0" fontAlgn="base"/>
                      <a:r>
                        <a:rPr lang="en-GB" sz="1600" b="1">
                          <a:effectLst/>
                          <a:latin typeface="Arial"/>
                        </a:rPr>
                        <a:t>SATISFACTORY</a:t>
                      </a:r>
                      <a:endParaRPr lang="en-GB" sz="1600">
                        <a:effectLst/>
                        <a:latin typeface="Arial"/>
                      </a:endParaRPr>
                    </a:p>
                    <a:p>
                      <a:pPr algn="ctr" rtl="0" fontAlgn="base"/>
                      <a:r>
                        <a:rPr lang="en-GB" sz="1600" b="1">
                          <a:effectLst/>
                          <a:latin typeface="Arial"/>
                        </a:rPr>
                        <a:t>(3</a:t>
                      </a:r>
                      <a:r>
                        <a:rPr lang="en-GB" sz="1600" b="1" baseline="30000">
                          <a:effectLst/>
                          <a:latin typeface="Arial"/>
                        </a:rPr>
                        <a:t>rd</a:t>
                      </a:r>
                      <a:r>
                        <a:rPr lang="en-GB" sz="1600" b="1">
                          <a:effectLst/>
                          <a:latin typeface="Arial"/>
                        </a:rPr>
                        <a:t> / Pass)</a:t>
                      </a:r>
                      <a:r>
                        <a:rPr lang="en-GB" sz="1600">
                          <a:effectLst/>
                          <a:latin typeface="Arial"/>
                        </a:rPr>
                        <a:t> </a:t>
                      </a:r>
                      <a:endParaRPr lang="en-GB" sz="160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83CDE2"/>
                    </a:solidFill>
                  </a:tcPr>
                </a:tc>
                <a:tc>
                  <a:txBody>
                    <a:bodyPr/>
                    <a:lstStyle/>
                    <a:p>
                      <a:pPr algn="ctr" rtl="0" fontAlgn="base"/>
                      <a:r>
                        <a:rPr lang="en-GB" sz="1600" b="1">
                          <a:effectLst/>
                          <a:latin typeface="Arial"/>
                        </a:rPr>
                        <a:t>GOOD</a:t>
                      </a:r>
                      <a:r>
                        <a:rPr lang="en-GB" sz="1600">
                          <a:effectLst/>
                          <a:latin typeface="Arial"/>
                        </a:rPr>
                        <a:t> </a:t>
                      </a:r>
                      <a:endParaRPr lang="en-GB" sz="1600">
                        <a:effectLst/>
                      </a:endParaRPr>
                    </a:p>
                    <a:p>
                      <a:pPr algn="ctr" rtl="0" fontAlgn="base"/>
                      <a:r>
                        <a:rPr lang="en-GB" sz="1600" b="1">
                          <a:effectLst/>
                          <a:latin typeface="Arial"/>
                        </a:rPr>
                        <a:t>(2.2 / Pass)</a:t>
                      </a:r>
                      <a:r>
                        <a:rPr lang="en-GB" sz="1600">
                          <a:effectLst/>
                          <a:latin typeface="Arial"/>
                        </a:rPr>
                        <a:t> </a:t>
                      </a:r>
                      <a:endParaRPr lang="en-GB" sz="160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83CDE2"/>
                    </a:solidFill>
                  </a:tcPr>
                </a:tc>
                <a:tc>
                  <a:txBody>
                    <a:bodyPr/>
                    <a:lstStyle/>
                    <a:p>
                      <a:pPr algn="ctr" rtl="0" fontAlgn="base"/>
                      <a:r>
                        <a:rPr lang="en-GB" sz="1600" b="1">
                          <a:effectLst/>
                          <a:latin typeface="Arial"/>
                        </a:rPr>
                        <a:t>VERY GOOD</a:t>
                      </a:r>
                      <a:r>
                        <a:rPr lang="en-GB" sz="1600">
                          <a:effectLst/>
                          <a:latin typeface="Arial"/>
                        </a:rPr>
                        <a:t> </a:t>
                      </a:r>
                      <a:endParaRPr lang="en-GB" sz="1600">
                        <a:effectLst/>
                      </a:endParaRPr>
                    </a:p>
                    <a:p>
                      <a:pPr algn="ctr" rtl="0" fontAlgn="base"/>
                      <a:r>
                        <a:rPr lang="en-GB" sz="1600" b="1">
                          <a:effectLst/>
                          <a:latin typeface="Arial"/>
                        </a:rPr>
                        <a:t>(2.1 / Merit)</a:t>
                      </a:r>
                      <a:r>
                        <a:rPr lang="en-GB" sz="1600">
                          <a:effectLst/>
                          <a:latin typeface="Arial"/>
                        </a:rPr>
                        <a:t> </a:t>
                      </a:r>
                      <a:endParaRPr lang="en-GB" sz="160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83CDE2"/>
                    </a:solidFill>
                  </a:tcPr>
                </a:tc>
                <a:tc>
                  <a:txBody>
                    <a:bodyPr/>
                    <a:lstStyle/>
                    <a:p>
                      <a:pPr algn="ctr" rtl="0" fontAlgn="base"/>
                      <a:r>
                        <a:rPr lang="en-GB" sz="1600" b="1">
                          <a:effectLst/>
                          <a:latin typeface="Arial"/>
                        </a:rPr>
                        <a:t>EXCELLENT</a:t>
                      </a:r>
                      <a:r>
                        <a:rPr lang="en-GB" sz="1600">
                          <a:effectLst/>
                          <a:latin typeface="Arial"/>
                        </a:rPr>
                        <a:t> </a:t>
                      </a:r>
                      <a:endParaRPr lang="en-GB" sz="1600">
                        <a:effectLst/>
                      </a:endParaRPr>
                    </a:p>
                    <a:p>
                      <a:pPr algn="ctr" rtl="0" fontAlgn="base"/>
                      <a:r>
                        <a:rPr lang="en-GB" sz="1600" b="1">
                          <a:effectLst/>
                          <a:latin typeface="Arial"/>
                        </a:rPr>
                        <a:t>(1</a:t>
                      </a:r>
                      <a:r>
                        <a:rPr lang="en-GB" sz="1600" b="1" baseline="30000">
                          <a:effectLst/>
                          <a:latin typeface="Arial"/>
                        </a:rPr>
                        <a:t>st</a:t>
                      </a:r>
                      <a:r>
                        <a:rPr lang="en-GB" sz="1600" b="1">
                          <a:effectLst/>
                          <a:latin typeface="Arial"/>
                        </a:rPr>
                        <a:t> /Distinction)</a:t>
                      </a:r>
                      <a:r>
                        <a:rPr lang="en-GB" sz="1600">
                          <a:effectLst/>
                          <a:latin typeface="Arial"/>
                        </a:rPr>
                        <a:t> </a:t>
                      </a:r>
                      <a:endParaRPr lang="en-GB" sz="160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83CDE2"/>
                    </a:solidFill>
                  </a:tcPr>
                </a:tc>
                <a:tc>
                  <a:txBody>
                    <a:bodyPr/>
                    <a:lstStyle/>
                    <a:p>
                      <a:pPr algn="ctr" rtl="0" fontAlgn="base"/>
                      <a:r>
                        <a:rPr lang="en-GB" sz="1600" b="1">
                          <a:effectLst/>
                          <a:latin typeface="Arial"/>
                        </a:rPr>
                        <a:t>EXCEPTIONAL</a:t>
                      </a:r>
                      <a:r>
                        <a:rPr lang="en-GB" sz="1600">
                          <a:effectLst/>
                          <a:latin typeface="Arial"/>
                        </a:rPr>
                        <a:t> </a:t>
                      </a:r>
                      <a:endParaRPr lang="en-GB" sz="1600">
                        <a:effectLst/>
                      </a:endParaRPr>
                    </a:p>
                    <a:p>
                      <a:pPr algn="ctr" rtl="0" fontAlgn="base"/>
                      <a:r>
                        <a:rPr lang="en-GB" sz="1600" b="1">
                          <a:effectLst/>
                          <a:latin typeface="Arial"/>
                        </a:rPr>
                        <a:t>(1</a:t>
                      </a:r>
                      <a:r>
                        <a:rPr lang="en-GB" sz="1600" b="1" baseline="30000">
                          <a:effectLst/>
                          <a:latin typeface="Arial"/>
                        </a:rPr>
                        <a:t>st</a:t>
                      </a:r>
                      <a:r>
                        <a:rPr lang="en-GB" sz="1600" b="1">
                          <a:effectLst/>
                          <a:latin typeface="Arial"/>
                        </a:rPr>
                        <a:t> /Distinction)</a:t>
                      </a:r>
                      <a:r>
                        <a:rPr lang="en-GB" sz="1600">
                          <a:effectLst/>
                          <a:latin typeface="Arial"/>
                        </a:rPr>
                        <a:t> </a:t>
                      </a:r>
                      <a:endParaRPr lang="en-GB" sz="160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83CDE2"/>
                    </a:solidFill>
                  </a:tcPr>
                </a:tc>
                <a:extLst>
                  <a:ext uri="{0D108BD9-81ED-4DB2-BD59-A6C34878D82A}">
                    <a16:rowId xmlns:a16="http://schemas.microsoft.com/office/drawing/2014/main" val="1597418847"/>
                  </a:ext>
                </a:extLst>
              </a:tr>
              <a:tr h="761480">
                <a:tc vMerge="1">
                  <a:txBody>
                    <a:bodyPr/>
                    <a:lstStyle/>
                    <a:p>
                      <a:endParaRPr lang="en-US"/>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8DB3E2"/>
                    </a:solidFill>
                  </a:tcPr>
                </a:tc>
                <a:tc>
                  <a:txBody>
                    <a:bodyPr/>
                    <a:lstStyle/>
                    <a:p>
                      <a:pPr algn="ctr" rtl="0" fontAlgn="base"/>
                      <a:r>
                        <a:rPr lang="en-GB" sz="1800" b="1">
                          <a:effectLst/>
                          <a:latin typeface="Arial"/>
                        </a:rPr>
                        <a:t>0-29%</a:t>
                      </a:r>
                      <a:r>
                        <a:rPr lang="en-GB" sz="1800">
                          <a:effectLst/>
                          <a:latin typeface="Arial"/>
                        </a:rPr>
                        <a:t> </a:t>
                      </a:r>
                      <a:endParaRPr lang="en-GB" sz="180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83CDE2"/>
                    </a:solidFill>
                  </a:tcPr>
                </a:tc>
                <a:tc>
                  <a:txBody>
                    <a:bodyPr/>
                    <a:lstStyle/>
                    <a:p>
                      <a:pPr algn="ctr" rtl="0" fontAlgn="base"/>
                      <a:r>
                        <a:rPr lang="en-GB" sz="1800" b="1">
                          <a:effectLst/>
                          <a:latin typeface="Arial"/>
                        </a:rPr>
                        <a:t>30-39%</a:t>
                      </a:r>
                      <a:r>
                        <a:rPr lang="en-GB" sz="1800">
                          <a:effectLst/>
                          <a:latin typeface="Arial"/>
                        </a:rPr>
                        <a:t> </a:t>
                      </a:r>
                      <a:endParaRPr lang="en-GB" sz="180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83CDE2"/>
                    </a:solidFill>
                  </a:tcPr>
                </a:tc>
                <a:tc>
                  <a:txBody>
                    <a:bodyPr/>
                    <a:lstStyle/>
                    <a:p>
                      <a:pPr algn="ctr" rtl="0" fontAlgn="base"/>
                      <a:r>
                        <a:rPr lang="en-GB" sz="1800" b="1">
                          <a:effectLst/>
                          <a:latin typeface="Arial"/>
                        </a:rPr>
                        <a:t>40-49%</a:t>
                      </a:r>
                      <a:r>
                        <a:rPr lang="en-GB" sz="1800">
                          <a:effectLst/>
                          <a:latin typeface="Arial"/>
                        </a:rPr>
                        <a:t> </a:t>
                      </a:r>
                      <a:endParaRPr lang="en-GB" sz="180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83CDE2"/>
                    </a:solidFill>
                  </a:tcPr>
                </a:tc>
                <a:tc>
                  <a:txBody>
                    <a:bodyPr/>
                    <a:lstStyle/>
                    <a:p>
                      <a:pPr algn="ctr" rtl="0" fontAlgn="base"/>
                      <a:r>
                        <a:rPr lang="en-GB" sz="1800" b="1">
                          <a:effectLst/>
                          <a:latin typeface="Arial"/>
                        </a:rPr>
                        <a:t>50-59%</a:t>
                      </a:r>
                      <a:r>
                        <a:rPr lang="en-GB" sz="1800">
                          <a:effectLst/>
                          <a:latin typeface="Arial"/>
                        </a:rPr>
                        <a:t> </a:t>
                      </a:r>
                      <a:endParaRPr lang="en-GB" sz="180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83CDE2"/>
                    </a:solidFill>
                  </a:tcPr>
                </a:tc>
                <a:tc>
                  <a:txBody>
                    <a:bodyPr/>
                    <a:lstStyle/>
                    <a:p>
                      <a:pPr algn="ctr" rtl="0" fontAlgn="base"/>
                      <a:r>
                        <a:rPr lang="en-GB" sz="1800" b="1">
                          <a:effectLst/>
                          <a:latin typeface="Arial"/>
                        </a:rPr>
                        <a:t>60-69%</a:t>
                      </a:r>
                      <a:r>
                        <a:rPr lang="en-GB" sz="1800">
                          <a:effectLst/>
                          <a:latin typeface="Arial"/>
                        </a:rPr>
                        <a:t> </a:t>
                      </a:r>
                      <a:endParaRPr lang="en-GB" sz="180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83CDE2"/>
                    </a:solidFill>
                  </a:tcPr>
                </a:tc>
                <a:tc>
                  <a:txBody>
                    <a:bodyPr/>
                    <a:lstStyle/>
                    <a:p>
                      <a:pPr algn="ctr" rtl="0" fontAlgn="base"/>
                      <a:r>
                        <a:rPr lang="en-GB" sz="1800" b="1">
                          <a:effectLst/>
                          <a:latin typeface="Arial"/>
                        </a:rPr>
                        <a:t>70-84%</a:t>
                      </a:r>
                      <a:r>
                        <a:rPr lang="en-GB" sz="1800">
                          <a:effectLst/>
                          <a:latin typeface="Arial"/>
                        </a:rPr>
                        <a:t> </a:t>
                      </a:r>
                      <a:endParaRPr lang="en-GB" sz="180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83CDE2"/>
                    </a:solidFill>
                  </a:tcPr>
                </a:tc>
                <a:tc>
                  <a:txBody>
                    <a:bodyPr/>
                    <a:lstStyle/>
                    <a:p>
                      <a:pPr algn="ctr" rtl="0" fontAlgn="base"/>
                      <a:r>
                        <a:rPr lang="en-GB" sz="1800" b="1">
                          <a:effectLst/>
                          <a:latin typeface="Arial"/>
                        </a:rPr>
                        <a:t>85-100%</a:t>
                      </a:r>
                      <a:r>
                        <a:rPr lang="en-GB" sz="1800">
                          <a:effectLst/>
                          <a:latin typeface="Arial"/>
                        </a:rPr>
                        <a:t> </a:t>
                      </a:r>
                      <a:endParaRPr lang="en-GB" sz="1800">
                        <a:effectLst/>
                      </a:endParaRP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83CDE2"/>
                    </a:solidFill>
                  </a:tcPr>
                </a:tc>
                <a:extLst>
                  <a:ext uri="{0D108BD9-81ED-4DB2-BD59-A6C34878D82A}">
                    <a16:rowId xmlns:a16="http://schemas.microsoft.com/office/drawing/2014/main" val="1613621412"/>
                  </a:ext>
                </a:extLst>
              </a:tr>
            </a:tbl>
          </a:graphicData>
        </a:graphic>
      </p:graphicFrame>
    </p:spTree>
    <p:extLst>
      <p:ext uri="{BB962C8B-B14F-4D97-AF65-F5344CB8AC3E}">
        <p14:creationId xmlns:p14="http://schemas.microsoft.com/office/powerpoint/2010/main" val="1009257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82604" y="1157942"/>
            <a:ext cx="5419126" cy="857064"/>
          </a:xfrm>
        </p:spPr>
        <p:txBody>
          <a:bodyPr>
            <a:noAutofit/>
          </a:bodyPr>
          <a:lstStyle/>
          <a:p>
            <a:r>
              <a:rPr lang="en-GB" sz="4800" b="1">
                <a:solidFill>
                  <a:srgbClr val="000000"/>
                </a:solidFill>
              </a:rPr>
              <a:t>Structure</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358218" y="2023319"/>
            <a:ext cx="5540225" cy="4120204"/>
          </a:xfrm>
        </p:spPr>
        <p:txBody>
          <a:bodyPr vert="horz" lIns="91440" tIns="45720" rIns="91440" bIns="45720" rtlCol="0" anchor="t">
            <a:normAutofit/>
          </a:bodyPr>
          <a:lstStyle/>
          <a:p>
            <a:r>
              <a:rPr lang="en-GB" sz="3200"/>
              <a:t>Two semester module.</a:t>
            </a:r>
            <a:endParaRPr lang="en-GB" sz="3200">
              <a:ea typeface="Calibri"/>
              <a:cs typeface="Calibri"/>
            </a:endParaRPr>
          </a:p>
          <a:p>
            <a:r>
              <a:rPr lang="en-GB" sz="3200"/>
              <a:t>Monday 2-4pm</a:t>
            </a:r>
            <a:endParaRPr lang="en-GB" sz="3200">
              <a:ea typeface="Calibri"/>
              <a:cs typeface="Calibri"/>
            </a:endParaRPr>
          </a:p>
          <a:p>
            <a:r>
              <a:rPr lang="en-GB" sz="3200"/>
              <a:t>Lectures and online resources </a:t>
            </a:r>
            <a:endParaRPr lang="en-GB" sz="3200">
              <a:ea typeface="Calibri"/>
              <a:cs typeface="Calibri"/>
            </a:endParaRPr>
          </a:p>
          <a:p>
            <a:r>
              <a:rPr lang="en-GB" sz="3200">
                <a:sym typeface="Wingdings" panose="05000000000000000000" pitchFamily="2" charset="2"/>
              </a:rPr>
              <a:t>Workshops</a:t>
            </a:r>
            <a:endParaRPr lang="en-GB" sz="3200">
              <a:ea typeface="Calibri"/>
              <a:cs typeface="Calibri"/>
            </a:endParaRPr>
          </a:p>
          <a:p>
            <a:r>
              <a:rPr lang="en-GB" sz="3200"/>
              <a:t>General information covering fundamentals of degree</a:t>
            </a:r>
            <a:endParaRPr lang="en-GB" sz="3200">
              <a:ea typeface="Calibri"/>
              <a:cs typeface="Calibri"/>
            </a:endParaRPr>
          </a:p>
          <a:p>
            <a:endParaRPr lang="en-GB" sz="3200"/>
          </a:p>
          <a:p>
            <a:pPr marL="0" indent="0">
              <a:buNone/>
            </a:pPr>
            <a:endParaRPr lang="en-GB" sz="3200"/>
          </a:p>
          <a:p>
            <a:endParaRPr lang="en-GB" sz="3200"/>
          </a:p>
        </p:txBody>
      </p:sp>
      <p:sp>
        <p:nvSpPr>
          <p:cNvPr id="5" name="Content Placeholder 2">
            <a:extLst>
              <a:ext uri="{FF2B5EF4-FFF2-40B4-BE49-F238E27FC236}">
                <a16:creationId xmlns:a16="http://schemas.microsoft.com/office/drawing/2014/main" id="{9D5B1FB1-A8B2-5D48-A6CE-34336166D4DD}"/>
              </a:ext>
            </a:extLst>
          </p:cNvPr>
          <p:cNvSpPr txBox="1">
            <a:spLocks/>
          </p:cNvSpPr>
          <p:nvPr/>
        </p:nvSpPr>
        <p:spPr>
          <a:xfrm>
            <a:off x="6087283" y="2023319"/>
            <a:ext cx="5897422" cy="412020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err="1"/>
              <a:t>Modiwl</a:t>
            </a:r>
            <a:r>
              <a:rPr lang="en-GB" sz="3200"/>
              <a:t> </a:t>
            </a:r>
            <a:r>
              <a:rPr lang="en-GB" sz="3200" err="1"/>
              <a:t>dau</a:t>
            </a:r>
            <a:r>
              <a:rPr lang="en-GB" sz="3200"/>
              <a:t> </a:t>
            </a:r>
            <a:r>
              <a:rPr lang="en-GB" sz="3200" err="1"/>
              <a:t>dymor</a:t>
            </a:r>
            <a:endParaRPr lang="en-GB" sz="3200" err="1">
              <a:ea typeface="Calibri"/>
              <a:cs typeface="Calibri"/>
            </a:endParaRPr>
          </a:p>
          <a:p>
            <a:r>
              <a:rPr lang="en-GB" sz="3200" err="1"/>
              <a:t>Dydd</a:t>
            </a:r>
            <a:r>
              <a:rPr lang="en-GB" sz="3200"/>
              <a:t> </a:t>
            </a:r>
            <a:r>
              <a:rPr lang="en-GB" sz="3200" err="1"/>
              <a:t>Llun</a:t>
            </a:r>
            <a:r>
              <a:rPr lang="en-GB" sz="3200"/>
              <a:t> 2-4pm</a:t>
            </a:r>
            <a:endParaRPr lang="en-GB" sz="3200">
              <a:ea typeface="Calibri"/>
              <a:cs typeface="Calibri"/>
            </a:endParaRPr>
          </a:p>
          <a:p>
            <a:r>
              <a:rPr lang="en-GB" sz="3200" err="1"/>
              <a:t>Darlithoedd</a:t>
            </a:r>
            <a:r>
              <a:rPr lang="en-GB" sz="3200"/>
              <a:t> ac </a:t>
            </a:r>
            <a:r>
              <a:rPr lang="en-GB" sz="3200" err="1"/>
              <a:t>adnoddau</a:t>
            </a:r>
            <a:r>
              <a:rPr lang="en-GB" sz="3200"/>
              <a:t> </a:t>
            </a:r>
            <a:r>
              <a:rPr lang="en-GB" sz="3200" err="1"/>
              <a:t>ar</a:t>
            </a:r>
            <a:r>
              <a:rPr lang="en-GB" sz="3200"/>
              <a:t> </a:t>
            </a:r>
            <a:r>
              <a:rPr lang="en-GB" sz="3200" err="1"/>
              <a:t>lein</a:t>
            </a:r>
            <a:endParaRPr lang="en-GB" sz="3200"/>
          </a:p>
          <a:p>
            <a:r>
              <a:rPr lang="en-GB" sz="3200" err="1">
                <a:sym typeface="Wingdings" panose="05000000000000000000" pitchFamily="2" charset="2"/>
              </a:rPr>
              <a:t>Gweithdai</a:t>
            </a:r>
            <a:endParaRPr lang="en-GB" sz="3200">
              <a:cs typeface="Calibri"/>
            </a:endParaRPr>
          </a:p>
          <a:p>
            <a:r>
              <a:rPr lang="en-GB" sz="3200" err="1"/>
              <a:t>Gwybodaeth</a:t>
            </a:r>
            <a:r>
              <a:rPr lang="en-GB" sz="3200"/>
              <a:t> </a:t>
            </a:r>
            <a:r>
              <a:rPr lang="en-GB" sz="3200" err="1"/>
              <a:t>cyffredinol</a:t>
            </a:r>
            <a:r>
              <a:rPr lang="en-GB" sz="3200"/>
              <a:t> </a:t>
            </a:r>
            <a:r>
              <a:rPr lang="en-GB" sz="3200" err="1"/>
              <a:t>sy’n</a:t>
            </a:r>
            <a:r>
              <a:rPr lang="en-GB" sz="3200"/>
              <a:t> </a:t>
            </a:r>
            <a:r>
              <a:rPr lang="en-GB" sz="3200" err="1"/>
              <a:t>rhoi</a:t>
            </a:r>
            <a:r>
              <a:rPr lang="en-GB" sz="3200"/>
              <a:t> </a:t>
            </a:r>
            <a:r>
              <a:rPr lang="en-GB" sz="3200" err="1"/>
              <a:t>trosolwg</a:t>
            </a:r>
            <a:r>
              <a:rPr lang="en-GB" sz="3200"/>
              <a:t> </a:t>
            </a:r>
            <a:r>
              <a:rPr lang="en-GB" sz="3200" err="1"/>
              <a:t>astudio</a:t>
            </a:r>
            <a:r>
              <a:rPr lang="en-GB" sz="3200"/>
              <a:t> </a:t>
            </a:r>
            <a:r>
              <a:rPr lang="en-GB" sz="3200" err="1"/>
              <a:t>gradd</a:t>
            </a:r>
            <a:endParaRPr lang="en-GB" sz="3200"/>
          </a:p>
          <a:p>
            <a:endParaRPr lang="en-GB" sz="3200"/>
          </a:p>
          <a:p>
            <a:pPr marL="0" indent="0">
              <a:buFont typeface="Arial" panose="020B0604020202020204" pitchFamily="34" charset="0"/>
              <a:buNone/>
            </a:pPr>
            <a:endParaRPr lang="en-GB" sz="3200"/>
          </a:p>
          <a:p>
            <a:endParaRPr lang="en-GB" sz="3200"/>
          </a:p>
        </p:txBody>
      </p:sp>
      <p:sp>
        <p:nvSpPr>
          <p:cNvPr id="6" name="Title 1">
            <a:extLst>
              <a:ext uri="{FF2B5EF4-FFF2-40B4-BE49-F238E27FC236}">
                <a16:creationId xmlns:a16="http://schemas.microsoft.com/office/drawing/2014/main" id="{B0966E77-BB0F-294D-BB52-15D849C321A9}"/>
              </a:ext>
            </a:extLst>
          </p:cNvPr>
          <p:cNvSpPr txBox="1">
            <a:spLocks/>
          </p:cNvSpPr>
          <p:nvPr/>
        </p:nvSpPr>
        <p:spPr>
          <a:xfrm>
            <a:off x="6271308" y="1157940"/>
            <a:ext cx="5128181" cy="85706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err="1">
                <a:solidFill>
                  <a:srgbClr val="000000"/>
                </a:solidFill>
              </a:rPr>
              <a:t>Strwythur</a:t>
            </a:r>
            <a:endParaRPr lang="en-GB" b="1">
              <a:solidFill>
                <a:srgbClr val="000000"/>
              </a:solidFill>
            </a:endParaRPr>
          </a:p>
        </p:txBody>
      </p:sp>
      <p:sp>
        <p:nvSpPr>
          <p:cNvPr id="7" name="Title 1">
            <a:extLst>
              <a:ext uri="{FF2B5EF4-FFF2-40B4-BE49-F238E27FC236}">
                <a16:creationId xmlns:a16="http://schemas.microsoft.com/office/drawing/2014/main" id="{037F4F7D-FA5F-08DB-6CA6-C78C5B57F3BC}"/>
              </a:ext>
            </a:extLst>
          </p:cNvPr>
          <p:cNvSpPr txBox="1">
            <a:spLocks/>
          </p:cNvSpPr>
          <p:nvPr/>
        </p:nvSpPr>
        <p:spPr>
          <a:xfrm>
            <a:off x="388700" y="78950"/>
            <a:ext cx="5419126" cy="85706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b="1">
                <a:solidFill>
                  <a:schemeClr val="bg1"/>
                </a:solidFill>
              </a:rPr>
              <a:t>About this module...</a:t>
            </a:r>
            <a:endParaRPr lang="en-GB" sz="4800" b="1">
              <a:solidFill>
                <a:schemeClr val="bg1"/>
              </a:solidFill>
              <a:cs typeface="Calibri Light"/>
            </a:endParaRPr>
          </a:p>
        </p:txBody>
      </p:sp>
      <p:sp>
        <p:nvSpPr>
          <p:cNvPr id="8" name="Title 1">
            <a:extLst>
              <a:ext uri="{FF2B5EF4-FFF2-40B4-BE49-F238E27FC236}">
                <a16:creationId xmlns:a16="http://schemas.microsoft.com/office/drawing/2014/main" id="{B06FBFE3-F4FA-0ADE-2F3E-6E26532AE269}"/>
              </a:ext>
            </a:extLst>
          </p:cNvPr>
          <p:cNvSpPr txBox="1">
            <a:spLocks/>
          </p:cNvSpPr>
          <p:nvPr/>
        </p:nvSpPr>
        <p:spPr>
          <a:xfrm>
            <a:off x="6265211" y="66756"/>
            <a:ext cx="5128181" cy="85706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solidFill>
                  <a:schemeClr val="bg1"/>
                </a:solidFill>
              </a:rPr>
              <a:t>Y </a:t>
            </a:r>
            <a:r>
              <a:rPr lang="en-GB" b="1" err="1">
                <a:solidFill>
                  <a:schemeClr val="bg1"/>
                </a:solidFill>
              </a:rPr>
              <a:t>modiwl</a:t>
            </a:r>
            <a:r>
              <a:rPr lang="en-GB" b="1">
                <a:solidFill>
                  <a:schemeClr val="bg1"/>
                </a:solidFill>
              </a:rPr>
              <a:t> </a:t>
            </a:r>
            <a:r>
              <a:rPr lang="en-GB" b="1" err="1">
                <a:solidFill>
                  <a:schemeClr val="bg1"/>
                </a:solidFill>
              </a:rPr>
              <a:t>yma</a:t>
            </a:r>
            <a:r>
              <a:rPr lang="en-GB" b="1">
                <a:solidFill>
                  <a:schemeClr val="bg1"/>
                </a:solidFill>
              </a:rPr>
              <a:t>...</a:t>
            </a:r>
            <a:endParaRPr lang="en-GB" b="1">
              <a:solidFill>
                <a:schemeClr val="bg1"/>
              </a:solidFill>
              <a:cs typeface="Calibri Light"/>
            </a:endParaRPr>
          </a:p>
        </p:txBody>
      </p:sp>
    </p:spTree>
    <p:extLst>
      <p:ext uri="{BB962C8B-B14F-4D97-AF65-F5344CB8AC3E}">
        <p14:creationId xmlns:p14="http://schemas.microsoft.com/office/powerpoint/2010/main" val="2407964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D6103-B37B-4519-9D03-B99B2FC942E3}"/>
              </a:ext>
            </a:extLst>
          </p:cNvPr>
          <p:cNvSpPr>
            <a:spLocks noGrp="1"/>
          </p:cNvSpPr>
          <p:nvPr>
            <p:ph type="title"/>
          </p:nvPr>
        </p:nvSpPr>
        <p:spPr>
          <a:xfrm>
            <a:off x="623455" y="141860"/>
            <a:ext cx="10695709" cy="666841"/>
          </a:xfrm>
        </p:spPr>
        <p:txBody>
          <a:bodyPr>
            <a:normAutofit fontScale="90000"/>
          </a:bodyPr>
          <a:lstStyle/>
          <a:p>
            <a:pPr algn="ctr"/>
            <a:r>
              <a:rPr lang="en-GB">
                <a:solidFill>
                  <a:schemeClr val="bg1"/>
                </a:solidFill>
              </a:rPr>
              <a:t>Content and Learning  / </a:t>
            </a:r>
            <a:r>
              <a:rPr lang="en-GB" err="1">
                <a:solidFill>
                  <a:schemeClr val="bg1"/>
                </a:solidFill>
              </a:rPr>
              <a:t>Cynnwys</a:t>
            </a:r>
            <a:r>
              <a:rPr lang="en-GB">
                <a:solidFill>
                  <a:schemeClr val="bg1"/>
                </a:solidFill>
              </a:rPr>
              <a:t> a </a:t>
            </a:r>
            <a:r>
              <a:rPr lang="en-GB" err="1">
                <a:solidFill>
                  <a:schemeClr val="bg1"/>
                </a:solidFill>
              </a:rPr>
              <a:t>Dysgu</a:t>
            </a:r>
            <a:endParaRPr lang="en-GB">
              <a:solidFill>
                <a:schemeClr val="bg1"/>
              </a:solidFill>
            </a:endParaRPr>
          </a:p>
        </p:txBody>
      </p:sp>
      <p:pic>
        <p:nvPicPr>
          <p:cNvPr id="7" name="Picture 6">
            <a:extLst>
              <a:ext uri="{FF2B5EF4-FFF2-40B4-BE49-F238E27FC236}">
                <a16:creationId xmlns:a16="http://schemas.microsoft.com/office/drawing/2014/main" id="{2A1AA745-4A59-E3F7-0670-3E9D17C0D37F}"/>
              </a:ext>
            </a:extLst>
          </p:cNvPr>
          <p:cNvPicPr>
            <a:picLocks noChangeAspect="1"/>
          </p:cNvPicPr>
          <p:nvPr/>
        </p:nvPicPr>
        <p:blipFill rotWithShape="1">
          <a:blip r:embed="rId3"/>
          <a:srcRect l="13548" t="22772" r="13399" b="23120"/>
          <a:stretch/>
        </p:blipFill>
        <p:spPr>
          <a:xfrm>
            <a:off x="2820189" y="1092450"/>
            <a:ext cx="6309361" cy="4673100"/>
          </a:xfrm>
          <a:prstGeom prst="rect">
            <a:avLst/>
          </a:prstGeom>
        </p:spPr>
      </p:pic>
      <p:sp>
        <p:nvSpPr>
          <p:cNvPr id="9" name="TextBox 8">
            <a:extLst>
              <a:ext uri="{FF2B5EF4-FFF2-40B4-BE49-F238E27FC236}">
                <a16:creationId xmlns:a16="http://schemas.microsoft.com/office/drawing/2014/main" id="{E52CA0D3-5DF8-57C8-4B8B-3F230A227A79}"/>
              </a:ext>
            </a:extLst>
          </p:cNvPr>
          <p:cNvSpPr txBox="1"/>
          <p:nvPr/>
        </p:nvSpPr>
        <p:spPr>
          <a:xfrm>
            <a:off x="4278876" y="4396610"/>
            <a:ext cx="3853543" cy="1200329"/>
          </a:xfrm>
          <a:prstGeom prst="rect">
            <a:avLst/>
          </a:prstGeom>
          <a:noFill/>
        </p:spPr>
        <p:txBody>
          <a:bodyPr wrap="square" rtlCol="0">
            <a:spAutoFit/>
          </a:bodyPr>
          <a:lstStyle/>
          <a:p>
            <a:r>
              <a:rPr lang="en-GB" sz="3600">
                <a:solidFill>
                  <a:schemeClr val="bg1"/>
                </a:solidFill>
              </a:rPr>
              <a:t>Moodle resource</a:t>
            </a:r>
          </a:p>
          <a:p>
            <a:r>
              <a:rPr lang="en-GB" sz="3600" err="1">
                <a:solidFill>
                  <a:schemeClr val="bg1"/>
                </a:solidFill>
              </a:rPr>
              <a:t>Adnoddau</a:t>
            </a:r>
            <a:r>
              <a:rPr lang="en-GB" sz="3600">
                <a:solidFill>
                  <a:schemeClr val="bg1"/>
                </a:solidFill>
              </a:rPr>
              <a:t> Moodle</a:t>
            </a:r>
          </a:p>
        </p:txBody>
      </p:sp>
      <p:sp>
        <p:nvSpPr>
          <p:cNvPr id="10" name="TextBox 9">
            <a:extLst>
              <a:ext uri="{FF2B5EF4-FFF2-40B4-BE49-F238E27FC236}">
                <a16:creationId xmlns:a16="http://schemas.microsoft.com/office/drawing/2014/main" id="{16CAC433-139C-BEC0-30BE-02825C223F11}"/>
              </a:ext>
            </a:extLst>
          </p:cNvPr>
          <p:cNvSpPr txBox="1"/>
          <p:nvPr/>
        </p:nvSpPr>
        <p:spPr>
          <a:xfrm>
            <a:off x="4742609" y="2900243"/>
            <a:ext cx="2446022" cy="1200329"/>
          </a:xfrm>
          <a:prstGeom prst="rect">
            <a:avLst/>
          </a:prstGeom>
          <a:noFill/>
        </p:spPr>
        <p:txBody>
          <a:bodyPr wrap="square" rtlCol="0">
            <a:spAutoFit/>
          </a:bodyPr>
          <a:lstStyle/>
          <a:p>
            <a:pPr algn="ctr"/>
            <a:r>
              <a:rPr lang="en-GB" sz="3600">
                <a:solidFill>
                  <a:schemeClr val="bg1"/>
                </a:solidFill>
              </a:rPr>
              <a:t>Lectures</a:t>
            </a:r>
          </a:p>
          <a:p>
            <a:pPr algn="ctr"/>
            <a:r>
              <a:rPr lang="en-GB" sz="3600" err="1">
                <a:solidFill>
                  <a:schemeClr val="bg1"/>
                </a:solidFill>
              </a:rPr>
              <a:t>Darlithoedd</a:t>
            </a:r>
            <a:endParaRPr lang="en-GB" sz="3600">
              <a:solidFill>
                <a:schemeClr val="bg1"/>
              </a:solidFill>
            </a:endParaRPr>
          </a:p>
        </p:txBody>
      </p:sp>
      <p:sp>
        <p:nvSpPr>
          <p:cNvPr id="11" name="TextBox 10">
            <a:extLst>
              <a:ext uri="{FF2B5EF4-FFF2-40B4-BE49-F238E27FC236}">
                <a16:creationId xmlns:a16="http://schemas.microsoft.com/office/drawing/2014/main" id="{77668586-7837-F3F1-F137-97BD367702EC}"/>
              </a:ext>
            </a:extLst>
          </p:cNvPr>
          <p:cNvSpPr txBox="1"/>
          <p:nvPr/>
        </p:nvSpPr>
        <p:spPr>
          <a:xfrm>
            <a:off x="5245528" y="2004041"/>
            <a:ext cx="1423852" cy="584775"/>
          </a:xfrm>
          <a:prstGeom prst="rect">
            <a:avLst/>
          </a:prstGeom>
          <a:noFill/>
        </p:spPr>
        <p:txBody>
          <a:bodyPr wrap="square" rtlCol="0">
            <a:spAutoFit/>
          </a:bodyPr>
          <a:lstStyle/>
          <a:p>
            <a:pPr algn="ctr"/>
            <a:r>
              <a:rPr lang="en-GB" sz="1600">
                <a:solidFill>
                  <a:schemeClr val="bg1"/>
                </a:solidFill>
              </a:rPr>
              <a:t>Independent work</a:t>
            </a:r>
          </a:p>
        </p:txBody>
      </p:sp>
    </p:spTree>
    <p:extLst>
      <p:ext uri="{BB962C8B-B14F-4D97-AF65-F5344CB8AC3E}">
        <p14:creationId xmlns:p14="http://schemas.microsoft.com/office/powerpoint/2010/main" val="3775814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4DF31-0B6B-6048-9EB2-73B3907A5FA0}"/>
              </a:ext>
            </a:extLst>
          </p:cNvPr>
          <p:cNvSpPr>
            <a:spLocks noGrp="1"/>
          </p:cNvSpPr>
          <p:nvPr>
            <p:ph type="title"/>
          </p:nvPr>
        </p:nvSpPr>
        <p:spPr>
          <a:xfrm>
            <a:off x="838199" y="0"/>
            <a:ext cx="10515600" cy="969795"/>
          </a:xfrm>
        </p:spPr>
        <p:txBody>
          <a:bodyPr/>
          <a:lstStyle/>
          <a:p>
            <a:r>
              <a:rPr lang="en-US">
                <a:solidFill>
                  <a:schemeClr val="bg1"/>
                </a:solidFill>
              </a:rPr>
              <a:t>Topics Covered / </a:t>
            </a:r>
            <a:r>
              <a:rPr lang="en-US" err="1">
                <a:solidFill>
                  <a:schemeClr val="bg1"/>
                </a:solidFill>
              </a:rPr>
              <a:t>Meysydd</a:t>
            </a:r>
            <a:r>
              <a:rPr lang="en-US">
                <a:solidFill>
                  <a:schemeClr val="bg1"/>
                </a:solidFill>
              </a:rPr>
              <a:t> </a:t>
            </a:r>
            <a:r>
              <a:rPr lang="en-US" err="1">
                <a:solidFill>
                  <a:schemeClr val="bg1"/>
                </a:solidFill>
              </a:rPr>
              <a:t>byddwn</a:t>
            </a:r>
            <a:r>
              <a:rPr lang="en-US">
                <a:solidFill>
                  <a:schemeClr val="bg1"/>
                </a:solidFill>
              </a:rPr>
              <a:t> </a:t>
            </a:r>
            <a:r>
              <a:rPr lang="en-US" err="1">
                <a:solidFill>
                  <a:schemeClr val="bg1"/>
                </a:solidFill>
              </a:rPr>
              <a:t>yn</a:t>
            </a:r>
            <a:r>
              <a:rPr lang="en-US">
                <a:solidFill>
                  <a:schemeClr val="bg1"/>
                </a:solidFill>
              </a:rPr>
              <a:t> </a:t>
            </a:r>
            <a:r>
              <a:rPr lang="en-US" err="1">
                <a:solidFill>
                  <a:schemeClr val="bg1"/>
                </a:solidFill>
              </a:rPr>
              <a:t>astudio</a:t>
            </a:r>
          </a:p>
        </p:txBody>
      </p:sp>
      <p:graphicFrame>
        <p:nvGraphicFramePr>
          <p:cNvPr id="5" name="Content Placeholder 2">
            <a:extLst>
              <a:ext uri="{FF2B5EF4-FFF2-40B4-BE49-F238E27FC236}">
                <a16:creationId xmlns:a16="http://schemas.microsoft.com/office/drawing/2014/main" id="{855E5388-4E5E-60AF-B659-68086A91D1C7}"/>
              </a:ext>
            </a:extLst>
          </p:cNvPr>
          <p:cNvGraphicFramePr>
            <a:graphicFrameLocks noGrp="1"/>
          </p:cNvGraphicFramePr>
          <p:nvPr>
            <p:ph idx="1"/>
            <p:extLst>
              <p:ext uri="{D42A27DB-BD31-4B8C-83A1-F6EECF244321}">
                <p14:modId xmlns:p14="http://schemas.microsoft.com/office/powerpoint/2010/main" val="2580913736"/>
              </p:ext>
            </p:extLst>
          </p:nvPr>
        </p:nvGraphicFramePr>
        <p:xfrm>
          <a:off x="1373817" y="969795"/>
          <a:ext cx="9448801" cy="4959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7412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DE444-0953-A336-5643-A43161264D3E}"/>
              </a:ext>
            </a:extLst>
          </p:cNvPr>
          <p:cNvSpPr>
            <a:spLocks noGrp="1"/>
          </p:cNvSpPr>
          <p:nvPr>
            <p:ph type="title"/>
          </p:nvPr>
        </p:nvSpPr>
        <p:spPr>
          <a:xfrm>
            <a:off x="453469" y="1304282"/>
            <a:ext cx="4930764" cy="1235374"/>
          </a:xfrm>
        </p:spPr>
        <p:txBody>
          <a:bodyPr>
            <a:normAutofit fontScale="90000"/>
          </a:bodyPr>
          <a:lstStyle/>
          <a:p>
            <a:r>
              <a:rPr lang="en-GB" b="1">
                <a:cs typeface="Calibri Light"/>
              </a:rPr>
              <a:t>What do we know about each other?</a:t>
            </a:r>
            <a:endParaRPr lang="en-US">
              <a:cs typeface="Calibri Light"/>
            </a:endParaRPr>
          </a:p>
        </p:txBody>
      </p:sp>
      <p:sp>
        <p:nvSpPr>
          <p:cNvPr id="3" name="Content Placeholder 2">
            <a:extLst>
              <a:ext uri="{FF2B5EF4-FFF2-40B4-BE49-F238E27FC236}">
                <a16:creationId xmlns:a16="http://schemas.microsoft.com/office/drawing/2014/main" id="{757779FB-8AF0-F55B-B040-1266950E7436}"/>
              </a:ext>
            </a:extLst>
          </p:cNvPr>
          <p:cNvSpPr>
            <a:spLocks noGrp="1"/>
          </p:cNvSpPr>
          <p:nvPr>
            <p:ph idx="1"/>
          </p:nvPr>
        </p:nvSpPr>
        <p:spPr>
          <a:xfrm>
            <a:off x="305302" y="3106208"/>
            <a:ext cx="5491949" cy="2962101"/>
          </a:xfrm>
        </p:spPr>
        <p:txBody>
          <a:bodyPr vert="horz" lIns="91440" tIns="45720" rIns="91440" bIns="45720" rtlCol="0" anchor="t">
            <a:normAutofit/>
          </a:bodyPr>
          <a:lstStyle/>
          <a:p>
            <a:r>
              <a:rPr lang="en-GB" sz="3200">
                <a:cs typeface="Calibri"/>
              </a:rPr>
              <a:t>Find 2 people not on your course</a:t>
            </a:r>
            <a:endParaRPr lang="en-GB" sz="3200">
              <a:ea typeface="Calibri"/>
              <a:cs typeface="Calibri"/>
            </a:endParaRPr>
          </a:p>
          <a:p>
            <a:r>
              <a:rPr lang="en-GB" sz="3200">
                <a:cs typeface="Calibri"/>
              </a:rPr>
              <a:t>Their name &amp; something interesting about them </a:t>
            </a:r>
            <a:endParaRPr lang="en-GB" sz="3200"/>
          </a:p>
          <a:p>
            <a:endParaRPr lang="en-GB" sz="3200">
              <a:cs typeface="Calibri"/>
            </a:endParaRPr>
          </a:p>
          <a:p>
            <a:pPr marL="0" indent="0">
              <a:buNone/>
            </a:pPr>
            <a:endParaRPr lang="en-GB" sz="3200">
              <a:cs typeface="Calibri"/>
            </a:endParaRPr>
          </a:p>
        </p:txBody>
      </p:sp>
      <p:sp>
        <p:nvSpPr>
          <p:cNvPr id="5" name="Content Placeholder 2">
            <a:extLst>
              <a:ext uri="{FF2B5EF4-FFF2-40B4-BE49-F238E27FC236}">
                <a16:creationId xmlns:a16="http://schemas.microsoft.com/office/drawing/2014/main" id="{B10D068E-4864-A48D-D547-D8C22F3A9E1E}"/>
              </a:ext>
            </a:extLst>
          </p:cNvPr>
          <p:cNvSpPr txBox="1">
            <a:spLocks/>
          </p:cNvSpPr>
          <p:nvPr/>
        </p:nvSpPr>
        <p:spPr>
          <a:xfrm>
            <a:off x="6092972" y="3103688"/>
            <a:ext cx="5379970" cy="229535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err="1">
                <a:cs typeface="Calibri"/>
              </a:rPr>
              <a:t>Dewch</a:t>
            </a:r>
            <a:r>
              <a:rPr lang="en-GB" sz="3200">
                <a:cs typeface="Calibri"/>
              </a:rPr>
              <a:t> o </a:t>
            </a:r>
            <a:r>
              <a:rPr lang="en-GB" sz="3200" err="1">
                <a:cs typeface="Calibri"/>
              </a:rPr>
              <a:t>hyd</a:t>
            </a:r>
            <a:r>
              <a:rPr lang="en-GB" sz="3200">
                <a:cs typeface="Calibri"/>
              </a:rPr>
              <a:t> </a:t>
            </a:r>
            <a:r>
              <a:rPr lang="en-GB" sz="3200" err="1">
                <a:cs typeface="Calibri"/>
              </a:rPr>
              <a:t>i</a:t>
            </a:r>
            <a:r>
              <a:rPr lang="en-GB" sz="3200">
                <a:cs typeface="Calibri"/>
              </a:rPr>
              <a:t> 2 person </a:t>
            </a:r>
            <a:r>
              <a:rPr lang="en-GB" sz="3200" err="1">
                <a:cs typeface="Calibri"/>
              </a:rPr>
              <a:t>sydd</a:t>
            </a:r>
            <a:r>
              <a:rPr lang="en-GB" sz="3200">
                <a:cs typeface="Calibri"/>
              </a:rPr>
              <a:t> </a:t>
            </a:r>
            <a:r>
              <a:rPr lang="en-GB" sz="3200" err="1">
                <a:cs typeface="Calibri"/>
              </a:rPr>
              <a:t>ddim</a:t>
            </a:r>
            <a:r>
              <a:rPr lang="en-GB" sz="3200">
                <a:cs typeface="Calibri"/>
              </a:rPr>
              <a:t> </a:t>
            </a:r>
            <a:r>
              <a:rPr lang="en-GB" sz="3200" err="1">
                <a:cs typeface="Calibri"/>
              </a:rPr>
              <a:t>ar</a:t>
            </a:r>
            <a:r>
              <a:rPr lang="en-GB" sz="3200">
                <a:cs typeface="Calibri"/>
              </a:rPr>
              <a:t> </a:t>
            </a:r>
            <a:r>
              <a:rPr lang="en-GB" sz="3200" err="1">
                <a:cs typeface="Calibri"/>
              </a:rPr>
              <a:t>eich</a:t>
            </a:r>
            <a:r>
              <a:rPr lang="en-GB" sz="3200">
                <a:cs typeface="Calibri"/>
              </a:rPr>
              <a:t> </a:t>
            </a:r>
            <a:r>
              <a:rPr lang="en-GB" sz="3200" err="1">
                <a:cs typeface="Calibri"/>
              </a:rPr>
              <a:t>cwrs</a:t>
            </a:r>
            <a:endParaRPr lang="en-GB" sz="3200">
              <a:ea typeface="Calibri"/>
              <a:cs typeface="Calibri"/>
            </a:endParaRPr>
          </a:p>
          <a:p>
            <a:r>
              <a:rPr lang="en-GB" sz="3200">
                <a:cs typeface="Calibri"/>
              </a:rPr>
              <a:t>Beth </a:t>
            </a:r>
            <a:r>
              <a:rPr lang="en-GB" sz="3200" err="1">
                <a:cs typeface="Calibri"/>
              </a:rPr>
              <a:t>yw</a:t>
            </a:r>
            <a:r>
              <a:rPr lang="en-GB" sz="3200">
                <a:cs typeface="Calibri"/>
              </a:rPr>
              <a:t> </a:t>
            </a:r>
            <a:r>
              <a:rPr lang="en-GB" sz="3200" err="1">
                <a:cs typeface="Calibri"/>
              </a:rPr>
              <a:t>eu</a:t>
            </a:r>
            <a:r>
              <a:rPr lang="en-GB" sz="3200">
                <a:cs typeface="Calibri"/>
              </a:rPr>
              <a:t> </a:t>
            </a:r>
            <a:r>
              <a:rPr lang="en-GB" sz="3200" err="1">
                <a:cs typeface="Calibri"/>
              </a:rPr>
              <a:t>henw</a:t>
            </a:r>
            <a:r>
              <a:rPr lang="en-GB" sz="3200">
                <a:cs typeface="Calibri"/>
              </a:rPr>
              <a:t> a </a:t>
            </a:r>
            <a:r>
              <a:rPr lang="en-GB" sz="3200" err="1">
                <a:cs typeface="Calibri"/>
              </a:rPr>
              <a:t>rhywbeth</a:t>
            </a:r>
            <a:r>
              <a:rPr lang="en-GB" sz="3200">
                <a:cs typeface="Calibri"/>
              </a:rPr>
              <a:t> </a:t>
            </a:r>
            <a:r>
              <a:rPr lang="en-GB" sz="3200" err="1">
                <a:cs typeface="Calibri"/>
              </a:rPr>
              <a:t>diddorol</a:t>
            </a:r>
            <a:r>
              <a:rPr lang="en-GB" sz="3200">
                <a:cs typeface="Calibri"/>
              </a:rPr>
              <a:t> </a:t>
            </a:r>
            <a:r>
              <a:rPr lang="en-GB" sz="3200" err="1">
                <a:cs typeface="Calibri"/>
              </a:rPr>
              <a:t>amdanynt</a:t>
            </a:r>
          </a:p>
          <a:p>
            <a:pPr marL="0" indent="0">
              <a:buNone/>
            </a:pPr>
            <a:endParaRPr lang="en-GB" sz="3200">
              <a:ea typeface="Calibri"/>
              <a:cs typeface="Calibri"/>
            </a:endParaRPr>
          </a:p>
          <a:p>
            <a:endParaRPr lang="en-GB" sz="3200">
              <a:cs typeface="Calibri"/>
            </a:endParaRPr>
          </a:p>
          <a:p>
            <a:pPr marL="0" indent="0">
              <a:buFont typeface="Arial" panose="020B0604020202020204" pitchFamily="34" charset="0"/>
              <a:buNone/>
            </a:pPr>
            <a:endParaRPr lang="en-GB" sz="3200">
              <a:cs typeface="Calibri"/>
            </a:endParaRPr>
          </a:p>
        </p:txBody>
      </p:sp>
      <p:sp>
        <p:nvSpPr>
          <p:cNvPr id="6" name="Title 1">
            <a:extLst>
              <a:ext uri="{FF2B5EF4-FFF2-40B4-BE49-F238E27FC236}">
                <a16:creationId xmlns:a16="http://schemas.microsoft.com/office/drawing/2014/main" id="{9273ED0B-629F-378E-414E-04E104A6CBEF}"/>
              </a:ext>
            </a:extLst>
          </p:cNvPr>
          <p:cNvSpPr txBox="1">
            <a:spLocks/>
          </p:cNvSpPr>
          <p:nvPr/>
        </p:nvSpPr>
        <p:spPr>
          <a:xfrm>
            <a:off x="6532536" y="1319099"/>
            <a:ext cx="4930764" cy="1235374"/>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cs typeface="Calibri Light"/>
              </a:rPr>
              <a:t>Beth </a:t>
            </a:r>
            <a:r>
              <a:rPr lang="en-GB" b="1" err="1">
                <a:cs typeface="Calibri Light"/>
              </a:rPr>
              <a:t>i</a:t>
            </a:r>
            <a:r>
              <a:rPr lang="en-GB" b="1">
                <a:cs typeface="Calibri Light"/>
              </a:rPr>
              <a:t> </a:t>
            </a:r>
            <a:r>
              <a:rPr lang="en-GB" b="1" err="1">
                <a:cs typeface="Calibri Light"/>
              </a:rPr>
              <a:t>ni'n</a:t>
            </a:r>
            <a:r>
              <a:rPr lang="en-GB" b="1">
                <a:cs typeface="Calibri Light"/>
              </a:rPr>
              <a:t> </a:t>
            </a:r>
            <a:r>
              <a:rPr lang="en-GB" b="1" err="1">
                <a:cs typeface="Calibri Light"/>
              </a:rPr>
              <a:t>gwybod</a:t>
            </a:r>
            <a:r>
              <a:rPr lang="en-GB" b="1">
                <a:cs typeface="Calibri Light"/>
              </a:rPr>
              <a:t> am </a:t>
            </a:r>
            <a:r>
              <a:rPr lang="en-GB" b="1" err="1">
                <a:cs typeface="Calibri Light"/>
              </a:rPr>
              <a:t>ein</a:t>
            </a:r>
            <a:r>
              <a:rPr lang="en-GB" b="1">
                <a:cs typeface="Calibri Light"/>
              </a:rPr>
              <a:t> </a:t>
            </a:r>
            <a:r>
              <a:rPr lang="en-GB" b="1" err="1">
                <a:cs typeface="Calibri Light"/>
              </a:rPr>
              <a:t>gilydd</a:t>
            </a:r>
            <a:r>
              <a:rPr lang="en-GB" b="1">
                <a:cs typeface="Calibri Light"/>
              </a:rPr>
              <a:t>? </a:t>
            </a:r>
          </a:p>
        </p:txBody>
      </p:sp>
    </p:spTree>
    <p:extLst>
      <p:ext uri="{BB962C8B-B14F-4D97-AF65-F5344CB8AC3E}">
        <p14:creationId xmlns:p14="http://schemas.microsoft.com/office/powerpoint/2010/main" val="793337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E419F-1DCE-DCA1-00B7-BD40F42655BB}"/>
              </a:ext>
            </a:extLst>
          </p:cNvPr>
          <p:cNvSpPr>
            <a:spLocks noGrp="1"/>
          </p:cNvSpPr>
          <p:nvPr>
            <p:ph type="title"/>
          </p:nvPr>
        </p:nvSpPr>
        <p:spPr>
          <a:xfrm>
            <a:off x="355076" y="59463"/>
            <a:ext cx="11481847" cy="951919"/>
          </a:xfrm>
        </p:spPr>
        <p:txBody>
          <a:bodyPr/>
          <a:lstStyle/>
          <a:p>
            <a:r>
              <a:rPr lang="en-GB">
                <a:solidFill>
                  <a:schemeClr val="bg1"/>
                </a:solidFill>
              </a:rPr>
              <a:t>Where are you starting?</a:t>
            </a:r>
          </a:p>
        </p:txBody>
      </p:sp>
      <p:sp>
        <p:nvSpPr>
          <p:cNvPr id="3" name="Content Placeholder 2">
            <a:extLst>
              <a:ext uri="{FF2B5EF4-FFF2-40B4-BE49-F238E27FC236}">
                <a16:creationId xmlns:a16="http://schemas.microsoft.com/office/drawing/2014/main" id="{BC98F08E-3E23-E7BE-D539-3815F029680E}"/>
              </a:ext>
            </a:extLst>
          </p:cNvPr>
          <p:cNvSpPr>
            <a:spLocks noGrp="1"/>
          </p:cNvSpPr>
          <p:nvPr>
            <p:ph idx="1"/>
          </p:nvPr>
        </p:nvSpPr>
        <p:spPr>
          <a:xfrm>
            <a:off x="480554" y="1286484"/>
            <a:ext cx="7956221" cy="4667250"/>
          </a:xfrm>
        </p:spPr>
        <p:txBody>
          <a:bodyPr vert="horz" lIns="91440" tIns="45720" rIns="91440" bIns="45720" rtlCol="0" anchor="t">
            <a:normAutofit/>
          </a:bodyPr>
          <a:lstStyle/>
          <a:p>
            <a:r>
              <a:rPr lang="en-GB"/>
              <a:t>Experiences </a:t>
            </a:r>
          </a:p>
          <a:p>
            <a:r>
              <a:rPr lang="en-GB"/>
              <a:t>Mature Students? | </a:t>
            </a:r>
            <a:r>
              <a:rPr lang="en-GB" err="1"/>
              <a:t>Alevels</a:t>
            </a:r>
            <a:r>
              <a:rPr lang="en-GB"/>
              <a:t> | </a:t>
            </a:r>
            <a:r>
              <a:rPr lang="en-GB" err="1"/>
              <a:t>Btecs</a:t>
            </a:r>
            <a:r>
              <a:rPr lang="en-GB"/>
              <a:t> | NVQs etc</a:t>
            </a:r>
            <a:endParaRPr lang="en-GB">
              <a:ea typeface="Calibri"/>
              <a:cs typeface="Calibri"/>
            </a:endParaRPr>
          </a:p>
          <a:p>
            <a:r>
              <a:rPr lang="en-GB"/>
              <a:t>Software experience</a:t>
            </a:r>
            <a:endParaRPr lang="en-GB">
              <a:ea typeface="Calibri"/>
              <a:cs typeface="Calibri"/>
            </a:endParaRPr>
          </a:p>
          <a:p>
            <a:r>
              <a:rPr lang="en-GB"/>
              <a:t>Specific topics in your field</a:t>
            </a:r>
            <a:endParaRPr lang="en-GB">
              <a:ea typeface="Calibri"/>
              <a:cs typeface="Calibri"/>
            </a:endParaRPr>
          </a:p>
          <a:p>
            <a:r>
              <a:rPr lang="en-GB"/>
              <a:t>Where do you need support?</a:t>
            </a:r>
            <a:endParaRPr lang="en-GB">
              <a:ea typeface="Calibri"/>
              <a:cs typeface="Calibri"/>
            </a:endParaRPr>
          </a:p>
          <a:p>
            <a:endParaRPr lang="en-GB"/>
          </a:p>
          <a:p>
            <a:r>
              <a:rPr lang="en-GB" sz="4800" b="1"/>
              <a:t>SWOT</a:t>
            </a:r>
            <a:endParaRPr lang="en-GB" sz="4800" b="1">
              <a:ea typeface="Calibri"/>
              <a:cs typeface="Calibri"/>
            </a:endParaRPr>
          </a:p>
        </p:txBody>
      </p:sp>
      <p:pic>
        <p:nvPicPr>
          <p:cNvPr id="4" name="Picture 3">
            <a:extLst>
              <a:ext uri="{FF2B5EF4-FFF2-40B4-BE49-F238E27FC236}">
                <a16:creationId xmlns:a16="http://schemas.microsoft.com/office/drawing/2014/main" id="{F47607B6-335B-783A-ABE7-347038C31F17}"/>
              </a:ext>
            </a:extLst>
          </p:cNvPr>
          <p:cNvPicPr>
            <a:picLocks noChangeAspect="1"/>
          </p:cNvPicPr>
          <p:nvPr/>
        </p:nvPicPr>
        <p:blipFill rotWithShape="1">
          <a:blip r:embed="rId3"/>
          <a:srcRect t="14095"/>
          <a:stretch/>
        </p:blipFill>
        <p:spPr>
          <a:xfrm>
            <a:off x="7273637" y="1076462"/>
            <a:ext cx="4946073" cy="4780026"/>
          </a:xfrm>
          <a:prstGeom prst="rect">
            <a:avLst/>
          </a:prstGeom>
        </p:spPr>
      </p:pic>
    </p:spTree>
    <p:extLst>
      <p:ext uri="{BB962C8B-B14F-4D97-AF65-F5344CB8AC3E}">
        <p14:creationId xmlns:p14="http://schemas.microsoft.com/office/powerpoint/2010/main" val="2211892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E419F-1DCE-DCA1-00B7-BD40F42655BB}"/>
              </a:ext>
            </a:extLst>
          </p:cNvPr>
          <p:cNvSpPr>
            <a:spLocks noGrp="1"/>
          </p:cNvSpPr>
          <p:nvPr>
            <p:ph type="title"/>
          </p:nvPr>
        </p:nvSpPr>
        <p:spPr>
          <a:xfrm>
            <a:off x="391947" y="133205"/>
            <a:ext cx="11481847" cy="951919"/>
          </a:xfrm>
        </p:spPr>
        <p:txBody>
          <a:bodyPr/>
          <a:lstStyle/>
          <a:p>
            <a:r>
              <a:rPr lang="en-GB">
                <a:solidFill>
                  <a:schemeClr val="bg1"/>
                </a:solidFill>
              </a:rPr>
              <a:t>Y </a:t>
            </a:r>
            <a:r>
              <a:rPr lang="en-GB" err="1">
                <a:solidFill>
                  <a:schemeClr val="bg1"/>
                </a:solidFill>
              </a:rPr>
              <a:t>Dechrau</a:t>
            </a:r>
            <a:r>
              <a:rPr lang="en-GB">
                <a:solidFill>
                  <a:schemeClr val="bg1"/>
                </a:solidFill>
              </a:rPr>
              <a:t> – Ble? Beth?</a:t>
            </a:r>
          </a:p>
        </p:txBody>
      </p:sp>
      <p:sp>
        <p:nvSpPr>
          <p:cNvPr id="3" name="Content Placeholder 2">
            <a:extLst>
              <a:ext uri="{FF2B5EF4-FFF2-40B4-BE49-F238E27FC236}">
                <a16:creationId xmlns:a16="http://schemas.microsoft.com/office/drawing/2014/main" id="{BC98F08E-3E23-E7BE-D539-3815F029680E}"/>
              </a:ext>
            </a:extLst>
          </p:cNvPr>
          <p:cNvSpPr>
            <a:spLocks noGrp="1"/>
          </p:cNvSpPr>
          <p:nvPr>
            <p:ph idx="1"/>
          </p:nvPr>
        </p:nvSpPr>
        <p:spPr>
          <a:xfrm>
            <a:off x="468264" y="1606033"/>
            <a:ext cx="6874673" cy="4667250"/>
          </a:xfrm>
        </p:spPr>
        <p:txBody>
          <a:bodyPr vert="horz" lIns="91440" tIns="45720" rIns="91440" bIns="45720" rtlCol="0" anchor="t">
            <a:normAutofit/>
          </a:bodyPr>
          <a:lstStyle/>
          <a:p>
            <a:r>
              <a:rPr lang="en-GB" err="1">
                <a:ea typeface="Calibri"/>
                <a:cs typeface="Calibri"/>
              </a:rPr>
              <a:t>Profiadau</a:t>
            </a:r>
            <a:endParaRPr lang="en-GB">
              <a:ea typeface="Calibri"/>
              <a:cs typeface="Calibri"/>
            </a:endParaRPr>
          </a:p>
          <a:p>
            <a:r>
              <a:rPr lang="en-GB" err="1"/>
              <a:t>Myfyrwyr</a:t>
            </a:r>
            <a:r>
              <a:rPr lang="en-GB"/>
              <a:t> </a:t>
            </a:r>
            <a:r>
              <a:rPr lang="en-GB" err="1"/>
              <a:t>Aeddfed</a:t>
            </a:r>
            <a:r>
              <a:rPr lang="en-GB"/>
              <a:t> | </a:t>
            </a:r>
            <a:r>
              <a:rPr lang="en-GB" err="1"/>
              <a:t>lefelau</a:t>
            </a:r>
            <a:r>
              <a:rPr lang="en-GB"/>
              <a:t> A | B tecs | NVQs </a:t>
            </a:r>
            <a:r>
              <a:rPr lang="en-GB" err="1"/>
              <a:t>ayyb</a:t>
            </a:r>
            <a:endParaRPr lang="en-GB" err="1">
              <a:ea typeface="Calibri"/>
              <a:cs typeface="Calibri"/>
            </a:endParaRPr>
          </a:p>
          <a:p>
            <a:r>
              <a:rPr lang="en-GB" err="1"/>
              <a:t>Defnyddio</a:t>
            </a:r>
            <a:r>
              <a:rPr lang="en-GB"/>
              <a:t> </a:t>
            </a:r>
            <a:r>
              <a:rPr lang="en-GB" err="1"/>
              <a:t>meddalwedd</a:t>
            </a:r>
            <a:r>
              <a:rPr lang="en-GB"/>
              <a:t>?</a:t>
            </a:r>
            <a:endParaRPr lang="en-GB">
              <a:ea typeface="Calibri"/>
              <a:cs typeface="Calibri"/>
            </a:endParaRPr>
          </a:p>
          <a:p>
            <a:r>
              <a:rPr lang="en-GB" err="1"/>
              <a:t>Meysydd</a:t>
            </a:r>
            <a:r>
              <a:rPr lang="en-GB"/>
              <a:t> </a:t>
            </a:r>
            <a:r>
              <a:rPr lang="en-GB" err="1"/>
              <a:t>penodol</a:t>
            </a:r>
            <a:r>
              <a:rPr lang="en-GB"/>
              <a:t> </a:t>
            </a:r>
            <a:r>
              <a:rPr lang="en-GB" err="1"/>
              <a:t>yn</a:t>
            </a:r>
            <a:r>
              <a:rPr lang="en-GB"/>
              <a:t> </a:t>
            </a:r>
            <a:r>
              <a:rPr lang="en-GB" err="1"/>
              <a:t>eich</a:t>
            </a:r>
            <a:r>
              <a:rPr lang="en-GB"/>
              <a:t> </a:t>
            </a:r>
            <a:r>
              <a:rPr lang="en-GB" err="1"/>
              <a:t>maes</a:t>
            </a:r>
            <a:endParaRPr lang="en-GB" err="1">
              <a:ea typeface="Calibri"/>
              <a:cs typeface="Calibri"/>
            </a:endParaRPr>
          </a:p>
          <a:p>
            <a:r>
              <a:rPr lang="en-GB"/>
              <a:t>Ble </a:t>
            </a:r>
            <a:r>
              <a:rPr lang="en-GB" err="1"/>
              <a:t>mae</a:t>
            </a:r>
            <a:r>
              <a:rPr lang="en-GB"/>
              <a:t> </a:t>
            </a:r>
            <a:r>
              <a:rPr lang="en-GB" err="1"/>
              <a:t>eisiau</a:t>
            </a:r>
            <a:r>
              <a:rPr lang="en-GB"/>
              <a:t> </a:t>
            </a:r>
            <a:r>
              <a:rPr lang="en-GB" err="1"/>
              <a:t>cefnogaeth</a:t>
            </a:r>
            <a:r>
              <a:rPr lang="en-GB"/>
              <a:t> </a:t>
            </a:r>
            <a:r>
              <a:rPr lang="en-GB" err="1"/>
              <a:t>arnoch</a:t>
            </a:r>
            <a:endParaRPr lang="en-GB" err="1">
              <a:ea typeface="Calibri"/>
              <a:cs typeface="Calibri"/>
            </a:endParaRPr>
          </a:p>
          <a:p>
            <a:endParaRPr lang="en-GB"/>
          </a:p>
          <a:p>
            <a:r>
              <a:rPr lang="en-GB" b="1"/>
              <a:t>SWOT</a:t>
            </a:r>
            <a:endParaRPr lang="en-GB" b="1">
              <a:ea typeface="Calibri"/>
              <a:cs typeface="Calibri"/>
            </a:endParaRPr>
          </a:p>
        </p:txBody>
      </p:sp>
      <p:pic>
        <p:nvPicPr>
          <p:cNvPr id="4" name="Picture 3">
            <a:extLst>
              <a:ext uri="{FF2B5EF4-FFF2-40B4-BE49-F238E27FC236}">
                <a16:creationId xmlns:a16="http://schemas.microsoft.com/office/drawing/2014/main" id="{F47607B6-335B-783A-ABE7-347038C31F17}"/>
              </a:ext>
            </a:extLst>
          </p:cNvPr>
          <p:cNvPicPr>
            <a:picLocks noChangeAspect="1"/>
          </p:cNvPicPr>
          <p:nvPr/>
        </p:nvPicPr>
        <p:blipFill rotWithShape="1">
          <a:blip r:embed="rId3"/>
          <a:srcRect t="14095"/>
          <a:stretch/>
        </p:blipFill>
        <p:spPr>
          <a:xfrm>
            <a:off x="7273637" y="1076462"/>
            <a:ext cx="4946073" cy="4780026"/>
          </a:xfrm>
          <a:prstGeom prst="rect">
            <a:avLst/>
          </a:prstGeom>
        </p:spPr>
      </p:pic>
    </p:spTree>
    <p:extLst>
      <p:ext uri="{BB962C8B-B14F-4D97-AF65-F5344CB8AC3E}">
        <p14:creationId xmlns:p14="http://schemas.microsoft.com/office/powerpoint/2010/main" val="965027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B5D7A5B-E403-C62C-088F-A88ADF12E95A}"/>
              </a:ext>
            </a:extLst>
          </p:cNvPr>
          <p:cNvPicPr>
            <a:picLocks noChangeAspect="1"/>
          </p:cNvPicPr>
          <p:nvPr/>
        </p:nvPicPr>
        <p:blipFill rotWithShape="1">
          <a:blip r:embed="rId2"/>
          <a:srcRect l="2461" t="10076" r="6632"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54272F-3CB9-AE4E-9EE4-50C95085CCD0}"/>
              </a:ext>
            </a:extLst>
          </p:cNvPr>
          <p:cNvSpPr>
            <a:spLocks noGrp="1"/>
          </p:cNvSpPr>
          <p:nvPr>
            <p:ph type="title"/>
          </p:nvPr>
        </p:nvSpPr>
        <p:spPr>
          <a:xfrm>
            <a:off x="477981" y="1122363"/>
            <a:ext cx="4023360" cy="3204134"/>
          </a:xfrm>
        </p:spPr>
        <p:txBody>
          <a:bodyPr vert="horz" lIns="91440" tIns="45720" rIns="91440" bIns="45720" rtlCol="0" anchor="b">
            <a:normAutofit fontScale="90000"/>
          </a:bodyPr>
          <a:lstStyle/>
          <a:p>
            <a:r>
              <a:rPr lang="en-US" sz="4800">
                <a:solidFill>
                  <a:schemeClr val="bg1"/>
                </a:solidFill>
              </a:rPr>
              <a:t>Navigating Moodle…</a:t>
            </a:r>
            <a:br>
              <a:rPr lang="en-US" sz="4800">
                <a:solidFill>
                  <a:schemeClr val="bg1"/>
                </a:solidFill>
                <a:ea typeface="Calibri Light"/>
                <a:cs typeface="Calibri Light"/>
              </a:rPr>
            </a:br>
            <a:br>
              <a:rPr lang="en-US" sz="4800">
                <a:solidFill>
                  <a:schemeClr val="bg1"/>
                </a:solidFill>
                <a:ea typeface="Calibri Light"/>
                <a:cs typeface="Calibri Light"/>
              </a:rPr>
            </a:br>
            <a:r>
              <a:rPr lang="en-US" sz="4800" err="1">
                <a:solidFill>
                  <a:schemeClr val="bg1"/>
                </a:solidFill>
                <a:ea typeface="Calibri Light"/>
                <a:cs typeface="Calibri Light"/>
              </a:rPr>
              <a:t>Llywio</a:t>
            </a:r>
            <a:r>
              <a:rPr lang="en-US" sz="4800">
                <a:solidFill>
                  <a:schemeClr val="bg1"/>
                </a:solidFill>
                <a:ea typeface="Calibri Light"/>
                <a:cs typeface="Calibri Light"/>
              </a:rPr>
              <a:t> </a:t>
            </a:r>
            <a:br>
              <a:rPr lang="en-US" sz="4800">
                <a:solidFill>
                  <a:schemeClr val="bg1"/>
                </a:solidFill>
                <a:ea typeface="Calibri Light"/>
                <a:cs typeface="Calibri Light"/>
              </a:rPr>
            </a:br>
            <a:r>
              <a:rPr lang="en-US" sz="4800">
                <a:solidFill>
                  <a:schemeClr val="bg1"/>
                </a:solidFill>
                <a:ea typeface="Calibri Light"/>
                <a:cs typeface="Calibri Light"/>
              </a:rPr>
              <a:t>Moodle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3581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FC98B-9666-6AC6-3695-922FAF581CB8}"/>
              </a:ext>
            </a:extLst>
          </p:cNvPr>
          <p:cNvSpPr>
            <a:spLocks noGrp="1"/>
          </p:cNvSpPr>
          <p:nvPr>
            <p:ph type="title"/>
          </p:nvPr>
        </p:nvSpPr>
        <p:spPr>
          <a:xfrm>
            <a:off x="358219" y="216771"/>
            <a:ext cx="11481847" cy="648230"/>
          </a:xfrm>
        </p:spPr>
        <p:txBody>
          <a:bodyPr>
            <a:normAutofit/>
          </a:bodyPr>
          <a:lstStyle/>
          <a:p>
            <a:r>
              <a:rPr lang="en-GB" sz="3600" b="1" dirty="0">
                <a:solidFill>
                  <a:srgbClr val="FFFFFF"/>
                </a:solidFill>
                <a:ea typeface="Calibri Light"/>
                <a:cs typeface="Calibri Light"/>
              </a:rPr>
              <a:t>Show key features!            </a:t>
            </a:r>
            <a:r>
              <a:rPr lang="en-GB" sz="3600" b="1" dirty="0" err="1">
                <a:solidFill>
                  <a:srgbClr val="FFFFFF"/>
                </a:solidFill>
                <a:ea typeface="Calibri Light"/>
                <a:cs typeface="Calibri Light"/>
              </a:rPr>
              <a:t>Dangos</a:t>
            </a:r>
            <a:r>
              <a:rPr lang="en-GB" sz="3600" b="1" dirty="0">
                <a:solidFill>
                  <a:srgbClr val="FFFFFF"/>
                </a:solidFill>
                <a:ea typeface="Calibri Light"/>
                <a:cs typeface="Calibri Light"/>
              </a:rPr>
              <a:t> </a:t>
            </a:r>
            <a:r>
              <a:rPr lang="en-GB" sz="3600" b="1" dirty="0" err="1">
                <a:solidFill>
                  <a:srgbClr val="FFFFFF"/>
                </a:solidFill>
                <a:ea typeface="Calibri Light"/>
                <a:cs typeface="Calibri Light"/>
              </a:rPr>
              <a:t>rhai</a:t>
            </a:r>
            <a:r>
              <a:rPr lang="en-GB" sz="3600" b="1" dirty="0">
                <a:solidFill>
                  <a:srgbClr val="FFFFFF"/>
                </a:solidFill>
                <a:ea typeface="Calibri Light"/>
                <a:cs typeface="Calibri Light"/>
              </a:rPr>
              <a:t> </a:t>
            </a:r>
            <a:r>
              <a:rPr lang="en-GB" sz="3600" b="1" dirty="0" err="1">
                <a:solidFill>
                  <a:srgbClr val="FFFFFF"/>
                </a:solidFill>
                <a:ea typeface="Calibri Light"/>
                <a:cs typeface="Calibri Light"/>
              </a:rPr>
              <a:t>nodweddion</a:t>
            </a:r>
            <a:r>
              <a:rPr lang="en-GB" sz="3600" b="1" dirty="0">
                <a:solidFill>
                  <a:srgbClr val="FFFFFF"/>
                </a:solidFill>
                <a:ea typeface="Calibri Light"/>
                <a:cs typeface="Calibri Light"/>
              </a:rPr>
              <a:t> </a:t>
            </a:r>
            <a:r>
              <a:rPr lang="en-GB" sz="3600" b="1" dirty="0" err="1">
                <a:solidFill>
                  <a:srgbClr val="FFFFFF"/>
                </a:solidFill>
                <a:ea typeface="Calibri Light"/>
                <a:cs typeface="Calibri Light"/>
              </a:rPr>
              <a:t>allweddol</a:t>
            </a:r>
            <a:endParaRPr lang="en-GB" sz="3600" b="1" dirty="0">
              <a:solidFill>
                <a:srgbClr val="FFFFFF"/>
              </a:solidFill>
            </a:endParaRPr>
          </a:p>
        </p:txBody>
      </p:sp>
      <p:sp>
        <p:nvSpPr>
          <p:cNvPr id="3" name="Content Placeholder 2">
            <a:extLst>
              <a:ext uri="{FF2B5EF4-FFF2-40B4-BE49-F238E27FC236}">
                <a16:creationId xmlns:a16="http://schemas.microsoft.com/office/drawing/2014/main" id="{FC45E936-7F06-A9EB-4858-94961D40C395}"/>
              </a:ext>
            </a:extLst>
          </p:cNvPr>
          <p:cNvSpPr>
            <a:spLocks noGrp="1"/>
          </p:cNvSpPr>
          <p:nvPr>
            <p:ph idx="1"/>
          </p:nvPr>
        </p:nvSpPr>
        <p:spPr>
          <a:xfrm>
            <a:off x="358219" y="1825625"/>
            <a:ext cx="11104219" cy="3575934"/>
          </a:xfrm>
        </p:spPr>
        <p:txBody>
          <a:bodyPr vert="horz" lIns="91440" tIns="45720" rIns="91440" bIns="45720" rtlCol="0" anchor="t">
            <a:normAutofit/>
          </a:bodyPr>
          <a:lstStyle/>
          <a:p>
            <a:r>
              <a:rPr lang="en-GB" sz="3600" dirty="0">
                <a:latin typeface="Calibri"/>
                <a:ea typeface="Calibri"/>
                <a:cs typeface="Arial"/>
              </a:rPr>
              <a:t>Moodle pages         </a:t>
            </a:r>
            <a:r>
              <a:rPr lang="en-GB" sz="3600" dirty="0" err="1">
                <a:latin typeface="Calibri"/>
                <a:ea typeface="Calibri"/>
                <a:cs typeface="Arial"/>
              </a:rPr>
              <a:t>Tudalennau</a:t>
            </a:r>
            <a:r>
              <a:rPr lang="en-GB" sz="3600" dirty="0">
                <a:latin typeface="Calibri"/>
                <a:ea typeface="Calibri"/>
                <a:cs typeface="Arial"/>
              </a:rPr>
              <a:t> Moodle</a:t>
            </a:r>
            <a:endParaRPr lang="en-US" sz="3600" dirty="0">
              <a:latin typeface="Calibri"/>
              <a:ea typeface="Calibri"/>
              <a:cs typeface="Arial"/>
            </a:endParaRPr>
          </a:p>
          <a:p>
            <a:r>
              <a:rPr lang="en-GB" sz="3600" dirty="0">
                <a:ea typeface="Calibri"/>
                <a:cs typeface="Calibri"/>
              </a:rPr>
              <a:t>Library Searching           </a:t>
            </a:r>
            <a:r>
              <a:rPr lang="en-GB" sz="3600" dirty="0" err="1">
                <a:ea typeface="Calibri"/>
                <a:cs typeface="Calibri"/>
              </a:rPr>
              <a:t>Llyfrgell</a:t>
            </a:r>
            <a:r>
              <a:rPr lang="en-GB" sz="3600" dirty="0">
                <a:ea typeface="Calibri"/>
                <a:cs typeface="Calibri"/>
              </a:rPr>
              <a:t> (</a:t>
            </a:r>
            <a:r>
              <a:rPr lang="en-GB" sz="3600" dirty="0" err="1">
                <a:ea typeface="Calibri"/>
                <a:cs typeface="Calibri"/>
              </a:rPr>
              <a:t>wythnos</a:t>
            </a:r>
            <a:r>
              <a:rPr lang="en-GB" sz="3600" dirty="0">
                <a:ea typeface="Calibri"/>
                <a:cs typeface="Calibri"/>
              </a:rPr>
              <a:t> </a:t>
            </a:r>
            <a:r>
              <a:rPr lang="en-GB" sz="3600" dirty="0" err="1">
                <a:ea typeface="Calibri"/>
                <a:cs typeface="Calibri"/>
              </a:rPr>
              <a:t>nesaf</a:t>
            </a:r>
            <a:r>
              <a:rPr lang="en-GB" sz="3600" dirty="0">
                <a:ea typeface="Calibri"/>
                <a:cs typeface="Calibri"/>
              </a:rPr>
              <a:t>)</a:t>
            </a:r>
          </a:p>
          <a:p>
            <a:r>
              <a:rPr lang="en-GB" sz="3600" dirty="0">
                <a:ea typeface="Calibri"/>
                <a:cs typeface="Calibri"/>
              </a:rPr>
              <a:t>Online reading list         </a:t>
            </a:r>
            <a:r>
              <a:rPr lang="en-GB" sz="3600" dirty="0" err="1">
                <a:ea typeface="Calibri"/>
                <a:cs typeface="Calibri"/>
              </a:rPr>
              <a:t>Rhestr</a:t>
            </a:r>
            <a:r>
              <a:rPr lang="en-GB" sz="3600" dirty="0">
                <a:ea typeface="Calibri"/>
                <a:cs typeface="Calibri"/>
              </a:rPr>
              <a:t> </a:t>
            </a:r>
            <a:r>
              <a:rPr lang="en-GB" sz="3600" dirty="0" err="1">
                <a:ea typeface="Calibri"/>
                <a:cs typeface="Calibri"/>
              </a:rPr>
              <a:t>ddarllen</a:t>
            </a:r>
            <a:r>
              <a:rPr lang="en-GB" sz="3600" dirty="0">
                <a:ea typeface="Calibri"/>
                <a:cs typeface="Calibri"/>
              </a:rPr>
              <a:t> </a:t>
            </a:r>
            <a:r>
              <a:rPr lang="en-GB" sz="3600" dirty="0" err="1">
                <a:ea typeface="Calibri"/>
                <a:cs typeface="Calibri"/>
              </a:rPr>
              <a:t>ar</a:t>
            </a:r>
            <a:r>
              <a:rPr lang="en-GB" sz="3600" dirty="0">
                <a:ea typeface="Calibri"/>
                <a:cs typeface="Calibri"/>
              </a:rPr>
              <a:t> </a:t>
            </a:r>
            <a:r>
              <a:rPr lang="en-GB" sz="3600" dirty="0" err="1">
                <a:ea typeface="Calibri"/>
                <a:cs typeface="Calibri"/>
              </a:rPr>
              <a:t>lein</a:t>
            </a:r>
            <a:endParaRPr lang="en-GB" sz="3600" dirty="0">
              <a:ea typeface="Calibri"/>
              <a:cs typeface="Calibri"/>
            </a:endParaRPr>
          </a:p>
          <a:p>
            <a:r>
              <a:rPr lang="en-GB" sz="3600" dirty="0">
                <a:ea typeface="+mn-lt"/>
                <a:cs typeface="+mn-lt"/>
              </a:rPr>
              <a:t>BOB – database called 'box of broadcast'</a:t>
            </a:r>
            <a:endParaRPr lang="en-GB" sz="3600" dirty="0">
              <a:ea typeface="Calibri"/>
              <a:cs typeface="Calibri"/>
            </a:endParaRPr>
          </a:p>
          <a:p>
            <a:endParaRPr lang="en-GB" sz="3600" dirty="0">
              <a:ea typeface="Calibri"/>
              <a:cs typeface="Calibri"/>
            </a:endParaRPr>
          </a:p>
        </p:txBody>
      </p:sp>
    </p:spTree>
    <p:extLst>
      <p:ext uri="{BB962C8B-B14F-4D97-AF65-F5344CB8AC3E}">
        <p14:creationId xmlns:p14="http://schemas.microsoft.com/office/powerpoint/2010/main" val="28584456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98FAA-D937-4768-206F-1D8304B7A95C}"/>
              </a:ext>
            </a:extLst>
          </p:cNvPr>
          <p:cNvSpPr>
            <a:spLocks noGrp="1"/>
          </p:cNvSpPr>
          <p:nvPr>
            <p:ph type="title"/>
          </p:nvPr>
        </p:nvSpPr>
        <p:spPr>
          <a:xfrm>
            <a:off x="823741" y="1000961"/>
            <a:ext cx="11481847" cy="1325563"/>
          </a:xfrm>
        </p:spPr>
        <p:txBody>
          <a:bodyPr/>
          <a:lstStyle/>
          <a:p>
            <a:r>
              <a:rPr lang="en-GB" sz="3600" b="1">
                <a:solidFill>
                  <a:srgbClr val="7030A0"/>
                </a:solidFill>
                <a:latin typeface="Arial"/>
                <a:ea typeface="Calibri Light"/>
                <a:cs typeface="Arial"/>
              </a:rPr>
              <a:t>Find unit 0 Topic 1: How to study effectively</a:t>
            </a:r>
            <a:br>
              <a:rPr lang="en-GB" sz="3600" b="1">
                <a:solidFill>
                  <a:srgbClr val="7030A0"/>
                </a:solidFill>
                <a:latin typeface="Arial"/>
                <a:ea typeface="Calibri Light"/>
                <a:cs typeface="Arial"/>
              </a:rPr>
            </a:br>
            <a:r>
              <a:rPr lang="en-GB" sz="3600" b="1" err="1">
                <a:solidFill>
                  <a:srgbClr val="7030A0"/>
                </a:solidFill>
                <a:latin typeface="Arial"/>
                <a:ea typeface="Calibri Light"/>
                <a:cs typeface="Arial"/>
              </a:rPr>
              <a:t>Uned</a:t>
            </a:r>
            <a:r>
              <a:rPr lang="en-GB" sz="3600" b="1">
                <a:solidFill>
                  <a:srgbClr val="7030A0"/>
                </a:solidFill>
                <a:latin typeface="Arial"/>
                <a:ea typeface="Calibri Light"/>
                <a:cs typeface="Arial"/>
              </a:rPr>
              <a:t> 0 </a:t>
            </a:r>
            <a:r>
              <a:rPr lang="en-GB" sz="3600" b="1" err="1">
                <a:solidFill>
                  <a:srgbClr val="7030A0"/>
                </a:solidFill>
                <a:latin typeface="Arial"/>
                <a:ea typeface="Calibri Light"/>
                <a:cs typeface="Arial"/>
              </a:rPr>
              <a:t>Topig</a:t>
            </a:r>
            <a:r>
              <a:rPr lang="en-GB" sz="3600" b="1">
                <a:solidFill>
                  <a:srgbClr val="7030A0"/>
                </a:solidFill>
                <a:latin typeface="Arial"/>
                <a:ea typeface="Calibri Light"/>
                <a:cs typeface="Arial"/>
              </a:rPr>
              <a:t>: Sut </a:t>
            </a:r>
            <a:r>
              <a:rPr lang="en-GB" sz="3600" b="1" err="1">
                <a:solidFill>
                  <a:srgbClr val="7030A0"/>
                </a:solidFill>
                <a:latin typeface="Arial"/>
                <a:ea typeface="Calibri Light"/>
                <a:cs typeface="Arial"/>
              </a:rPr>
              <a:t>i</a:t>
            </a:r>
            <a:r>
              <a:rPr lang="en-GB" sz="3600" b="1">
                <a:solidFill>
                  <a:srgbClr val="7030A0"/>
                </a:solidFill>
                <a:latin typeface="Arial"/>
                <a:ea typeface="Calibri Light"/>
                <a:cs typeface="Arial"/>
              </a:rPr>
              <a:t> </a:t>
            </a:r>
            <a:r>
              <a:rPr lang="en-GB" sz="3600" b="1" err="1">
                <a:solidFill>
                  <a:srgbClr val="7030A0"/>
                </a:solidFill>
                <a:latin typeface="Arial"/>
                <a:ea typeface="Calibri Light"/>
                <a:cs typeface="Arial"/>
              </a:rPr>
              <a:t>astudio'n</a:t>
            </a:r>
            <a:r>
              <a:rPr lang="en-GB" sz="3600" b="1">
                <a:solidFill>
                  <a:srgbClr val="7030A0"/>
                </a:solidFill>
                <a:latin typeface="Arial"/>
                <a:ea typeface="Calibri Light"/>
                <a:cs typeface="Arial"/>
              </a:rPr>
              <a:t> </a:t>
            </a:r>
            <a:r>
              <a:rPr lang="en-GB" sz="3600" b="1" err="1">
                <a:solidFill>
                  <a:srgbClr val="7030A0"/>
                </a:solidFill>
                <a:latin typeface="Arial"/>
                <a:ea typeface="Calibri Light"/>
                <a:cs typeface="Arial"/>
              </a:rPr>
              <a:t>effeithiol</a:t>
            </a:r>
            <a:endParaRPr lang="en-GB" sz="3600" err="1">
              <a:solidFill>
                <a:srgbClr val="7030A0"/>
              </a:solidFill>
              <a:latin typeface="Arial"/>
              <a:cs typeface="Arial"/>
            </a:endParaRPr>
          </a:p>
        </p:txBody>
      </p:sp>
      <p:sp>
        <p:nvSpPr>
          <p:cNvPr id="3" name="Content Placeholder 2">
            <a:extLst>
              <a:ext uri="{FF2B5EF4-FFF2-40B4-BE49-F238E27FC236}">
                <a16:creationId xmlns:a16="http://schemas.microsoft.com/office/drawing/2014/main" id="{6884EBA7-9550-A431-43E5-52D1F7B66E6F}"/>
              </a:ext>
            </a:extLst>
          </p:cNvPr>
          <p:cNvSpPr>
            <a:spLocks noGrp="1"/>
          </p:cNvSpPr>
          <p:nvPr>
            <p:ph idx="1"/>
          </p:nvPr>
        </p:nvSpPr>
        <p:spPr>
          <a:xfrm>
            <a:off x="418910" y="2904564"/>
            <a:ext cx="11481847" cy="2901597"/>
          </a:xfrm>
        </p:spPr>
        <p:txBody>
          <a:bodyPr vert="horz" lIns="91440" tIns="45720" rIns="91440" bIns="45720" rtlCol="0" anchor="t">
            <a:normAutofit/>
          </a:bodyPr>
          <a:lstStyle/>
          <a:p>
            <a:r>
              <a:rPr lang="en-GB">
                <a:ea typeface="Calibri"/>
                <a:cs typeface="Calibri"/>
              </a:rPr>
              <a:t>10 mins / </a:t>
            </a:r>
            <a:r>
              <a:rPr lang="en-GB" i="1">
                <a:ea typeface="Calibri"/>
                <a:cs typeface="Calibri"/>
              </a:rPr>
              <a:t>10 </a:t>
            </a:r>
            <a:r>
              <a:rPr lang="en-GB" i="1" err="1">
                <a:ea typeface="Calibri"/>
                <a:cs typeface="Calibri"/>
              </a:rPr>
              <a:t>munud</a:t>
            </a:r>
            <a:endParaRPr lang="en-GB" i="1">
              <a:ea typeface="Calibri"/>
              <a:cs typeface="Calibri"/>
            </a:endParaRPr>
          </a:p>
          <a:p>
            <a:r>
              <a:rPr lang="en-GB">
                <a:ea typeface="Calibri"/>
                <a:cs typeface="Calibri"/>
              </a:rPr>
              <a:t>Find a top tip for studying effectively </a:t>
            </a:r>
          </a:p>
          <a:p>
            <a:r>
              <a:rPr lang="en-GB" i="1" err="1">
                <a:ea typeface="Calibri"/>
                <a:cs typeface="Calibri"/>
              </a:rPr>
              <a:t>Dewch</a:t>
            </a:r>
            <a:r>
              <a:rPr lang="en-GB" i="1">
                <a:ea typeface="Calibri"/>
                <a:cs typeface="Calibri"/>
              </a:rPr>
              <a:t> o </a:t>
            </a:r>
            <a:r>
              <a:rPr lang="en-GB" i="1" err="1">
                <a:ea typeface="Calibri"/>
                <a:cs typeface="Calibri"/>
              </a:rPr>
              <a:t>hyd</a:t>
            </a:r>
            <a:r>
              <a:rPr lang="en-GB" i="1">
                <a:ea typeface="Calibri"/>
                <a:cs typeface="Calibri"/>
              </a:rPr>
              <a:t> </a:t>
            </a:r>
            <a:r>
              <a:rPr lang="en-GB" i="1" err="1">
                <a:ea typeface="Calibri"/>
                <a:cs typeface="Calibri"/>
              </a:rPr>
              <a:t>i</a:t>
            </a:r>
            <a:r>
              <a:rPr lang="en-GB" i="1">
                <a:ea typeface="Calibri"/>
                <a:cs typeface="Calibri"/>
              </a:rPr>
              <a:t> un top tip am </a:t>
            </a:r>
            <a:r>
              <a:rPr lang="en-GB" i="1" err="1">
                <a:ea typeface="Calibri"/>
                <a:cs typeface="Calibri"/>
              </a:rPr>
              <a:t>astudio'n</a:t>
            </a:r>
            <a:r>
              <a:rPr lang="en-GB" i="1">
                <a:ea typeface="Calibri"/>
                <a:cs typeface="Calibri"/>
              </a:rPr>
              <a:t> </a:t>
            </a:r>
            <a:r>
              <a:rPr lang="en-GB" i="1" err="1">
                <a:ea typeface="Calibri"/>
                <a:cs typeface="Calibri"/>
              </a:rPr>
              <a:t>effeithiol</a:t>
            </a:r>
            <a:endParaRPr lang="en-GB" i="1">
              <a:ea typeface="Calibri"/>
              <a:cs typeface="Calibri"/>
            </a:endParaRPr>
          </a:p>
          <a:p>
            <a:endParaRPr lang="en-GB">
              <a:ea typeface="Calibri"/>
              <a:cs typeface="Calibri"/>
            </a:endParaRPr>
          </a:p>
          <a:p>
            <a:r>
              <a:rPr lang="en-GB">
                <a:ea typeface="Calibri"/>
                <a:cs typeface="Calibri"/>
              </a:rPr>
              <a:t>VEVOX/MENTIMETER to Share top tips! </a:t>
            </a:r>
            <a:r>
              <a:rPr lang="en-GB" i="1" err="1">
                <a:ea typeface="Calibri"/>
                <a:cs typeface="Calibri"/>
              </a:rPr>
              <a:t>Rhanwch</a:t>
            </a:r>
            <a:r>
              <a:rPr lang="en-GB" i="1">
                <a:ea typeface="Calibri"/>
                <a:cs typeface="Calibri"/>
              </a:rPr>
              <a:t> </a:t>
            </a:r>
            <a:r>
              <a:rPr lang="en-GB" i="1" err="1">
                <a:ea typeface="Calibri"/>
                <a:cs typeface="Calibri"/>
              </a:rPr>
              <a:t>eich</a:t>
            </a:r>
            <a:r>
              <a:rPr lang="en-GB" i="1">
                <a:ea typeface="Calibri"/>
                <a:cs typeface="Calibri"/>
              </a:rPr>
              <a:t> top tips</a:t>
            </a:r>
          </a:p>
        </p:txBody>
      </p:sp>
    </p:spTree>
    <p:extLst>
      <p:ext uri="{BB962C8B-B14F-4D97-AF65-F5344CB8AC3E}">
        <p14:creationId xmlns:p14="http://schemas.microsoft.com/office/powerpoint/2010/main" val="3496138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A685B-EAA1-1C4F-9E09-50E9EF9456D4}"/>
              </a:ext>
            </a:extLst>
          </p:cNvPr>
          <p:cNvSpPr>
            <a:spLocks noGrp="1"/>
          </p:cNvSpPr>
          <p:nvPr>
            <p:ph type="title"/>
          </p:nvPr>
        </p:nvSpPr>
        <p:spPr>
          <a:xfrm>
            <a:off x="358219" y="1"/>
            <a:ext cx="11481847" cy="988786"/>
          </a:xfrm>
        </p:spPr>
        <p:txBody>
          <a:bodyPr vert="horz" lIns="91440" tIns="45720" rIns="91440" bIns="45720" rtlCol="0" anchor="ctr">
            <a:noAutofit/>
          </a:bodyPr>
          <a:lstStyle/>
          <a:p>
            <a:r>
              <a:rPr lang="en-US" sz="3600">
                <a:solidFill>
                  <a:schemeClr val="bg1"/>
                </a:solidFill>
              </a:rPr>
              <a:t>Creating a positive work environment</a:t>
            </a:r>
            <a:br>
              <a:rPr lang="en-US" sz="3600"/>
            </a:br>
            <a:r>
              <a:rPr lang="en-US" sz="3600">
                <a:solidFill>
                  <a:schemeClr val="bg1"/>
                </a:solidFill>
                <a:ea typeface="+mj-lt"/>
                <a:cs typeface="+mj-lt"/>
              </a:rPr>
              <a:t>Creu </a:t>
            </a:r>
            <a:r>
              <a:rPr lang="en-US" sz="3600" err="1">
                <a:solidFill>
                  <a:schemeClr val="bg1"/>
                </a:solidFill>
                <a:ea typeface="+mj-lt"/>
                <a:cs typeface="+mj-lt"/>
              </a:rPr>
              <a:t>amgylchedd</a:t>
            </a:r>
            <a:r>
              <a:rPr lang="en-US" sz="3600">
                <a:solidFill>
                  <a:schemeClr val="bg1"/>
                </a:solidFill>
                <a:ea typeface="+mj-lt"/>
                <a:cs typeface="+mj-lt"/>
              </a:rPr>
              <a:t> </a:t>
            </a:r>
            <a:r>
              <a:rPr lang="en-US" sz="3600" err="1">
                <a:solidFill>
                  <a:schemeClr val="bg1"/>
                </a:solidFill>
                <a:ea typeface="+mj-lt"/>
                <a:cs typeface="+mj-lt"/>
              </a:rPr>
              <a:t>positif</a:t>
            </a:r>
            <a:r>
              <a:rPr lang="en-US" sz="3600">
                <a:solidFill>
                  <a:schemeClr val="bg1"/>
                </a:solidFill>
                <a:ea typeface="+mj-lt"/>
                <a:cs typeface="+mj-lt"/>
              </a:rPr>
              <a:t> </a:t>
            </a:r>
            <a:r>
              <a:rPr lang="en-US" sz="3600" err="1">
                <a:solidFill>
                  <a:schemeClr val="bg1"/>
                </a:solidFill>
                <a:ea typeface="+mj-lt"/>
                <a:cs typeface="+mj-lt"/>
              </a:rPr>
              <a:t>i</a:t>
            </a:r>
            <a:r>
              <a:rPr lang="en-US" sz="3600">
                <a:solidFill>
                  <a:schemeClr val="bg1"/>
                </a:solidFill>
                <a:ea typeface="+mj-lt"/>
                <a:cs typeface="+mj-lt"/>
              </a:rPr>
              <a:t> </a:t>
            </a:r>
            <a:r>
              <a:rPr lang="en-US" sz="3600" err="1">
                <a:solidFill>
                  <a:schemeClr val="bg1"/>
                </a:solidFill>
                <a:ea typeface="+mj-lt"/>
                <a:cs typeface="+mj-lt"/>
              </a:rPr>
              <a:t>weithio</a:t>
            </a:r>
            <a:endParaRPr lang="en-US" sz="3600">
              <a:solidFill>
                <a:schemeClr val="bg1"/>
              </a:solidFill>
              <a:ea typeface="Calibri Light"/>
              <a:cs typeface="Calibri Light"/>
            </a:endParaRPr>
          </a:p>
        </p:txBody>
      </p:sp>
      <p:sp>
        <p:nvSpPr>
          <p:cNvPr id="3" name="Content Placeholder 2">
            <a:extLst>
              <a:ext uri="{FF2B5EF4-FFF2-40B4-BE49-F238E27FC236}">
                <a16:creationId xmlns:a16="http://schemas.microsoft.com/office/drawing/2014/main" id="{C664EB8D-501A-A147-83FE-32CFC0ED9511}"/>
              </a:ext>
            </a:extLst>
          </p:cNvPr>
          <p:cNvSpPr>
            <a:spLocks noGrp="1"/>
          </p:cNvSpPr>
          <p:nvPr>
            <p:ph idx="1"/>
          </p:nvPr>
        </p:nvSpPr>
        <p:spPr>
          <a:xfrm>
            <a:off x="6306257" y="1484540"/>
            <a:ext cx="5533809" cy="3917019"/>
          </a:xfrm>
        </p:spPr>
        <p:txBody>
          <a:bodyPr vert="horz" lIns="91440" tIns="45720" rIns="91440" bIns="45720" rtlCol="0" anchor="t">
            <a:normAutofit/>
          </a:bodyPr>
          <a:lstStyle/>
          <a:p>
            <a:r>
              <a:rPr lang="en-US" err="1"/>
              <a:t>Symud</a:t>
            </a:r>
            <a:r>
              <a:rPr lang="en-US"/>
              <a:t> </a:t>
            </a:r>
            <a:r>
              <a:rPr lang="en-US" err="1"/>
              <a:t>pethau</a:t>
            </a:r>
            <a:r>
              <a:rPr lang="en-US"/>
              <a:t> </a:t>
            </a:r>
            <a:r>
              <a:rPr lang="en-US" err="1"/>
              <a:t>sy'n</a:t>
            </a:r>
            <a:r>
              <a:rPr lang="en-US"/>
              <a:t> </a:t>
            </a:r>
            <a:r>
              <a:rPr lang="en-US" err="1"/>
              <a:t>tynnu</a:t>
            </a:r>
            <a:r>
              <a:rPr lang="en-US"/>
              <a:t> </a:t>
            </a:r>
            <a:r>
              <a:rPr lang="en-US" err="1"/>
              <a:t>sylw</a:t>
            </a:r>
            <a:endParaRPr lang="en-US" err="1">
              <a:ea typeface="Calibri"/>
              <a:cs typeface="Calibri"/>
            </a:endParaRPr>
          </a:p>
          <a:p>
            <a:r>
              <a:rPr lang="en-US" err="1"/>
              <a:t>Trefn</a:t>
            </a:r>
            <a:r>
              <a:rPr lang="en-US"/>
              <a:t> …. </a:t>
            </a:r>
            <a:r>
              <a:rPr lang="en-US" err="1"/>
              <a:t>Llyfrau</a:t>
            </a:r>
            <a:r>
              <a:rPr lang="en-US"/>
              <a:t> / </a:t>
            </a:r>
            <a:r>
              <a:rPr lang="en-US" err="1"/>
              <a:t>darllen</a:t>
            </a:r>
            <a:r>
              <a:rPr lang="en-US"/>
              <a:t> </a:t>
            </a:r>
            <a:r>
              <a:rPr lang="en-US" err="1"/>
              <a:t>allweddol</a:t>
            </a:r>
            <a:r>
              <a:rPr lang="en-US"/>
              <a:t> </a:t>
            </a:r>
          </a:p>
          <a:p>
            <a:r>
              <a:rPr lang="en-US" err="1"/>
              <a:t>Cluniadur</a:t>
            </a:r>
            <a:r>
              <a:rPr lang="en-US"/>
              <a:t> a </a:t>
            </a:r>
            <a:r>
              <a:rPr lang="en-US" err="1"/>
              <a:t>llyfrau</a:t>
            </a:r>
            <a:r>
              <a:rPr lang="en-US"/>
              <a:t> </a:t>
            </a:r>
            <a:r>
              <a:rPr lang="en-US" err="1"/>
              <a:t>nodiadau</a:t>
            </a:r>
            <a:endParaRPr lang="en-US" err="1">
              <a:ea typeface="Calibri"/>
              <a:cs typeface="Calibri"/>
            </a:endParaRPr>
          </a:p>
          <a:p>
            <a:r>
              <a:rPr lang="en-US" err="1">
                <a:ea typeface="Calibri"/>
                <a:cs typeface="Calibri"/>
              </a:rPr>
              <a:t>Gofod</a:t>
            </a:r>
            <a:r>
              <a:rPr lang="en-US">
                <a:ea typeface="Calibri"/>
                <a:cs typeface="Calibri"/>
              </a:rPr>
              <a:t> </a:t>
            </a:r>
            <a:r>
              <a:rPr lang="en-US" err="1">
                <a:ea typeface="Calibri"/>
                <a:cs typeface="Calibri"/>
              </a:rPr>
              <a:t>croesawgar</a:t>
            </a:r>
          </a:p>
          <a:p>
            <a:r>
              <a:rPr lang="en-US">
                <a:ea typeface="Calibri"/>
                <a:cs typeface="Calibri"/>
              </a:rPr>
              <a:t>Yn </a:t>
            </a:r>
            <a:r>
              <a:rPr lang="en-US" err="1">
                <a:ea typeface="Calibri" panose="020F0502020204030204"/>
                <a:cs typeface="Calibri" panose="020F0502020204030204"/>
              </a:rPr>
              <a:t>wahanol</a:t>
            </a:r>
            <a:r>
              <a:rPr lang="en-US">
                <a:ea typeface="Calibri" panose="020F0502020204030204"/>
                <a:cs typeface="Calibri" panose="020F0502020204030204"/>
              </a:rPr>
              <a:t> </a:t>
            </a:r>
            <a:r>
              <a:rPr lang="en-US" err="1">
                <a:ea typeface="Calibri" panose="020F0502020204030204"/>
                <a:cs typeface="Calibri" panose="020F0502020204030204"/>
              </a:rPr>
              <a:t>i</a:t>
            </a:r>
            <a:r>
              <a:rPr lang="en-US">
                <a:ea typeface="Calibri" panose="020F0502020204030204"/>
                <a:cs typeface="Calibri" panose="020F0502020204030204"/>
              </a:rPr>
              <a:t> </a:t>
            </a:r>
            <a:r>
              <a:rPr lang="en-US" err="1">
                <a:ea typeface="Calibri" panose="020F0502020204030204"/>
                <a:cs typeface="Calibri" panose="020F0502020204030204"/>
              </a:rPr>
              <a:t>ofod</a:t>
            </a:r>
            <a:r>
              <a:rPr lang="en-US">
                <a:ea typeface="Calibri" panose="020F0502020204030204"/>
                <a:cs typeface="Calibri" panose="020F0502020204030204"/>
              </a:rPr>
              <a:t> </a:t>
            </a:r>
            <a:r>
              <a:rPr lang="en-US" err="1">
                <a:ea typeface="Calibri" panose="020F0502020204030204"/>
                <a:cs typeface="Calibri" panose="020F0502020204030204"/>
              </a:rPr>
              <a:t>ymlacio</a:t>
            </a:r>
            <a:endParaRPr lang="en-US" err="1"/>
          </a:p>
          <a:p>
            <a:r>
              <a:rPr lang="en-US">
                <a:ea typeface="Calibri"/>
                <a:cs typeface="Calibri"/>
              </a:rPr>
              <a:t>Ble </a:t>
            </a:r>
            <a:r>
              <a:rPr lang="en-US" err="1">
                <a:ea typeface="Calibri"/>
                <a:cs typeface="Calibri"/>
              </a:rPr>
              <a:t>arall</a:t>
            </a:r>
            <a:r>
              <a:rPr lang="en-US">
                <a:ea typeface="Calibri"/>
                <a:cs typeface="Calibri"/>
              </a:rPr>
              <a:t> </a:t>
            </a:r>
            <a:r>
              <a:rPr lang="en-US" err="1">
                <a:ea typeface="Calibri"/>
                <a:cs typeface="Calibri"/>
              </a:rPr>
              <a:t>medrwch</a:t>
            </a:r>
            <a:r>
              <a:rPr lang="en-US">
                <a:ea typeface="Calibri"/>
                <a:cs typeface="Calibri"/>
              </a:rPr>
              <a:t> chi </a:t>
            </a:r>
            <a:r>
              <a:rPr lang="en-US" err="1">
                <a:ea typeface="Calibri"/>
                <a:cs typeface="Calibri"/>
              </a:rPr>
              <a:t>weithio</a:t>
            </a:r>
            <a:r>
              <a:rPr lang="en-US">
                <a:ea typeface="Calibri"/>
                <a:cs typeface="Calibri"/>
              </a:rPr>
              <a:t>?</a:t>
            </a:r>
          </a:p>
        </p:txBody>
      </p:sp>
      <p:sp>
        <p:nvSpPr>
          <p:cNvPr id="5" name="Content Placeholder 2">
            <a:extLst>
              <a:ext uri="{FF2B5EF4-FFF2-40B4-BE49-F238E27FC236}">
                <a16:creationId xmlns:a16="http://schemas.microsoft.com/office/drawing/2014/main" id="{3A1967A6-83CE-3391-EB0E-3E9B4083AAE5}"/>
              </a:ext>
            </a:extLst>
          </p:cNvPr>
          <p:cNvSpPr txBox="1">
            <a:spLocks/>
          </p:cNvSpPr>
          <p:nvPr/>
        </p:nvSpPr>
        <p:spPr>
          <a:xfrm>
            <a:off x="277051" y="1481439"/>
            <a:ext cx="5533809" cy="404039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 Remove distractions</a:t>
            </a:r>
          </a:p>
          <a:p>
            <a:r>
              <a:rPr lang="en-US" err="1"/>
              <a:t>Organised</a:t>
            </a:r>
            <a:r>
              <a:rPr lang="en-US"/>
              <a:t>… Key books/Readings</a:t>
            </a:r>
            <a:endParaRPr lang="en-US">
              <a:ea typeface="Calibri"/>
              <a:cs typeface="Calibri"/>
            </a:endParaRPr>
          </a:p>
          <a:p>
            <a:r>
              <a:rPr lang="en-US"/>
              <a:t>Laptop, Notebooks</a:t>
            </a:r>
            <a:endParaRPr lang="en-US">
              <a:ea typeface="Calibri"/>
              <a:cs typeface="Calibri"/>
            </a:endParaRPr>
          </a:p>
          <a:p>
            <a:r>
              <a:rPr lang="en-US"/>
              <a:t>Relaxing</a:t>
            </a:r>
            <a:endParaRPr lang="en-US">
              <a:cs typeface="Calibri"/>
            </a:endParaRPr>
          </a:p>
          <a:p>
            <a:r>
              <a:rPr lang="en-US"/>
              <a:t>Differentiated from chill space</a:t>
            </a:r>
            <a:endParaRPr lang="en-US">
              <a:ea typeface="Calibri"/>
              <a:cs typeface="Calibri"/>
            </a:endParaRPr>
          </a:p>
          <a:p>
            <a:r>
              <a:rPr lang="en-US"/>
              <a:t>Where else can you work?</a:t>
            </a:r>
            <a:endParaRPr lang="en-US">
              <a:ea typeface="Calibri"/>
              <a:cs typeface="Calibri"/>
            </a:endParaRPr>
          </a:p>
        </p:txBody>
      </p:sp>
    </p:spTree>
    <p:extLst>
      <p:ext uri="{BB962C8B-B14F-4D97-AF65-F5344CB8AC3E}">
        <p14:creationId xmlns:p14="http://schemas.microsoft.com/office/powerpoint/2010/main" val="24639313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3DFA0-87D4-F074-F881-E16306F2E564}"/>
              </a:ext>
            </a:extLst>
          </p:cNvPr>
          <p:cNvSpPr>
            <a:spLocks noGrp="1"/>
          </p:cNvSpPr>
          <p:nvPr>
            <p:ph type="title"/>
          </p:nvPr>
        </p:nvSpPr>
        <p:spPr>
          <a:xfrm>
            <a:off x="352575" y="-109008"/>
            <a:ext cx="11481847" cy="1325563"/>
          </a:xfrm>
        </p:spPr>
        <p:txBody>
          <a:bodyPr/>
          <a:lstStyle/>
          <a:p>
            <a:r>
              <a:rPr lang="en-US">
                <a:solidFill>
                  <a:schemeClr val="bg1"/>
                </a:solidFill>
                <a:ea typeface="Calibri Light"/>
                <a:cs typeface="Calibri Light"/>
              </a:rPr>
              <a:t>All students need to enroll onto </a:t>
            </a:r>
            <a:r>
              <a:rPr lang="en-US" b="1">
                <a:solidFill>
                  <a:schemeClr val="bg1"/>
                </a:solidFill>
              </a:rPr>
              <a:t>Library </a:t>
            </a:r>
            <a:r>
              <a:rPr lang="en-US" b="1" err="1">
                <a:solidFill>
                  <a:schemeClr val="bg1"/>
                </a:solidFill>
              </a:rPr>
              <a:t>Infoskills</a:t>
            </a:r>
            <a:endParaRPr lang="en-US" b="1">
              <a:solidFill>
                <a:schemeClr val="bg1"/>
              </a:solidFill>
              <a:ea typeface="Calibri Light"/>
              <a:cs typeface="Calibri Light"/>
            </a:endParaRPr>
          </a:p>
        </p:txBody>
      </p:sp>
      <p:sp>
        <p:nvSpPr>
          <p:cNvPr id="3" name="Content Placeholder 2">
            <a:extLst>
              <a:ext uri="{FF2B5EF4-FFF2-40B4-BE49-F238E27FC236}">
                <a16:creationId xmlns:a16="http://schemas.microsoft.com/office/drawing/2014/main" id="{E145ABAB-8091-3F48-4A59-FFD797FA9ACC}"/>
              </a:ext>
            </a:extLst>
          </p:cNvPr>
          <p:cNvSpPr>
            <a:spLocks noGrp="1"/>
          </p:cNvSpPr>
          <p:nvPr>
            <p:ph idx="1"/>
          </p:nvPr>
        </p:nvSpPr>
        <p:spPr>
          <a:xfrm>
            <a:off x="6089363" y="1717949"/>
            <a:ext cx="4910359" cy="1064157"/>
          </a:xfrm>
        </p:spPr>
        <p:txBody>
          <a:bodyPr vert="horz" lIns="91440" tIns="45720" rIns="91440" bIns="45720" rtlCol="0" anchor="t">
            <a:normAutofit/>
          </a:bodyPr>
          <a:lstStyle/>
          <a:p>
            <a:r>
              <a:rPr lang="en-US">
                <a:ea typeface="+mn-lt"/>
                <a:cs typeface="+mn-lt"/>
                <a:hlinkClick r:id="rId2"/>
              </a:rPr>
              <a:t>https://moodle.uwtsd.ac.uk/course/view.php?id=11455</a:t>
            </a:r>
            <a:endParaRPr lang="en-US">
              <a:ea typeface="+mn-lt"/>
              <a:cs typeface="+mn-lt"/>
            </a:endParaRPr>
          </a:p>
          <a:p>
            <a:endParaRPr lang="en-US">
              <a:ea typeface="Calibri"/>
              <a:cs typeface="Calibri"/>
            </a:endParaRPr>
          </a:p>
        </p:txBody>
      </p:sp>
      <p:pic>
        <p:nvPicPr>
          <p:cNvPr id="4" name="Picture 3" descr="A screenshot of a web page&#10;&#10;Description automatically generated">
            <a:extLst>
              <a:ext uri="{FF2B5EF4-FFF2-40B4-BE49-F238E27FC236}">
                <a16:creationId xmlns:a16="http://schemas.microsoft.com/office/drawing/2014/main" id="{AFFD95EC-8BB0-A5F8-C8AB-C97DC89E7DEB}"/>
              </a:ext>
            </a:extLst>
          </p:cNvPr>
          <p:cNvPicPr>
            <a:picLocks noChangeAspect="1"/>
          </p:cNvPicPr>
          <p:nvPr/>
        </p:nvPicPr>
        <p:blipFill>
          <a:blip r:embed="rId3"/>
          <a:stretch>
            <a:fillRect/>
          </a:stretch>
        </p:blipFill>
        <p:spPr>
          <a:xfrm>
            <a:off x="354308" y="1064943"/>
            <a:ext cx="5103930" cy="4700016"/>
          </a:xfrm>
          <a:prstGeom prst="rect">
            <a:avLst/>
          </a:prstGeom>
        </p:spPr>
      </p:pic>
      <p:pic>
        <p:nvPicPr>
          <p:cNvPr id="5" name="Picture 4" descr="A qr code on a white background&#10;&#10;Description automatically generated">
            <a:extLst>
              <a:ext uri="{FF2B5EF4-FFF2-40B4-BE49-F238E27FC236}">
                <a16:creationId xmlns:a16="http://schemas.microsoft.com/office/drawing/2014/main" id="{95833597-2D85-4341-4998-6FC1C85C3CBC}"/>
              </a:ext>
            </a:extLst>
          </p:cNvPr>
          <p:cNvPicPr>
            <a:picLocks noChangeAspect="1"/>
          </p:cNvPicPr>
          <p:nvPr/>
        </p:nvPicPr>
        <p:blipFill>
          <a:blip r:embed="rId4"/>
          <a:stretch>
            <a:fillRect/>
          </a:stretch>
        </p:blipFill>
        <p:spPr>
          <a:xfrm>
            <a:off x="6947477" y="2828636"/>
            <a:ext cx="2857500" cy="2857500"/>
          </a:xfrm>
          <a:prstGeom prst="rect">
            <a:avLst/>
          </a:prstGeom>
        </p:spPr>
      </p:pic>
    </p:spTree>
    <p:extLst>
      <p:ext uri="{BB962C8B-B14F-4D97-AF65-F5344CB8AC3E}">
        <p14:creationId xmlns:p14="http://schemas.microsoft.com/office/powerpoint/2010/main" val="31466308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E3E7D-2E85-BA71-F13C-346C7A60B52F}"/>
              </a:ext>
            </a:extLst>
          </p:cNvPr>
          <p:cNvSpPr>
            <a:spLocks noGrp="1"/>
          </p:cNvSpPr>
          <p:nvPr>
            <p:ph type="title"/>
          </p:nvPr>
        </p:nvSpPr>
        <p:spPr>
          <a:xfrm>
            <a:off x="707944" y="2488304"/>
            <a:ext cx="10515600" cy="1325563"/>
          </a:xfrm>
        </p:spPr>
        <p:txBody>
          <a:bodyPr/>
          <a:lstStyle/>
          <a:p>
            <a:r>
              <a:rPr lang="en-GB">
                <a:ea typeface="Calibri Light"/>
                <a:cs typeface="Calibri Light"/>
              </a:rPr>
              <a:t>Comfort Break :)                      </a:t>
            </a:r>
            <a:r>
              <a:rPr lang="en-GB" err="1">
                <a:ea typeface="Calibri Light"/>
                <a:cs typeface="Calibri Light"/>
              </a:rPr>
              <a:t>Toriad</a:t>
            </a:r>
            <a:r>
              <a:rPr lang="en-GB">
                <a:ea typeface="Calibri Light"/>
                <a:cs typeface="Calibri Light"/>
              </a:rPr>
              <a:t> </a:t>
            </a:r>
            <a:r>
              <a:rPr lang="en-GB" err="1">
                <a:ea typeface="Calibri Light"/>
                <a:cs typeface="Calibri Light"/>
              </a:rPr>
              <a:t>Sionc</a:t>
            </a:r>
            <a:r>
              <a:rPr lang="en-GB">
                <a:ea typeface="Calibri Light"/>
                <a:cs typeface="Calibri Light"/>
              </a:rPr>
              <a:t> :)</a:t>
            </a:r>
            <a:endParaRPr lang="en-GB"/>
          </a:p>
        </p:txBody>
      </p:sp>
    </p:spTree>
    <p:extLst>
      <p:ext uri="{BB962C8B-B14F-4D97-AF65-F5344CB8AC3E}">
        <p14:creationId xmlns:p14="http://schemas.microsoft.com/office/powerpoint/2010/main" val="42018582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1">
            <a:extLst>
              <a:ext uri="{FF2B5EF4-FFF2-40B4-BE49-F238E27FC236}">
                <a16:creationId xmlns:a16="http://schemas.microsoft.com/office/drawing/2014/main" id="{58794FCC-E699-607A-C6FF-5D1BC5909D1B}"/>
              </a:ext>
            </a:extLst>
          </p:cNvPr>
          <p:cNvSpPr txBox="1">
            <a:spLocks/>
          </p:cNvSpPr>
          <p:nvPr/>
        </p:nvSpPr>
        <p:spPr>
          <a:xfrm>
            <a:off x="671347" y="1059505"/>
            <a:ext cx="5077263" cy="4585662"/>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u="sng">
                <a:solidFill>
                  <a:schemeClr val="tx1"/>
                </a:solidFill>
              </a:rPr>
              <a:t>Assessment 1 for this Module</a:t>
            </a:r>
          </a:p>
          <a:p>
            <a:endParaRPr lang="en-GB" sz="800">
              <a:solidFill>
                <a:schemeClr val="tx1"/>
              </a:solidFill>
            </a:endParaRPr>
          </a:p>
          <a:p>
            <a:r>
              <a:rPr lang="en-GB">
                <a:solidFill>
                  <a:schemeClr val="tx1"/>
                </a:solidFill>
              </a:rPr>
              <a:t>Discipline specific assessment questions (Choice of 4)</a:t>
            </a:r>
            <a:endParaRPr lang="en-GB">
              <a:solidFill>
                <a:schemeClr val="tx1"/>
              </a:solidFill>
              <a:cs typeface="Calibri"/>
            </a:endParaRPr>
          </a:p>
          <a:p>
            <a:endParaRPr lang="en-GB">
              <a:solidFill>
                <a:schemeClr val="tx1"/>
              </a:solidFill>
            </a:endParaRPr>
          </a:p>
          <a:p>
            <a:r>
              <a:rPr lang="en-GB" b="1" u="sng" err="1">
                <a:solidFill>
                  <a:schemeClr val="tx1"/>
                </a:solidFill>
              </a:rPr>
              <a:t>Aseiniad</a:t>
            </a:r>
            <a:r>
              <a:rPr lang="en-GB" b="1" u="sng">
                <a:solidFill>
                  <a:schemeClr val="tx1"/>
                </a:solidFill>
              </a:rPr>
              <a:t> 1</a:t>
            </a:r>
            <a:endParaRPr lang="en-GB" b="1" u="sng">
              <a:solidFill>
                <a:schemeClr val="tx1"/>
              </a:solidFill>
              <a:cs typeface="Calibri"/>
            </a:endParaRPr>
          </a:p>
          <a:p>
            <a:r>
              <a:rPr lang="en-GB" err="1">
                <a:solidFill>
                  <a:schemeClr val="tx1"/>
                </a:solidFill>
              </a:rPr>
              <a:t>Cwestiwn</a:t>
            </a:r>
            <a:r>
              <a:rPr lang="en-GB">
                <a:solidFill>
                  <a:schemeClr val="tx1"/>
                </a:solidFill>
              </a:rPr>
              <a:t> </a:t>
            </a:r>
            <a:r>
              <a:rPr lang="en-GB" err="1">
                <a:solidFill>
                  <a:schemeClr val="tx1"/>
                </a:solidFill>
              </a:rPr>
              <a:t>asesu</a:t>
            </a:r>
            <a:r>
              <a:rPr lang="en-GB">
                <a:solidFill>
                  <a:schemeClr val="tx1"/>
                </a:solidFill>
              </a:rPr>
              <a:t> </a:t>
            </a:r>
            <a:r>
              <a:rPr lang="en-GB" err="1">
                <a:solidFill>
                  <a:schemeClr val="tx1"/>
                </a:solidFill>
              </a:rPr>
              <a:t>yn</a:t>
            </a:r>
            <a:r>
              <a:rPr lang="en-GB">
                <a:solidFill>
                  <a:schemeClr val="tx1"/>
                </a:solidFill>
              </a:rPr>
              <a:t> </a:t>
            </a:r>
            <a:r>
              <a:rPr lang="en-GB" err="1">
                <a:solidFill>
                  <a:schemeClr val="tx1"/>
                </a:solidFill>
              </a:rPr>
              <a:t>ôl</a:t>
            </a:r>
            <a:r>
              <a:rPr lang="en-GB">
                <a:solidFill>
                  <a:schemeClr val="tx1"/>
                </a:solidFill>
              </a:rPr>
              <a:t> </a:t>
            </a:r>
            <a:r>
              <a:rPr lang="en-GB" err="1">
                <a:solidFill>
                  <a:schemeClr val="tx1"/>
                </a:solidFill>
              </a:rPr>
              <a:t>eich</a:t>
            </a:r>
            <a:r>
              <a:rPr lang="en-GB">
                <a:solidFill>
                  <a:schemeClr val="tx1"/>
                </a:solidFill>
              </a:rPr>
              <a:t> </a:t>
            </a:r>
            <a:r>
              <a:rPr lang="en-GB" err="1">
                <a:solidFill>
                  <a:schemeClr val="tx1"/>
                </a:solidFill>
              </a:rPr>
              <a:t>disgyblaeth</a:t>
            </a:r>
            <a:r>
              <a:rPr lang="en-GB">
                <a:solidFill>
                  <a:schemeClr val="tx1"/>
                </a:solidFill>
              </a:rPr>
              <a:t>/</a:t>
            </a:r>
            <a:r>
              <a:rPr lang="en-GB" err="1">
                <a:solidFill>
                  <a:schemeClr val="tx1"/>
                </a:solidFill>
              </a:rPr>
              <a:t>gradd</a:t>
            </a:r>
            <a:r>
              <a:rPr lang="en-GB">
                <a:solidFill>
                  <a:schemeClr val="tx1"/>
                </a:solidFill>
              </a:rPr>
              <a:t> (?)</a:t>
            </a:r>
          </a:p>
        </p:txBody>
      </p:sp>
      <p:sp>
        <p:nvSpPr>
          <p:cNvPr id="9" name="Content Placeholder 2">
            <a:extLst>
              <a:ext uri="{FF2B5EF4-FFF2-40B4-BE49-F238E27FC236}">
                <a16:creationId xmlns:a16="http://schemas.microsoft.com/office/drawing/2014/main" id="{09C725C2-6EBD-0DC9-61A4-FC4C565232DA}"/>
              </a:ext>
            </a:extLst>
          </p:cNvPr>
          <p:cNvSpPr txBox="1">
            <a:spLocks/>
          </p:cNvSpPr>
          <p:nvPr/>
        </p:nvSpPr>
        <p:spPr>
          <a:xfrm>
            <a:off x="6311698" y="1211904"/>
            <a:ext cx="5361709" cy="3003980"/>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1500 words</a:t>
            </a:r>
          </a:p>
          <a:p>
            <a:r>
              <a:rPr lang="en-GB"/>
              <a:t>Focus is on writing style as well as content</a:t>
            </a:r>
          </a:p>
          <a:p>
            <a:endParaRPr lang="en-GB"/>
          </a:p>
          <a:p>
            <a:endParaRPr lang="en-GB"/>
          </a:p>
          <a:p>
            <a:r>
              <a:rPr lang="en-GB"/>
              <a:t>1500 o </a:t>
            </a:r>
            <a:r>
              <a:rPr lang="en-GB" err="1"/>
              <a:t>eiriau</a:t>
            </a:r>
            <a:endParaRPr lang="en-GB"/>
          </a:p>
          <a:p>
            <a:r>
              <a:rPr lang="en-GB" err="1"/>
              <a:t>Ffocws</a:t>
            </a:r>
            <a:r>
              <a:rPr lang="en-GB"/>
              <a:t> </a:t>
            </a:r>
            <a:r>
              <a:rPr lang="en-GB" err="1"/>
              <a:t>ar</a:t>
            </a:r>
            <a:r>
              <a:rPr lang="en-GB"/>
              <a:t> </a:t>
            </a:r>
            <a:r>
              <a:rPr lang="en-GB" err="1"/>
              <a:t>steil</a:t>
            </a:r>
            <a:r>
              <a:rPr lang="en-GB"/>
              <a:t> </a:t>
            </a:r>
            <a:r>
              <a:rPr lang="en-GB" err="1"/>
              <a:t>ysgrifennu</a:t>
            </a:r>
            <a:r>
              <a:rPr lang="en-GB"/>
              <a:t> a </a:t>
            </a:r>
            <a:r>
              <a:rPr lang="en-GB" err="1"/>
              <a:t>chynnwys</a:t>
            </a:r>
            <a:endParaRPr lang="en-GB"/>
          </a:p>
          <a:p>
            <a:endParaRPr lang="en-GB"/>
          </a:p>
        </p:txBody>
      </p:sp>
      <p:sp>
        <p:nvSpPr>
          <p:cNvPr id="3" name="Title 1">
            <a:extLst>
              <a:ext uri="{FF2B5EF4-FFF2-40B4-BE49-F238E27FC236}">
                <a16:creationId xmlns:a16="http://schemas.microsoft.com/office/drawing/2014/main" id="{65E36173-D780-CDFA-D4B3-F08EA9235C59}"/>
              </a:ext>
            </a:extLst>
          </p:cNvPr>
          <p:cNvSpPr txBox="1">
            <a:spLocks/>
          </p:cNvSpPr>
          <p:nvPr/>
        </p:nvSpPr>
        <p:spPr>
          <a:xfrm>
            <a:off x="1893277" y="5530659"/>
            <a:ext cx="10515600" cy="132556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a:ea typeface="Calibri Light"/>
                <a:cs typeface="Calibri Light"/>
              </a:rPr>
              <a:t>TAKE A PICTURE OF THE NEXT SLIDE THAT IS RELEVANT TO YOU</a:t>
            </a:r>
            <a:endParaRPr lang="en-US" sz="2400">
              <a:ea typeface="Calibri Light"/>
              <a:cs typeface="Calibri Light"/>
            </a:endParaRPr>
          </a:p>
        </p:txBody>
      </p:sp>
    </p:spTree>
    <p:extLst>
      <p:ext uri="{BB962C8B-B14F-4D97-AF65-F5344CB8AC3E}">
        <p14:creationId xmlns:p14="http://schemas.microsoft.com/office/powerpoint/2010/main" val="22273066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5FA91-5762-8340-B51D-4A7D172C4997}"/>
              </a:ext>
            </a:extLst>
          </p:cNvPr>
          <p:cNvSpPr>
            <a:spLocks noGrp="1"/>
          </p:cNvSpPr>
          <p:nvPr>
            <p:ph type="title"/>
          </p:nvPr>
        </p:nvSpPr>
        <p:spPr/>
        <p:txBody>
          <a:bodyPr/>
          <a:lstStyle/>
          <a:p>
            <a:r>
              <a:rPr lang="en-GB" sz="44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BA Physical Education: </a:t>
            </a:r>
            <a:endParaRPr lang="en-US"/>
          </a:p>
        </p:txBody>
      </p:sp>
      <p:sp>
        <p:nvSpPr>
          <p:cNvPr id="3" name="Content Placeholder 2">
            <a:extLst>
              <a:ext uri="{FF2B5EF4-FFF2-40B4-BE49-F238E27FC236}">
                <a16:creationId xmlns:a16="http://schemas.microsoft.com/office/drawing/2014/main" id="{082682E4-4950-954D-89F8-EF45FBC9F83B}"/>
              </a:ext>
            </a:extLst>
          </p:cNvPr>
          <p:cNvSpPr>
            <a:spLocks noGrp="1"/>
          </p:cNvSpPr>
          <p:nvPr>
            <p:ph idx="1"/>
          </p:nvPr>
        </p:nvSpPr>
        <p:spPr>
          <a:xfrm>
            <a:off x="3780148" y="1690688"/>
            <a:ext cx="7956222" cy="5032375"/>
          </a:xfrm>
        </p:spPr>
        <p:txBody>
          <a:bodyPr>
            <a:normAutofit fontScale="92500" lnSpcReduction="10000"/>
          </a:bodyPr>
          <a:lstStyle/>
          <a:p>
            <a:pPr marL="342900" lvl="0" indent="-342900">
              <a:lnSpc>
                <a:spcPct val="160000"/>
              </a:lnSpc>
              <a:spcAft>
                <a:spcPts val="1000"/>
              </a:spcAft>
              <a:buFont typeface="+mj-lt"/>
              <a:buAutoNum type="arabicPeriod"/>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Discuss the differences and connections between Sport, Physical Education, Physical Activity and Recreation/ Leisure time.</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60000"/>
              </a:lnSpc>
              <a:spcAft>
                <a:spcPts val="1000"/>
              </a:spcAft>
              <a:buFont typeface="+mj-lt"/>
              <a:buAutoNum type="arabicPeriod"/>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Discuss whether Physical Education should be a compulsory part of the school curriculum. </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60000"/>
              </a:lnSpc>
              <a:spcAft>
                <a:spcPts val="1000"/>
              </a:spcAft>
              <a:buFont typeface="+mj-lt"/>
              <a:buAutoNum type="arabicPeriod"/>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Discuss the health promotion role of Physical Education.</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60000"/>
              </a:lnSpc>
              <a:spcAft>
                <a:spcPts val="1000"/>
              </a:spcAft>
              <a:buFont typeface="+mj-lt"/>
              <a:buAutoNum type="arabicPeriod"/>
            </a:pPr>
            <a:r>
              <a:rPr lang="en-GB" sz="2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Discuss the role of Physical Education towards social justice.</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60000"/>
              </a:lnSpc>
            </a:pPr>
            <a:endParaRPr lang="en-US" sz="3600"/>
          </a:p>
        </p:txBody>
      </p:sp>
    </p:spTree>
    <p:extLst>
      <p:ext uri="{BB962C8B-B14F-4D97-AF65-F5344CB8AC3E}">
        <p14:creationId xmlns:p14="http://schemas.microsoft.com/office/powerpoint/2010/main" val="2596246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81D59-5836-92F9-3DA1-B45E80F6B208}"/>
              </a:ext>
            </a:extLst>
          </p:cNvPr>
          <p:cNvSpPr>
            <a:spLocks noGrp="1"/>
          </p:cNvSpPr>
          <p:nvPr>
            <p:ph type="title"/>
          </p:nvPr>
        </p:nvSpPr>
        <p:spPr>
          <a:xfrm>
            <a:off x="3814819" y="203325"/>
            <a:ext cx="7956222" cy="1325563"/>
          </a:xfrm>
        </p:spPr>
        <p:txBody>
          <a:bodyPr/>
          <a:lstStyle/>
          <a:p>
            <a:r>
              <a:rPr lang="en-GB" b="1">
                <a:latin typeface="Arial"/>
                <a:cs typeface="Arial"/>
              </a:rPr>
              <a:t>BA </a:t>
            </a:r>
            <a:r>
              <a:rPr lang="en-GB" b="1" err="1">
                <a:latin typeface="Arial"/>
                <a:cs typeface="Arial"/>
              </a:rPr>
              <a:t>Addysg</a:t>
            </a:r>
            <a:r>
              <a:rPr lang="en-GB" b="1">
                <a:latin typeface="Arial"/>
                <a:cs typeface="Arial"/>
              </a:rPr>
              <a:t> </a:t>
            </a:r>
            <a:r>
              <a:rPr lang="en-GB" b="1" err="1">
                <a:latin typeface="Arial"/>
                <a:cs typeface="Arial"/>
              </a:rPr>
              <a:t>Gorfforol</a:t>
            </a:r>
            <a:r>
              <a:rPr lang="en-GB" b="1">
                <a:latin typeface="Arial"/>
                <a:cs typeface="Arial"/>
              </a:rPr>
              <a:t>:</a:t>
            </a:r>
            <a:r>
              <a:rPr lang="en-GB">
                <a:latin typeface="Arial"/>
                <a:cs typeface="Arial"/>
              </a:rPr>
              <a:t> </a:t>
            </a:r>
            <a:r>
              <a:rPr lang="en-US">
                <a:latin typeface="Arial"/>
                <a:cs typeface="Arial"/>
              </a:rPr>
              <a:t> </a:t>
            </a:r>
            <a:endParaRPr lang="en-US" sz="5400">
              <a:ea typeface="Calibri Light" panose="020F0302020204030204"/>
              <a:cs typeface="Calibri Light" panose="020F0302020204030204"/>
            </a:endParaRPr>
          </a:p>
        </p:txBody>
      </p:sp>
      <p:sp>
        <p:nvSpPr>
          <p:cNvPr id="4" name="TextBox 3">
            <a:extLst>
              <a:ext uri="{FF2B5EF4-FFF2-40B4-BE49-F238E27FC236}">
                <a16:creationId xmlns:a16="http://schemas.microsoft.com/office/drawing/2014/main" id="{566A9D79-13EE-CC60-C72C-7469DD68D38D}"/>
              </a:ext>
            </a:extLst>
          </p:cNvPr>
          <p:cNvSpPr txBox="1"/>
          <p:nvPr/>
        </p:nvSpPr>
        <p:spPr>
          <a:xfrm>
            <a:off x="3351029" y="1268818"/>
            <a:ext cx="8697430" cy="53860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US" sz="1200">
              <a:latin typeface="Arial"/>
              <a:cs typeface="Arial"/>
            </a:endParaRPr>
          </a:p>
          <a:p>
            <a:pPr marL="228600" indent="-228600">
              <a:buAutoNum type="arabicPeriod"/>
            </a:pPr>
            <a:r>
              <a:rPr lang="en-GB" sz="2800" err="1">
                <a:latin typeface="Arial"/>
                <a:cs typeface="Arial"/>
              </a:rPr>
              <a:t>Trafodwch</a:t>
            </a:r>
            <a:r>
              <a:rPr lang="en-GB" sz="2800">
                <a:latin typeface="Arial"/>
                <a:cs typeface="Arial"/>
              </a:rPr>
              <a:t> y </a:t>
            </a:r>
            <a:r>
              <a:rPr lang="en-GB" sz="2800" err="1">
                <a:latin typeface="Arial"/>
                <a:cs typeface="Arial"/>
              </a:rPr>
              <a:t>gwahaniaethau</a:t>
            </a:r>
            <a:r>
              <a:rPr lang="en-GB" sz="2800">
                <a:latin typeface="Arial"/>
                <a:cs typeface="Arial"/>
              </a:rPr>
              <a:t> </a:t>
            </a:r>
            <a:r>
              <a:rPr lang="en-GB" sz="2800" err="1">
                <a:latin typeface="Arial"/>
                <a:cs typeface="Arial"/>
              </a:rPr>
              <a:t>a'r</a:t>
            </a:r>
            <a:r>
              <a:rPr lang="en-GB" sz="2800">
                <a:latin typeface="Arial"/>
                <a:cs typeface="Arial"/>
              </a:rPr>
              <a:t> </a:t>
            </a:r>
            <a:r>
              <a:rPr lang="en-GB" sz="2800" err="1">
                <a:latin typeface="Arial"/>
                <a:cs typeface="Arial"/>
              </a:rPr>
              <a:t>cysylltiadau</a:t>
            </a:r>
            <a:r>
              <a:rPr lang="en-GB" sz="2800">
                <a:latin typeface="Arial"/>
                <a:cs typeface="Arial"/>
              </a:rPr>
              <a:t> </a:t>
            </a:r>
            <a:r>
              <a:rPr lang="en-GB" sz="2800" err="1">
                <a:latin typeface="Arial"/>
                <a:cs typeface="Arial"/>
              </a:rPr>
              <a:t>rhwng</a:t>
            </a:r>
            <a:r>
              <a:rPr lang="en-GB" sz="2800">
                <a:latin typeface="Arial"/>
                <a:cs typeface="Arial"/>
              </a:rPr>
              <a:t> </a:t>
            </a:r>
            <a:r>
              <a:rPr lang="en-GB" sz="2800" err="1">
                <a:latin typeface="Arial"/>
                <a:cs typeface="Arial"/>
              </a:rPr>
              <a:t>Chwaraeon</a:t>
            </a:r>
            <a:r>
              <a:rPr lang="en-GB" sz="2800">
                <a:latin typeface="Arial"/>
                <a:cs typeface="Arial"/>
              </a:rPr>
              <a:t>, </a:t>
            </a:r>
            <a:r>
              <a:rPr lang="en-GB" sz="2800" err="1">
                <a:latin typeface="Arial"/>
                <a:cs typeface="Arial"/>
              </a:rPr>
              <a:t>Addysg</a:t>
            </a:r>
            <a:r>
              <a:rPr lang="en-GB" sz="2800">
                <a:latin typeface="Arial"/>
                <a:cs typeface="Arial"/>
              </a:rPr>
              <a:t> </a:t>
            </a:r>
            <a:r>
              <a:rPr lang="en-GB" sz="2800" err="1">
                <a:latin typeface="Arial"/>
                <a:cs typeface="Arial"/>
              </a:rPr>
              <a:t>Gorfforol</a:t>
            </a:r>
            <a:r>
              <a:rPr lang="en-GB" sz="2800">
                <a:latin typeface="Arial"/>
                <a:cs typeface="Arial"/>
              </a:rPr>
              <a:t>, </a:t>
            </a:r>
            <a:r>
              <a:rPr lang="en-GB" sz="2800" err="1">
                <a:latin typeface="Arial"/>
                <a:cs typeface="Arial"/>
              </a:rPr>
              <a:t>Gweithgarwch</a:t>
            </a:r>
            <a:r>
              <a:rPr lang="en-GB" sz="2800">
                <a:latin typeface="Arial"/>
                <a:cs typeface="Arial"/>
              </a:rPr>
              <a:t> Corfforol a </a:t>
            </a:r>
            <a:r>
              <a:rPr lang="en-GB" sz="2800" err="1">
                <a:latin typeface="Arial"/>
                <a:cs typeface="Arial"/>
              </a:rPr>
              <a:t>Hamdden</a:t>
            </a:r>
            <a:r>
              <a:rPr lang="en-GB" sz="2800">
                <a:latin typeface="Arial"/>
                <a:cs typeface="Arial"/>
              </a:rPr>
              <a:t>/ Amser </a:t>
            </a:r>
            <a:r>
              <a:rPr lang="en-GB" sz="2800" err="1">
                <a:latin typeface="Arial"/>
                <a:cs typeface="Arial"/>
              </a:rPr>
              <a:t>hamdden</a:t>
            </a:r>
            <a:r>
              <a:rPr lang="en-GB" sz="2800">
                <a:latin typeface="Arial"/>
                <a:cs typeface="Arial"/>
              </a:rPr>
              <a:t>. </a:t>
            </a:r>
            <a:r>
              <a:rPr lang="en-US" sz="2800">
                <a:latin typeface="Arial"/>
                <a:cs typeface="Arial"/>
              </a:rPr>
              <a:t> </a:t>
            </a:r>
          </a:p>
          <a:p>
            <a:endParaRPr lang="en-US" sz="2800">
              <a:latin typeface="Arial"/>
              <a:cs typeface="Arial"/>
            </a:endParaRPr>
          </a:p>
          <a:p>
            <a:pPr marL="228600" indent="-228600">
              <a:buAutoNum type="arabicPeriod" startAt="2"/>
            </a:pPr>
            <a:r>
              <a:rPr lang="en-GB" sz="2800" err="1">
                <a:latin typeface="Arial"/>
                <a:cs typeface="Arial"/>
              </a:rPr>
              <a:t>Trafodwch</a:t>
            </a:r>
            <a:r>
              <a:rPr lang="en-GB" sz="2800">
                <a:latin typeface="Arial"/>
                <a:cs typeface="Arial"/>
              </a:rPr>
              <a:t> a </a:t>
            </a:r>
            <a:r>
              <a:rPr lang="en-GB" sz="2800" err="1">
                <a:latin typeface="Arial"/>
                <a:cs typeface="Arial"/>
              </a:rPr>
              <a:t>ddylai</a:t>
            </a:r>
            <a:r>
              <a:rPr lang="en-GB" sz="2800">
                <a:latin typeface="Arial"/>
                <a:cs typeface="Arial"/>
              </a:rPr>
              <a:t> </a:t>
            </a:r>
            <a:r>
              <a:rPr lang="en-GB" sz="2800" err="1">
                <a:latin typeface="Arial"/>
                <a:cs typeface="Arial"/>
              </a:rPr>
              <a:t>Addysg</a:t>
            </a:r>
            <a:r>
              <a:rPr lang="en-GB" sz="2800">
                <a:latin typeface="Arial"/>
                <a:cs typeface="Arial"/>
              </a:rPr>
              <a:t> </a:t>
            </a:r>
            <a:r>
              <a:rPr lang="en-GB" sz="2800" err="1">
                <a:latin typeface="Arial"/>
                <a:cs typeface="Arial"/>
              </a:rPr>
              <a:t>Gorfforol</a:t>
            </a:r>
            <a:r>
              <a:rPr lang="en-GB" sz="2800">
                <a:latin typeface="Arial"/>
                <a:cs typeface="Arial"/>
              </a:rPr>
              <a:t> </a:t>
            </a:r>
            <a:r>
              <a:rPr lang="en-GB" sz="2800" err="1">
                <a:latin typeface="Arial"/>
                <a:cs typeface="Arial"/>
              </a:rPr>
              <a:t>fod</a:t>
            </a:r>
            <a:r>
              <a:rPr lang="en-GB" sz="2800">
                <a:latin typeface="Arial"/>
                <a:cs typeface="Arial"/>
              </a:rPr>
              <a:t> </a:t>
            </a:r>
            <a:r>
              <a:rPr lang="en-GB" sz="2800" err="1">
                <a:latin typeface="Arial"/>
                <a:cs typeface="Arial"/>
              </a:rPr>
              <a:t>yn</a:t>
            </a:r>
            <a:r>
              <a:rPr lang="en-GB" sz="2800">
                <a:latin typeface="Arial"/>
                <a:cs typeface="Arial"/>
              </a:rPr>
              <a:t> </a:t>
            </a:r>
            <a:r>
              <a:rPr lang="en-GB" sz="2800" err="1">
                <a:latin typeface="Arial"/>
                <a:cs typeface="Arial"/>
              </a:rPr>
              <a:t>rhan</a:t>
            </a:r>
            <a:r>
              <a:rPr lang="en-GB" sz="2800">
                <a:latin typeface="Arial"/>
                <a:cs typeface="Arial"/>
              </a:rPr>
              <a:t> </a:t>
            </a:r>
            <a:r>
              <a:rPr lang="en-GB" sz="2800" err="1">
                <a:latin typeface="Arial"/>
                <a:cs typeface="Arial"/>
              </a:rPr>
              <a:t>orfodol</a:t>
            </a:r>
            <a:r>
              <a:rPr lang="en-GB" sz="2800">
                <a:latin typeface="Arial"/>
                <a:cs typeface="Arial"/>
              </a:rPr>
              <a:t> o </a:t>
            </a:r>
            <a:r>
              <a:rPr lang="en-GB" sz="2800" err="1">
                <a:latin typeface="Arial"/>
                <a:cs typeface="Arial"/>
              </a:rPr>
              <a:t>gwricwlwm</a:t>
            </a:r>
            <a:r>
              <a:rPr lang="en-GB" sz="2800">
                <a:latin typeface="Arial"/>
                <a:cs typeface="Arial"/>
              </a:rPr>
              <a:t> </a:t>
            </a:r>
            <a:r>
              <a:rPr lang="en-GB" sz="2800" err="1">
                <a:latin typeface="Arial"/>
                <a:cs typeface="Arial"/>
              </a:rPr>
              <a:t>yr</a:t>
            </a:r>
            <a:r>
              <a:rPr lang="en-GB" sz="2800">
                <a:latin typeface="Arial"/>
                <a:cs typeface="Arial"/>
              </a:rPr>
              <a:t> </a:t>
            </a:r>
            <a:r>
              <a:rPr lang="en-GB" sz="2800" err="1">
                <a:latin typeface="Arial"/>
                <a:cs typeface="Arial"/>
              </a:rPr>
              <a:t>ysgol</a:t>
            </a:r>
            <a:r>
              <a:rPr lang="en-GB" sz="2800">
                <a:latin typeface="Arial"/>
                <a:cs typeface="Arial"/>
              </a:rPr>
              <a:t>. </a:t>
            </a:r>
            <a:r>
              <a:rPr lang="en-US" sz="2800">
                <a:latin typeface="Arial"/>
                <a:cs typeface="Arial"/>
              </a:rPr>
              <a:t> </a:t>
            </a:r>
          </a:p>
          <a:p>
            <a:endParaRPr lang="en-US" sz="2800">
              <a:latin typeface="Arial"/>
              <a:cs typeface="Arial"/>
            </a:endParaRPr>
          </a:p>
          <a:p>
            <a:pPr marL="228600" indent="-228600">
              <a:buAutoNum type="arabicPeriod" startAt="3"/>
            </a:pPr>
            <a:r>
              <a:rPr lang="en-GB" sz="2800" err="1">
                <a:latin typeface="Arial"/>
                <a:cs typeface="Arial"/>
              </a:rPr>
              <a:t>Trafodwch</a:t>
            </a:r>
            <a:r>
              <a:rPr lang="en-GB" sz="2800">
                <a:latin typeface="Arial"/>
                <a:cs typeface="Arial"/>
              </a:rPr>
              <a:t> </a:t>
            </a:r>
            <a:r>
              <a:rPr lang="en-GB" sz="2800" err="1">
                <a:latin typeface="Arial"/>
                <a:cs typeface="Arial"/>
              </a:rPr>
              <a:t>rôl</a:t>
            </a:r>
            <a:r>
              <a:rPr lang="en-GB" sz="2800">
                <a:latin typeface="Arial"/>
                <a:cs typeface="Arial"/>
              </a:rPr>
              <a:t> </a:t>
            </a:r>
            <a:r>
              <a:rPr lang="en-GB" sz="2800" err="1">
                <a:latin typeface="Arial"/>
                <a:cs typeface="Arial"/>
              </a:rPr>
              <a:t>Addysg</a:t>
            </a:r>
            <a:r>
              <a:rPr lang="en-GB" sz="2800">
                <a:latin typeface="Arial"/>
                <a:cs typeface="Arial"/>
              </a:rPr>
              <a:t> </a:t>
            </a:r>
            <a:r>
              <a:rPr lang="en-GB" sz="2800" err="1">
                <a:latin typeface="Arial"/>
                <a:cs typeface="Arial"/>
              </a:rPr>
              <a:t>Gorfforol</a:t>
            </a:r>
            <a:r>
              <a:rPr lang="en-GB" sz="2800">
                <a:latin typeface="Arial"/>
                <a:cs typeface="Arial"/>
              </a:rPr>
              <a:t> </a:t>
            </a:r>
            <a:r>
              <a:rPr lang="en-GB" sz="2800" err="1">
                <a:latin typeface="Arial"/>
                <a:cs typeface="Arial"/>
              </a:rPr>
              <a:t>wrth</a:t>
            </a:r>
            <a:r>
              <a:rPr lang="en-GB" sz="2800">
                <a:latin typeface="Arial"/>
                <a:cs typeface="Arial"/>
              </a:rPr>
              <a:t> </a:t>
            </a:r>
            <a:r>
              <a:rPr lang="en-GB" sz="2800" err="1">
                <a:latin typeface="Arial"/>
                <a:cs typeface="Arial"/>
              </a:rPr>
              <a:t>hybu</a:t>
            </a:r>
            <a:r>
              <a:rPr lang="en-GB" sz="2800">
                <a:latin typeface="Arial"/>
                <a:cs typeface="Arial"/>
              </a:rPr>
              <a:t> iechyd. </a:t>
            </a:r>
            <a:r>
              <a:rPr lang="en-US" sz="2800">
                <a:latin typeface="Arial"/>
                <a:cs typeface="Arial"/>
              </a:rPr>
              <a:t> </a:t>
            </a:r>
          </a:p>
          <a:p>
            <a:endParaRPr lang="en-US" sz="2800">
              <a:latin typeface="Arial"/>
              <a:cs typeface="Arial"/>
            </a:endParaRPr>
          </a:p>
          <a:p>
            <a:pPr marL="228600" indent="-228600">
              <a:buAutoNum type="arabicPeriod" startAt="4"/>
            </a:pPr>
            <a:r>
              <a:rPr lang="en-GB" sz="2800" err="1">
                <a:latin typeface="Arial"/>
                <a:cs typeface="Arial"/>
              </a:rPr>
              <a:t>Trafodwch</a:t>
            </a:r>
            <a:r>
              <a:rPr lang="en-GB" sz="2800">
                <a:latin typeface="Arial"/>
                <a:cs typeface="Arial"/>
              </a:rPr>
              <a:t> </a:t>
            </a:r>
            <a:r>
              <a:rPr lang="en-GB" sz="2800" err="1">
                <a:latin typeface="Arial"/>
                <a:cs typeface="Arial"/>
              </a:rPr>
              <a:t>rôl</a:t>
            </a:r>
            <a:r>
              <a:rPr lang="en-GB" sz="2800">
                <a:latin typeface="Arial"/>
                <a:cs typeface="Arial"/>
              </a:rPr>
              <a:t> </a:t>
            </a:r>
            <a:r>
              <a:rPr lang="en-GB" sz="2800" err="1">
                <a:latin typeface="Arial"/>
                <a:cs typeface="Arial"/>
              </a:rPr>
              <a:t>Addysg</a:t>
            </a:r>
            <a:r>
              <a:rPr lang="en-GB" sz="2800">
                <a:latin typeface="Arial"/>
                <a:cs typeface="Arial"/>
              </a:rPr>
              <a:t> </a:t>
            </a:r>
            <a:r>
              <a:rPr lang="en-GB" sz="2800" err="1">
                <a:latin typeface="Arial"/>
                <a:cs typeface="Arial"/>
              </a:rPr>
              <a:t>Gorfforol</a:t>
            </a:r>
            <a:r>
              <a:rPr lang="en-GB" sz="2800">
                <a:latin typeface="Arial"/>
                <a:cs typeface="Arial"/>
              </a:rPr>
              <a:t> </a:t>
            </a:r>
            <a:r>
              <a:rPr lang="en-GB" sz="2800" err="1">
                <a:latin typeface="Arial"/>
                <a:cs typeface="Arial"/>
              </a:rPr>
              <a:t>tuag</a:t>
            </a:r>
            <a:r>
              <a:rPr lang="en-GB" sz="2800">
                <a:latin typeface="Arial"/>
                <a:cs typeface="Arial"/>
              </a:rPr>
              <a:t> at </a:t>
            </a:r>
            <a:r>
              <a:rPr lang="en-GB" sz="2800" err="1">
                <a:latin typeface="Arial"/>
                <a:cs typeface="Arial"/>
              </a:rPr>
              <a:t>cyfiawder</a:t>
            </a:r>
            <a:r>
              <a:rPr lang="en-GB" sz="2800">
                <a:latin typeface="Arial"/>
                <a:cs typeface="Arial"/>
              </a:rPr>
              <a:t> </a:t>
            </a:r>
            <a:r>
              <a:rPr lang="en-GB" sz="2800" err="1">
                <a:latin typeface="Arial"/>
                <a:cs typeface="Arial"/>
              </a:rPr>
              <a:t>cymdeithasol</a:t>
            </a:r>
            <a:r>
              <a:rPr lang="en-GB" sz="2800">
                <a:latin typeface="Arial"/>
                <a:cs typeface="Arial"/>
              </a:rPr>
              <a:t> 'social justice'</a:t>
            </a:r>
            <a:r>
              <a:rPr lang="en-US" sz="2800">
                <a:latin typeface="Arial"/>
                <a:cs typeface="Arial"/>
              </a:rPr>
              <a:t> </a:t>
            </a:r>
          </a:p>
          <a:p>
            <a:pPr marL="228600" indent="-228600">
              <a:buAutoNum type="arabicPeriod" startAt="4"/>
            </a:pPr>
            <a:endParaRPr lang="en-US" sz="1200">
              <a:latin typeface="Arial"/>
              <a:cs typeface="Arial"/>
            </a:endParaRPr>
          </a:p>
          <a:p>
            <a:pPr marL="228600" indent="-228600">
              <a:buAutoNum type="arabicPeriod" startAt="4"/>
            </a:pPr>
            <a:endParaRPr lang="en-US" sz="1200">
              <a:latin typeface="Arial"/>
              <a:cs typeface="Arial"/>
            </a:endParaRPr>
          </a:p>
        </p:txBody>
      </p:sp>
    </p:spTree>
    <p:extLst>
      <p:ext uri="{BB962C8B-B14F-4D97-AF65-F5344CB8AC3E}">
        <p14:creationId xmlns:p14="http://schemas.microsoft.com/office/powerpoint/2010/main" val="348927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46EE8-63E8-6340-ADE5-A23A10FCFADD}"/>
              </a:ext>
            </a:extLst>
          </p:cNvPr>
          <p:cNvSpPr>
            <a:spLocks noGrp="1"/>
          </p:cNvSpPr>
          <p:nvPr>
            <p:ph type="title"/>
          </p:nvPr>
        </p:nvSpPr>
        <p:spPr/>
        <p:txBody>
          <a:bodyPr>
            <a:normAutofit/>
          </a:bodyPr>
          <a:lstStyle/>
          <a:p>
            <a:r>
              <a:rPr lang="en-GB" sz="44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BA Outdoor Adventure Education:</a:t>
            </a:r>
            <a:endParaRPr lang="en-US"/>
          </a:p>
        </p:txBody>
      </p:sp>
      <p:sp>
        <p:nvSpPr>
          <p:cNvPr id="3" name="Content Placeholder 2">
            <a:extLst>
              <a:ext uri="{FF2B5EF4-FFF2-40B4-BE49-F238E27FC236}">
                <a16:creationId xmlns:a16="http://schemas.microsoft.com/office/drawing/2014/main" id="{654C1345-AB57-EB45-9EED-CDD8BB70CF90}"/>
              </a:ext>
            </a:extLst>
          </p:cNvPr>
          <p:cNvSpPr>
            <a:spLocks noGrp="1"/>
          </p:cNvSpPr>
          <p:nvPr>
            <p:ph idx="1"/>
          </p:nvPr>
        </p:nvSpPr>
        <p:spPr/>
        <p:txBody>
          <a:bodyPr>
            <a:normAutofit fontScale="70000" lnSpcReduction="20000"/>
          </a:bodyPr>
          <a:lstStyle/>
          <a:p>
            <a:pPr marL="342900" lvl="0" indent="-342900">
              <a:lnSpc>
                <a:spcPct val="200000"/>
              </a:lnSpc>
              <a:buFont typeface="+mj-lt"/>
              <a:buAutoNum type="arabicPeriod"/>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Discuss how outdoor adventure education might be used to promote positive attitudes towards sustainability.</a:t>
            </a:r>
            <a:endParaRPr lang="en-GB" sz="280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spcAft>
                <a:spcPts val="1000"/>
              </a:spcAft>
              <a:buFont typeface="+mj-lt"/>
              <a:buAutoNum type="arabicPeriod"/>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Discuss the key features of an "adventurous" activity.</a:t>
            </a:r>
            <a:endParaRPr lang="en-GB" sz="280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spcAft>
                <a:spcPts val="1000"/>
              </a:spcAft>
              <a:buFont typeface="+mj-lt"/>
              <a:buAutoNum type="arabicPeriod"/>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Discuss whether there really is a need for children to play freely outdoors.</a:t>
            </a:r>
            <a:endParaRPr lang="en-GB" sz="280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200000"/>
              </a:lnSpc>
              <a:spcAft>
                <a:spcPts val="1000"/>
              </a:spcAft>
              <a:buFont typeface="+mj-lt"/>
              <a:buAutoNum type="arabicPeriod"/>
            </a:pPr>
            <a:r>
              <a:rPr lang="en-GB" sz="2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Discuss how outdoor adventure can be seen to contribute towards an individual’s health and wellbeing. </a:t>
            </a:r>
            <a:endParaRPr lang="en-GB" sz="280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647780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E883D-EDE3-D949-BD86-A43C94B4804D}"/>
              </a:ext>
            </a:extLst>
          </p:cNvPr>
          <p:cNvSpPr>
            <a:spLocks noGrp="1"/>
          </p:cNvSpPr>
          <p:nvPr>
            <p:ph type="title"/>
          </p:nvPr>
        </p:nvSpPr>
        <p:spPr/>
        <p:txBody>
          <a:bodyPr>
            <a:normAutofit/>
          </a:bodyPr>
          <a:lstStyle/>
          <a:p>
            <a:r>
              <a:rPr lang="en-GB" sz="4400" b="1">
                <a:solidFill>
                  <a:srgbClr val="000000"/>
                </a:solidFill>
                <a:effectLst/>
                <a:latin typeface="Arial" panose="020B0604020202020204" pitchFamily="34" charset="0"/>
                <a:ea typeface="Times New Roman" panose="02020603050405020304" pitchFamily="18" charset="0"/>
                <a:cs typeface="Arial" panose="020B0604020202020204" pitchFamily="34" charset="0"/>
              </a:rPr>
              <a:t>BSc Health, Nutrition and Lifestyle:</a:t>
            </a:r>
            <a:endParaRPr lang="en-US"/>
          </a:p>
        </p:txBody>
      </p:sp>
      <p:sp>
        <p:nvSpPr>
          <p:cNvPr id="3" name="Content Placeholder 2">
            <a:extLst>
              <a:ext uri="{FF2B5EF4-FFF2-40B4-BE49-F238E27FC236}">
                <a16:creationId xmlns:a16="http://schemas.microsoft.com/office/drawing/2014/main" id="{9073D21F-BF75-9D4E-8328-E37EE4B33BB1}"/>
              </a:ext>
            </a:extLst>
          </p:cNvPr>
          <p:cNvSpPr>
            <a:spLocks noGrp="1"/>
          </p:cNvSpPr>
          <p:nvPr>
            <p:ph idx="1"/>
          </p:nvPr>
        </p:nvSpPr>
        <p:spPr/>
        <p:txBody>
          <a:bodyPr>
            <a:normAutofit fontScale="92500" lnSpcReduction="10000"/>
          </a:bodyPr>
          <a:lstStyle/>
          <a:p>
            <a:pPr marL="342900" lvl="0" indent="-342900">
              <a:lnSpc>
                <a:spcPct val="170000"/>
              </a:lnSpc>
              <a:spcAft>
                <a:spcPts val="1000"/>
              </a:spcAft>
              <a:buFont typeface="+mj-lt"/>
              <a:buAutoNum type="arabicPeriod"/>
            </a:pPr>
            <a:r>
              <a:rPr lang="en-GB" sz="2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Discuss the potential reasons why a significant proportion of UK adults are not exercising sufficiently to meet the recommended guidelines for health.</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70000"/>
              </a:lnSpc>
              <a:spcAft>
                <a:spcPts val="1000"/>
              </a:spcAft>
              <a:buFont typeface="+mj-lt"/>
              <a:buAutoNum type="arabicPeriod"/>
            </a:pPr>
            <a:r>
              <a:rPr lang="en-GB" sz="2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Discuss the role of schools in teaching pupils about food and nutrition</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70000"/>
              </a:lnSpc>
              <a:spcAft>
                <a:spcPts val="1000"/>
              </a:spcAft>
              <a:buFont typeface="+mj-lt"/>
              <a:buAutoNum type="arabicPeriod"/>
            </a:pPr>
            <a:r>
              <a:rPr lang="en-GB" sz="2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Discuss the causes of the so called ‘obesity crisis’ facing the UK.</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nSpc>
                <a:spcPct val="170000"/>
              </a:lnSpc>
              <a:spcAft>
                <a:spcPts val="1000"/>
              </a:spcAft>
              <a:buFont typeface="+mj-lt"/>
              <a:buAutoNum type="arabicPeriod"/>
            </a:pPr>
            <a:r>
              <a:rPr lang="en-GB" sz="2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Discuss the role of a Registered Nutritionist and other nutrition professionals, along with the importance of professional registration to protect the general public'</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772600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E883D-EDE3-D949-BD86-A43C94B4804D}"/>
              </a:ext>
            </a:extLst>
          </p:cNvPr>
          <p:cNvSpPr>
            <a:spLocks noGrp="1"/>
          </p:cNvSpPr>
          <p:nvPr>
            <p:ph type="title"/>
          </p:nvPr>
        </p:nvSpPr>
        <p:spPr/>
        <p:txBody>
          <a:bodyPr>
            <a:normAutofit/>
          </a:bodyPr>
          <a:lstStyle/>
          <a:p>
            <a:r>
              <a:rPr lang="en-GB" sz="4400" b="1">
                <a:solidFill>
                  <a:srgbClr val="000000"/>
                </a:solidFill>
                <a:effectLst/>
                <a:latin typeface="Arial"/>
                <a:ea typeface="Times New Roman" panose="02020603050405020304" pitchFamily="18" charset="0"/>
                <a:cs typeface="Arial"/>
              </a:rPr>
              <a:t>BSc </a:t>
            </a:r>
            <a:r>
              <a:rPr lang="en-GB" b="1">
                <a:solidFill>
                  <a:srgbClr val="000000"/>
                </a:solidFill>
                <a:latin typeface="Arial"/>
                <a:ea typeface="Times New Roman" panose="02020603050405020304" pitchFamily="18" charset="0"/>
                <a:cs typeface="Arial"/>
              </a:rPr>
              <a:t>Iechyd, </a:t>
            </a:r>
            <a:r>
              <a:rPr lang="en-GB" b="1" err="1">
                <a:solidFill>
                  <a:srgbClr val="000000"/>
                </a:solidFill>
                <a:latin typeface="Arial"/>
                <a:ea typeface="Times New Roman" panose="02020603050405020304" pitchFamily="18" charset="0"/>
                <a:cs typeface="Arial"/>
              </a:rPr>
              <a:t>Maeth</a:t>
            </a:r>
            <a:r>
              <a:rPr lang="en-GB" b="1">
                <a:solidFill>
                  <a:srgbClr val="000000"/>
                </a:solidFill>
                <a:latin typeface="Arial"/>
                <a:ea typeface="Times New Roman" panose="02020603050405020304" pitchFamily="18" charset="0"/>
                <a:cs typeface="Arial"/>
              </a:rPr>
              <a:t> a </a:t>
            </a:r>
            <a:r>
              <a:rPr lang="en-GB" b="1" err="1">
                <a:solidFill>
                  <a:srgbClr val="000000"/>
                </a:solidFill>
                <a:latin typeface="Arial"/>
                <a:ea typeface="Times New Roman" panose="02020603050405020304" pitchFamily="18" charset="0"/>
                <a:cs typeface="Arial"/>
              </a:rPr>
              <a:t>Ffordd</a:t>
            </a:r>
            <a:r>
              <a:rPr lang="en-GB" b="1">
                <a:solidFill>
                  <a:srgbClr val="000000"/>
                </a:solidFill>
                <a:latin typeface="Arial"/>
                <a:ea typeface="Times New Roman" panose="02020603050405020304" pitchFamily="18" charset="0"/>
                <a:cs typeface="Arial"/>
              </a:rPr>
              <a:t> o </a:t>
            </a:r>
            <a:r>
              <a:rPr lang="en-GB" b="1" err="1">
                <a:solidFill>
                  <a:srgbClr val="000000"/>
                </a:solidFill>
                <a:latin typeface="Arial"/>
                <a:ea typeface="Times New Roman" panose="02020603050405020304" pitchFamily="18" charset="0"/>
                <a:cs typeface="Arial"/>
              </a:rPr>
              <a:t>Fyw</a:t>
            </a:r>
            <a:r>
              <a:rPr lang="en-GB" b="1">
                <a:solidFill>
                  <a:srgbClr val="000000"/>
                </a:solidFill>
                <a:latin typeface="Arial"/>
                <a:ea typeface="Times New Roman" panose="02020603050405020304" pitchFamily="18" charset="0"/>
                <a:cs typeface="Arial"/>
              </a:rPr>
              <a:t> :</a:t>
            </a:r>
            <a:endParaRPr lang="en-US">
              <a:latin typeface="Arial"/>
              <a:cs typeface="Arial"/>
            </a:endParaRPr>
          </a:p>
        </p:txBody>
      </p:sp>
      <p:sp>
        <p:nvSpPr>
          <p:cNvPr id="3" name="Content Placeholder 2">
            <a:extLst>
              <a:ext uri="{FF2B5EF4-FFF2-40B4-BE49-F238E27FC236}">
                <a16:creationId xmlns:a16="http://schemas.microsoft.com/office/drawing/2014/main" id="{9073D21F-BF75-9D4E-8328-E37EE4B33BB1}"/>
              </a:ext>
            </a:extLst>
          </p:cNvPr>
          <p:cNvSpPr>
            <a:spLocks noGrp="1"/>
          </p:cNvSpPr>
          <p:nvPr>
            <p:ph idx="1"/>
          </p:nvPr>
        </p:nvSpPr>
        <p:spPr/>
        <p:txBody>
          <a:bodyPr vert="horz" lIns="91440" tIns="45720" rIns="91440" bIns="45720" rtlCol="0" anchor="t">
            <a:normAutofit/>
          </a:bodyPr>
          <a:lstStyle/>
          <a:p>
            <a:pPr algn="just">
              <a:buFont typeface="Arial" panose="020F0302020204030204"/>
              <a:buChar char="•"/>
            </a:pPr>
            <a:r>
              <a:rPr lang="cy-GB" sz="2400">
                <a:solidFill>
                  <a:srgbClr val="000000"/>
                </a:solidFill>
                <a:latin typeface="Arial Nova"/>
                <a:ea typeface="Times New Roman" panose="02020603050405020304" pitchFamily="18" charset="0"/>
                <a:cs typeface="Arial"/>
              </a:rPr>
              <a:t>Trafodwch y rhesymau posibl pam nad yw cyfran sylweddol o oedolion y DU yn gwneud digon o ymarfer corff i fodloni’r canllawiau a argymhellir ar gyfer iechyd. </a:t>
            </a:r>
            <a:r>
              <a:rPr lang="en-GB" sz="2400">
                <a:solidFill>
                  <a:srgbClr val="000000"/>
                </a:solidFill>
                <a:latin typeface="Arial Nova"/>
                <a:ea typeface="Times New Roman" panose="02020603050405020304" pitchFamily="18" charset="0"/>
                <a:cs typeface="Arial"/>
              </a:rPr>
              <a:t> </a:t>
            </a:r>
          </a:p>
          <a:p>
            <a:pPr algn="just">
              <a:buFont typeface="Arial" panose="020F0302020204030204"/>
              <a:buChar char="•"/>
            </a:pPr>
            <a:r>
              <a:rPr lang="cy-GB" sz="2400">
                <a:solidFill>
                  <a:srgbClr val="000000"/>
                </a:solidFill>
                <a:latin typeface="Arial Nova"/>
                <a:ea typeface="Times New Roman" panose="02020603050405020304" pitchFamily="18" charset="0"/>
                <a:cs typeface="Arial"/>
              </a:rPr>
              <a:t>Trafodwch rôl ysgolion wrth addysgu disgyblion am fwyd a maeth. </a:t>
            </a:r>
            <a:r>
              <a:rPr lang="en-GB" sz="2400">
                <a:solidFill>
                  <a:srgbClr val="000000"/>
                </a:solidFill>
                <a:latin typeface="Arial Nova"/>
                <a:ea typeface="Times New Roman" panose="02020603050405020304" pitchFamily="18" charset="0"/>
                <a:cs typeface="Arial"/>
              </a:rPr>
              <a:t> </a:t>
            </a:r>
          </a:p>
          <a:p>
            <a:pPr algn="just">
              <a:buFont typeface="Arial" panose="020F0302020204030204"/>
              <a:buChar char="•"/>
            </a:pPr>
            <a:r>
              <a:rPr lang="cy-GB" sz="2400">
                <a:solidFill>
                  <a:srgbClr val="000000"/>
                </a:solidFill>
                <a:latin typeface="Arial Nova"/>
                <a:ea typeface="Times New Roman" panose="02020603050405020304" pitchFamily="18" charset="0"/>
                <a:cs typeface="Arial"/>
              </a:rPr>
              <a:t>Trafodwch achosion yr ‘argyfwng gordewdra' honedig sy'n wynebu'r DU. </a:t>
            </a:r>
            <a:r>
              <a:rPr lang="en-GB" sz="2400">
                <a:solidFill>
                  <a:srgbClr val="000000"/>
                </a:solidFill>
                <a:latin typeface="Arial Nova"/>
                <a:ea typeface="Times New Roman" panose="02020603050405020304" pitchFamily="18" charset="0"/>
                <a:cs typeface="Arial"/>
              </a:rPr>
              <a:t> </a:t>
            </a:r>
          </a:p>
          <a:p>
            <a:pPr algn="just">
              <a:buFont typeface="Arial" panose="020F0302020204030204"/>
              <a:buChar char="•"/>
            </a:pPr>
            <a:r>
              <a:rPr lang="en-GB" sz="2400" err="1">
                <a:solidFill>
                  <a:srgbClr val="000000"/>
                </a:solidFill>
                <a:latin typeface="Arial Nova"/>
                <a:ea typeface="Times New Roman" panose="02020603050405020304" pitchFamily="18" charset="0"/>
                <a:cs typeface="Arial"/>
              </a:rPr>
              <a:t>Trafodwch</a:t>
            </a:r>
            <a:r>
              <a:rPr lang="en-GB" sz="2400">
                <a:solidFill>
                  <a:srgbClr val="000000"/>
                </a:solidFill>
                <a:latin typeface="Arial Nova"/>
                <a:ea typeface="Times New Roman" panose="02020603050405020304" pitchFamily="18" charset="0"/>
                <a:cs typeface="Arial"/>
              </a:rPr>
              <a:t> </a:t>
            </a:r>
            <a:r>
              <a:rPr lang="en-GB" sz="2400" err="1">
                <a:solidFill>
                  <a:srgbClr val="000000"/>
                </a:solidFill>
                <a:latin typeface="Arial Nova"/>
                <a:ea typeface="Times New Roman" panose="02020603050405020304" pitchFamily="18" charset="0"/>
                <a:cs typeface="Arial"/>
              </a:rPr>
              <a:t>rôl</a:t>
            </a:r>
            <a:r>
              <a:rPr lang="en-GB" sz="2400">
                <a:solidFill>
                  <a:srgbClr val="000000"/>
                </a:solidFill>
                <a:latin typeface="Arial Nova"/>
                <a:ea typeface="Times New Roman" panose="02020603050405020304" pitchFamily="18" charset="0"/>
                <a:cs typeface="Arial"/>
              </a:rPr>
              <a:t> ‘Registered Nutritionist’ â </a:t>
            </a:r>
            <a:r>
              <a:rPr lang="en-GB" sz="2400" err="1">
                <a:solidFill>
                  <a:srgbClr val="000000"/>
                </a:solidFill>
                <a:latin typeface="Arial Nova"/>
                <a:ea typeface="Times New Roman" panose="02020603050405020304" pitchFamily="18" charset="0"/>
                <a:cs typeface="Arial"/>
              </a:rPr>
              <a:t>phobl</a:t>
            </a:r>
            <a:r>
              <a:rPr lang="en-GB" sz="2400">
                <a:solidFill>
                  <a:srgbClr val="000000"/>
                </a:solidFill>
                <a:latin typeface="Arial Nova"/>
                <a:ea typeface="Times New Roman" panose="02020603050405020304" pitchFamily="18" charset="0"/>
                <a:cs typeface="Arial"/>
              </a:rPr>
              <a:t> </a:t>
            </a:r>
            <a:r>
              <a:rPr lang="en-GB" sz="2400" err="1">
                <a:solidFill>
                  <a:srgbClr val="000000"/>
                </a:solidFill>
                <a:latin typeface="Arial Nova"/>
                <a:ea typeface="Times New Roman" panose="02020603050405020304" pitchFamily="18" charset="0"/>
                <a:cs typeface="Arial"/>
              </a:rPr>
              <a:t>proffesiynol</a:t>
            </a:r>
            <a:r>
              <a:rPr lang="en-GB" sz="2400">
                <a:solidFill>
                  <a:srgbClr val="000000"/>
                </a:solidFill>
                <a:latin typeface="Arial Nova"/>
                <a:ea typeface="Times New Roman" panose="02020603050405020304" pitchFamily="18" charset="0"/>
                <a:cs typeface="Arial"/>
              </a:rPr>
              <a:t> </a:t>
            </a:r>
            <a:r>
              <a:rPr lang="en-GB" sz="2400" err="1">
                <a:solidFill>
                  <a:srgbClr val="000000"/>
                </a:solidFill>
                <a:latin typeface="Arial Nova"/>
                <a:ea typeface="Times New Roman" panose="02020603050405020304" pitchFamily="18" charset="0"/>
                <a:cs typeface="Arial"/>
              </a:rPr>
              <a:t>maeth</a:t>
            </a:r>
            <a:r>
              <a:rPr lang="en-GB" sz="2400">
                <a:solidFill>
                  <a:srgbClr val="000000"/>
                </a:solidFill>
                <a:latin typeface="Arial Nova"/>
                <a:ea typeface="Times New Roman" panose="02020603050405020304" pitchFamily="18" charset="0"/>
                <a:cs typeface="Arial"/>
              </a:rPr>
              <a:t> </a:t>
            </a:r>
            <a:r>
              <a:rPr lang="en-GB" sz="2400" err="1">
                <a:solidFill>
                  <a:srgbClr val="000000"/>
                </a:solidFill>
                <a:latin typeface="Arial Nova"/>
                <a:ea typeface="Times New Roman" panose="02020603050405020304" pitchFamily="18" charset="0"/>
                <a:cs typeface="Arial"/>
              </a:rPr>
              <a:t>eraill</a:t>
            </a:r>
            <a:r>
              <a:rPr lang="en-GB" sz="2400">
                <a:solidFill>
                  <a:srgbClr val="000000"/>
                </a:solidFill>
                <a:latin typeface="Arial Nova"/>
                <a:ea typeface="Times New Roman" panose="02020603050405020304" pitchFamily="18" charset="0"/>
                <a:cs typeface="Arial"/>
              </a:rPr>
              <a:t> – </a:t>
            </a:r>
            <a:r>
              <a:rPr lang="en-GB" sz="2400" err="1">
                <a:solidFill>
                  <a:srgbClr val="000000"/>
                </a:solidFill>
                <a:latin typeface="Arial Nova"/>
                <a:ea typeface="Times New Roman" panose="02020603050405020304" pitchFamily="18" charset="0"/>
                <a:cs typeface="Arial"/>
              </a:rPr>
              <a:t>pwysigrwydd</a:t>
            </a:r>
            <a:r>
              <a:rPr lang="en-GB" sz="2400">
                <a:solidFill>
                  <a:srgbClr val="000000"/>
                </a:solidFill>
                <a:latin typeface="Arial Nova"/>
                <a:ea typeface="Times New Roman" panose="02020603050405020304" pitchFamily="18" charset="0"/>
                <a:cs typeface="Arial"/>
              </a:rPr>
              <a:t> </a:t>
            </a:r>
            <a:r>
              <a:rPr lang="en-GB" sz="2400" err="1">
                <a:solidFill>
                  <a:srgbClr val="000000"/>
                </a:solidFill>
                <a:latin typeface="Arial Nova"/>
                <a:ea typeface="Times New Roman" panose="02020603050405020304" pitchFamily="18" charset="0"/>
                <a:cs typeface="Arial"/>
              </a:rPr>
              <a:t>eu</a:t>
            </a:r>
            <a:r>
              <a:rPr lang="en-GB" sz="2400">
                <a:solidFill>
                  <a:srgbClr val="000000"/>
                </a:solidFill>
                <a:latin typeface="Arial Nova"/>
                <a:ea typeface="Times New Roman" panose="02020603050405020304" pitchFamily="18" charset="0"/>
                <a:cs typeface="Arial"/>
              </a:rPr>
              <a:t> bod </a:t>
            </a:r>
            <a:r>
              <a:rPr lang="en-GB" sz="2400" err="1">
                <a:solidFill>
                  <a:srgbClr val="000000"/>
                </a:solidFill>
                <a:latin typeface="Arial Nova"/>
                <a:ea typeface="Times New Roman" panose="02020603050405020304" pitchFamily="18" charset="0"/>
                <a:cs typeface="Arial"/>
              </a:rPr>
              <a:t>wedi</a:t>
            </a:r>
            <a:r>
              <a:rPr lang="en-GB" sz="2400">
                <a:solidFill>
                  <a:srgbClr val="000000"/>
                </a:solidFill>
                <a:latin typeface="Arial Nova"/>
                <a:ea typeface="Times New Roman" panose="02020603050405020304" pitchFamily="18" charset="0"/>
                <a:cs typeface="Arial"/>
              </a:rPr>
              <a:t> </a:t>
            </a:r>
            <a:r>
              <a:rPr lang="en-GB" sz="2400" err="1">
                <a:solidFill>
                  <a:srgbClr val="000000"/>
                </a:solidFill>
                <a:latin typeface="Arial Nova"/>
                <a:ea typeface="Times New Roman" panose="02020603050405020304" pitchFamily="18" charset="0"/>
                <a:cs typeface="Arial"/>
              </a:rPr>
              <a:t>cofrestri’n</a:t>
            </a:r>
            <a:r>
              <a:rPr lang="en-GB" sz="2400">
                <a:solidFill>
                  <a:srgbClr val="000000"/>
                </a:solidFill>
                <a:latin typeface="Arial Nova"/>
                <a:ea typeface="Times New Roman" panose="02020603050405020304" pitchFamily="18" charset="0"/>
                <a:cs typeface="Arial"/>
              </a:rPr>
              <a:t> </a:t>
            </a:r>
            <a:r>
              <a:rPr lang="en-GB" sz="2400" err="1">
                <a:solidFill>
                  <a:srgbClr val="000000"/>
                </a:solidFill>
                <a:latin typeface="Arial Nova"/>
                <a:ea typeface="Times New Roman" panose="02020603050405020304" pitchFamily="18" charset="0"/>
                <a:cs typeface="Arial"/>
              </a:rPr>
              <a:t>swyddogol</a:t>
            </a:r>
            <a:r>
              <a:rPr lang="en-GB" sz="2400">
                <a:solidFill>
                  <a:srgbClr val="000000"/>
                </a:solidFill>
                <a:latin typeface="Arial Nova"/>
                <a:ea typeface="Times New Roman" panose="02020603050405020304" pitchFamily="18" charset="0"/>
                <a:cs typeface="Arial"/>
              </a:rPr>
              <a:t> </a:t>
            </a:r>
            <a:r>
              <a:rPr lang="en-GB" sz="2400" err="1">
                <a:solidFill>
                  <a:srgbClr val="000000"/>
                </a:solidFill>
                <a:latin typeface="Arial Nova"/>
                <a:ea typeface="Times New Roman" panose="02020603050405020304" pitchFamily="18" charset="0"/>
                <a:cs typeface="Arial"/>
              </a:rPr>
              <a:t>i</a:t>
            </a:r>
            <a:r>
              <a:rPr lang="en-GB" sz="2400">
                <a:solidFill>
                  <a:srgbClr val="000000"/>
                </a:solidFill>
                <a:latin typeface="Arial Nova"/>
                <a:ea typeface="Times New Roman" panose="02020603050405020304" pitchFamily="18" charset="0"/>
                <a:cs typeface="Arial"/>
              </a:rPr>
              <a:t> </a:t>
            </a:r>
            <a:r>
              <a:rPr lang="en-GB" sz="2400" err="1">
                <a:solidFill>
                  <a:srgbClr val="000000"/>
                </a:solidFill>
                <a:latin typeface="Arial Nova"/>
                <a:ea typeface="Times New Roman" panose="02020603050405020304" pitchFamily="18" charset="0"/>
                <a:cs typeface="Arial"/>
              </a:rPr>
              <a:t>ddiogeli’r</a:t>
            </a:r>
            <a:r>
              <a:rPr lang="en-GB" sz="2400">
                <a:solidFill>
                  <a:srgbClr val="000000"/>
                </a:solidFill>
                <a:latin typeface="Arial Nova"/>
                <a:ea typeface="Times New Roman" panose="02020603050405020304" pitchFamily="18" charset="0"/>
                <a:cs typeface="Arial"/>
              </a:rPr>
              <a:t> </a:t>
            </a:r>
            <a:r>
              <a:rPr lang="en-GB" sz="2400" err="1">
                <a:solidFill>
                  <a:srgbClr val="000000"/>
                </a:solidFill>
                <a:latin typeface="Arial Nova"/>
                <a:ea typeface="Times New Roman" panose="02020603050405020304" pitchFamily="18" charset="0"/>
                <a:cs typeface="Arial"/>
              </a:rPr>
              <a:t>cyhoedd</a:t>
            </a:r>
            <a:r>
              <a:rPr lang="en-GB" sz="2400">
                <a:solidFill>
                  <a:srgbClr val="000000"/>
                </a:solidFill>
                <a:latin typeface="Arial Nova"/>
                <a:ea typeface="Times New Roman" panose="02020603050405020304" pitchFamily="18" charset="0"/>
                <a:cs typeface="Arial"/>
              </a:rPr>
              <a:t>. </a:t>
            </a:r>
            <a:endParaRPr lang="en-US" sz="2400">
              <a:solidFill>
                <a:srgbClr val="000000"/>
              </a:solidFill>
              <a:latin typeface="Arial Nova"/>
              <a:ea typeface="Times New Roman" panose="02020603050405020304" pitchFamily="18" charset="0"/>
              <a:cs typeface="Arial"/>
            </a:endParaRPr>
          </a:p>
        </p:txBody>
      </p:sp>
    </p:spTree>
    <p:extLst>
      <p:ext uri="{BB962C8B-B14F-4D97-AF65-F5344CB8AC3E}">
        <p14:creationId xmlns:p14="http://schemas.microsoft.com/office/powerpoint/2010/main" val="12803811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A7216-0263-4B48-BC8F-3553EB4B033C}"/>
              </a:ext>
            </a:extLst>
          </p:cNvPr>
          <p:cNvSpPr>
            <a:spLocks noGrp="1"/>
          </p:cNvSpPr>
          <p:nvPr>
            <p:ph type="title"/>
          </p:nvPr>
        </p:nvSpPr>
        <p:spPr/>
        <p:txBody>
          <a:bodyPr>
            <a:noAutofit/>
          </a:bodyPr>
          <a:lstStyle/>
          <a:p>
            <a:r>
              <a:rPr lang="en-GB" sz="3200" b="1">
                <a:solidFill>
                  <a:srgbClr val="000000"/>
                </a:solidFill>
                <a:effectLst/>
                <a:latin typeface="Arial"/>
                <a:ea typeface="Times New Roman" panose="02020603050405020304" pitchFamily="18" charset="0"/>
                <a:cs typeface="Arial"/>
              </a:rPr>
              <a:t>BSc Sport Exercise Science/ Cert HE Personal Training</a:t>
            </a:r>
            <a:r>
              <a:rPr lang="en-GB" sz="3200" b="1">
                <a:solidFill>
                  <a:srgbClr val="000000"/>
                </a:solidFill>
                <a:latin typeface="Arial"/>
                <a:ea typeface="Times New Roman" panose="02020603050405020304" pitchFamily="18" charset="0"/>
                <a:cs typeface="Arial"/>
              </a:rPr>
              <a:t> &amp; </a:t>
            </a:r>
            <a:r>
              <a:rPr lang="en-GB" sz="3200" b="1">
                <a:solidFill>
                  <a:srgbClr val="000000"/>
                </a:solidFill>
                <a:effectLst/>
                <a:latin typeface="Arial"/>
                <a:ea typeface="Times New Roman" panose="02020603050405020304" pitchFamily="18" charset="0"/>
                <a:cs typeface="Arial"/>
              </a:rPr>
              <a:t>Sports Massage: </a:t>
            </a:r>
            <a:endParaRPr lang="en-US" sz="3200">
              <a:latin typeface="Arial"/>
              <a:cs typeface="Arial"/>
            </a:endParaRPr>
          </a:p>
        </p:txBody>
      </p:sp>
      <p:sp>
        <p:nvSpPr>
          <p:cNvPr id="3" name="Content Placeholder 2">
            <a:extLst>
              <a:ext uri="{FF2B5EF4-FFF2-40B4-BE49-F238E27FC236}">
                <a16:creationId xmlns:a16="http://schemas.microsoft.com/office/drawing/2014/main" id="{FC4E7D0D-718D-574C-8051-1CE8815B8F28}"/>
              </a:ext>
            </a:extLst>
          </p:cNvPr>
          <p:cNvSpPr>
            <a:spLocks noGrp="1"/>
          </p:cNvSpPr>
          <p:nvPr>
            <p:ph idx="1"/>
          </p:nvPr>
        </p:nvSpPr>
        <p:spPr/>
        <p:txBody>
          <a:bodyPr>
            <a:normAutofit fontScale="77500" lnSpcReduction="20000"/>
          </a:bodyPr>
          <a:lstStyle/>
          <a:p>
            <a:pPr marL="342900" lvl="0" indent="-342900">
              <a:lnSpc>
                <a:spcPct val="150000"/>
              </a:lnSpc>
              <a:tabLst>
                <a:tab pos="457200" algn="l"/>
              </a:tabLst>
            </a:pPr>
            <a:r>
              <a:rPr lang="en-GB" sz="2800">
                <a:solidFill>
                  <a:srgbClr val="000000"/>
                </a:solidFill>
                <a:effectLst/>
                <a:latin typeface="Arial" panose="020B0604020202020204" pitchFamily="34" charset="0"/>
                <a:ea typeface="Times New Roman" panose="02020603050405020304" pitchFamily="18" charset="0"/>
              </a:rPr>
              <a:t>Discuss the role of Personal Trainer in contributing to the health and wellbeing of their clients, and how CIMSPA membership and recognition can be of benefit. </a:t>
            </a:r>
          </a:p>
          <a:p>
            <a:pPr marL="342900" lvl="0" indent="-342900">
              <a:lnSpc>
                <a:spcPct val="150000"/>
              </a:lnSpc>
              <a:tabLst>
                <a:tab pos="457200" algn="l"/>
              </a:tabLst>
            </a:pPr>
            <a:endParaRPr lang="en-GB" sz="300">
              <a:effectLst/>
              <a:latin typeface="Times New Roman" panose="02020603050405020304" pitchFamily="18" charset="0"/>
              <a:ea typeface="Times New Roman" panose="02020603050405020304" pitchFamily="18" charset="0"/>
            </a:endParaRPr>
          </a:p>
          <a:p>
            <a:pPr marL="342900" lvl="0" indent="-342900">
              <a:lnSpc>
                <a:spcPct val="150000"/>
              </a:lnSpc>
              <a:tabLst>
                <a:tab pos="457200" algn="l"/>
              </a:tabLst>
            </a:pPr>
            <a:r>
              <a:rPr lang="en-GB" sz="2800">
                <a:solidFill>
                  <a:srgbClr val="000000"/>
                </a:solidFill>
                <a:effectLst/>
                <a:latin typeface="Arial" panose="020B0604020202020204" pitchFamily="34" charset="0"/>
                <a:ea typeface="Times New Roman" panose="02020603050405020304" pitchFamily="18" charset="0"/>
              </a:rPr>
              <a:t>Discuss the recommendations within the WHO Physical Activity Guidelines (2020) highlighting and explaining the modifications made since the 2010 guidelines. </a:t>
            </a:r>
          </a:p>
          <a:p>
            <a:pPr marL="342900" lvl="0" indent="-342900">
              <a:lnSpc>
                <a:spcPct val="150000"/>
              </a:lnSpc>
              <a:tabLst>
                <a:tab pos="457200" algn="l"/>
              </a:tabLst>
            </a:pPr>
            <a:endParaRPr lang="en-GB" sz="300">
              <a:effectLst/>
              <a:latin typeface="Times New Roman" panose="02020603050405020304" pitchFamily="18" charset="0"/>
              <a:ea typeface="Times New Roman" panose="02020603050405020304" pitchFamily="18" charset="0"/>
            </a:endParaRPr>
          </a:p>
          <a:p>
            <a:pPr marL="342900" lvl="0" indent="-342900">
              <a:lnSpc>
                <a:spcPct val="150000"/>
              </a:lnSpc>
              <a:tabLst>
                <a:tab pos="457200" algn="l"/>
              </a:tabLst>
            </a:pPr>
            <a:r>
              <a:rPr lang="en-GB" sz="2800">
                <a:solidFill>
                  <a:srgbClr val="000000"/>
                </a:solidFill>
                <a:effectLst/>
                <a:latin typeface="Arial" panose="020B0604020202020204" pitchFamily="34" charset="0"/>
                <a:ea typeface="Times New Roman" panose="02020603050405020304" pitchFamily="18" charset="0"/>
              </a:rPr>
              <a:t>Discuss the following statement "All individuals who work with athletes in a sport and exercise science capacity should be required to hold BASES accreditation'.</a:t>
            </a:r>
            <a:endParaRPr lang="en-GB" sz="28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4517811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48128-2613-F645-C4E5-C619DD23C43A}"/>
              </a:ext>
            </a:extLst>
          </p:cNvPr>
          <p:cNvSpPr>
            <a:spLocks noGrp="1"/>
          </p:cNvSpPr>
          <p:nvPr>
            <p:ph type="title"/>
          </p:nvPr>
        </p:nvSpPr>
        <p:spPr/>
        <p:txBody>
          <a:bodyPr vert="horz" lIns="91440" tIns="45720" rIns="91440" bIns="45720" rtlCol="0" anchor="ctr">
            <a:noAutofit/>
          </a:bodyPr>
          <a:lstStyle/>
          <a:p>
            <a:r>
              <a:rPr lang="en-GB" sz="3200" b="1">
                <a:latin typeface="Arial"/>
                <a:cs typeface="Arial"/>
              </a:rPr>
              <a:t>BSc </a:t>
            </a:r>
            <a:r>
              <a:rPr lang="en-GB" sz="3200" b="1" err="1">
                <a:latin typeface="Arial"/>
                <a:cs typeface="Arial"/>
              </a:rPr>
              <a:t>Gwyddor</a:t>
            </a:r>
            <a:r>
              <a:rPr lang="en-GB" sz="3200" b="1">
                <a:latin typeface="Arial"/>
                <a:cs typeface="Arial"/>
              </a:rPr>
              <a:t> </a:t>
            </a:r>
            <a:r>
              <a:rPr lang="en-GB" sz="3200" b="1" err="1">
                <a:latin typeface="Arial"/>
                <a:cs typeface="Arial"/>
              </a:rPr>
              <a:t>Ymarfer</a:t>
            </a:r>
            <a:r>
              <a:rPr lang="en-GB" sz="3200" b="1">
                <a:latin typeface="Arial"/>
                <a:cs typeface="Arial"/>
              </a:rPr>
              <a:t> </a:t>
            </a:r>
            <a:r>
              <a:rPr lang="en-GB" sz="3200" b="1" err="1">
                <a:latin typeface="Arial"/>
                <a:cs typeface="Arial"/>
              </a:rPr>
              <a:t>Chwaraeon</a:t>
            </a:r>
            <a:r>
              <a:rPr lang="en-GB" sz="3200" b="1">
                <a:latin typeface="Arial"/>
                <a:cs typeface="Arial"/>
              </a:rPr>
              <a:t>/ </a:t>
            </a:r>
            <a:r>
              <a:rPr lang="en-GB" sz="3200" b="1" err="1">
                <a:latin typeface="Arial"/>
                <a:cs typeface="Arial"/>
              </a:rPr>
              <a:t>Tyst</a:t>
            </a:r>
            <a:r>
              <a:rPr lang="en-GB" sz="3200" b="1">
                <a:latin typeface="Arial"/>
                <a:cs typeface="Arial"/>
              </a:rPr>
              <a:t> AU </a:t>
            </a:r>
            <a:r>
              <a:rPr lang="en-GB" sz="3200" b="1" err="1">
                <a:latin typeface="Arial"/>
                <a:cs typeface="Arial"/>
              </a:rPr>
              <a:t>Hyfforddiant</a:t>
            </a:r>
            <a:r>
              <a:rPr lang="en-GB" sz="3200" b="1">
                <a:latin typeface="Arial"/>
                <a:cs typeface="Arial"/>
              </a:rPr>
              <a:t> </a:t>
            </a:r>
            <a:r>
              <a:rPr lang="en-GB" sz="3200" b="1" err="1">
                <a:latin typeface="Arial"/>
                <a:cs typeface="Arial"/>
              </a:rPr>
              <a:t>Personol</a:t>
            </a:r>
            <a:r>
              <a:rPr lang="en-GB" sz="3200" b="1">
                <a:latin typeface="Arial"/>
                <a:cs typeface="Arial"/>
              </a:rPr>
              <a:t>/ </a:t>
            </a:r>
            <a:r>
              <a:rPr lang="en-GB" sz="3200" b="1" err="1">
                <a:latin typeface="Arial"/>
                <a:cs typeface="Arial"/>
              </a:rPr>
              <a:t>Tylino</a:t>
            </a:r>
            <a:r>
              <a:rPr lang="en-GB" sz="3200" b="1">
                <a:latin typeface="Arial"/>
                <a:cs typeface="Arial"/>
              </a:rPr>
              <a:t> </a:t>
            </a:r>
            <a:r>
              <a:rPr lang="en-GB" sz="3200" b="1" err="1">
                <a:latin typeface="Arial"/>
                <a:cs typeface="Arial"/>
              </a:rPr>
              <a:t>Chwaraeon</a:t>
            </a:r>
            <a:r>
              <a:rPr lang="en-GB" sz="3200" b="1">
                <a:latin typeface="Arial"/>
                <a:cs typeface="Arial"/>
              </a:rPr>
              <a:t>:</a:t>
            </a:r>
            <a:r>
              <a:rPr lang="en-GB" sz="3200">
                <a:latin typeface="Arial"/>
                <a:cs typeface="Arial"/>
              </a:rPr>
              <a:t> </a:t>
            </a:r>
            <a:endParaRPr lang="en-US" sz="3200"/>
          </a:p>
        </p:txBody>
      </p:sp>
      <p:sp>
        <p:nvSpPr>
          <p:cNvPr id="3" name="Content Placeholder 2">
            <a:extLst>
              <a:ext uri="{FF2B5EF4-FFF2-40B4-BE49-F238E27FC236}">
                <a16:creationId xmlns:a16="http://schemas.microsoft.com/office/drawing/2014/main" id="{0C887F30-498F-44E3-E220-8924B9F66FB2}"/>
              </a:ext>
            </a:extLst>
          </p:cNvPr>
          <p:cNvSpPr>
            <a:spLocks noGrp="1"/>
          </p:cNvSpPr>
          <p:nvPr>
            <p:ph idx="1"/>
          </p:nvPr>
        </p:nvSpPr>
        <p:spPr/>
        <p:txBody>
          <a:bodyPr vert="horz" lIns="91440" tIns="45720" rIns="91440" bIns="45720" rtlCol="0" anchor="t">
            <a:noAutofit/>
          </a:bodyPr>
          <a:lstStyle/>
          <a:p>
            <a:pPr algn="just"/>
            <a:endParaRPr lang="en-GB" sz="1200">
              <a:latin typeface="Arial"/>
              <a:cs typeface="Arial"/>
            </a:endParaRPr>
          </a:p>
          <a:p>
            <a:r>
              <a:rPr lang="en-GB" sz="2200" err="1">
                <a:latin typeface="Arial"/>
                <a:cs typeface="Arial"/>
              </a:rPr>
              <a:t>Trafodwch</a:t>
            </a:r>
            <a:r>
              <a:rPr lang="en-GB" sz="2200">
                <a:latin typeface="Arial"/>
                <a:cs typeface="Arial"/>
              </a:rPr>
              <a:t> </a:t>
            </a:r>
            <a:r>
              <a:rPr lang="en-GB" sz="2200" err="1">
                <a:latin typeface="Arial"/>
                <a:cs typeface="Arial"/>
              </a:rPr>
              <a:t>rôl</a:t>
            </a:r>
            <a:r>
              <a:rPr lang="en-GB" sz="2200">
                <a:latin typeface="Arial"/>
                <a:cs typeface="Arial"/>
              </a:rPr>
              <a:t> </a:t>
            </a:r>
            <a:r>
              <a:rPr lang="en-GB" sz="2200" err="1">
                <a:latin typeface="Arial"/>
                <a:cs typeface="Arial"/>
              </a:rPr>
              <a:t>Hyfforddwr</a:t>
            </a:r>
            <a:r>
              <a:rPr lang="en-GB" sz="2200">
                <a:latin typeface="Arial"/>
                <a:cs typeface="Arial"/>
              </a:rPr>
              <a:t> </a:t>
            </a:r>
            <a:r>
              <a:rPr lang="en-GB" sz="2200" err="1">
                <a:latin typeface="Arial"/>
                <a:cs typeface="Arial"/>
              </a:rPr>
              <a:t>Personol</a:t>
            </a:r>
            <a:r>
              <a:rPr lang="en-GB" sz="2200">
                <a:latin typeface="Arial"/>
                <a:cs typeface="Arial"/>
              </a:rPr>
              <a:t> </a:t>
            </a:r>
            <a:r>
              <a:rPr lang="en-GB" sz="2200" err="1">
                <a:latin typeface="Arial"/>
                <a:cs typeface="Arial"/>
              </a:rPr>
              <a:t>wrth</a:t>
            </a:r>
            <a:r>
              <a:rPr lang="en-GB" sz="2200">
                <a:latin typeface="Arial"/>
                <a:cs typeface="Arial"/>
              </a:rPr>
              <a:t> </a:t>
            </a:r>
            <a:r>
              <a:rPr lang="en-GB" sz="2200" err="1">
                <a:latin typeface="Arial"/>
                <a:cs typeface="Arial"/>
              </a:rPr>
              <a:t>gyfrannu</a:t>
            </a:r>
            <a:r>
              <a:rPr lang="en-GB" sz="2200">
                <a:latin typeface="Arial"/>
                <a:cs typeface="Arial"/>
              </a:rPr>
              <a:t> at iechyd a </a:t>
            </a:r>
            <a:r>
              <a:rPr lang="en-GB" sz="2200" err="1">
                <a:latin typeface="Arial"/>
                <a:cs typeface="Arial"/>
              </a:rPr>
              <a:t>lles</a:t>
            </a:r>
            <a:r>
              <a:rPr lang="en-GB" sz="2200">
                <a:latin typeface="Arial"/>
                <a:cs typeface="Arial"/>
              </a:rPr>
              <a:t> </a:t>
            </a:r>
            <a:r>
              <a:rPr lang="en-GB" sz="2200" err="1">
                <a:latin typeface="Arial"/>
                <a:cs typeface="Arial"/>
              </a:rPr>
              <a:t>eu</a:t>
            </a:r>
            <a:r>
              <a:rPr lang="en-GB" sz="2200">
                <a:latin typeface="Arial"/>
                <a:cs typeface="Arial"/>
              </a:rPr>
              <a:t> </a:t>
            </a:r>
            <a:r>
              <a:rPr lang="en-GB" sz="2200" err="1">
                <a:latin typeface="Arial"/>
                <a:cs typeface="Arial"/>
              </a:rPr>
              <a:t>cleientiaid</a:t>
            </a:r>
            <a:r>
              <a:rPr lang="en-GB" sz="2200">
                <a:latin typeface="Arial"/>
                <a:cs typeface="Arial"/>
              </a:rPr>
              <a:t>, a </a:t>
            </a:r>
            <a:r>
              <a:rPr lang="en-GB" sz="2200" err="1">
                <a:latin typeface="Arial"/>
                <a:cs typeface="Arial"/>
              </a:rPr>
              <a:t>sut</a:t>
            </a:r>
            <a:r>
              <a:rPr lang="en-GB" sz="2200">
                <a:latin typeface="Arial"/>
                <a:cs typeface="Arial"/>
              </a:rPr>
              <a:t> y gall </a:t>
            </a:r>
            <a:r>
              <a:rPr lang="en-GB" sz="2200" err="1">
                <a:latin typeface="Arial"/>
                <a:cs typeface="Arial"/>
              </a:rPr>
              <a:t>aelodaeth</a:t>
            </a:r>
            <a:r>
              <a:rPr lang="en-GB" sz="2200">
                <a:latin typeface="Arial"/>
                <a:cs typeface="Arial"/>
              </a:rPr>
              <a:t> a </a:t>
            </a:r>
            <a:r>
              <a:rPr lang="en-GB" sz="2200" err="1">
                <a:latin typeface="Arial"/>
                <a:cs typeface="Arial"/>
              </a:rPr>
              <a:t>chydnabyddiaeth</a:t>
            </a:r>
            <a:r>
              <a:rPr lang="en-GB" sz="2200">
                <a:latin typeface="Arial"/>
                <a:cs typeface="Arial"/>
              </a:rPr>
              <a:t> CIMSPA </a:t>
            </a:r>
            <a:r>
              <a:rPr lang="en-GB" sz="2200" err="1">
                <a:latin typeface="Arial"/>
                <a:cs typeface="Arial"/>
              </a:rPr>
              <a:t>fod</a:t>
            </a:r>
            <a:r>
              <a:rPr lang="en-GB" sz="2200">
                <a:latin typeface="Arial"/>
                <a:cs typeface="Arial"/>
              </a:rPr>
              <a:t> o </a:t>
            </a:r>
            <a:r>
              <a:rPr lang="en-GB" sz="2200" err="1">
                <a:latin typeface="Arial"/>
                <a:cs typeface="Arial"/>
              </a:rPr>
              <a:t>fudd</a:t>
            </a:r>
            <a:r>
              <a:rPr lang="en-GB" sz="2200">
                <a:latin typeface="Arial"/>
                <a:cs typeface="Arial"/>
              </a:rPr>
              <a:t>. </a:t>
            </a:r>
          </a:p>
          <a:p>
            <a:endParaRPr lang="en-GB" sz="2200">
              <a:latin typeface="Arial"/>
              <a:cs typeface="Arial"/>
            </a:endParaRPr>
          </a:p>
          <a:p>
            <a:r>
              <a:rPr lang="en-GB" sz="2200" err="1">
                <a:latin typeface="Arial"/>
                <a:cs typeface="Arial"/>
              </a:rPr>
              <a:t>Trafodwch</a:t>
            </a:r>
            <a:r>
              <a:rPr lang="en-GB" sz="2200">
                <a:latin typeface="Arial"/>
                <a:cs typeface="Arial"/>
              </a:rPr>
              <a:t> </a:t>
            </a:r>
            <a:r>
              <a:rPr lang="en-GB" sz="2200" err="1">
                <a:latin typeface="Arial"/>
                <a:cs typeface="Arial"/>
              </a:rPr>
              <a:t>yr</a:t>
            </a:r>
            <a:r>
              <a:rPr lang="en-GB" sz="2200">
                <a:latin typeface="Arial"/>
                <a:cs typeface="Arial"/>
              </a:rPr>
              <a:t> </a:t>
            </a:r>
            <a:r>
              <a:rPr lang="en-GB" sz="2200" err="1">
                <a:latin typeface="Arial"/>
                <a:cs typeface="Arial"/>
              </a:rPr>
              <a:t>argymhellion</a:t>
            </a:r>
            <a:r>
              <a:rPr lang="en-GB" sz="2200">
                <a:latin typeface="Arial"/>
                <a:cs typeface="Arial"/>
              </a:rPr>
              <a:t> </a:t>
            </a:r>
            <a:r>
              <a:rPr lang="en-GB" sz="2200" err="1">
                <a:latin typeface="Arial"/>
                <a:cs typeface="Arial"/>
              </a:rPr>
              <a:t>yng</a:t>
            </a:r>
            <a:r>
              <a:rPr lang="en-GB" sz="2200">
                <a:latin typeface="Arial"/>
                <a:cs typeface="Arial"/>
              </a:rPr>
              <a:t> </a:t>
            </a:r>
            <a:r>
              <a:rPr lang="en-GB" sz="2200" err="1">
                <a:latin typeface="Arial"/>
                <a:cs typeface="Arial"/>
              </a:rPr>
              <a:t>Nghanllawiau</a:t>
            </a:r>
            <a:r>
              <a:rPr lang="en-GB" sz="2200">
                <a:latin typeface="Arial"/>
                <a:cs typeface="Arial"/>
              </a:rPr>
              <a:t> </a:t>
            </a:r>
            <a:r>
              <a:rPr lang="en-GB" sz="2200" err="1">
                <a:latin typeface="Arial"/>
                <a:cs typeface="Arial"/>
              </a:rPr>
              <a:t>Gweithgarwch</a:t>
            </a:r>
            <a:r>
              <a:rPr lang="en-GB" sz="2200">
                <a:latin typeface="Arial"/>
                <a:cs typeface="Arial"/>
              </a:rPr>
              <a:t> </a:t>
            </a:r>
            <a:r>
              <a:rPr lang="en-GB" sz="2200" err="1">
                <a:latin typeface="Arial"/>
                <a:cs typeface="Arial"/>
              </a:rPr>
              <a:t>Corfforol</a:t>
            </a:r>
            <a:r>
              <a:rPr lang="en-GB" sz="2200">
                <a:latin typeface="Arial"/>
                <a:cs typeface="Arial"/>
              </a:rPr>
              <a:t> </a:t>
            </a:r>
            <a:r>
              <a:rPr lang="en-GB" sz="2200" err="1">
                <a:latin typeface="Arial"/>
                <a:cs typeface="Arial"/>
              </a:rPr>
              <a:t>Sefydliad</a:t>
            </a:r>
            <a:r>
              <a:rPr lang="en-GB" sz="2200">
                <a:latin typeface="Arial"/>
                <a:cs typeface="Arial"/>
              </a:rPr>
              <a:t> Iechyd y </a:t>
            </a:r>
            <a:r>
              <a:rPr lang="en-GB" sz="2200" err="1">
                <a:latin typeface="Arial"/>
                <a:cs typeface="Arial"/>
              </a:rPr>
              <a:t>Byd</a:t>
            </a:r>
            <a:r>
              <a:rPr lang="en-GB" sz="2200">
                <a:latin typeface="Arial"/>
                <a:cs typeface="Arial"/>
              </a:rPr>
              <a:t> (2020) </a:t>
            </a:r>
            <a:r>
              <a:rPr lang="en-GB" sz="2200" err="1">
                <a:latin typeface="Arial"/>
                <a:cs typeface="Arial"/>
              </a:rPr>
              <a:t>sy'n</a:t>
            </a:r>
            <a:r>
              <a:rPr lang="en-GB" sz="2200">
                <a:latin typeface="Arial"/>
                <a:cs typeface="Arial"/>
              </a:rPr>
              <a:t> </a:t>
            </a:r>
            <a:r>
              <a:rPr lang="en-GB" sz="2200" err="1">
                <a:latin typeface="Arial"/>
                <a:cs typeface="Arial"/>
              </a:rPr>
              <a:t>amlygu</a:t>
            </a:r>
            <a:r>
              <a:rPr lang="en-GB" sz="2200">
                <a:latin typeface="Arial"/>
                <a:cs typeface="Arial"/>
              </a:rPr>
              <a:t> ac </a:t>
            </a:r>
            <a:r>
              <a:rPr lang="en-GB" sz="2200" err="1">
                <a:latin typeface="Arial"/>
                <a:cs typeface="Arial"/>
              </a:rPr>
              <a:t>sy’n</a:t>
            </a:r>
            <a:r>
              <a:rPr lang="en-GB" sz="2200">
                <a:latin typeface="Arial"/>
                <a:cs typeface="Arial"/>
              </a:rPr>
              <a:t> </a:t>
            </a:r>
            <a:r>
              <a:rPr lang="en-GB" sz="2200" err="1">
                <a:latin typeface="Arial"/>
                <a:cs typeface="Arial"/>
              </a:rPr>
              <a:t>esbonio'r</a:t>
            </a:r>
            <a:r>
              <a:rPr lang="en-GB" sz="2200">
                <a:latin typeface="Arial"/>
                <a:cs typeface="Arial"/>
              </a:rPr>
              <a:t> </a:t>
            </a:r>
            <a:r>
              <a:rPr lang="en-GB" sz="2200" err="1">
                <a:latin typeface="Arial"/>
                <a:cs typeface="Arial"/>
              </a:rPr>
              <a:t>addasiadau</a:t>
            </a:r>
            <a:r>
              <a:rPr lang="en-GB" sz="2200">
                <a:latin typeface="Arial"/>
                <a:cs typeface="Arial"/>
              </a:rPr>
              <a:t> a </a:t>
            </a:r>
            <a:r>
              <a:rPr lang="en-GB" sz="2200" err="1">
                <a:latin typeface="Arial"/>
                <a:cs typeface="Arial"/>
              </a:rPr>
              <a:t>wnaed</a:t>
            </a:r>
            <a:r>
              <a:rPr lang="en-GB" sz="2200">
                <a:latin typeface="Arial"/>
                <a:cs typeface="Arial"/>
              </a:rPr>
              <a:t> </a:t>
            </a:r>
            <a:r>
              <a:rPr lang="en-GB" sz="2200" err="1">
                <a:latin typeface="Arial"/>
                <a:cs typeface="Arial"/>
              </a:rPr>
              <a:t>ers</a:t>
            </a:r>
            <a:r>
              <a:rPr lang="en-GB" sz="2200">
                <a:latin typeface="Arial"/>
                <a:cs typeface="Arial"/>
              </a:rPr>
              <a:t> </a:t>
            </a:r>
            <a:r>
              <a:rPr lang="en-GB" sz="2200" err="1">
                <a:latin typeface="Arial"/>
                <a:cs typeface="Arial"/>
              </a:rPr>
              <a:t>canllawiau</a:t>
            </a:r>
            <a:r>
              <a:rPr lang="en-GB" sz="2200">
                <a:latin typeface="Arial"/>
                <a:cs typeface="Arial"/>
              </a:rPr>
              <a:t> 2010. </a:t>
            </a:r>
          </a:p>
          <a:p>
            <a:endParaRPr lang="en-GB" sz="2200">
              <a:latin typeface="Arial"/>
              <a:cs typeface="Arial"/>
            </a:endParaRPr>
          </a:p>
          <a:p>
            <a:r>
              <a:rPr lang="en-GB" sz="2200" err="1">
                <a:latin typeface="Arial"/>
                <a:cs typeface="Arial"/>
              </a:rPr>
              <a:t>Trafodwch</a:t>
            </a:r>
            <a:r>
              <a:rPr lang="en-GB" sz="2200">
                <a:latin typeface="Arial"/>
                <a:cs typeface="Arial"/>
              </a:rPr>
              <a:t> y </a:t>
            </a:r>
            <a:r>
              <a:rPr lang="en-GB" sz="2200" err="1">
                <a:latin typeface="Arial"/>
                <a:cs typeface="Arial"/>
              </a:rPr>
              <a:t>datganiad</a:t>
            </a:r>
            <a:r>
              <a:rPr lang="en-GB" sz="2200">
                <a:latin typeface="Arial"/>
                <a:cs typeface="Arial"/>
              </a:rPr>
              <a:t> </a:t>
            </a:r>
            <a:r>
              <a:rPr lang="en-GB" sz="2200" err="1">
                <a:latin typeface="Arial"/>
                <a:cs typeface="Arial"/>
              </a:rPr>
              <a:t>canlynol</a:t>
            </a:r>
            <a:r>
              <a:rPr lang="en-GB" sz="2200">
                <a:latin typeface="Arial"/>
                <a:cs typeface="Arial"/>
              </a:rPr>
              <a:t> “Dylai </a:t>
            </a:r>
            <a:r>
              <a:rPr lang="en-GB" sz="2200" err="1">
                <a:latin typeface="Arial"/>
                <a:cs typeface="Arial"/>
              </a:rPr>
              <a:t>pob</a:t>
            </a:r>
            <a:r>
              <a:rPr lang="en-GB" sz="2200">
                <a:latin typeface="Arial"/>
                <a:cs typeface="Arial"/>
              </a:rPr>
              <a:t> </a:t>
            </a:r>
            <a:r>
              <a:rPr lang="en-GB" sz="2200" err="1">
                <a:latin typeface="Arial"/>
                <a:cs typeface="Arial"/>
              </a:rPr>
              <a:t>unigolyn</a:t>
            </a:r>
            <a:r>
              <a:rPr lang="en-GB" sz="2200">
                <a:latin typeface="Arial"/>
                <a:cs typeface="Arial"/>
              </a:rPr>
              <a:t> </a:t>
            </a:r>
            <a:r>
              <a:rPr lang="en-GB" sz="2200" err="1">
                <a:latin typeface="Arial"/>
                <a:cs typeface="Arial"/>
              </a:rPr>
              <a:t>sy’n</a:t>
            </a:r>
            <a:r>
              <a:rPr lang="en-GB" sz="2200">
                <a:latin typeface="Arial"/>
                <a:cs typeface="Arial"/>
              </a:rPr>
              <a:t> </a:t>
            </a:r>
            <a:r>
              <a:rPr lang="en-GB" sz="2200" err="1">
                <a:latin typeface="Arial"/>
                <a:cs typeface="Arial"/>
              </a:rPr>
              <a:t>gwetihio</a:t>
            </a:r>
            <a:r>
              <a:rPr lang="en-GB" sz="2200">
                <a:latin typeface="Arial"/>
                <a:cs typeface="Arial"/>
              </a:rPr>
              <a:t> </a:t>
            </a:r>
            <a:r>
              <a:rPr lang="en-GB" sz="2200" err="1">
                <a:latin typeface="Arial"/>
                <a:cs typeface="Arial"/>
              </a:rPr>
              <a:t>gyda</a:t>
            </a:r>
            <a:r>
              <a:rPr lang="en-GB" sz="2200">
                <a:latin typeface="Arial"/>
                <a:cs typeface="Arial"/>
              </a:rPr>
              <a:t> </a:t>
            </a:r>
            <a:r>
              <a:rPr lang="en-GB" sz="2200" err="1">
                <a:latin typeface="Arial"/>
                <a:cs typeface="Arial"/>
              </a:rPr>
              <a:t>athletwyr</a:t>
            </a:r>
            <a:r>
              <a:rPr lang="en-GB" sz="2200">
                <a:latin typeface="Arial"/>
                <a:cs typeface="Arial"/>
              </a:rPr>
              <a:t> </a:t>
            </a:r>
            <a:r>
              <a:rPr lang="en-GB" sz="2200" err="1">
                <a:latin typeface="Arial"/>
                <a:cs typeface="Arial"/>
              </a:rPr>
              <a:t>mewn</a:t>
            </a:r>
            <a:r>
              <a:rPr lang="en-GB" sz="2200">
                <a:latin typeface="Arial"/>
                <a:cs typeface="Arial"/>
              </a:rPr>
              <a:t> </a:t>
            </a:r>
            <a:r>
              <a:rPr lang="en-GB" sz="2200" err="1">
                <a:latin typeface="Arial"/>
                <a:cs typeface="Arial"/>
              </a:rPr>
              <a:t>chwaraeon</a:t>
            </a:r>
            <a:r>
              <a:rPr lang="en-GB" sz="2200">
                <a:latin typeface="Arial"/>
                <a:cs typeface="Arial"/>
              </a:rPr>
              <a:t> a </a:t>
            </a:r>
            <a:r>
              <a:rPr lang="en-GB" sz="2200" err="1">
                <a:latin typeface="Arial"/>
                <a:cs typeface="Arial"/>
              </a:rPr>
              <a:t>gwyddor</a:t>
            </a:r>
            <a:r>
              <a:rPr lang="en-GB" sz="2200">
                <a:latin typeface="Arial"/>
                <a:cs typeface="Arial"/>
              </a:rPr>
              <a:t> </a:t>
            </a:r>
            <a:r>
              <a:rPr lang="en-GB" sz="2200" err="1">
                <a:latin typeface="Arial"/>
                <a:cs typeface="Arial"/>
              </a:rPr>
              <a:t>ymarfer</a:t>
            </a:r>
            <a:r>
              <a:rPr lang="en-GB" sz="2200">
                <a:latin typeface="Arial"/>
                <a:cs typeface="Arial"/>
              </a:rPr>
              <a:t> </a:t>
            </a:r>
            <a:r>
              <a:rPr lang="en-GB" sz="2200" err="1">
                <a:latin typeface="Arial"/>
                <a:cs typeface="Arial"/>
              </a:rPr>
              <a:t>corff</a:t>
            </a:r>
            <a:r>
              <a:rPr lang="en-GB" sz="2200">
                <a:latin typeface="Arial"/>
                <a:cs typeface="Arial"/>
              </a:rPr>
              <a:t> </a:t>
            </a:r>
            <a:r>
              <a:rPr lang="en-GB" sz="2200" err="1">
                <a:latin typeface="Arial"/>
                <a:cs typeface="Arial"/>
              </a:rPr>
              <a:t>cael</a:t>
            </a:r>
            <a:r>
              <a:rPr lang="en-GB" sz="2200">
                <a:latin typeface="Arial"/>
                <a:cs typeface="Arial"/>
              </a:rPr>
              <a:t> </a:t>
            </a:r>
            <a:r>
              <a:rPr lang="en-GB" sz="2200" err="1">
                <a:latin typeface="Arial"/>
                <a:cs typeface="Arial"/>
              </a:rPr>
              <a:t>ei</a:t>
            </a:r>
            <a:r>
              <a:rPr lang="en-GB" sz="2200">
                <a:latin typeface="Arial"/>
                <a:cs typeface="Arial"/>
              </a:rPr>
              <a:t> </a:t>
            </a:r>
            <a:r>
              <a:rPr lang="en-GB" sz="2200" err="1">
                <a:latin typeface="Arial"/>
                <a:cs typeface="Arial"/>
              </a:rPr>
              <a:t>achredu</a:t>
            </a:r>
            <a:r>
              <a:rPr lang="en-GB" sz="2200">
                <a:latin typeface="Arial"/>
                <a:cs typeface="Arial"/>
              </a:rPr>
              <a:t> </a:t>
            </a:r>
            <a:r>
              <a:rPr lang="en-GB" sz="2200" err="1">
                <a:latin typeface="Arial"/>
                <a:cs typeface="Arial"/>
              </a:rPr>
              <a:t>gan</a:t>
            </a:r>
            <a:r>
              <a:rPr lang="en-GB" sz="2200">
                <a:latin typeface="Arial"/>
                <a:cs typeface="Arial"/>
              </a:rPr>
              <a:t> BASES’. </a:t>
            </a:r>
          </a:p>
          <a:p>
            <a:endParaRPr lang="en-GB" sz="2400">
              <a:latin typeface="Arial"/>
              <a:cs typeface="Arial"/>
            </a:endParaRPr>
          </a:p>
          <a:p>
            <a:endParaRPr lang="en-US">
              <a:latin typeface="Calibri" panose="020F0502020204030204"/>
              <a:ea typeface="Calibri"/>
              <a:cs typeface="Calibri"/>
            </a:endParaRPr>
          </a:p>
        </p:txBody>
      </p:sp>
    </p:spTree>
    <p:extLst>
      <p:ext uri="{BB962C8B-B14F-4D97-AF65-F5344CB8AC3E}">
        <p14:creationId xmlns:p14="http://schemas.microsoft.com/office/powerpoint/2010/main" val="12383007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A7216-0263-4B48-BC8F-3553EB4B033C}"/>
              </a:ext>
            </a:extLst>
          </p:cNvPr>
          <p:cNvSpPr>
            <a:spLocks noGrp="1"/>
          </p:cNvSpPr>
          <p:nvPr>
            <p:ph type="title"/>
          </p:nvPr>
        </p:nvSpPr>
        <p:spPr/>
        <p:txBody>
          <a:bodyPr>
            <a:noAutofit/>
          </a:bodyPr>
          <a:lstStyle/>
          <a:p>
            <a:r>
              <a:rPr lang="en-GB" sz="3200" b="1">
                <a:solidFill>
                  <a:srgbClr val="000000"/>
                </a:solidFill>
                <a:latin typeface="Arial"/>
                <a:cs typeface="Arial"/>
              </a:rPr>
              <a:t>Sport &amp; Exercise Therapy</a:t>
            </a:r>
            <a:endParaRPr lang="en-US"/>
          </a:p>
        </p:txBody>
      </p:sp>
      <p:sp>
        <p:nvSpPr>
          <p:cNvPr id="3" name="Content Placeholder 2">
            <a:extLst>
              <a:ext uri="{FF2B5EF4-FFF2-40B4-BE49-F238E27FC236}">
                <a16:creationId xmlns:a16="http://schemas.microsoft.com/office/drawing/2014/main" id="{FC4E7D0D-718D-574C-8051-1CE8815B8F28}"/>
              </a:ext>
            </a:extLst>
          </p:cNvPr>
          <p:cNvSpPr>
            <a:spLocks noGrp="1"/>
          </p:cNvSpPr>
          <p:nvPr>
            <p:ph idx="1"/>
          </p:nvPr>
        </p:nvSpPr>
        <p:spPr>
          <a:xfrm>
            <a:off x="3780148" y="1528574"/>
            <a:ext cx="7956222" cy="4667250"/>
          </a:xfrm>
        </p:spPr>
        <p:txBody>
          <a:bodyPr vert="horz" lIns="91440" tIns="45720" rIns="91440" bIns="45720" rtlCol="0" anchor="t">
            <a:normAutofit lnSpcReduction="10000"/>
          </a:bodyPr>
          <a:lstStyle/>
          <a:p>
            <a:pPr>
              <a:tabLst>
                <a:tab pos="457200" algn="l"/>
              </a:tabLst>
            </a:pPr>
            <a:r>
              <a:rPr lang="en-GB">
                <a:latin typeface="Arial"/>
                <a:cs typeface="Arial"/>
              </a:rPr>
              <a:t>Discuss the impact of regular exercise linking to physical and mental aspects </a:t>
            </a:r>
            <a:endParaRPr lang="en-US">
              <a:latin typeface="Arial"/>
              <a:cs typeface="Arial"/>
            </a:endParaRPr>
          </a:p>
          <a:p>
            <a:pPr>
              <a:tabLst>
                <a:tab pos="457200" algn="l"/>
              </a:tabLst>
            </a:pPr>
            <a:endParaRPr lang="en-GB">
              <a:latin typeface="Arial"/>
              <a:cs typeface="Arial"/>
            </a:endParaRPr>
          </a:p>
          <a:p>
            <a:pPr>
              <a:tabLst>
                <a:tab pos="457200" algn="l"/>
              </a:tabLst>
            </a:pPr>
            <a:r>
              <a:rPr lang="en-GB">
                <a:latin typeface="Arial"/>
                <a:cs typeface="Arial"/>
              </a:rPr>
              <a:t>Discuss the effects of weight training for an adolescent population </a:t>
            </a:r>
          </a:p>
          <a:p>
            <a:pPr>
              <a:tabLst>
                <a:tab pos="457200" algn="l"/>
              </a:tabLst>
            </a:pPr>
            <a:endParaRPr lang="en-GB">
              <a:latin typeface="Arial"/>
              <a:cs typeface="Arial"/>
            </a:endParaRPr>
          </a:p>
          <a:p>
            <a:pPr>
              <a:tabLst>
                <a:tab pos="457200" algn="l"/>
              </a:tabLst>
            </a:pPr>
            <a:r>
              <a:rPr lang="en-GB">
                <a:latin typeface="Arial"/>
                <a:cs typeface="Arial"/>
              </a:rPr>
              <a:t>Discuss the causes of the so called ‘obesity </a:t>
            </a:r>
            <a:r>
              <a:rPr lang="en-GB" err="1">
                <a:latin typeface="Arial"/>
                <a:cs typeface="Arial"/>
              </a:rPr>
              <a:t>crisis’</a:t>
            </a:r>
            <a:r>
              <a:rPr lang="en-GB">
                <a:latin typeface="Arial"/>
                <a:cs typeface="Arial"/>
              </a:rPr>
              <a:t> facing the UK. </a:t>
            </a:r>
          </a:p>
          <a:p>
            <a:pPr>
              <a:tabLst>
                <a:tab pos="457200" algn="l"/>
              </a:tabLst>
            </a:pPr>
            <a:endParaRPr lang="en-GB">
              <a:latin typeface="Arial"/>
              <a:cs typeface="Arial"/>
            </a:endParaRPr>
          </a:p>
          <a:p>
            <a:pPr>
              <a:tabLst>
                <a:tab pos="457200" algn="l"/>
              </a:tabLst>
            </a:pPr>
            <a:r>
              <a:rPr lang="en-GB">
                <a:latin typeface="Arial"/>
                <a:cs typeface="Arial"/>
              </a:rPr>
              <a:t>Discuss the impact of early specialisation in sport </a:t>
            </a:r>
          </a:p>
          <a:p>
            <a:pPr marL="342900" indent="-342900">
              <a:lnSpc>
                <a:spcPct val="150000"/>
              </a:lnSpc>
              <a:tabLst>
                <a:tab pos="457200" algn="l"/>
              </a:tabLst>
            </a:pPr>
            <a:endParaRPr lang="en-GB">
              <a:latin typeface="Arial"/>
              <a:cs typeface="Arial"/>
            </a:endParaRPr>
          </a:p>
          <a:p>
            <a:pPr marL="342900" indent="-342900">
              <a:lnSpc>
                <a:spcPct val="150000"/>
              </a:lnSpc>
              <a:tabLst>
                <a:tab pos="457200" algn="l"/>
              </a:tabLst>
            </a:pPr>
            <a:endParaRPr lang="en-GB" i="1">
              <a:latin typeface="Arial"/>
              <a:cs typeface="Arial"/>
            </a:endParaRPr>
          </a:p>
          <a:p>
            <a:pPr marL="342900" lvl="0" indent="-342900">
              <a:lnSpc>
                <a:spcPct val="150000"/>
              </a:lnSpc>
              <a:tabLst>
                <a:tab pos="457200" algn="l"/>
              </a:tabLst>
            </a:pPr>
            <a:endParaRPr lang="en-GB" sz="300">
              <a:effectLst/>
              <a:latin typeface="Times New Roman" panose="02020603050405020304" pitchFamily="18" charset="0"/>
              <a:ea typeface="Times New Roman" panose="02020603050405020304" pitchFamily="18" charset="0"/>
              <a:cs typeface="Times New Roman"/>
            </a:endParaRPr>
          </a:p>
          <a:p>
            <a:pPr marL="0" lvl="0" indent="0">
              <a:lnSpc>
                <a:spcPct val="150000"/>
              </a:lnSpc>
              <a:buNone/>
              <a:tabLst>
                <a:tab pos="457200" algn="l"/>
              </a:tabLst>
            </a:pPr>
            <a:endParaRPr lang="en-GB" sz="280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138334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4A32A-DD31-BCED-8EF3-F4F3B1EB4794}"/>
              </a:ext>
            </a:extLst>
          </p:cNvPr>
          <p:cNvSpPr>
            <a:spLocks noGrp="1"/>
          </p:cNvSpPr>
          <p:nvPr>
            <p:ph type="title"/>
          </p:nvPr>
        </p:nvSpPr>
        <p:spPr/>
        <p:txBody>
          <a:bodyPr/>
          <a:lstStyle/>
          <a:p>
            <a:r>
              <a:rPr lang="en-GB" sz="3200" b="1" dirty="0" err="1">
                <a:latin typeface="Arial"/>
                <a:cs typeface="Arial"/>
              </a:rPr>
              <a:t>Chwaraeon</a:t>
            </a:r>
            <a:r>
              <a:rPr lang="en-GB" sz="3200" b="1" dirty="0">
                <a:latin typeface="Arial"/>
                <a:cs typeface="Arial"/>
              </a:rPr>
              <a:t> ac </a:t>
            </a:r>
            <a:r>
              <a:rPr lang="en-GB" sz="3200" b="1" dirty="0" err="1">
                <a:latin typeface="Arial"/>
                <a:cs typeface="Arial"/>
              </a:rPr>
              <a:t>Ymarfer</a:t>
            </a:r>
            <a:r>
              <a:rPr lang="en-GB" sz="3200" b="1" dirty="0">
                <a:latin typeface="Arial"/>
                <a:cs typeface="Arial"/>
              </a:rPr>
              <a:t> </a:t>
            </a:r>
            <a:r>
              <a:rPr lang="en-GB" sz="3200" b="1" dirty="0" err="1">
                <a:latin typeface="Arial"/>
                <a:cs typeface="Arial"/>
              </a:rPr>
              <a:t>Corff</a:t>
            </a:r>
            <a:r>
              <a:rPr lang="en-GB" sz="3200" b="1" dirty="0">
                <a:latin typeface="Arial"/>
                <a:cs typeface="Arial"/>
              </a:rPr>
              <a:t> a </a:t>
            </a:r>
            <a:r>
              <a:rPr lang="en-GB" sz="3200" b="1" dirty="0" err="1">
                <a:latin typeface="Arial"/>
                <a:cs typeface="Arial"/>
              </a:rPr>
              <a:t>Therapi</a:t>
            </a:r>
            <a:br>
              <a:rPr lang="en-GB" sz="3200" b="1" dirty="0">
                <a:latin typeface="Arial"/>
                <a:cs typeface="Arial"/>
              </a:rPr>
            </a:br>
            <a:endParaRPr lang="en-GB" sz="3200" b="1">
              <a:latin typeface="Arial"/>
              <a:cs typeface="Arial"/>
            </a:endParaRPr>
          </a:p>
          <a:p>
            <a:endParaRPr lang="en-US">
              <a:ea typeface="Calibri Light"/>
              <a:cs typeface="Calibri Light"/>
            </a:endParaRPr>
          </a:p>
        </p:txBody>
      </p:sp>
      <p:sp>
        <p:nvSpPr>
          <p:cNvPr id="5" name="Content Placeholder 2">
            <a:extLst>
              <a:ext uri="{FF2B5EF4-FFF2-40B4-BE49-F238E27FC236}">
                <a16:creationId xmlns:a16="http://schemas.microsoft.com/office/drawing/2014/main" id="{A6E4916C-EB24-92E9-5BD7-68C73D6BA3E4}"/>
              </a:ext>
            </a:extLst>
          </p:cNvPr>
          <p:cNvSpPr txBox="1">
            <a:spLocks/>
          </p:cNvSpPr>
          <p:nvPr/>
        </p:nvSpPr>
        <p:spPr>
          <a:xfrm>
            <a:off x="3536731" y="1401574"/>
            <a:ext cx="7956222" cy="4667250"/>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AutoNum type="arabicPeriod"/>
              <a:tabLst>
                <a:tab pos="457200" algn="l"/>
              </a:tabLst>
            </a:pPr>
            <a:r>
              <a:rPr lang="en-GB" err="1">
                <a:latin typeface="Arial"/>
                <a:cs typeface="Arial"/>
              </a:rPr>
              <a:t>Trafodwch</a:t>
            </a:r>
            <a:r>
              <a:rPr lang="en-GB">
                <a:latin typeface="Arial"/>
                <a:cs typeface="Arial"/>
              </a:rPr>
              <a:t> </a:t>
            </a:r>
            <a:r>
              <a:rPr lang="en-GB" err="1">
                <a:latin typeface="Arial"/>
                <a:cs typeface="Arial"/>
              </a:rPr>
              <a:t>effaith</a:t>
            </a:r>
            <a:r>
              <a:rPr lang="en-GB">
                <a:latin typeface="Arial"/>
                <a:cs typeface="Arial"/>
              </a:rPr>
              <a:t> </a:t>
            </a:r>
            <a:r>
              <a:rPr lang="en-GB" err="1">
                <a:latin typeface="Arial"/>
                <a:cs typeface="Arial"/>
              </a:rPr>
              <a:t>ymarfer</a:t>
            </a:r>
            <a:r>
              <a:rPr lang="en-GB">
                <a:latin typeface="Arial"/>
                <a:cs typeface="Arial"/>
              </a:rPr>
              <a:t> </a:t>
            </a:r>
            <a:r>
              <a:rPr lang="en-GB" err="1">
                <a:latin typeface="Arial"/>
                <a:cs typeface="Arial"/>
              </a:rPr>
              <a:t>corff</a:t>
            </a:r>
            <a:r>
              <a:rPr lang="en-GB">
                <a:latin typeface="Arial"/>
                <a:cs typeface="Arial"/>
              </a:rPr>
              <a:t> </a:t>
            </a:r>
            <a:r>
              <a:rPr lang="en-GB" err="1">
                <a:latin typeface="Arial"/>
                <a:cs typeface="Arial"/>
              </a:rPr>
              <a:t>rheolaidd</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cysylltu</a:t>
            </a:r>
            <a:r>
              <a:rPr lang="en-GB">
                <a:latin typeface="Arial"/>
                <a:cs typeface="Arial"/>
              </a:rPr>
              <a:t> </a:t>
            </a:r>
            <a:r>
              <a:rPr lang="en-GB" err="1">
                <a:latin typeface="Arial"/>
                <a:cs typeface="Arial"/>
              </a:rPr>
              <a:t>gyda</a:t>
            </a:r>
            <a:r>
              <a:rPr lang="en-GB">
                <a:latin typeface="Arial"/>
                <a:cs typeface="Arial"/>
              </a:rPr>
              <a:t> </a:t>
            </a:r>
            <a:r>
              <a:rPr lang="en-GB" err="1">
                <a:latin typeface="Arial"/>
                <a:cs typeface="Arial"/>
              </a:rPr>
              <a:t>corfforol</a:t>
            </a:r>
            <a:r>
              <a:rPr lang="en-GB">
                <a:latin typeface="Arial"/>
                <a:cs typeface="Arial"/>
              </a:rPr>
              <a:t> a </a:t>
            </a:r>
            <a:r>
              <a:rPr lang="en-GB" err="1">
                <a:latin typeface="Arial"/>
                <a:cs typeface="Arial"/>
              </a:rPr>
              <a:t>agweddau</a:t>
            </a:r>
            <a:r>
              <a:rPr lang="en-GB">
                <a:latin typeface="Arial"/>
                <a:cs typeface="Arial"/>
              </a:rPr>
              <a:t> </a:t>
            </a:r>
            <a:r>
              <a:rPr lang="en-GB" err="1">
                <a:latin typeface="Arial"/>
                <a:cs typeface="Arial"/>
              </a:rPr>
              <a:t>meddyliol</a:t>
            </a:r>
            <a:endParaRPr lang="en-US">
              <a:latin typeface="Arial"/>
              <a:cs typeface="Arial"/>
            </a:endParaRPr>
          </a:p>
          <a:p>
            <a:pPr marL="514350" indent="-514350">
              <a:buAutoNum type="arabicPeriod"/>
              <a:tabLst>
                <a:tab pos="457200" algn="l"/>
              </a:tabLst>
            </a:pPr>
            <a:endParaRPr lang="en-GB">
              <a:latin typeface="Arial"/>
              <a:cs typeface="Arial"/>
            </a:endParaRPr>
          </a:p>
          <a:p>
            <a:pPr>
              <a:buAutoNum type="arabicPeriod"/>
              <a:tabLst>
                <a:tab pos="457200" algn="l"/>
              </a:tabLst>
            </a:pPr>
            <a:r>
              <a:rPr lang="en-GB" err="1">
                <a:latin typeface="Arial"/>
                <a:cs typeface="Arial"/>
              </a:rPr>
              <a:t>Trafodwch</a:t>
            </a:r>
            <a:r>
              <a:rPr lang="en-GB">
                <a:latin typeface="Arial"/>
                <a:cs typeface="Arial"/>
              </a:rPr>
              <a:t> </a:t>
            </a:r>
            <a:r>
              <a:rPr lang="en-GB" err="1">
                <a:latin typeface="Arial"/>
                <a:cs typeface="Arial"/>
              </a:rPr>
              <a:t>effaith</a:t>
            </a:r>
            <a:r>
              <a:rPr lang="en-GB">
                <a:latin typeface="Arial"/>
                <a:cs typeface="Arial"/>
              </a:rPr>
              <a:t> </a:t>
            </a:r>
            <a:r>
              <a:rPr lang="en-GB" err="1">
                <a:latin typeface="Arial"/>
                <a:cs typeface="Arial"/>
              </a:rPr>
              <a:t>codi</a:t>
            </a:r>
            <a:r>
              <a:rPr lang="en-GB">
                <a:latin typeface="Arial"/>
                <a:cs typeface="Arial"/>
              </a:rPr>
              <a:t> </a:t>
            </a:r>
            <a:r>
              <a:rPr lang="en-GB" err="1">
                <a:latin typeface="Arial"/>
                <a:cs typeface="Arial"/>
              </a:rPr>
              <a:t>pwysau</a:t>
            </a:r>
            <a:r>
              <a:rPr lang="en-GB">
                <a:latin typeface="Arial"/>
                <a:cs typeface="Arial"/>
              </a:rPr>
              <a:t> </a:t>
            </a:r>
            <a:r>
              <a:rPr lang="en-GB" err="1">
                <a:latin typeface="Arial"/>
                <a:cs typeface="Arial"/>
              </a:rPr>
              <a:t>ar</a:t>
            </a:r>
            <a:r>
              <a:rPr lang="en-GB">
                <a:latin typeface="Arial"/>
                <a:cs typeface="Arial"/>
              </a:rPr>
              <a:t> </a:t>
            </a:r>
            <a:r>
              <a:rPr lang="en-GB" err="1">
                <a:latin typeface="Arial"/>
                <a:cs typeface="Arial"/>
              </a:rPr>
              <a:t>boblogaeth</a:t>
            </a:r>
            <a:r>
              <a:rPr lang="en-GB">
                <a:latin typeface="Arial"/>
                <a:cs typeface="Arial"/>
              </a:rPr>
              <a:t> </a:t>
            </a:r>
            <a:r>
              <a:rPr lang="en-GB" err="1">
                <a:latin typeface="Arial"/>
                <a:cs typeface="Arial"/>
              </a:rPr>
              <a:t>hyn</a:t>
            </a:r>
            <a:endParaRPr lang="en-US">
              <a:latin typeface="Arial"/>
              <a:cs typeface="Arial"/>
            </a:endParaRPr>
          </a:p>
          <a:p>
            <a:pPr>
              <a:buAutoNum type="arabicPeriod"/>
              <a:tabLst>
                <a:tab pos="457200" algn="l"/>
              </a:tabLst>
            </a:pPr>
            <a:endParaRPr lang="en-GB">
              <a:latin typeface="Arial"/>
              <a:cs typeface="Arial"/>
            </a:endParaRPr>
          </a:p>
          <a:p>
            <a:pPr>
              <a:buAutoNum type="arabicPeriod"/>
              <a:tabLst>
                <a:tab pos="457200" algn="l"/>
              </a:tabLst>
            </a:pPr>
            <a:r>
              <a:rPr lang="en-GB" err="1">
                <a:latin typeface="Arial"/>
                <a:cs typeface="Arial"/>
              </a:rPr>
              <a:t>Trafodwch</a:t>
            </a:r>
            <a:r>
              <a:rPr lang="en-GB">
                <a:latin typeface="Arial"/>
                <a:cs typeface="Arial"/>
              </a:rPr>
              <a:t> </a:t>
            </a:r>
            <a:r>
              <a:rPr lang="en-GB" err="1">
                <a:latin typeface="Arial"/>
                <a:cs typeface="Arial"/>
              </a:rPr>
              <a:t>achosion</a:t>
            </a:r>
            <a:r>
              <a:rPr lang="en-GB">
                <a:latin typeface="Arial"/>
                <a:cs typeface="Arial"/>
              </a:rPr>
              <a:t> </a:t>
            </a:r>
            <a:r>
              <a:rPr lang="en-GB" err="1">
                <a:latin typeface="Arial"/>
                <a:cs typeface="Arial"/>
              </a:rPr>
              <a:t>yr</a:t>
            </a:r>
            <a:r>
              <a:rPr lang="en-GB">
                <a:latin typeface="Arial"/>
                <a:cs typeface="Arial"/>
              </a:rPr>
              <a:t> ‘</a:t>
            </a:r>
            <a:r>
              <a:rPr lang="en-GB" err="1">
                <a:latin typeface="Arial"/>
                <a:cs typeface="Arial"/>
              </a:rPr>
              <a:t>argyfwng</a:t>
            </a:r>
            <a:r>
              <a:rPr lang="en-GB">
                <a:latin typeface="Arial"/>
                <a:cs typeface="Arial"/>
              </a:rPr>
              <a:t> </a:t>
            </a:r>
            <a:r>
              <a:rPr lang="en-GB" err="1">
                <a:latin typeface="Arial"/>
                <a:cs typeface="Arial"/>
              </a:rPr>
              <a:t>gordewdra</a:t>
            </a:r>
            <a:r>
              <a:rPr lang="en-GB">
                <a:latin typeface="Arial"/>
                <a:cs typeface="Arial"/>
              </a:rPr>
              <a:t>’ </a:t>
            </a:r>
            <a:r>
              <a:rPr lang="en-GB" err="1">
                <a:latin typeface="Arial"/>
                <a:cs typeface="Arial"/>
              </a:rPr>
              <a:t>honedig</a:t>
            </a:r>
            <a:r>
              <a:rPr lang="en-GB">
                <a:latin typeface="Arial"/>
                <a:cs typeface="Arial"/>
              </a:rPr>
              <a:t> </a:t>
            </a:r>
            <a:r>
              <a:rPr lang="en-GB" err="1">
                <a:latin typeface="Arial"/>
                <a:cs typeface="Arial"/>
              </a:rPr>
              <a:t>sy’n</a:t>
            </a:r>
            <a:r>
              <a:rPr lang="en-GB">
                <a:latin typeface="Arial"/>
                <a:cs typeface="Arial"/>
              </a:rPr>
              <a:t> </a:t>
            </a:r>
            <a:r>
              <a:rPr lang="en-GB" err="1">
                <a:latin typeface="Arial"/>
                <a:cs typeface="Arial"/>
              </a:rPr>
              <a:t>wynebu’r</a:t>
            </a:r>
            <a:r>
              <a:rPr lang="en-GB">
                <a:latin typeface="Arial"/>
                <a:cs typeface="Arial"/>
              </a:rPr>
              <a:t> DU. </a:t>
            </a:r>
            <a:endParaRPr lang="en-US">
              <a:latin typeface="Arial"/>
              <a:cs typeface="Arial"/>
            </a:endParaRPr>
          </a:p>
          <a:p>
            <a:pPr>
              <a:buAutoNum type="arabicPeriod"/>
              <a:tabLst>
                <a:tab pos="457200" algn="l"/>
              </a:tabLst>
            </a:pPr>
            <a:endParaRPr lang="en-GB">
              <a:latin typeface="Arial"/>
              <a:cs typeface="Arial"/>
            </a:endParaRPr>
          </a:p>
          <a:p>
            <a:pPr>
              <a:buAutoNum type="arabicPeriod"/>
              <a:tabLst>
                <a:tab pos="457200" algn="l"/>
              </a:tabLst>
            </a:pPr>
            <a:r>
              <a:rPr lang="en-GB" err="1">
                <a:latin typeface="Arial"/>
                <a:cs typeface="Arial"/>
              </a:rPr>
              <a:t>Trafodwch</a:t>
            </a:r>
            <a:r>
              <a:rPr lang="en-GB">
                <a:latin typeface="Arial"/>
                <a:cs typeface="Arial"/>
              </a:rPr>
              <a:t> </a:t>
            </a:r>
            <a:r>
              <a:rPr lang="en-GB" err="1">
                <a:latin typeface="Arial"/>
                <a:cs typeface="Arial"/>
              </a:rPr>
              <a:t>effaith</a:t>
            </a:r>
            <a:r>
              <a:rPr lang="en-GB">
                <a:latin typeface="Arial"/>
                <a:cs typeface="Arial"/>
              </a:rPr>
              <a:t> o </a:t>
            </a:r>
            <a:r>
              <a:rPr lang="en-GB" err="1">
                <a:latin typeface="Arial"/>
                <a:cs typeface="Arial"/>
              </a:rPr>
              <a:t>arbenigo</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gynnar</a:t>
            </a:r>
            <a:r>
              <a:rPr lang="en-GB">
                <a:latin typeface="Arial"/>
                <a:cs typeface="Arial"/>
              </a:rPr>
              <a:t> </a:t>
            </a:r>
            <a:r>
              <a:rPr lang="en-GB" err="1">
                <a:latin typeface="Arial"/>
                <a:cs typeface="Arial"/>
              </a:rPr>
              <a:t>mewn</a:t>
            </a:r>
            <a:r>
              <a:rPr lang="en-GB">
                <a:latin typeface="Arial"/>
                <a:cs typeface="Arial"/>
              </a:rPr>
              <a:t> </a:t>
            </a:r>
            <a:r>
              <a:rPr lang="en-GB" err="1">
                <a:latin typeface="Arial"/>
                <a:cs typeface="Arial"/>
              </a:rPr>
              <a:t>chwaraeon</a:t>
            </a:r>
            <a:r>
              <a:rPr lang="en-GB">
                <a:latin typeface="Arial"/>
                <a:cs typeface="Arial"/>
              </a:rPr>
              <a:t> </a:t>
            </a:r>
            <a:endParaRPr lang="en-US">
              <a:latin typeface="Arial"/>
              <a:cs typeface="Arial"/>
            </a:endParaRPr>
          </a:p>
          <a:p>
            <a:pPr marL="342900" indent="-342900">
              <a:lnSpc>
                <a:spcPct val="150000"/>
              </a:lnSpc>
              <a:buAutoNum type="arabicPeriod"/>
              <a:tabLst>
                <a:tab pos="457200" algn="l"/>
              </a:tabLst>
            </a:pPr>
            <a:endParaRPr lang="en-GB">
              <a:latin typeface="Arial"/>
              <a:cs typeface="Arial"/>
            </a:endParaRPr>
          </a:p>
          <a:p>
            <a:pPr marL="342900" indent="-342900">
              <a:lnSpc>
                <a:spcPct val="150000"/>
              </a:lnSpc>
              <a:buAutoNum type="arabicPeriod"/>
              <a:tabLst>
                <a:tab pos="457200" algn="l"/>
              </a:tabLst>
            </a:pPr>
            <a:endParaRPr lang="en-GB" i="1">
              <a:latin typeface="Arial"/>
              <a:cs typeface="Arial"/>
            </a:endParaRPr>
          </a:p>
          <a:p>
            <a:pPr marL="342900" indent="-342900">
              <a:lnSpc>
                <a:spcPct val="150000"/>
              </a:lnSpc>
              <a:buAutoNum type="arabicPeriod"/>
              <a:tabLst>
                <a:tab pos="457200" algn="l"/>
              </a:tabLst>
            </a:pPr>
            <a:endParaRPr lang="en-GB" sz="300">
              <a:latin typeface="Times New Roman" panose="02020603050405020304" pitchFamily="18" charset="0"/>
              <a:cs typeface="Times New Roman"/>
            </a:endParaRPr>
          </a:p>
          <a:p>
            <a:pPr marL="0" indent="0">
              <a:lnSpc>
                <a:spcPct val="150000"/>
              </a:lnSpc>
              <a:buNone/>
              <a:tabLst>
                <a:tab pos="457200" algn="l"/>
              </a:tabLst>
            </a:pPr>
            <a:endParaRPr lang="en-GB">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442882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B797D8-A312-E5AE-374E-63077727E4BA}"/>
              </a:ext>
            </a:extLst>
          </p:cNvPr>
          <p:cNvSpPr txBox="1"/>
          <p:nvPr/>
        </p:nvSpPr>
        <p:spPr>
          <a:xfrm>
            <a:off x="6102455" y="1450442"/>
            <a:ext cx="5061930" cy="646331"/>
          </a:xfrm>
          <a:prstGeom prst="rect">
            <a:avLst/>
          </a:prstGeom>
          <a:noFill/>
        </p:spPr>
        <p:txBody>
          <a:bodyPr wrap="square" lIns="91440" tIns="45720" rIns="91440" bIns="45720" rtlCol="0" anchor="t">
            <a:spAutoFit/>
          </a:bodyPr>
          <a:lstStyle/>
          <a:p>
            <a:r>
              <a:rPr lang="en-GB" sz="3600"/>
              <a:t>Understand Assessment</a:t>
            </a:r>
            <a:endParaRPr lang="en-GB" sz="3600">
              <a:ea typeface="Calibri"/>
              <a:cs typeface="Calibri"/>
            </a:endParaRPr>
          </a:p>
        </p:txBody>
      </p:sp>
      <p:sp>
        <p:nvSpPr>
          <p:cNvPr id="6" name="TextBox 5">
            <a:extLst>
              <a:ext uri="{FF2B5EF4-FFF2-40B4-BE49-F238E27FC236}">
                <a16:creationId xmlns:a16="http://schemas.microsoft.com/office/drawing/2014/main" id="{3721726D-EB97-0536-511A-D71CDE518E95}"/>
              </a:ext>
            </a:extLst>
          </p:cNvPr>
          <p:cNvSpPr txBox="1"/>
          <p:nvPr/>
        </p:nvSpPr>
        <p:spPr>
          <a:xfrm>
            <a:off x="6118936" y="2242573"/>
            <a:ext cx="3952328" cy="646331"/>
          </a:xfrm>
          <a:prstGeom prst="rect">
            <a:avLst/>
          </a:prstGeom>
          <a:noFill/>
        </p:spPr>
        <p:txBody>
          <a:bodyPr wrap="square" lIns="91440" tIns="45720" rIns="91440" bIns="45720" rtlCol="0" anchor="t">
            <a:spAutoFit/>
          </a:bodyPr>
          <a:lstStyle/>
          <a:p>
            <a:r>
              <a:rPr lang="en-GB" sz="3600"/>
              <a:t>Key words/ Ideas</a:t>
            </a:r>
            <a:endParaRPr lang="en-GB" sz="3600">
              <a:ea typeface="Calibri"/>
              <a:cs typeface="Calibri"/>
            </a:endParaRPr>
          </a:p>
        </p:txBody>
      </p:sp>
      <p:sp>
        <p:nvSpPr>
          <p:cNvPr id="8" name="TextBox 7">
            <a:extLst>
              <a:ext uri="{FF2B5EF4-FFF2-40B4-BE49-F238E27FC236}">
                <a16:creationId xmlns:a16="http://schemas.microsoft.com/office/drawing/2014/main" id="{61757264-7A36-FF20-C8A0-A394F4397CAF}"/>
              </a:ext>
            </a:extLst>
          </p:cNvPr>
          <p:cNvSpPr txBox="1"/>
          <p:nvPr/>
        </p:nvSpPr>
        <p:spPr>
          <a:xfrm>
            <a:off x="6110447" y="3049775"/>
            <a:ext cx="4302034" cy="646331"/>
          </a:xfrm>
          <a:prstGeom prst="rect">
            <a:avLst/>
          </a:prstGeom>
          <a:noFill/>
        </p:spPr>
        <p:txBody>
          <a:bodyPr wrap="square" lIns="91440" tIns="45720" rIns="91440" bIns="45720" rtlCol="0" anchor="t">
            <a:spAutoFit/>
          </a:bodyPr>
          <a:lstStyle/>
          <a:p>
            <a:r>
              <a:rPr lang="en-GB" sz="3600"/>
              <a:t>Library Searching</a:t>
            </a:r>
            <a:endParaRPr lang="en-US"/>
          </a:p>
        </p:txBody>
      </p:sp>
      <p:sp>
        <p:nvSpPr>
          <p:cNvPr id="12" name="TextBox 11">
            <a:extLst>
              <a:ext uri="{FF2B5EF4-FFF2-40B4-BE49-F238E27FC236}">
                <a16:creationId xmlns:a16="http://schemas.microsoft.com/office/drawing/2014/main" id="{EF051A50-0DE5-38E3-2761-724AA75EAFFC}"/>
              </a:ext>
            </a:extLst>
          </p:cNvPr>
          <p:cNvSpPr txBox="1"/>
          <p:nvPr/>
        </p:nvSpPr>
        <p:spPr>
          <a:xfrm>
            <a:off x="6110447" y="3847526"/>
            <a:ext cx="3962400" cy="646331"/>
          </a:xfrm>
          <a:prstGeom prst="rect">
            <a:avLst/>
          </a:prstGeom>
          <a:noFill/>
        </p:spPr>
        <p:txBody>
          <a:bodyPr wrap="square" rtlCol="0">
            <a:spAutoFit/>
          </a:bodyPr>
          <a:lstStyle/>
          <a:p>
            <a:r>
              <a:rPr lang="en-GB" sz="3600"/>
              <a:t>Resource Reading</a:t>
            </a:r>
          </a:p>
        </p:txBody>
      </p:sp>
      <p:sp>
        <p:nvSpPr>
          <p:cNvPr id="13" name="TextBox 12">
            <a:extLst>
              <a:ext uri="{FF2B5EF4-FFF2-40B4-BE49-F238E27FC236}">
                <a16:creationId xmlns:a16="http://schemas.microsoft.com/office/drawing/2014/main" id="{B9A680FE-401E-29C5-641B-508D5601BC3E}"/>
              </a:ext>
            </a:extLst>
          </p:cNvPr>
          <p:cNvSpPr txBox="1"/>
          <p:nvPr/>
        </p:nvSpPr>
        <p:spPr>
          <a:xfrm>
            <a:off x="6119148" y="4655494"/>
            <a:ext cx="4302033" cy="646331"/>
          </a:xfrm>
          <a:prstGeom prst="rect">
            <a:avLst/>
          </a:prstGeom>
          <a:noFill/>
        </p:spPr>
        <p:txBody>
          <a:bodyPr wrap="square" rtlCol="0">
            <a:spAutoFit/>
          </a:bodyPr>
          <a:lstStyle/>
          <a:p>
            <a:r>
              <a:rPr lang="en-GB" sz="3600"/>
              <a:t>Storing Information</a:t>
            </a:r>
          </a:p>
        </p:txBody>
      </p:sp>
      <p:sp>
        <p:nvSpPr>
          <p:cNvPr id="14" name="TextBox 13">
            <a:extLst>
              <a:ext uri="{FF2B5EF4-FFF2-40B4-BE49-F238E27FC236}">
                <a16:creationId xmlns:a16="http://schemas.microsoft.com/office/drawing/2014/main" id="{F174B219-3E53-9BBF-D29A-1CE01A088B46}"/>
              </a:ext>
            </a:extLst>
          </p:cNvPr>
          <p:cNvSpPr txBox="1"/>
          <p:nvPr/>
        </p:nvSpPr>
        <p:spPr>
          <a:xfrm>
            <a:off x="6134390" y="5486552"/>
            <a:ext cx="5595260" cy="646331"/>
          </a:xfrm>
          <a:prstGeom prst="rect">
            <a:avLst/>
          </a:prstGeom>
          <a:noFill/>
        </p:spPr>
        <p:txBody>
          <a:bodyPr wrap="square" rtlCol="0">
            <a:spAutoFit/>
          </a:bodyPr>
          <a:lstStyle/>
          <a:p>
            <a:r>
              <a:rPr lang="en-GB" sz="3600"/>
              <a:t>Building Assessment content</a:t>
            </a:r>
          </a:p>
        </p:txBody>
      </p:sp>
      <p:sp>
        <p:nvSpPr>
          <p:cNvPr id="15" name="Arrow: Down 14">
            <a:extLst>
              <a:ext uri="{FF2B5EF4-FFF2-40B4-BE49-F238E27FC236}">
                <a16:creationId xmlns:a16="http://schemas.microsoft.com/office/drawing/2014/main" id="{4DE158C2-7506-A53C-1428-D12DAF8B1E26}"/>
              </a:ext>
            </a:extLst>
          </p:cNvPr>
          <p:cNvSpPr/>
          <p:nvPr/>
        </p:nvSpPr>
        <p:spPr>
          <a:xfrm>
            <a:off x="3685899" y="1468174"/>
            <a:ext cx="1606732" cy="495875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858490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B797D8-A312-E5AE-374E-63077727E4BA}"/>
              </a:ext>
            </a:extLst>
          </p:cNvPr>
          <p:cNvSpPr txBox="1"/>
          <p:nvPr/>
        </p:nvSpPr>
        <p:spPr>
          <a:xfrm>
            <a:off x="6096007" y="1437527"/>
            <a:ext cx="2782388" cy="646331"/>
          </a:xfrm>
          <a:prstGeom prst="rect">
            <a:avLst/>
          </a:prstGeom>
          <a:noFill/>
        </p:spPr>
        <p:txBody>
          <a:bodyPr wrap="square" lIns="91440" tIns="45720" rIns="91440" bIns="45720" rtlCol="0" anchor="t">
            <a:spAutoFit/>
          </a:bodyPr>
          <a:lstStyle/>
          <a:p>
            <a:r>
              <a:rPr lang="en-GB" sz="3600" err="1"/>
              <a:t>Yr</a:t>
            </a:r>
            <a:r>
              <a:rPr lang="en-GB" sz="3600"/>
              <a:t> </a:t>
            </a:r>
            <a:r>
              <a:rPr lang="en-GB" sz="3600" err="1"/>
              <a:t>asesiad</a:t>
            </a:r>
          </a:p>
        </p:txBody>
      </p:sp>
      <p:sp>
        <p:nvSpPr>
          <p:cNvPr id="6" name="TextBox 5">
            <a:extLst>
              <a:ext uri="{FF2B5EF4-FFF2-40B4-BE49-F238E27FC236}">
                <a16:creationId xmlns:a16="http://schemas.microsoft.com/office/drawing/2014/main" id="{3721726D-EB97-0536-511A-D71CDE518E95}"/>
              </a:ext>
            </a:extLst>
          </p:cNvPr>
          <p:cNvSpPr txBox="1"/>
          <p:nvPr/>
        </p:nvSpPr>
        <p:spPr>
          <a:xfrm>
            <a:off x="6096007" y="2149897"/>
            <a:ext cx="5081460" cy="646331"/>
          </a:xfrm>
          <a:prstGeom prst="rect">
            <a:avLst/>
          </a:prstGeom>
          <a:noFill/>
        </p:spPr>
        <p:txBody>
          <a:bodyPr wrap="square" rtlCol="0">
            <a:spAutoFit/>
          </a:bodyPr>
          <a:lstStyle/>
          <a:p>
            <a:r>
              <a:rPr lang="en-GB" sz="3600" err="1"/>
              <a:t>Geiriau</a:t>
            </a:r>
            <a:r>
              <a:rPr lang="en-GB" sz="3600"/>
              <a:t> </a:t>
            </a:r>
            <a:r>
              <a:rPr lang="en-GB" sz="3600" err="1"/>
              <a:t>allweddol</a:t>
            </a:r>
            <a:endParaRPr lang="en-GB" sz="3600"/>
          </a:p>
        </p:txBody>
      </p:sp>
      <p:sp>
        <p:nvSpPr>
          <p:cNvPr id="8" name="TextBox 7">
            <a:extLst>
              <a:ext uri="{FF2B5EF4-FFF2-40B4-BE49-F238E27FC236}">
                <a16:creationId xmlns:a16="http://schemas.microsoft.com/office/drawing/2014/main" id="{61757264-7A36-FF20-C8A0-A394F4397CAF}"/>
              </a:ext>
            </a:extLst>
          </p:cNvPr>
          <p:cNvSpPr txBox="1"/>
          <p:nvPr/>
        </p:nvSpPr>
        <p:spPr>
          <a:xfrm>
            <a:off x="6096007" y="2796228"/>
            <a:ext cx="5081460" cy="1200329"/>
          </a:xfrm>
          <a:prstGeom prst="rect">
            <a:avLst/>
          </a:prstGeom>
          <a:noFill/>
        </p:spPr>
        <p:txBody>
          <a:bodyPr wrap="square" rtlCol="0">
            <a:spAutoFit/>
          </a:bodyPr>
          <a:lstStyle/>
          <a:p>
            <a:r>
              <a:rPr lang="en-GB" sz="3600" err="1"/>
              <a:t>Ymchwil</a:t>
            </a:r>
            <a:r>
              <a:rPr lang="en-GB" sz="3600"/>
              <a:t> </a:t>
            </a:r>
            <a:r>
              <a:rPr lang="en-GB" sz="3600" err="1"/>
              <a:t>gan</a:t>
            </a:r>
            <a:r>
              <a:rPr lang="en-GB" sz="3600"/>
              <a:t> </a:t>
            </a:r>
            <a:r>
              <a:rPr lang="en-GB" sz="3600" err="1"/>
              <a:t>ddenfyddio</a:t>
            </a:r>
            <a:r>
              <a:rPr lang="en-GB" sz="3600"/>
              <a:t> </a:t>
            </a:r>
          </a:p>
          <a:p>
            <a:r>
              <a:rPr lang="en-GB" sz="3600" err="1"/>
              <a:t>geiriau</a:t>
            </a:r>
            <a:r>
              <a:rPr lang="en-GB" sz="3600"/>
              <a:t> </a:t>
            </a:r>
            <a:r>
              <a:rPr lang="en-GB" sz="3600" err="1"/>
              <a:t>allweddol</a:t>
            </a:r>
            <a:endParaRPr lang="en-GB" sz="3600"/>
          </a:p>
        </p:txBody>
      </p:sp>
      <p:sp>
        <p:nvSpPr>
          <p:cNvPr id="12" name="TextBox 11">
            <a:extLst>
              <a:ext uri="{FF2B5EF4-FFF2-40B4-BE49-F238E27FC236}">
                <a16:creationId xmlns:a16="http://schemas.microsoft.com/office/drawing/2014/main" id="{EF051A50-0DE5-38E3-2761-724AA75EAFFC}"/>
              </a:ext>
            </a:extLst>
          </p:cNvPr>
          <p:cNvSpPr txBox="1"/>
          <p:nvPr/>
        </p:nvSpPr>
        <p:spPr>
          <a:xfrm>
            <a:off x="6051668" y="4047386"/>
            <a:ext cx="3962400" cy="646331"/>
          </a:xfrm>
          <a:prstGeom prst="rect">
            <a:avLst/>
          </a:prstGeom>
          <a:noFill/>
        </p:spPr>
        <p:txBody>
          <a:bodyPr wrap="square" rtlCol="0">
            <a:spAutoFit/>
          </a:bodyPr>
          <a:lstStyle/>
          <a:p>
            <a:r>
              <a:rPr lang="en-GB" sz="3600" err="1"/>
              <a:t>Darllen</a:t>
            </a:r>
            <a:r>
              <a:rPr lang="en-GB" sz="3600"/>
              <a:t> </a:t>
            </a:r>
            <a:r>
              <a:rPr lang="en-GB" sz="3600" err="1"/>
              <a:t>ffynhonnell</a:t>
            </a:r>
            <a:r>
              <a:rPr lang="en-GB" sz="3600"/>
              <a:t> </a:t>
            </a:r>
          </a:p>
        </p:txBody>
      </p:sp>
      <p:sp>
        <p:nvSpPr>
          <p:cNvPr id="13" name="TextBox 12">
            <a:extLst>
              <a:ext uri="{FF2B5EF4-FFF2-40B4-BE49-F238E27FC236}">
                <a16:creationId xmlns:a16="http://schemas.microsoft.com/office/drawing/2014/main" id="{B9A680FE-401E-29C5-641B-508D5601BC3E}"/>
              </a:ext>
            </a:extLst>
          </p:cNvPr>
          <p:cNvSpPr txBox="1"/>
          <p:nvPr/>
        </p:nvSpPr>
        <p:spPr>
          <a:xfrm>
            <a:off x="6039413" y="4709541"/>
            <a:ext cx="4302033" cy="646331"/>
          </a:xfrm>
          <a:prstGeom prst="rect">
            <a:avLst/>
          </a:prstGeom>
          <a:noFill/>
        </p:spPr>
        <p:txBody>
          <a:bodyPr wrap="square" rtlCol="0">
            <a:spAutoFit/>
          </a:bodyPr>
          <a:lstStyle/>
          <a:p>
            <a:r>
              <a:rPr lang="en-GB" sz="3600" err="1"/>
              <a:t>Storio</a:t>
            </a:r>
            <a:r>
              <a:rPr lang="en-GB" sz="3600"/>
              <a:t> </a:t>
            </a:r>
            <a:r>
              <a:rPr lang="en-GB" sz="3600" err="1"/>
              <a:t>Gwybodaeth</a:t>
            </a:r>
            <a:r>
              <a:rPr lang="en-GB" sz="3600"/>
              <a:t> </a:t>
            </a:r>
          </a:p>
        </p:txBody>
      </p:sp>
      <p:sp>
        <p:nvSpPr>
          <p:cNvPr id="14" name="TextBox 13">
            <a:extLst>
              <a:ext uri="{FF2B5EF4-FFF2-40B4-BE49-F238E27FC236}">
                <a16:creationId xmlns:a16="http://schemas.microsoft.com/office/drawing/2014/main" id="{F174B219-3E53-9BBF-D29A-1CE01A088B46}"/>
              </a:ext>
            </a:extLst>
          </p:cNvPr>
          <p:cNvSpPr txBox="1"/>
          <p:nvPr/>
        </p:nvSpPr>
        <p:spPr>
          <a:xfrm>
            <a:off x="6051668" y="5345182"/>
            <a:ext cx="5595260" cy="646331"/>
          </a:xfrm>
          <a:prstGeom prst="rect">
            <a:avLst/>
          </a:prstGeom>
          <a:noFill/>
        </p:spPr>
        <p:txBody>
          <a:bodyPr wrap="square" rtlCol="0">
            <a:spAutoFit/>
          </a:bodyPr>
          <a:lstStyle/>
          <a:p>
            <a:r>
              <a:rPr lang="en-GB" sz="3600" err="1"/>
              <a:t>Adeiladu</a:t>
            </a:r>
            <a:r>
              <a:rPr lang="en-GB" sz="3600"/>
              <a:t> </a:t>
            </a:r>
            <a:r>
              <a:rPr lang="en-GB" sz="3600" err="1"/>
              <a:t>Cynnwys</a:t>
            </a:r>
            <a:r>
              <a:rPr lang="en-GB" sz="3600"/>
              <a:t> </a:t>
            </a:r>
            <a:r>
              <a:rPr lang="en-GB" sz="3600" err="1"/>
              <a:t>Asesiad</a:t>
            </a:r>
            <a:endParaRPr lang="en-GB" sz="3600"/>
          </a:p>
        </p:txBody>
      </p:sp>
      <p:sp>
        <p:nvSpPr>
          <p:cNvPr id="11" name="Arrow: Down 14">
            <a:extLst>
              <a:ext uri="{FF2B5EF4-FFF2-40B4-BE49-F238E27FC236}">
                <a16:creationId xmlns:a16="http://schemas.microsoft.com/office/drawing/2014/main" id="{AB63B15F-487D-8D4D-A0AF-F0CCA663D138}"/>
              </a:ext>
            </a:extLst>
          </p:cNvPr>
          <p:cNvSpPr/>
          <p:nvPr/>
        </p:nvSpPr>
        <p:spPr>
          <a:xfrm>
            <a:off x="3685899" y="1468174"/>
            <a:ext cx="1606732" cy="495875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A41FAC34-F210-25B1-4E51-A91B762C5736}"/>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5898651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62AF462-00E3-F99F-980C-D5E0CA2E0720}"/>
              </a:ext>
            </a:extLst>
          </p:cNvPr>
          <p:cNvSpPr>
            <a:spLocks noGrp="1"/>
          </p:cNvSpPr>
          <p:nvPr/>
        </p:nvSpPr>
        <p:spPr>
          <a:xfrm>
            <a:off x="3647363" y="184048"/>
            <a:ext cx="8318394" cy="131017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a:ea typeface="+mj-lt"/>
                <a:cs typeface="+mj-lt"/>
              </a:rPr>
              <a:t>Identify </a:t>
            </a:r>
            <a:r>
              <a:rPr lang="en-US" sz="3600" b="1">
                <a:ea typeface="+mj-lt"/>
                <a:cs typeface="+mj-lt"/>
              </a:rPr>
              <a:t>action/instructional</a:t>
            </a:r>
            <a:r>
              <a:rPr lang="en-US" sz="3600">
                <a:ea typeface="+mj-lt"/>
                <a:cs typeface="+mj-lt"/>
              </a:rPr>
              <a:t> words... </a:t>
            </a:r>
            <a:endParaRPr lang="en-US"/>
          </a:p>
          <a:p>
            <a:r>
              <a:rPr lang="en-US" sz="3600">
                <a:ea typeface="+mj-lt"/>
                <a:cs typeface="+mj-lt"/>
              </a:rPr>
              <a:t>Can you think of any?</a:t>
            </a:r>
            <a:endParaRPr lang="en-US"/>
          </a:p>
        </p:txBody>
      </p:sp>
      <p:sp>
        <p:nvSpPr>
          <p:cNvPr id="10" name="TextBox 3">
            <a:extLst>
              <a:ext uri="{FF2B5EF4-FFF2-40B4-BE49-F238E27FC236}">
                <a16:creationId xmlns:a16="http://schemas.microsoft.com/office/drawing/2014/main" id="{69EBE524-5B36-DC84-A329-8A34A8B0E121}"/>
              </a:ext>
            </a:extLst>
          </p:cNvPr>
          <p:cNvSpPr txBox="1"/>
          <p:nvPr/>
        </p:nvSpPr>
        <p:spPr>
          <a:xfrm>
            <a:off x="5636816" y="2341601"/>
            <a:ext cx="2112049"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600">
                <a:cs typeface="Arial"/>
              </a:rPr>
              <a:t>Analyse </a:t>
            </a:r>
            <a:endParaRPr lang="en-US" sz="3600">
              <a:ea typeface="Calibri"/>
              <a:cs typeface="Arial"/>
            </a:endParaRPr>
          </a:p>
        </p:txBody>
      </p:sp>
      <p:sp>
        <p:nvSpPr>
          <p:cNvPr id="15" name="TextBox 5">
            <a:extLst>
              <a:ext uri="{FF2B5EF4-FFF2-40B4-BE49-F238E27FC236}">
                <a16:creationId xmlns:a16="http://schemas.microsoft.com/office/drawing/2014/main" id="{A55F745C-6AB4-C7CA-703B-2EC06B889AFA}"/>
              </a:ext>
            </a:extLst>
          </p:cNvPr>
          <p:cNvSpPr txBox="1"/>
          <p:nvPr/>
        </p:nvSpPr>
        <p:spPr>
          <a:xfrm>
            <a:off x="7806579" y="1515024"/>
            <a:ext cx="2112049"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600"/>
              <a:t>Evaluate</a:t>
            </a:r>
            <a:r>
              <a:rPr lang="en-US" sz="3600">
                <a:ea typeface="Calibri"/>
                <a:cs typeface="Calibri"/>
              </a:rPr>
              <a:t>​</a:t>
            </a:r>
            <a:endParaRPr lang="en-US"/>
          </a:p>
        </p:txBody>
      </p:sp>
      <p:sp>
        <p:nvSpPr>
          <p:cNvPr id="16" name="TextBox 6">
            <a:extLst>
              <a:ext uri="{FF2B5EF4-FFF2-40B4-BE49-F238E27FC236}">
                <a16:creationId xmlns:a16="http://schemas.microsoft.com/office/drawing/2014/main" id="{A5469438-9FE8-A2AE-3DB1-484BA230B441}"/>
              </a:ext>
            </a:extLst>
          </p:cNvPr>
          <p:cNvSpPr txBox="1"/>
          <p:nvPr/>
        </p:nvSpPr>
        <p:spPr>
          <a:xfrm>
            <a:off x="9477343" y="2410873"/>
            <a:ext cx="2112049"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600"/>
              <a:t>Review</a:t>
            </a:r>
            <a:endParaRPr lang="en-US" sz="3600">
              <a:ea typeface="Calibri"/>
              <a:cs typeface="Calibri"/>
            </a:endParaRPr>
          </a:p>
        </p:txBody>
      </p:sp>
      <p:sp>
        <p:nvSpPr>
          <p:cNvPr id="19" name="TextBox 7">
            <a:extLst>
              <a:ext uri="{FF2B5EF4-FFF2-40B4-BE49-F238E27FC236}">
                <a16:creationId xmlns:a16="http://schemas.microsoft.com/office/drawing/2014/main" id="{5CD75D0D-EF26-2262-9F08-E25AFC46F427}"/>
              </a:ext>
            </a:extLst>
          </p:cNvPr>
          <p:cNvSpPr txBox="1"/>
          <p:nvPr/>
        </p:nvSpPr>
        <p:spPr>
          <a:xfrm>
            <a:off x="3518713" y="1515024"/>
            <a:ext cx="2112049"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600">
                <a:cs typeface="Arial"/>
              </a:rPr>
              <a:t>Describe</a:t>
            </a:r>
            <a:endParaRPr lang="en-US"/>
          </a:p>
        </p:txBody>
      </p:sp>
      <p:sp>
        <p:nvSpPr>
          <p:cNvPr id="22" name="Content Placeholder 2">
            <a:extLst>
              <a:ext uri="{FF2B5EF4-FFF2-40B4-BE49-F238E27FC236}">
                <a16:creationId xmlns:a16="http://schemas.microsoft.com/office/drawing/2014/main" id="{3C025560-F7BA-4D75-8351-195B07581345}"/>
              </a:ext>
            </a:extLst>
          </p:cNvPr>
          <p:cNvSpPr txBox="1">
            <a:spLocks/>
          </p:cNvSpPr>
          <p:nvPr/>
        </p:nvSpPr>
        <p:spPr>
          <a:xfrm>
            <a:off x="3641985" y="3529800"/>
            <a:ext cx="7949901" cy="685476"/>
          </a:xfrm>
          <a:prstGeom prst="rect">
            <a:avLst/>
          </a:prstGeom>
        </p:spPr>
        <p:txBody>
          <a:bodyPr vert="horz" lIns="91440" tIns="45720" rIns="91440" bIns="45720" rtlCol="0" anchor="t">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3600" b="1" u="sng"/>
              <a:t>Discuss </a:t>
            </a:r>
            <a:r>
              <a:rPr lang="en-US" sz="3600" b="1"/>
              <a:t> - </a:t>
            </a:r>
            <a:r>
              <a:rPr lang="en-US" sz="3600" i="1"/>
              <a:t>What do you think this means?</a:t>
            </a:r>
            <a:endParaRPr lang="en-US" sz="3600" i="1">
              <a:ea typeface="Calibri"/>
              <a:cs typeface="Calibri"/>
            </a:endParaRPr>
          </a:p>
        </p:txBody>
      </p:sp>
      <p:sp>
        <p:nvSpPr>
          <p:cNvPr id="23" name="TextBox 11">
            <a:extLst>
              <a:ext uri="{FF2B5EF4-FFF2-40B4-BE49-F238E27FC236}">
                <a16:creationId xmlns:a16="http://schemas.microsoft.com/office/drawing/2014/main" id="{9327E5D1-ADB3-75EB-A33D-732FA98B9616}"/>
              </a:ext>
            </a:extLst>
          </p:cNvPr>
          <p:cNvSpPr txBox="1"/>
          <p:nvPr/>
        </p:nvSpPr>
        <p:spPr>
          <a:xfrm>
            <a:off x="2829910" y="4704201"/>
            <a:ext cx="9075526" cy="1938992"/>
          </a:xfrm>
          <a:prstGeom prst="rect">
            <a:avLst/>
          </a:prstGeom>
          <a:solidFill>
            <a:schemeClr val="accent1">
              <a:lumMod val="20000"/>
              <a:lumOff val="80000"/>
            </a:schemeClr>
          </a:solid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t>Investigate or examine by argument; sift through the </a:t>
            </a:r>
            <a:r>
              <a:rPr lang="en-US" sz="2400" b="1"/>
              <a:t>arguments </a:t>
            </a:r>
            <a:r>
              <a:rPr lang="en-US" sz="2400"/>
              <a:t>and the evidence used to support them, giving reasons for and against both sides; examine the implications. It means playing devil’s advocate by arguing not just for the side of the argument that you support, but for the side with which you may have little sympathy.</a:t>
            </a:r>
            <a:endParaRPr lang="en-US" sz="2400" b="1">
              <a:ea typeface="Calibri"/>
              <a:cs typeface="Calibri"/>
            </a:endParaRPr>
          </a:p>
        </p:txBody>
      </p:sp>
      <p:sp>
        <p:nvSpPr>
          <p:cNvPr id="25" name="TextBox 24">
            <a:extLst>
              <a:ext uri="{FF2B5EF4-FFF2-40B4-BE49-F238E27FC236}">
                <a16:creationId xmlns:a16="http://schemas.microsoft.com/office/drawing/2014/main" id="{E4F04EB1-4CEA-E769-4161-4FEC03B40420}"/>
              </a:ext>
            </a:extLst>
          </p:cNvPr>
          <p:cNvSpPr txBox="1"/>
          <p:nvPr/>
        </p:nvSpPr>
        <p:spPr>
          <a:xfrm>
            <a:off x="187292" y="2053149"/>
            <a:ext cx="1671409" cy="461665"/>
          </a:xfrm>
          <a:prstGeom prst="rect">
            <a:avLst/>
          </a:prstGeom>
          <a:noFill/>
          <a:ln w="57150">
            <a:noFill/>
          </a:ln>
        </p:spPr>
        <p:txBody>
          <a:bodyPr wrap="square" rtlCol="0">
            <a:spAutoFit/>
          </a:bodyPr>
          <a:lstStyle/>
          <a:p>
            <a:r>
              <a:rPr lang="en-GB" sz="2400">
                <a:solidFill>
                  <a:schemeClr val="bg1"/>
                </a:solidFill>
              </a:rPr>
              <a:t>Key words</a:t>
            </a:r>
          </a:p>
        </p:txBody>
      </p:sp>
      <p:sp>
        <p:nvSpPr>
          <p:cNvPr id="27" name="TextBox 26">
            <a:extLst>
              <a:ext uri="{FF2B5EF4-FFF2-40B4-BE49-F238E27FC236}">
                <a16:creationId xmlns:a16="http://schemas.microsoft.com/office/drawing/2014/main" id="{1F14E47B-3184-54A5-345B-6C861F07BE18}"/>
              </a:ext>
            </a:extLst>
          </p:cNvPr>
          <p:cNvSpPr txBox="1"/>
          <p:nvPr/>
        </p:nvSpPr>
        <p:spPr>
          <a:xfrm>
            <a:off x="182987" y="1267708"/>
            <a:ext cx="1671409" cy="461665"/>
          </a:xfrm>
          <a:prstGeom prst="rect">
            <a:avLst/>
          </a:prstGeom>
          <a:noFill/>
          <a:ln w="57150">
            <a:solidFill>
              <a:schemeClr val="bg1"/>
            </a:solidFill>
          </a:ln>
        </p:spPr>
        <p:txBody>
          <a:bodyPr wrap="square" rtlCol="0">
            <a:spAutoFit/>
          </a:bodyPr>
          <a:lstStyle/>
          <a:p>
            <a:r>
              <a:rPr lang="en-GB" sz="2400">
                <a:solidFill>
                  <a:schemeClr val="bg1"/>
                </a:solidFill>
              </a:rPr>
              <a:t>Assessment</a:t>
            </a:r>
          </a:p>
        </p:txBody>
      </p:sp>
      <p:sp>
        <p:nvSpPr>
          <p:cNvPr id="29" name="TextBox 28">
            <a:extLst>
              <a:ext uri="{FF2B5EF4-FFF2-40B4-BE49-F238E27FC236}">
                <a16:creationId xmlns:a16="http://schemas.microsoft.com/office/drawing/2014/main" id="{D513319A-1D3E-683A-1F2F-89D35848DC72}"/>
              </a:ext>
            </a:extLst>
          </p:cNvPr>
          <p:cNvSpPr txBox="1"/>
          <p:nvPr/>
        </p:nvSpPr>
        <p:spPr>
          <a:xfrm>
            <a:off x="176024" y="3622669"/>
            <a:ext cx="2575997" cy="461665"/>
          </a:xfrm>
          <a:prstGeom prst="rect">
            <a:avLst/>
          </a:prstGeom>
          <a:noFill/>
        </p:spPr>
        <p:txBody>
          <a:bodyPr wrap="square" rtlCol="0">
            <a:spAutoFit/>
          </a:bodyPr>
          <a:lstStyle/>
          <a:p>
            <a:r>
              <a:rPr lang="en-GB" sz="2400">
                <a:solidFill>
                  <a:schemeClr val="bg1"/>
                </a:solidFill>
              </a:rPr>
              <a:t>Resource Reading</a:t>
            </a:r>
          </a:p>
        </p:txBody>
      </p:sp>
      <p:sp>
        <p:nvSpPr>
          <p:cNvPr id="31" name="TextBox 30">
            <a:extLst>
              <a:ext uri="{FF2B5EF4-FFF2-40B4-BE49-F238E27FC236}">
                <a16:creationId xmlns:a16="http://schemas.microsoft.com/office/drawing/2014/main" id="{8A115EE4-0432-72EF-D023-58B9C6BF6F01}"/>
              </a:ext>
            </a:extLst>
          </p:cNvPr>
          <p:cNvSpPr txBox="1"/>
          <p:nvPr/>
        </p:nvSpPr>
        <p:spPr>
          <a:xfrm>
            <a:off x="189511" y="5259660"/>
            <a:ext cx="1937659" cy="1200329"/>
          </a:xfrm>
          <a:prstGeom prst="rect">
            <a:avLst/>
          </a:prstGeom>
          <a:noFill/>
        </p:spPr>
        <p:txBody>
          <a:bodyPr wrap="square" rtlCol="0">
            <a:spAutoFit/>
          </a:bodyPr>
          <a:lstStyle/>
          <a:p>
            <a:r>
              <a:rPr lang="en-GB" sz="2400">
                <a:solidFill>
                  <a:schemeClr val="bg1"/>
                </a:solidFill>
              </a:rPr>
              <a:t>Building Assessment content</a:t>
            </a:r>
          </a:p>
        </p:txBody>
      </p:sp>
      <p:sp>
        <p:nvSpPr>
          <p:cNvPr id="33" name="TextBox 32">
            <a:extLst>
              <a:ext uri="{FF2B5EF4-FFF2-40B4-BE49-F238E27FC236}">
                <a16:creationId xmlns:a16="http://schemas.microsoft.com/office/drawing/2014/main" id="{62786ED1-2A27-D7A0-D0D6-2EBC5B1EA0D2}"/>
              </a:ext>
            </a:extLst>
          </p:cNvPr>
          <p:cNvSpPr txBox="1"/>
          <p:nvPr/>
        </p:nvSpPr>
        <p:spPr>
          <a:xfrm>
            <a:off x="179529" y="2837145"/>
            <a:ext cx="2584276" cy="461665"/>
          </a:xfrm>
          <a:prstGeom prst="rect">
            <a:avLst/>
          </a:prstGeom>
          <a:noFill/>
        </p:spPr>
        <p:txBody>
          <a:bodyPr wrap="square" lIns="91440" tIns="45720" rIns="91440" bIns="45720" rtlCol="0" anchor="t">
            <a:spAutoFit/>
          </a:bodyPr>
          <a:lstStyle/>
          <a:p>
            <a:r>
              <a:rPr lang="en-GB" sz="2400" b="1">
                <a:solidFill>
                  <a:schemeClr val="bg1"/>
                </a:solidFill>
              </a:rPr>
              <a:t>Library Searching</a:t>
            </a:r>
            <a:endParaRPr lang="en-US" b="1">
              <a:solidFill>
                <a:schemeClr val="bg1"/>
              </a:solidFill>
              <a:ea typeface="Calibri"/>
              <a:cs typeface="Calibri"/>
            </a:endParaRPr>
          </a:p>
        </p:txBody>
      </p:sp>
      <p:sp>
        <p:nvSpPr>
          <p:cNvPr id="35" name="TextBox 34">
            <a:extLst>
              <a:ext uri="{FF2B5EF4-FFF2-40B4-BE49-F238E27FC236}">
                <a16:creationId xmlns:a16="http://schemas.microsoft.com/office/drawing/2014/main" id="{6CD28F28-00C1-E5BA-3FBB-94F584BE5350}"/>
              </a:ext>
            </a:extLst>
          </p:cNvPr>
          <p:cNvSpPr txBox="1"/>
          <p:nvPr/>
        </p:nvSpPr>
        <p:spPr>
          <a:xfrm>
            <a:off x="186912" y="4289053"/>
            <a:ext cx="2584275" cy="830997"/>
          </a:xfrm>
          <a:prstGeom prst="rect">
            <a:avLst/>
          </a:prstGeom>
          <a:noFill/>
        </p:spPr>
        <p:txBody>
          <a:bodyPr wrap="square" rtlCol="0">
            <a:spAutoFit/>
          </a:bodyPr>
          <a:lstStyle/>
          <a:p>
            <a:r>
              <a:rPr lang="en-GB" sz="2400">
                <a:solidFill>
                  <a:schemeClr val="bg1"/>
                </a:solidFill>
              </a:rPr>
              <a:t>Storing Information</a:t>
            </a:r>
          </a:p>
        </p:txBody>
      </p:sp>
    </p:spTree>
    <p:extLst>
      <p:ext uri="{BB962C8B-B14F-4D97-AF65-F5344CB8AC3E}">
        <p14:creationId xmlns:p14="http://schemas.microsoft.com/office/powerpoint/2010/main" val="2734481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5" grpId="0"/>
      <p:bldP spid="16" grpId="0"/>
      <p:bldP spid="19" grpId="0"/>
      <p:bldP spid="22" grpId="0"/>
      <p:bldP spid="23"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CE4BC5F2-770C-A72F-FD59-8E5D3C556FD6}"/>
              </a:ext>
            </a:extLst>
          </p:cNvPr>
          <p:cNvSpPr/>
          <p:nvPr/>
        </p:nvSpPr>
        <p:spPr>
          <a:xfrm>
            <a:off x="9349083" y="4977342"/>
            <a:ext cx="2575336" cy="1066204"/>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t>Highlight Key Words / Ideas that you may use in your Library Search</a:t>
            </a:r>
            <a:endParaRPr lang="en-GB" sz="2000" b="1">
              <a:ea typeface="Calibri"/>
              <a:cs typeface="Calibri"/>
            </a:endParaRPr>
          </a:p>
        </p:txBody>
      </p:sp>
      <p:sp>
        <p:nvSpPr>
          <p:cNvPr id="23" name="TextBox 22">
            <a:extLst>
              <a:ext uri="{FF2B5EF4-FFF2-40B4-BE49-F238E27FC236}">
                <a16:creationId xmlns:a16="http://schemas.microsoft.com/office/drawing/2014/main" id="{7520F630-DE61-BEED-2873-6E1A184A6089}"/>
              </a:ext>
            </a:extLst>
          </p:cNvPr>
          <p:cNvSpPr txBox="1"/>
          <p:nvPr/>
        </p:nvSpPr>
        <p:spPr>
          <a:xfrm>
            <a:off x="187292" y="2053149"/>
            <a:ext cx="1671409" cy="461665"/>
          </a:xfrm>
          <a:prstGeom prst="rect">
            <a:avLst/>
          </a:prstGeom>
          <a:noFill/>
          <a:ln w="57150">
            <a:solidFill>
              <a:schemeClr val="bg1"/>
            </a:solidFill>
          </a:ln>
        </p:spPr>
        <p:txBody>
          <a:bodyPr wrap="square" rtlCol="0">
            <a:spAutoFit/>
          </a:bodyPr>
          <a:lstStyle/>
          <a:p>
            <a:r>
              <a:rPr lang="en-GB" sz="2400">
                <a:solidFill>
                  <a:schemeClr val="bg1"/>
                </a:solidFill>
              </a:rPr>
              <a:t>Key words</a:t>
            </a:r>
          </a:p>
        </p:txBody>
      </p:sp>
      <p:sp>
        <p:nvSpPr>
          <p:cNvPr id="27" name="TextBox 26">
            <a:extLst>
              <a:ext uri="{FF2B5EF4-FFF2-40B4-BE49-F238E27FC236}">
                <a16:creationId xmlns:a16="http://schemas.microsoft.com/office/drawing/2014/main" id="{0A13DC17-844D-2380-6B04-98B0FE8013AD}"/>
              </a:ext>
            </a:extLst>
          </p:cNvPr>
          <p:cNvSpPr txBox="1"/>
          <p:nvPr/>
        </p:nvSpPr>
        <p:spPr>
          <a:xfrm>
            <a:off x="182987" y="1267708"/>
            <a:ext cx="1671409" cy="461665"/>
          </a:xfrm>
          <a:prstGeom prst="rect">
            <a:avLst/>
          </a:prstGeom>
          <a:noFill/>
          <a:ln w="57150">
            <a:noFill/>
          </a:ln>
        </p:spPr>
        <p:txBody>
          <a:bodyPr wrap="square" rtlCol="0">
            <a:spAutoFit/>
          </a:bodyPr>
          <a:lstStyle/>
          <a:p>
            <a:r>
              <a:rPr lang="en-GB" sz="2400">
                <a:solidFill>
                  <a:schemeClr val="bg1"/>
                </a:solidFill>
              </a:rPr>
              <a:t>Assessment</a:t>
            </a:r>
          </a:p>
        </p:txBody>
      </p:sp>
      <p:sp>
        <p:nvSpPr>
          <p:cNvPr id="30" name="TextBox 29">
            <a:extLst>
              <a:ext uri="{FF2B5EF4-FFF2-40B4-BE49-F238E27FC236}">
                <a16:creationId xmlns:a16="http://schemas.microsoft.com/office/drawing/2014/main" id="{4E106884-55A4-841C-16CC-7218DF2A1044}"/>
              </a:ext>
            </a:extLst>
          </p:cNvPr>
          <p:cNvSpPr txBox="1"/>
          <p:nvPr/>
        </p:nvSpPr>
        <p:spPr>
          <a:xfrm>
            <a:off x="176024" y="3622669"/>
            <a:ext cx="2575997" cy="461665"/>
          </a:xfrm>
          <a:prstGeom prst="rect">
            <a:avLst/>
          </a:prstGeom>
          <a:noFill/>
        </p:spPr>
        <p:txBody>
          <a:bodyPr wrap="square" rtlCol="0">
            <a:spAutoFit/>
          </a:bodyPr>
          <a:lstStyle/>
          <a:p>
            <a:r>
              <a:rPr lang="en-GB" sz="2400">
                <a:solidFill>
                  <a:schemeClr val="bg1"/>
                </a:solidFill>
              </a:rPr>
              <a:t>Resource Reading</a:t>
            </a:r>
          </a:p>
        </p:txBody>
      </p:sp>
      <p:sp>
        <p:nvSpPr>
          <p:cNvPr id="32" name="TextBox 31">
            <a:extLst>
              <a:ext uri="{FF2B5EF4-FFF2-40B4-BE49-F238E27FC236}">
                <a16:creationId xmlns:a16="http://schemas.microsoft.com/office/drawing/2014/main" id="{EC4B8AC3-5625-75F7-6E22-9059F49DC5A6}"/>
              </a:ext>
            </a:extLst>
          </p:cNvPr>
          <p:cNvSpPr txBox="1"/>
          <p:nvPr/>
        </p:nvSpPr>
        <p:spPr>
          <a:xfrm>
            <a:off x="189511" y="5259660"/>
            <a:ext cx="1937659" cy="1200329"/>
          </a:xfrm>
          <a:prstGeom prst="rect">
            <a:avLst/>
          </a:prstGeom>
          <a:noFill/>
        </p:spPr>
        <p:txBody>
          <a:bodyPr wrap="square" rtlCol="0">
            <a:spAutoFit/>
          </a:bodyPr>
          <a:lstStyle/>
          <a:p>
            <a:r>
              <a:rPr lang="en-GB" sz="2400">
                <a:solidFill>
                  <a:schemeClr val="bg1"/>
                </a:solidFill>
              </a:rPr>
              <a:t>Building Assessment content</a:t>
            </a:r>
          </a:p>
        </p:txBody>
      </p:sp>
      <p:sp>
        <p:nvSpPr>
          <p:cNvPr id="34" name="TextBox 33">
            <a:extLst>
              <a:ext uri="{FF2B5EF4-FFF2-40B4-BE49-F238E27FC236}">
                <a16:creationId xmlns:a16="http://schemas.microsoft.com/office/drawing/2014/main" id="{1CCE7954-C969-3EA5-40B1-BAF066128F8E}"/>
              </a:ext>
            </a:extLst>
          </p:cNvPr>
          <p:cNvSpPr txBox="1"/>
          <p:nvPr/>
        </p:nvSpPr>
        <p:spPr>
          <a:xfrm>
            <a:off x="179529" y="2837145"/>
            <a:ext cx="2584276" cy="461665"/>
          </a:xfrm>
          <a:prstGeom prst="rect">
            <a:avLst/>
          </a:prstGeom>
          <a:noFill/>
        </p:spPr>
        <p:txBody>
          <a:bodyPr wrap="square" lIns="91440" tIns="45720" rIns="91440" bIns="45720" rtlCol="0" anchor="t">
            <a:spAutoFit/>
          </a:bodyPr>
          <a:lstStyle/>
          <a:p>
            <a:r>
              <a:rPr lang="en-GB" sz="2400" b="1">
                <a:solidFill>
                  <a:schemeClr val="bg1"/>
                </a:solidFill>
              </a:rPr>
              <a:t>Library Searching</a:t>
            </a:r>
            <a:endParaRPr lang="en-US" b="1">
              <a:solidFill>
                <a:schemeClr val="bg1"/>
              </a:solidFill>
              <a:ea typeface="Calibri"/>
              <a:cs typeface="Calibri"/>
            </a:endParaRPr>
          </a:p>
        </p:txBody>
      </p:sp>
      <p:sp>
        <p:nvSpPr>
          <p:cNvPr id="36" name="TextBox 35">
            <a:extLst>
              <a:ext uri="{FF2B5EF4-FFF2-40B4-BE49-F238E27FC236}">
                <a16:creationId xmlns:a16="http://schemas.microsoft.com/office/drawing/2014/main" id="{F41972B1-3C49-C63C-4815-42974C96FED1}"/>
              </a:ext>
            </a:extLst>
          </p:cNvPr>
          <p:cNvSpPr txBox="1"/>
          <p:nvPr/>
        </p:nvSpPr>
        <p:spPr>
          <a:xfrm>
            <a:off x="186912" y="4289053"/>
            <a:ext cx="2584275" cy="830997"/>
          </a:xfrm>
          <a:prstGeom prst="rect">
            <a:avLst/>
          </a:prstGeom>
          <a:noFill/>
        </p:spPr>
        <p:txBody>
          <a:bodyPr wrap="square" rtlCol="0">
            <a:spAutoFit/>
          </a:bodyPr>
          <a:lstStyle/>
          <a:p>
            <a:r>
              <a:rPr lang="en-GB" sz="2400">
                <a:solidFill>
                  <a:schemeClr val="bg1"/>
                </a:solidFill>
              </a:rPr>
              <a:t>Storing Information</a:t>
            </a:r>
          </a:p>
        </p:txBody>
      </p:sp>
      <p:sp>
        <p:nvSpPr>
          <p:cNvPr id="3" name="Title 1">
            <a:extLst>
              <a:ext uri="{FF2B5EF4-FFF2-40B4-BE49-F238E27FC236}">
                <a16:creationId xmlns:a16="http://schemas.microsoft.com/office/drawing/2014/main" id="{59E0BACA-4E84-2A78-78B7-D2EB4B8634FE}"/>
              </a:ext>
            </a:extLst>
          </p:cNvPr>
          <p:cNvSpPr txBox="1">
            <a:spLocks/>
          </p:cNvSpPr>
          <p:nvPr/>
        </p:nvSpPr>
        <p:spPr>
          <a:xfrm>
            <a:off x="3596023" y="429523"/>
            <a:ext cx="5505730" cy="59387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a:t>Key Words</a:t>
            </a:r>
            <a:r>
              <a:rPr lang="en-GB" sz="3200"/>
              <a:t> </a:t>
            </a:r>
            <a:r>
              <a:rPr lang="en-GB" sz="2800"/>
              <a:t>(from Assessment Task)</a:t>
            </a:r>
            <a:endParaRPr lang="en-US" sz="2800"/>
          </a:p>
          <a:p>
            <a:endParaRPr lang="en-GB" sz="3200">
              <a:ea typeface="Calibri Light" panose="020F0302020204030204"/>
              <a:cs typeface="Calibri Light"/>
            </a:endParaRPr>
          </a:p>
        </p:txBody>
      </p:sp>
      <p:pic>
        <p:nvPicPr>
          <p:cNvPr id="9" name="Content Placeholder 3">
            <a:extLst>
              <a:ext uri="{FF2B5EF4-FFF2-40B4-BE49-F238E27FC236}">
                <a16:creationId xmlns:a16="http://schemas.microsoft.com/office/drawing/2014/main" id="{D4E65199-04FA-FBD7-3716-CADD904C76CD}"/>
              </a:ext>
            </a:extLst>
          </p:cNvPr>
          <p:cNvPicPr>
            <a:picLocks noChangeAspect="1"/>
          </p:cNvPicPr>
          <p:nvPr/>
        </p:nvPicPr>
        <p:blipFill>
          <a:blip r:embed="rId3"/>
          <a:srcRect t="-649" r="2458" b="-123"/>
          <a:stretch/>
        </p:blipFill>
        <p:spPr>
          <a:xfrm>
            <a:off x="3356107" y="1242903"/>
            <a:ext cx="5863069" cy="4822528"/>
          </a:xfrm>
          <a:prstGeom prst="rect">
            <a:avLst/>
          </a:prstGeom>
        </p:spPr>
      </p:pic>
      <p:sp>
        <p:nvSpPr>
          <p:cNvPr id="2" name="TextBox 1">
            <a:extLst>
              <a:ext uri="{FF2B5EF4-FFF2-40B4-BE49-F238E27FC236}">
                <a16:creationId xmlns:a16="http://schemas.microsoft.com/office/drawing/2014/main" id="{0AF15AD5-D7D6-CEE4-F2A1-27BEF4416982}"/>
              </a:ext>
            </a:extLst>
          </p:cNvPr>
          <p:cNvSpPr txBox="1"/>
          <p:nvPr/>
        </p:nvSpPr>
        <p:spPr>
          <a:xfrm>
            <a:off x="9358489" y="1224845"/>
            <a:ext cx="2573868" cy="1015663"/>
          </a:xfrm>
          <a:prstGeom prst="rect">
            <a:avLst/>
          </a:prstGeom>
          <a:solidFill>
            <a:schemeClr val="accent5">
              <a:lumMod val="50000"/>
            </a:schemeClr>
          </a:solidFill>
          <a:ln>
            <a:solidFill>
              <a:schemeClr val="accent5">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solidFill>
                  <a:schemeClr val="bg1"/>
                </a:solidFill>
              </a:rPr>
              <a:t> In pairs, mind map ideas related to one of the questions</a:t>
            </a:r>
            <a:r>
              <a:rPr lang="en-US" sz="2000">
                <a:solidFill>
                  <a:schemeClr val="bg1"/>
                </a:solidFill>
              </a:rPr>
              <a:t>​ </a:t>
            </a:r>
            <a:endParaRPr lang="en-US" sz="2000" i="1">
              <a:solidFill>
                <a:schemeClr val="bg1"/>
              </a:solidFill>
              <a:ea typeface="Calibri"/>
              <a:cs typeface="Calibri"/>
            </a:endParaRPr>
          </a:p>
        </p:txBody>
      </p:sp>
      <p:sp>
        <p:nvSpPr>
          <p:cNvPr id="4" name="Rectangle 3">
            <a:extLst>
              <a:ext uri="{FF2B5EF4-FFF2-40B4-BE49-F238E27FC236}">
                <a16:creationId xmlns:a16="http://schemas.microsoft.com/office/drawing/2014/main" id="{7D349E24-449A-221C-7971-8897EC15707F}"/>
              </a:ext>
            </a:extLst>
          </p:cNvPr>
          <p:cNvSpPr/>
          <p:nvPr/>
        </p:nvSpPr>
        <p:spPr>
          <a:xfrm>
            <a:off x="9350154" y="2510034"/>
            <a:ext cx="2580982" cy="1026692"/>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000"/>
              <a:t>What do you already know about the topic? How do you know it?</a:t>
            </a:r>
          </a:p>
        </p:txBody>
      </p:sp>
      <p:sp>
        <p:nvSpPr>
          <p:cNvPr id="5" name="Rectangle 4">
            <a:extLst>
              <a:ext uri="{FF2B5EF4-FFF2-40B4-BE49-F238E27FC236}">
                <a16:creationId xmlns:a16="http://schemas.microsoft.com/office/drawing/2014/main" id="{DA103698-315E-A102-D2D3-BBED80DD3E05}"/>
              </a:ext>
            </a:extLst>
          </p:cNvPr>
          <p:cNvSpPr/>
          <p:nvPr/>
        </p:nvSpPr>
        <p:spPr>
          <a:xfrm>
            <a:off x="9354727" y="3813584"/>
            <a:ext cx="2575337" cy="896871"/>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000"/>
              <a:t>What do you need to know about the topic?</a:t>
            </a:r>
          </a:p>
        </p:txBody>
      </p:sp>
    </p:spTree>
    <p:extLst>
      <p:ext uri="{BB962C8B-B14F-4D97-AF65-F5344CB8AC3E}">
        <p14:creationId xmlns:p14="http://schemas.microsoft.com/office/powerpoint/2010/main" val="19101538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D9BC0F0-4E99-0687-677F-11438D9980FC}"/>
              </a:ext>
            </a:extLst>
          </p:cNvPr>
          <p:cNvSpPr>
            <a:spLocks noGrp="1"/>
          </p:cNvSpPr>
          <p:nvPr>
            <p:ph type="title"/>
          </p:nvPr>
        </p:nvSpPr>
        <p:spPr>
          <a:xfrm>
            <a:off x="4089486" y="443343"/>
            <a:ext cx="6856369" cy="666841"/>
          </a:xfrm>
        </p:spPr>
        <p:txBody>
          <a:bodyPr>
            <a:normAutofit fontScale="90000"/>
          </a:bodyPr>
          <a:lstStyle/>
          <a:p>
            <a:r>
              <a:rPr lang="en-GB" b="1"/>
              <a:t>Library Searching...</a:t>
            </a:r>
            <a:br>
              <a:rPr lang="en-GB" b="1"/>
            </a:br>
            <a:r>
              <a:rPr lang="en-GB"/>
              <a:t>Key Word Searches</a:t>
            </a:r>
            <a:endParaRPr lang="en-GB">
              <a:ea typeface="Calibri Light"/>
              <a:cs typeface="Calibri Light"/>
            </a:endParaRPr>
          </a:p>
        </p:txBody>
      </p:sp>
      <p:pic>
        <p:nvPicPr>
          <p:cNvPr id="1026" name="Picture 2" descr="Download Google Scholar Logo PNG and Vector (PDF, SVG, Ai, EPS) Free">
            <a:extLst>
              <a:ext uri="{FF2B5EF4-FFF2-40B4-BE49-F238E27FC236}">
                <a16:creationId xmlns:a16="http://schemas.microsoft.com/office/drawing/2014/main" id="{CADEC1B7-4891-0E5E-E9A4-A337D9C4CB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29795" y="4087613"/>
            <a:ext cx="3387142" cy="237093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563D14F2-7B80-2A70-1287-0B340CFD4DE3}"/>
              </a:ext>
            </a:extLst>
          </p:cNvPr>
          <p:cNvPicPr>
            <a:picLocks noChangeAspect="1"/>
          </p:cNvPicPr>
          <p:nvPr/>
        </p:nvPicPr>
        <p:blipFill rotWithShape="1">
          <a:blip r:embed="rId4"/>
          <a:srcRect l="55586" t="13620" r="4536" b="10951"/>
          <a:stretch/>
        </p:blipFill>
        <p:spPr>
          <a:xfrm>
            <a:off x="5305462" y="1392430"/>
            <a:ext cx="5698436" cy="2967565"/>
          </a:xfrm>
          <a:prstGeom prst="rect">
            <a:avLst/>
          </a:prstGeom>
        </p:spPr>
      </p:pic>
      <p:sp>
        <p:nvSpPr>
          <p:cNvPr id="17" name="TextBox 16">
            <a:extLst>
              <a:ext uri="{FF2B5EF4-FFF2-40B4-BE49-F238E27FC236}">
                <a16:creationId xmlns:a16="http://schemas.microsoft.com/office/drawing/2014/main" id="{B4AF4ADE-C654-F68B-13A0-781A183AC428}"/>
              </a:ext>
            </a:extLst>
          </p:cNvPr>
          <p:cNvSpPr txBox="1"/>
          <p:nvPr/>
        </p:nvSpPr>
        <p:spPr>
          <a:xfrm>
            <a:off x="7338208" y="4595475"/>
            <a:ext cx="4651918" cy="523220"/>
          </a:xfrm>
          <a:prstGeom prst="rect">
            <a:avLst/>
          </a:prstGeom>
          <a:noFill/>
        </p:spPr>
        <p:txBody>
          <a:bodyPr wrap="square" lIns="91440" tIns="45720" rIns="91440" bIns="45720" rtlCol="0" anchor="t">
            <a:spAutoFit/>
          </a:bodyPr>
          <a:lstStyle/>
          <a:p>
            <a:r>
              <a:rPr lang="en-GB" sz="2800"/>
              <a:t>Basic/Advanced Searches</a:t>
            </a:r>
            <a:endParaRPr lang="en-GB" sz="2800">
              <a:ea typeface="Calibri"/>
              <a:cs typeface="Calibri"/>
            </a:endParaRPr>
          </a:p>
        </p:txBody>
      </p:sp>
      <p:pic>
        <p:nvPicPr>
          <p:cNvPr id="1032" name="Picture 8">
            <a:extLst>
              <a:ext uri="{FF2B5EF4-FFF2-40B4-BE49-F238E27FC236}">
                <a16:creationId xmlns:a16="http://schemas.microsoft.com/office/drawing/2014/main" id="{A93FDF82-0A2F-966D-E1AE-86981EE413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32520" y="5482932"/>
            <a:ext cx="1569855" cy="90743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54C300F3-7AFF-1E23-C200-10584660C40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98679" y="5482932"/>
            <a:ext cx="1528003" cy="88598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92D177C6-2BD4-2EAB-34E5-455CAE7EC4D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422986" y="5482932"/>
            <a:ext cx="1571290" cy="907432"/>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B69EB86E-3099-9AD1-FA25-ED7E58EFE635}"/>
              </a:ext>
            </a:extLst>
          </p:cNvPr>
          <p:cNvSpPr txBox="1"/>
          <p:nvPr/>
        </p:nvSpPr>
        <p:spPr>
          <a:xfrm>
            <a:off x="7277675" y="5115285"/>
            <a:ext cx="878319" cy="523220"/>
          </a:xfrm>
          <a:prstGeom prst="rect">
            <a:avLst/>
          </a:prstGeom>
          <a:noFill/>
        </p:spPr>
        <p:txBody>
          <a:bodyPr wrap="square" rtlCol="0">
            <a:spAutoFit/>
          </a:bodyPr>
          <a:lstStyle/>
          <a:p>
            <a:r>
              <a:rPr lang="en-GB" sz="2800"/>
              <a:t>AND</a:t>
            </a:r>
          </a:p>
        </p:txBody>
      </p:sp>
      <p:sp>
        <p:nvSpPr>
          <p:cNvPr id="20" name="TextBox 19">
            <a:extLst>
              <a:ext uri="{FF2B5EF4-FFF2-40B4-BE49-F238E27FC236}">
                <a16:creationId xmlns:a16="http://schemas.microsoft.com/office/drawing/2014/main" id="{9A90FA30-FB3B-8C13-217A-5BED0119D502}"/>
              </a:ext>
            </a:extLst>
          </p:cNvPr>
          <p:cNvSpPr txBox="1"/>
          <p:nvPr/>
        </p:nvSpPr>
        <p:spPr>
          <a:xfrm>
            <a:off x="9119277" y="5097604"/>
            <a:ext cx="878319" cy="523220"/>
          </a:xfrm>
          <a:prstGeom prst="rect">
            <a:avLst/>
          </a:prstGeom>
          <a:noFill/>
        </p:spPr>
        <p:txBody>
          <a:bodyPr wrap="square" rtlCol="0">
            <a:spAutoFit/>
          </a:bodyPr>
          <a:lstStyle/>
          <a:p>
            <a:r>
              <a:rPr lang="en-GB" sz="2800"/>
              <a:t>OR</a:t>
            </a:r>
          </a:p>
        </p:txBody>
      </p:sp>
      <p:sp>
        <p:nvSpPr>
          <p:cNvPr id="21" name="TextBox 20">
            <a:extLst>
              <a:ext uri="{FF2B5EF4-FFF2-40B4-BE49-F238E27FC236}">
                <a16:creationId xmlns:a16="http://schemas.microsoft.com/office/drawing/2014/main" id="{FDA748F3-1579-DEDD-A42E-D8284E135C48}"/>
              </a:ext>
            </a:extLst>
          </p:cNvPr>
          <p:cNvSpPr txBox="1"/>
          <p:nvPr/>
        </p:nvSpPr>
        <p:spPr>
          <a:xfrm>
            <a:off x="10750805" y="5097604"/>
            <a:ext cx="878319" cy="523220"/>
          </a:xfrm>
          <a:prstGeom prst="rect">
            <a:avLst/>
          </a:prstGeom>
          <a:noFill/>
        </p:spPr>
        <p:txBody>
          <a:bodyPr wrap="square" rtlCol="0">
            <a:spAutoFit/>
          </a:bodyPr>
          <a:lstStyle/>
          <a:p>
            <a:r>
              <a:rPr lang="en-GB" sz="2800"/>
              <a:t>NOT</a:t>
            </a:r>
          </a:p>
        </p:txBody>
      </p:sp>
      <p:sp>
        <p:nvSpPr>
          <p:cNvPr id="5" name="TextBox 4">
            <a:extLst>
              <a:ext uri="{FF2B5EF4-FFF2-40B4-BE49-F238E27FC236}">
                <a16:creationId xmlns:a16="http://schemas.microsoft.com/office/drawing/2014/main" id="{6C3E2B34-033A-B541-7518-3F32B3F6C2AE}"/>
              </a:ext>
            </a:extLst>
          </p:cNvPr>
          <p:cNvSpPr txBox="1"/>
          <p:nvPr/>
        </p:nvSpPr>
        <p:spPr>
          <a:xfrm>
            <a:off x="187292" y="2053149"/>
            <a:ext cx="1671409" cy="461665"/>
          </a:xfrm>
          <a:prstGeom prst="rect">
            <a:avLst/>
          </a:prstGeom>
          <a:noFill/>
          <a:ln w="57150">
            <a:noFill/>
          </a:ln>
        </p:spPr>
        <p:txBody>
          <a:bodyPr wrap="square" rtlCol="0">
            <a:spAutoFit/>
          </a:bodyPr>
          <a:lstStyle/>
          <a:p>
            <a:r>
              <a:rPr lang="en-GB" sz="2400">
                <a:solidFill>
                  <a:schemeClr val="bg1"/>
                </a:solidFill>
              </a:rPr>
              <a:t>Key words</a:t>
            </a:r>
          </a:p>
        </p:txBody>
      </p:sp>
      <p:sp>
        <p:nvSpPr>
          <p:cNvPr id="10" name="TextBox 9">
            <a:extLst>
              <a:ext uri="{FF2B5EF4-FFF2-40B4-BE49-F238E27FC236}">
                <a16:creationId xmlns:a16="http://schemas.microsoft.com/office/drawing/2014/main" id="{097E74B8-10CA-81C5-EF79-B40A42677093}"/>
              </a:ext>
            </a:extLst>
          </p:cNvPr>
          <p:cNvSpPr txBox="1"/>
          <p:nvPr/>
        </p:nvSpPr>
        <p:spPr>
          <a:xfrm>
            <a:off x="182987" y="1267708"/>
            <a:ext cx="1671409" cy="461665"/>
          </a:xfrm>
          <a:prstGeom prst="rect">
            <a:avLst/>
          </a:prstGeom>
          <a:noFill/>
          <a:ln w="57150">
            <a:noFill/>
          </a:ln>
        </p:spPr>
        <p:txBody>
          <a:bodyPr wrap="square" rtlCol="0">
            <a:spAutoFit/>
          </a:bodyPr>
          <a:lstStyle/>
          <a:p>
            <a:r>
              <a:rPr lang="en-GB" sz="2400">
                <a:solidFill>
                  <a:schemeClr val="bg1"/>
                </a:solidFill>
              </a:rPr>
              <a:t>Assessment</a:t>
            </a:r>
          </a:p>
        </p:txBody>
      </p:sp>
      <p:sp>
        <p:nvSpPr>
          <p:cNvPr id="19" name="TextBox 18">
            <a:extLst>
              <a:ext uri="{FF2B5EF4-FFF2-40B4-BE49-F238E27FC236}">
                <a16:creationId xmlns:a16="http://schemas.microsoft.com/office/drawing/2014/main" id="{51741A60-8F34-FE33-747C-CA544D3AA57E}"/>
              </a:ext>
            </a:extLst>
          </p:cNvPr>
          <p:cNvSpPr txBox="1"/>
          <p:nvPr/>
        </p:nvSpPr>
        <p:spPr>
          <a:xfrm>
            <a:off x="176024" y="3622669"/>
            <a:ext cx="2575997" cy="461665"/>
          </a:xfrm>
          <a:prstGeom prst="rect">
            <a:avLst/>
          </a:prstGeom>
          <a:noFill/>
        </p:spPr>
        <p:txBody>
          <a:bodyPr wrap="square" rtlCol="0">
            <a:spAutoFit/>
          </a:bodyPr>
          <a:lstStyle/>
          <a:p>
            <a:r>
              <a:rPr lang="en-GB" sz="2400">
                <a:solidFill>
                  <a:schemeClr val="bg1"/>
                </a:solidFill>
              </a:rPr>
              <a:t>Resource Reading</a:t>
            </a:r>
          </a:p>
        </p:txBody>
      </p:sp>
      <p:sp>
        <p:nvSpPr>
          <p:cNvPr id="23" name="TextBox 22">
            <a:extLst>
              <a:ext uri="{FF2B5EF4-FFF2-40B4-BE49-F238E27FC236}">
                <a16:creationId xmlns:a16="http://schemas.microsoft.com/office/drawing/2014/main" id="{3A8B9987-DA69-815A-8DFC-883C993C4FB0}"/>
              </a:ext>
            </a:extLst>
          </p:cNvPr>
          <p:cNvSpPr txBox="1"/>
          <p:nvPr/>
        </p:nvSpPr>
        <p:spPr>
          <a:xfrm>
            <a:off x="189511" y="5259660"/>
            <a:ext cx="1937659" cy="1200329"/>
          </a:xfrm>
          <a:prstGeom prst="rect">
            <a:avLst/>
          </a:prstGeom>
          <a:noFill/>
        </p:spPr>
        <p:txBody>
          <a:bodyPr wrap="square" rtlCol="0">
            <a:spAutoFit/>
          </a:bodyPr>
          <a:lstStyle/>
          <a:p>
            <a:r>
              <a:rPr lang="en-GB" sz="2400">
                <a:solidFill>
                  <a:schemeClr val="bg1"/>
                </a:solidFill>
              </a:rPr>
              <a:t>Building Assessment content</a:t>
            </a:r>
          </a:p>
        </p:txBody>
      </p:sp>
      <p:sp>
        <p:nvSpPr>
          <p:cNvPr id="25" name="TextBox 24">
            <a:extLst>
              <a:ext uri="{FF2B5EF4-FFF2-40B4-BE49-F238E27FC236}">
                <a16:creationId xmlns:a16="http://schemas.microsoft.com/office/drawing/2014/main" id="{3F6944FD-B3E6-D32D-AD0C-4CFA57F04C25}"/>
              </a:ext>
            </a:extLst>
          </p:cNvPr>
          <p:cNvSpPr txBox="1"/>
          <p:nvPr/>
        </p:nvSpPr>
        <p:spPr>
          <a:xfrm>
            <a:off x="179529" y="2837145"/>
            <a:ext cx="2584276" cy="461665"/>
          </a:xfrm>
          <a:prstGeom prst="rect">
            <a:avLst/>
          </a:prstGeom>
          <a:noFill/>
          <a:ln>
            <a:solidFill>
              <a:schemeClr val="bg1"/>
            </a:solidFill>
          </a:ln>
        </p:spPr>
        <p:txBody>
          <a:bodyPr wrap="square" lIns="91440" tIns="45720" rIns="91440" bIns="45720" rtlCol="0" anchor="t">
            <a:spAutoFit/>
          </a:bodyPr>
          <a:lstStyle/>
          <a:p>
            <a:r>
              <a:rPr lang="en-GB" sz="2400" b="1">
                <a:solidFill>
                  <a:schemeClr val="bg1"/>
                </a:solidFill>
              </a:rPr>
              <a:t>Library Searching</a:t>
            </a:r>
            <a:endParaRPr lang="en-US" b="1">
              <a:solidFill>
                <a:schemeClr val="bg1"/>
              </a:solidFill>
              <a:ea typeface="Calibri"/>
              <a:cs typeface="Calibri"/>
            </a:endParaRPr>
          </a:p>
        </p:txBody>
      </p:sp>
      <p:sp>
        <p:nvSpPr>
          <p:cNvPr id="27" name="TextBox 26">
            <a:extLst>
              <a:ext uri="{FF2B5EF4-FFF2-40B4-BE49-F238E27FC236}">
                <a16:creationId xmlns:a16="http://schemas.microsoft.com/office/drawing/2014/main" id="{FEE8909D-7084-6FFA-101B-29983561DE15}"/>
              </a:ext>
            </a:extLst>
          </p:cNvPr>
          <p:cNvSpPr txBox="1"/>
          <p:nvPr/>
        </p:nvSpPr>
        <p:spPr>
          <a:xfrm>
            <a:off x="186912" y="4289053"/>
            <a:ext cx="2584275" cy="830997"/>
          </a:xfrm>
          <a:prstGeom prst="rect">
            <a:avLst/>
          </a:prstGeom>
          <a:noFill/>
        </p:spPr>
        <p:txBody>
          <a:bodyPr wrap="square" rtlCol="0">
            <a:spAutoFit/>
          </a:bodyPr>
          <a:lstStyle/>
          <a:p>
            <a:r>
              <a:rPr lang="en-GB" sz="2400">
                <a:solidFill>
                  <a:schemeClr val="bg1"/>
                </a:solidFill>
              </a:rPr>
              <a:t>Storing Information</a:t>
            </a:r>
          </a:p>
        </p:txBody>
      </p:sp>
    </p:spTree>
    <p:extLst>
      <p:ext uri="{BB962C8B-B14F-4D97-AF65-F5344CB8AC3E}">
        <p14:creationId xmlns:p14="http://schemas.microsoft.com/office/powerpoint/2010/main" val="19648659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4C1E6-E6F9-6CC6-6575-BBE503869C22}"/>
              </a:ext>
            </a:extLst>
          </p:cNvPr>
          <p:cNvSpPr>
            <a:spLocks noGrp="1"/>
          </p:cNvSpPr>
          <p:nvPr>
            <p:ph type="title"/>
          </p:nvPr>
        </p:nvSpPr>
        <p:spPr>
          <a:xfrm>
            <a:off x="2378696" y="1710519"/>
            <a:ext cx="7431289" cy="1325563"/>
          </a:xfrm>
        </p:spPr>
        <p:txBody>
          <a:bodyPr/>
          <a:lstStyle/>
          <a:p>
            <a:r>
              <a:rPr lang="en-US">
                <a:ea typeface="Calibri Light"/>
                <a:cs typeface="Calibri Light"/>
              </a:rPr>
              <a:t>Next week we will Explore Library Searching with Connie...</a:t>
            </a:r>
            <a:endParaRPr lang="en-US"/>
          </a:p>
        </p:txBody>
      </p:sp>
      <p:sp>
        <p:nvSpPr>
          <p:cNvPr id="4" name="Title 1">
            <a:extLst>
              <a:ext uri="{FF2B5EF4-FFF2-40B4-BE49-F238E27FC236}">
                <a16:creationId xmlns:a16="http://schemas.microsoft.com/office/drawing/2014/main" id="{08BF4999-C0E1-F987-0EC6-9690A5F0FEC5}"/>
              </a:ext>
            </a:extLst>
          </p:cNvPr>
          <p:cNvSpPr txBox="1">
            <a:spLocks/>
          </p:cNvSpPr>
          <p:nvPr/>
        </p:nvSpPr>
        <p:spPr>
          <a:xfrm>
            <a:off x="1317063" y="3696885"/>
            <a:ext cx="9820610" cy="1713020"/>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err="1">
                <a:ea typeface="Calibri Light"/>
                <a:cs typeface="Calibri Light"/>
              </a:rPr>
              <a:t>Wythnos</a:t>
            </a:r>
            <a:r>
              <a:rPr lang="en-US">
                <a:ea typeface="Calibri Light"/>
                <a:cs typeface="Calibri Light"/>
              </a:rPr>
              <a:t> </a:t>
            </a:r>
            <a:r>
              <a:rPr lang="en-US" err="1">
                <a:ea typeface="Calibri Light"/>
                <a:cs typeface="Calibri Light"/>
              </a:rPr>
              <a:t>nesaf</a:t>
            </a:r>
            <a:r>
              <a:rPr lang="en-US">
                <a:ea typeface="Calibri Light"/>
                <a:cs typeface="Calibri Light"/>
              </a:rPr>
              <a:t> – </a:t>
            </a:r>
            <a:r>
              <a:rPr lang="en-US" err="1">
                <a:ea typeface="Calibri Light"/>
                <a:cs typeface="Calibri Light"/>
              </a:rPr>
              <a:t>byddwn</a:t>
            </a:r>
            <a:r>
              <a:rPr lang="en-US">
                <a:ea typeface="Calibri Light"/>
                <a:cs typeface="Calibri Light"/>
              </a:rPr>
              <a:t> </a:t>
            </a:r>
            <a:r>
              <a:rPr lang="en-US" err="1">
                <a:ea typeface="Calibri Light"/>
                <a:cs typeface="Calibri Light"/>
              </a:rPr>
              <a:t>yn</a:t>
            </a:r>
            <a:r>
              <a:rPr lang="en-US">
                <a:ea typeface="Calibri Light"/>
                <a:cs typeface="Calibri Light"/>
              </a:rPr>
              <a:t> </a:t>
            </a:r>
            <a:r>
              <a:rPr lang="en-US" err="1">
                <a:ea typeface="Calibri Light"/>
                <a:cs typeface="Calibri Light"/>
              </a:rPr>
              <a:t>dysgu</a:t>
            </a:r>
            <a:r>
              <a:rPr lang="en-US">
                <a:ea typeface="Calibri Light"/>
                <a:cs typeface="Calibri Light"/>
              </a:rPr>
              <a:t> </a:t>
            </a:r>
            <a:r>
              <a:rPr lang="en-US" err="1">
                <a:ea typeface="Calibri Light"/>
                <a:cs typeface="Calibri Light"/>
              </a:rPr>
              <a:t>sut</a:t>
            </a:r>
            <a:r>
              <a:rPr lang="en-US">
                <a:ea typeface="Calibri Light"/>
                <a:cs typeface="Calibri Light"/>
              </a:rPr>
              <a:t> </a:t>
            </a:r>
            <a:r>
              <a:rPr lang="en-US" err="1">
                <a:ea typeface="Calibri Light"/>
                <a:cs typeface="Calibri Light"/>
              </a:rPr>
              <a:t>i</a:t>
            </a:r>
            <a:r>
              <a:rPr lang="en-US">
                <a:ea typeface="Calibri Light"/>
                <a:cs typeface="Calibri Light"/>
              </a:rPr>
              <a:t> </a:t>
            </a:r>
            <a:r>
              <a:rPr lang="en-US" err="1">
                <a:ea typeface="Calibri Light"/>
                <a:cs typeface="Calibri Light"/>
              </a:rPr>
              <a:t>chwilio'n</a:t>
            </a:r>
            <a:r>
              <a:rPr lang="en-US">
                <a:ea typeface="Calibri Light"/>
                <a:cs typeface="Calibri Light"/>
              </a:rPr>
              <a:t> </a:t>
            </a:r>
            <a:r>
              <a:rPr lang="en-US" err="1">
                <a:ea typeface="Calibri Light"/>
                <a:cs typeface="Calibri Light"/>
              </a:rPr>
              <a:t>ddigidol</a:t>
            </a:r>
            <a:r>
              <a:rPr lang="en-US">
                <a:ea typeface="Calibri Light"/>
                <a:cs typeface="Calibri Light"/>
              </a:rPr>
              <a:t> am </a:t>
            </a:r>
            <a:r>
              <a:rPr lang="en-US" err="1">
                <a:ea typeface="Calibri Light"/>
                <a:cs typeface="Calibri Light"/>
              </a:rPr>
              <a:t>adnoddau</a:t>
            </a:r>
            <a:r>
              <a:rPr lang="en-US">
                <a:ea typeface="Calibri Light"/>
                <a:cs typeface="Calibri Light"/>
              </a:rPr>
              <a:t> </a:t>
            </a:r>
            <a:r>
              <a:rPr lang="en-US" err="1">
                <a:ea typeface="Calibri Light"/>
                <a:cs typeface="Calibri Light"/>
              </a:rPr>
              <a:t>yn</a:t>
            </a:r>
            <a:r>
              <a:rPr lang="en-US">
                <a:ea typeface="Calibri Light"/>
                <a:cs typeface="Calibri Light"/>
              </a:rPr>
              <a:t> y </a:t>
            </a:r>
            <a:r>
              <a:rPr lang="en-US" err="1">
                <a:ea typeface="Calibri Light"/>
                <a:cs typeface="Calibri Light"/>
              </a:rPr>
              <a:t>Llyfrgell</a:t>
            </a:r>
            <a:endParaRPr lang="en-US">
              <a:ea typeface="Calibri Light"/>
              <a:cs typeface="Calibri Light"/>
            </a:endParaRPr>
          </a:p>
        </p:txBody>
      </p:sp>
    </p:spTree>
    <p:extLst>
      <p:ext uri="{BB962C8B-B14F-4D97-AF65-F5344CB8AC3E}">
        <p14:creationId xmlns:p14="http://schemas.microsoft.com/office/powerpoint/2010/main" val="33609585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10E7D-C684-2741-B685-5AEE04B3A717}"/>
              </a:ext>
            </a:extLst>
          </p:cNvPr>
          <p:cNvSpPr>
            <a:spLocks noGrp="1"/>
          </p:cNvSpPr>
          <p:nvPr>
            <p:ph type="title"/>
          </p:nvPr>
        </p:nvSpPr>
        <p:spPr>
          <a:xfrm>
            <a:off x="358219" y="0"/>
            <a:ext cx="11481847" cy="1091316"/>
          </a:xfrm>
        </p:spPr>
        <p:txBody>
          <a:bodyPr>
            <a:normAutofit/>
          </a:bodyPr>
          <a:lstStyle/>
          <a:p>
            <a:r>
              <a:rPr lang="en-US">
                <a:solidFill>
                  <a:schemeClr val="bg1"/>
                </a:solidFill>
              </a:rPr>
              <a:t>Assessment 1       </a:t>
            </a:r>
            <a:r>
              <a:rPr lang="en-US" err="1">
                <a:solidFill>
                  <a:schemeClr val="bg1"/>
                </a:solidFill>
              </a:rPr>
              <a:t>Asesiad</a:t>
            </a:r>
            <a:r>
              <a:rPr lang="en-US">
                <a:solidFill>
                  <a:schemeClr val="bg1"/>
                </a:solidFill>
              </a:rPr>
              <a:t> 1</a:t>
            </a:r>
            <a:endParaRPr lang="en-US">
              <a:solidFill>
                <a:schemeClr val="bg1"/>
              </a:solidFill>
              <a:ea typeface="Calibri Light"/>
              <a:cs typeface="Calibri Light"/>
            </a:endParaRPr>
          </a:p>
        </p:txBody>
      </p:sp>
      <p:sp>
        <p:nvSpPr>
          <p:cNvPr id="3" name="Content Placeholder 2">
            <a:extLst>
              <a:ext uri="{FF2B5EF4-FFF2-40B4-BE49-F238E27FC236}">
                <a16:creationId xmlns:a16="http://schemas.microsoft.com/office/drawing/2014/main" id="{388F821F-0484-4740-8BF0-97E41B6D88DE}"/>
              </a:ext>
            </a:extLst>
          </p:cNvPr>
          <p:cNvSpPr>
            <a:spLocks noGrp="1"/>
          </p:cNvSpPr>
          <p:nvPr>
            <p:ph idx="1"/>
          </p:nvPr>
        </p:nvSpPr>
        <p:spPr>
          <a:xfrm>
            <a:off x="247749" y="1091948"/>
            <a:ext cx="5996274" cy="4729719"/>
          </a:xfrm>
        </p:spPr>
        <p:txBody>
          <a:bodyPr vert="horz" lIns="91440" tIns="45720" rIns="91440" bIns="45720" rtlCol="0" anchor="t">
            <a:normAutofit fontScale="92500" lnSpcReduction="20000"/>
          </a:bodyPr>
          <a:lstStyle/>
          <a:p>
            <a:pPr marL="0" indent="0">
              <a:lnSpc>
                <a:spcPct val="150000"/>
              </a:lnSpc>
              <a:buNone/>
            </a:pPr>
            <a:r>
              <a:rPr lang="en-US" sz="2400">
                <a:ea typeface="Calibri"/>
                <a:cs typeface="Calibri"/>
              </a:rPr>
              <a:t>You can find all the Assessment information on </a:t>
            </a:r>
            <a:r>
              <a:rPr lang="en-US" sz="2400" err="1">
                <a:ea typeface="Calibri"/>
                <a:cs typeface="Calibri"/>
              </a:rPr>
              <a:t>moodle</a:t>
            </a:r>
            <a:endParaRPr lang="en-US" sz="2400">
              <a:ea typeface="Calibri"/>
              <a:cs typeface="Calibri"/>
            </a:endParaRPr>
          </a:p>
          <a:p>
            <a:pPr marL="0" indent="0">
              <a:lnSpc>
                <a:spcPct val="150000"/>
              </a:lnSpc>
              <a:buNone/>
            </a:pPr>
            <a:r>
              <a:rPr lang="en-US" sz="2400">
                <a:cs typeface="Calibri"/>
              </a:rPr>
              <a:t>In the upcoming weeks, we will help you </a:t>
            </a:r>
            <a:r>
              <a:rPr lang="en-US" sz="2400" err="1">
                <a:cs typeface="Calibri"/>
              </a:rPr>
              <a:t>perpare</a:t>
            </a:r>
            <a:r>
              <a:rPr lang="en-US" sz="2400">
                <a:cs typeface="Calibri"/>
              </a:rPr>
              <a:t> for this first assessment &amp; build up your academic skills:</a:t>
            </a:r>
          </a:p>
          <a:p>
            <a:pPr>
              <a:lnSpc>
                <a:spcPct val="150000"/>
              </a:lnSpc>
            </a:pPr>
            <a:r>
              <a:rPr lang="en-US" sz="2400" b="1">
                <a:ea typeface="Calibri"/>
                <a:cs typeface="Calibri"/>
              </a:rPr>
              <a:t>Library Searching (NEXT WEEK)</a:t>
            </a:r>
          </a:p>
          <a:p>
            <a:pPr>
              <a:lnSpc>
                <a:spcPct val="150000"/>
              </a:lnSpc>
            </a:pPr>
            <a:r>
              <a:rPr lang="en-US" sz="2400" b="1">
                <a:ea typeface="Calibri"/>
                <a:cs typeface="Calibri"/>
              </a:rPr>
              <a:t>Referencing </a:t>
            </a:r>
          </a:p>
          <a:p>
            <a:pPr>
              <a:lnSpc>
                <a:spcPct val="150000"/>
              </a:lnSpc>
            </a:pPr>
            <a:r>
              <a:rPr lang="en-US" sz="2400" b="1">
                <a:ea typeface="Calibri"/>
                <a:cs typeface="Calibri"/>
              </a:rPr>
              <a:t>Writing an Essay</a:t>
            </a:r>
          </a:p>
          <a:p>
            <a:pPr>
              <a:lnSpc>
                <a:spcPct val="150000"/>
              </a:lnSpc>
            </a:pPr>
            <a:r>
              <a:rPr lang="en-US" sz="2400" b="1">
                <a:ea typeface="Calibri"/>
                <a:cs typeface="Calibri"/>
              </a:rPr>
              <a:t>Critical Thinking</a:t>
            </a:r>
            <a:endParaRPr lang="en-US" sz="2400">
              <a:cs typeface="Calibri"/>
            </a:endParaRPr>
          </a:p>
        </p:txBody>
      </p:sp>
      <p:sp>
        <p:nvSpPr>
          <p:cNvPr id="5" name="Content Placeholder 2">
            <a:extLst>
              <a:ext uri="{FF2B5EF4-FFF2-40B4-BE49-F238E27FC236}">
                <a16:creationId xmlns:a16="http://schemas.microsoft.com/office/drawing/2014/main" id="{AE3A87E9-815D-F513-E6F2-7DF5F796E6B2}"/>
              </a:ext>
            </a:extLst>
          </p:cNvPr>
          <p:cNvSpPr txBox="1">
            <a:spLocks/>
          </p:cNvSpPr>
          <p:nvPr/>
        </p:nvSpPr>
        <p:spPr>
          <a:xfrm>
            <a:off x="6242149" y="1085597"/>
            <a:ext cx="5594108" cy="4740303"/>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US" sz="2400" err="1">
                <a:ea typeface="Calibri"/>
                <a:cs typeface="Calibri"/>
              </a:rPr>
              <a:t>Medrwch</a:t>
            </a:r>
            <a:r>
              <a:rPr lang="en-US" sz="2400">
                <a:ea typeface="Calibri"/>
                <a:cs typeface="Calibri"/>
              </a:rPr>
              <a:t> </a:t>
            </a:r>
            <a:r>
              <a:rPr lang="en-US" sz="2400" err="1">
                <a:ea typeface="Calibri"/>
                <a:cs typeface="Calibri"/>
              </a:rPr>
              <a:t>ddod</a:t>
            </a:r>
            <a:r>
              <a:rPr lang="en-US" sz="2400">
                <a:ea typeface="Calibri"/>
                <a:cs typeface="Calibri"/>
              </a:rPr>
              <a:t> o </a:t>
            </a:r>
            <a:r>
              <a:rPr lang="en-US" sz="2400" err="1">
                <a:ea typeface="Calibri"/>
                <a:cs typeface="Calibri"/>
              </a:rPr>
              <a:t>hyd</a:t>
            </a:r>
            <a:r>
              <a:rPr lang="en-US" sz="2400">
                <a:ea typeface="Calibri"/>
                <a:cs typeface="Calibri"/>
              </a:rPr>
              <a:t> </a:t>
            </a:r>
            <a:r>
              <a:rPr lang="en-US" sz="2400" err="1">
                <a:ea typeface="Calibri"/>
                <a:cs typeface="Calibri"/>
              </a:rPr>
              <a:t>i</a:t>
            </a:r>
            <a:r>
              <a:rPr lang="en-US" sz="2400">
                <a:ea typeface="Calibri"/>
                <a:cs typeface="Calibri"/>
              </a:rPr>
              <a:t> </a:t>
            </a:r>
            <a:r>
              <a:rPr lang="en-US" sz="2400" err="1">
                <a:ea typeface="Calibri"/>
                <a:cs typeface="Calibri"/>
              </a:rPr>
              <a:t>holl</a:t>
            </a:r>
            <a:r>
              <a:rPr lang="en-US" sz="2400">
                <a:ea typeface="Calibri"/>
                <a:cs typeface="Calibri"/>
              </a:rPr>
              <a:t> </a:t>
            </a:r>
            <a:r>
              <a:rPr lang="en-US" sz="2400" err="1">
                <a:ea typeface="Calibri"/>
                <a:cs typeface="Calibri"/>
              </a:rPr>
              <a:t>wybodaeth</a:t>
            </a:r>
            <a:r>
              <a:rPr lang="en-US" sz="2400">
                <a:ea typeface="Calibri"/>
                <a:cs typeface="Calibri"/>
              </a:rPr>
              <a:t> am </a:t>
            </a:r>
            <a:r>
              <a:rPr lang="en-US" sz="2400" err="1">
                <a:ea typeface="Calibri"/>
                <a:cs typeface="Calibri"/>
              </a:rPr>
              <a:t>asesiadau</a:t>
            </a:r>
            <a:r>
              <a:rPr lang="en-US" sz="2400">
                <a:ea typeface="Calibri"/>
                <a:cs typeface="Calibri"/>
              </a:rPr>
              <a:t> </a:t>
            </a:r>
            <a:r>
              <a:rPr lang="en-US" sz="2400" err="1">
                <a:ea typeface="Calibri"/>
                <a:cs typeface="Calibri"/>
              </a:rPr>
              <a:t>ar</a:t>
            </a:r>
            <a:r>
              <a:rPr lang="en-US" sz="2400">
                <a:ea typeface="Calibri"/>
                <a:cs typeface="Calibri"/>
              </a:rPr>
              <a:t> </a:t>
            </a:r>
            <a:r>
              <a:rPr lang="en-US" sz="2400" err="1">
                <a:ea typeface="Calibri"/>
                <a:cs typeface="Calibri"/>
              </a:rPr>
              <a:t>moodle</a:t>
            </a:r>
            <a:endParaRPr lang="en-US" sz="2400">
              <a:ea typeface="Calibri"/>
              <a:cs typeface="Calibri"/>
            </a:endParaRPr>
          </a:p>
          <a:p>
            <a:pPr marL="0" indent="0">
              <a:lnSpc>
                <a:spcPct val="150000"/>
              </a:lnSpc>
              <a:buNone/>
            </a:pPr>
            <a:r>
              <a:rPr lang="en-US" sz="2400">
                <a:ea typeface="Calibri"/>
                <a:cs typeface="Calibri"/>
              </a:rPr>
              <a:t>Yn </a:t>
            </a:r>
            <a:r>
              <a:rPr lang="en-US" sz="2400" err="1">
                <a:ea typeface="Calibri"/>
                <a:cs typeface="Calibri"/>
              </a:rPr>
              <a:t>yr</a:t>
            </a:r>
            <a:r>
              <a:rPr lang="en-US" sz="2400">
                <a:ea typeface="Calibri"/>
                <a:cs typeface="Calibri"/>
              </a:rPr>
              <a:t> </a:t>
            </a:r>
            <a:r>
              <a:rPr lang="en-US" sz="2400" err="1">
                <a:ea typeface="Calibri"/>
                <a:cs typeface="Calibri"/>
              </a:rPr>
              <a:t>wythnosau</a:t>
            </a:r>
            <a:r>
              <a:rPr lang="en-US" sz="2400">
                <a:ea typeface="Calibri"/>
                <a:cs typeface="Calibri"/>
              </a:rPr>
              <a:t> </a:t>
            </a:r>
            <a:r>
              <a:rPr lang="en-US" sz="2400" err="1">
                <a:ea typeface="Calibri"/>
                <a:cs typeface="Calibri"/>
              </a:rPr>
              <a:t>canlynol</a:t>
            </a:r>
            <a:r>
              <a:rPr lang="en-US" sz="2400">
                <a:ea typeface="Calibri"/>
                <a:cs typeface="Calibri"/>
              </a:rPr>
              <a:t>, </a:t>
            </a:r>
            <a:r>
              <a:rPr lang="en-US" sz="2400" err="1">
                <a:ea typeface="Calibri"/>
                <a:cs typeface="Calibri"/>
              </a:rPr>
              <a:t>byddai'n</a:t>
            </a:r>
            <a:r>
              <a:rPr lang="en-US" sz="2400">
                <a:ea typeface="Calibri"/>
                <a:cs typeface="Calibri"/>
              </a:rPr>
              <a:t> </a:t>
            </a:r>
            <a:r>
              <a:rPr lang="en-US" sz="2400" err="1">
                <a:ea typeface="Calibri"/>
                <a:cs typeface="Calibri"/>
              </a:rPr>
              <a:t>helpu</a:t>
            </a:r>
            <a:r>
              <a:rPr lang="en-US" sz="2400">
                <a:ea typeface="Calibri"/>
                <a:cs typeface="Calibri"/>
              </a:rPr>
              <a:t> chi </a:t>
            </a:r>
            <a:r>
              <a:rPr lang="en-US" sz="2400" err="1">
                <a:ea typeface="Calibri"/>
                <a:cs typeface="Calibri"/>
              </a:rPr>
              <a:t>i</a:t>
            </a:r>
            <a:r>
              <a:rPr lang="en-US" sz="2400">
                <a:ea typeface="Calibri"/>
                <a:cs typeface="Calibri"/>
              </a:rPr>
              <a:t> </a:t>
            </a:r>
            <a:r>
              <a:rPr lang="en-US" sz="2400" err="1">
                <a:ea typeface="Calibri"/>
                <a:cs typeface="Calibri"/>
              </a:rPr>
              <a:t>baratoi</a:t>
            </a:r>
            <a:r>
              <a:rPr lang="en-US" sz="2400">
                <a:ea typeface="Calibri"/>
                <a:cs typeface="Calibri"/>
              </a:rPr>
              <a:t> </a:t>
            </a:r>
            <a:r>
              <a:rPr lang="en-US" sz="2400" err="1">
                <a:ea typeface="Calibri"/>
                <a:cs typeface="Calibri"/>
              </a:rPr>
              <a:t>ar</a:t>
            </a:r>
            <a:r>
              <a:rPr lang="en-US" sz="2400">
                <a:ea typeface="Calibri"/>
                <a:cs typeface="Calibri"/>
              </a:rPr>
              <a:t> </a:t>
            </a:r>
            <a:r>
              <a:rPr lang="en-US" sz="2400" err="1">
                <a:ea typeface="Calibri"/>
                <a:cs typeface="Calibri"/>
              </a:rPr>
              <a:t>gyfer</a:t>
            </a:r>
            <a:r>
              <a:rPr lang="en-US" sz="2400">
                <a:ea typeface="Calibri"/>
                <a:cs typeface="Calibri"/>
              </a:rPr>
              <a:t> </a:t>
            </a:r>
            <a:r>
              <a:rPr lang="en-US" sz="2400" err="1">
                <a:ea typeface="Calibri"/>
                <a:cs typeface="Calibri"/>
              </a:rPr>
              <a:t>eich</a:t>
            </a:r>
            <a:r>
              <a:rPr lang="en-US" sz="2400">
                <a:ea typeface="Calibri"/>
                <a:cs typeface="Calibri"/>
              </a:rPr>
              <a:t> </a:t>
            </a:r>
            <a:r>
              <a:rPr lang="en-US" sz="2400" err="1">
                <a:ea typeface="Calibri"/>
                <a:cs typeface="Calibri"/>
              </a:rPr>
              <a:t>aseiniad</a:t>
            </a:r>
            <a:r>
              <a:rPr lang="en-US" sz="2400">
                <a:ea typeface="Calibri"/>
                <a:cs typeface="Calibri"/>
              </a:rPr>
              <a:t> </a:t>
            </a:r>
            <a:r>
              <a:rPr lang="en-US" sz="2400" err="1">
                <a:ea typeface="Calibri"/>
                <a:cs typeface="Calibri"/>
              </a:rPr>
              <a:t>cyntaf</a:t>
            </a:r>
            <a:r>
              <a:rPr lang="en-US" sz="2400">
                <a:ea typeface="Calibri"/>
                <a:cs typeface="Calibri"/>
              </a:rPr>
              <a:t> ac </a:t>
            </a:r>
            <a:r>
              <a:rPr lang="en-US" sz="2400" err="1">
                <a:ea typeface="Calibri"/>
                <a:cs typeface="Calibri"/>
              </a:rPr>
              <a:t>adeiladu</a:t>
            </a:r>
            <a:r>
              <a:rPr lang="en-US" sz="2400">
                <a:ea typeface="Calibri"/>
                <a:cs typeface="Calibri"/>
              </a:rPr>
              <a:t> </a:t>
            </a:r>
            <a:r>
              <a:rPr lang="en-US" sz="2400" err="1">
                <a:ea typeface="Calibri"/>
                <a:cs typeface="Calibri"/>
              </a:rPr>
              <a:t>eich</a:t>
            </a:r>
            <a:r>
              <a:rPr lang="en-US" sz="2400">
                <a:ea typeface="Calibri"/>
                <a:cs typeface="Calibri"/>
              </a:rPr>
              <a:t> </a:t>
            </a:r>
            <a:r>
              <a:rPr lang="en-US" sz="2400" err="1">
                <a:ea typeface="Calibri"/>
                <a:cs typeface="Calibri"/>
              </a:rPr>
              <a:t>sgiliau</a:t>
            </a:r>
            <a:r>
              <a:rPr lang="en-US" sz="2400">
                <a:ea typeface="Calibri"/>
                <a:cs typeface="Calibri"/>
              </a:rPr>
              <a:t> </a:t>
            </a:r>
            <a:r>
              <a:rPr lang="en-US" sz="2400" err="1">
                <a:ea typeface="Calibri"/>
                <a:cs typeface="Calibri"/>
              </a:rPr>
              <a:t>academaidd</a:t>
            </a:r>
            <a:r>
              <a:rPr lang="en-US" sz="2400">
                <a:ea typeface="Calibri"/>
                <a:cs typeface="Calibri"/>
              </a:rPr>
              <a:t>:</a:t>
            </a:r>
          </a:p>
          <a:p>
            <a:pPr>
              <a:lnSpc>
                <a:spcPct val="150000"/>
              </a:lnSpc>
            </a:pPr>
            <a:r>
              <a:rPr lang="en-US" sz="2400" b="1" err="1">
                <a:ea typeface="Calibri"/>
                <a:cs typeface="Calibri"/>
              </a:rPr>
              <a:t>Ymchwilio</a:t>
            </a:r>
            <a:r>
              <a:rPr lang="en-US" sz="2400" b="1">
                <a:ea typeface="Calibri"/>
                <a:cs typeface="Calibri"/>
              </a:rPr>
              <a:t> </a:t>
            </a:r>
            <a:r>
              <a:rPr lang="en-US" sz="2400" b="1" err="1">
                <a:ea typeface="Calibri"/>
                <a:cs typeface="Calibri"/>
              </a:rPr>
              <a:t>Llyfrgell</a:t>
            </a:r>
            <a:r>
              <a:rPr lang="en-US" sz="2400" b="1">
                <a:ea typeface="Calibri"/>
                <a:cs typeface="Calibri"/>
              </a:rPr>
              <a:t> (</a:t>
            </a:r>
            <a:r>
              <a:rPr lang="en-US" sz="2400" b="1" err="1">
                <a:ea typeface="Calibri"/>
                <a:cs typeface="Calibri"/>
              </a:rPr>
              <a:t>wythnos</a:t>
            </a:r>
            <a:r>
              <a:rPr lang="en-US" sz="2400" b="1">
                <a:ea typeface="Calibri"/>
                <a:cs typeface="Calibri"/>
              </a:rPr>
              <a:t> </a:t>
            </a:r>
            <a:r>
              <a:rPr lang="en-US" sz="2400" b="1" err="1">
                <a:ea typeface="Calibri"/>
                <a:cs typeface="Calibri"/>
              </a:rPr>
              <a:t>nesaf</a:t>
            </a:r>
            <a:r>
              <a:rPr lang="en-US" sz="2400" b="1">
                <a:ea typeface="Calibri"/>
                <a:cs typeface="Calibri"/>
              </a:rPr>
              <a:t>)</a:t>
            </a:r>
          </a:p>
          <a:p>
            <a:pPr>
              <a:lnSpc>
                <a:spcPct val="150000"/>
              </a:lnSpc>
            </a:pPr>
            <a:r>
              <a:rPr lang="en-US" sz="2400" b="1" err="1">
                <a:ea typeface="Calibri"/>
                <a:cs typeface="Calibri"/>
              </a:rPr>
              <a:t>Cyfeirnodi</a:t>
            </a:r>
            <a:r>
              <a:rPr lang="en-US" sz="2400" b="1">
                <a:ea typeface="Calibri"/>
                <a:cs typeface="Calibri"/>
              </a:rPr>
              <a:t> </a:t>
            </a:r>
          </a:p>
          <a:p>
            <a:pPr>
              <a:lnSpc>
                <a:spcPct val="150000"/>
              </a:lnSpc>
            </a:pPr>
            <a:r>
              <a:rPr lang="en-US" sz="2400" b="1" err="1">
                <a:ea typeface="Calibri"/>
                <a:cs typeface="Calibri"/>
              </a:rPr>
              <a:t>Ysgrifennu</a:t>
            </a:r>
            <a:r>
              <a:rPr lang="en-US" sz="2400" b="1">
                <a:ea typeface="Calibri"/>
                <a:cs typeface="Calibri"/>
              </a:rPr>
              <a:t> </a:t>
            </a:r>
            <a:r>
              <a:rPr lang="en-US" sz="2400" b="1" err="1">
                <a:ea typeface="Calibri"/>
                <a:cs typeface="Calibri"/>
              </a:rPr>
              <a:t>Traethawd</a:t>
            </a:r>
            <a:r>
              <a:rPr lang="en-US" sz="2400" b="1">
                <a:ea typeface="Calibri"/>
                <a:cs typeface="Calibri"/>
              </a:rPr>
              <a:t> </a:t>
            </a:r>
          </a:p>
          <a:p>
            <a:pPr>
              <a:lnSpc>
                <a:spcPct val="150000"/>
              </a:lnSpc>
            </a:pPr>
            <a:r>
              <a:rPr lang="en-US" sz="2400" b="1" err="1">
                <a:ea typeface="Calibri"/>
                <a:cs typeface="Calibri"/>
              </a:rPr>
              <a:t>Meddwl</a:t>
            </a:r>
            <a:r>
              <a:rPr lang="en-US" sz="2400" b="1">
                <a:ea typeface="Calibri"/>
                <a:cs typeface="Calibri"/>
              </a:rPr>
              <a:t> </a:t>
            </a:r>
            <a:r>
              <a:rPr lang="en-US" sz="2400" b="1" err="1">
                <a:ea typeface="Calibri"/>
                <a:cs typeface="Calibri"/>
              </a:rPr>
              <a:t>Critigol</a:t>
            </a:r>
            <a:r>
              <a:rPr lang="en-US" sz="2400" b="1">
                <a:ea typeface="Calibri"/>
                <a:cs typeface="Calibri"/>
              </a:rPr>
              <a:t> </a:t>
            </a:r>
            <a:endParaRPr lang="en-US" sz="2400" b="1">
              <a:cs typeface="Calibri"/>
            </a:endParaRPr>
          </a:p>
        </p:txBody>
      </p:sp>
    </p:spTree>
    <p:extLst>
      <p:ext uri="{BB962C8B-B14F-4D97-AF65-F5344CB8AC3E}">
        <p14:creationId xmlns:p14="http://schemas.microsoft.com/office/powerpoint/2010/main" val="6565199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1795</Words>
  <Application>Microsoft Office PowerPoint</Application>
  <PresentationFormat>Widescreen</PresentationFormat>
  <Paragraphs>308</Paragraphs>
  <Slides>33</Slides>
  <Notes>12</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33</vt:i4>
      </vt:variant>
    </vt:vector>
  </HeadingPairs>
  <TitlesOfParts>
    <vt:vector size="43" baseType="lpstr">
      <vt:lpstr>Arial</vt:lpstr>
      <vt:lpstr>Arial Nova</vt:lpstr>
      <vt:lpstr>Calibri</vt:lpstr>
      <vt:lpstr>Calibri Light</vt:lpstr>
      <vt:lpstr>Times New Roman</vt:lpstr>
      <vt:lpstr>Wingdings</vt:lpstr>
      <vt:lpstr>Office Theme</vt:lpstr>
      <vt:lpstr>Custom Design</vt:lpstr>
      <vt:lpstr>1_Custom Design</vt:lpstr>
      <vt:lpstr>UWTSD 200_Text 6</vt:lpstr>
      <vt:lpstr>Learning in the digital era Dysgu yn yr oes digidol  Level / Lefel  4 Study Skills / Sgiliau Astudio </vt:lpstr>
      <vt:lpstr>Lecture outline / Amlinelliad darlith </vt:lpstr>
      <vt:lpstr>Induction Recaps    Nodiadau Atgoffa</vt:lpstr>
      <vt:lpstr>General helpful info / Gwybodaeth defnyddiol</vt:lpstr>
      <vt:lpstr>Structure</vt:lpstr>
      <vt:lpstr>Content and Learning  / Cynnwys a Dysgu</vt:lpstr>
      <vt:lpstr>Topics Covered / Meysydd byddwn yn astudio</vt:lpstr>
      <vt:lpstr>What do we know about each other?</vt:lpstr>
      <vt:lpstr>Where are you starting?</vt:lpstr>
      <vt:lpstr>Y Dechrau – Ble? Beth?</vt:lpstr>
      <vt:lpstr>Navigating Moodle…  Llywio  Moodle ...</vt:lpstr>
      <vt:lpstr>Show key features!            Dangos rhai nodweddion allweddol</vt:lpstr>
      <vt:lpstr>Find unit 0 Topic 1: How to study effectively Uned 0 Topig: Sut i astudio'n effeithiol</vt:lpstr>
      <vt:lpstr>Creating a positive work environment Creu amgylchedd positif i weithio</vt:lpstr>
      <vt:lpstr>All students need to enroll onto Library Infoskills</vt:lpstr>
      <vt:lpstr>Comfort Break :)                      Toriad Sionc :)</vt:lpstr>
      <vt:lpstr>PowerPoint Presentation</vt:lpstr>
      <vt:lpstr>BA Physical Education: </vt:lpstr>
      <vt:lpstr>BA Addysg Gorfforol:  </vt:lpstr>
      <vt:lpstr>BA Outdoor Adventure Education:</vt:lpstr>
      <vt:lpstr>BSc Health, Nutrition and Lifestyle:</vt:lpstr>
      <vt:lpstr>BSc Iechyd, Maeth a Ffordd o Fyw :</vt:lpstr>
      <vt:lpstr>BSc Sport Exercise Science/ Cert HE Personal Training &amp; Sports Massage: </vt:lpstr>
      <vt:lpstr>BSc Gwyddor Ymarfer Chwaraeon/ Tyst AU Hyfforddiant Personol/ Tylino Chwaraeon: </vt:lpstr>
      <vt:lpstr>Sport &amp; Exercise Therapy</vt:lpstr>
      <vt:lpstr>Chwaraeon ac Ymarfer Corff a Therapi  </vt:lpstr>
      <vt:lpstr>PowerPoint Presentation</vt:lpstr>
      <vt:lpstr>PowerPoint Presentation</vt:lpstr>
      <vt:lpstr>PowerPoint Presentation</vt:lpstr>
      <vt:lpstr>PowerPoint Presentation</vt:lpstr>
      <vt:lpstr>Library Searching... Key Word Searches</vt:lpstr>
      <vt:lpstr>Next week we will Explore Library Searching with Connie...</vt:lpstr>
      <vt:lpstr>Assessment 1       Asesiad 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Heddwen Davies</cp:lastModifiedBy>
  <cp:revision>4</cp:revision>
  <cp:lastPrinted>2024-09-30T12:38:52Z</cp:lastPrinted>
  <dcterms:created xsi:type="dcterms:W3CDTF">2019-09-12T10:20:23Z</dcterms:created>
  <dcterms:modified xsi:type="dcterms:W3CDTF">2024-10-07T16:28:23Z</dcterms:modified>
</cp:coreProperties>
</file>