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av" ContentType="audio/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317" r:id="rId3"/>
    <p:sldId id="318" r:id="rId4"/>
    <p:sldId id="332" r:id="rId5"/>
    <p:sldId id="323" r:id="rId6"/>
    <p:sldId id="333" r:id="rId7"/>
    <p:sldId id="324" r:id="rId8"/>
    <p:sldId id="325" r:id="rId9"/>
    <p:sldId id="326" r:id="rId10"/>
    <p:sldId id="327" r:id="rId11"/>
    <p:sldId id="328" r:id="rId12"/>
    <p:sldId id="330" r:id="rId13"/>
    <p:sldId id="33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8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715C5CD-73CD-4C1C-99F6-0BB7825295A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819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084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4308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656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45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051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572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378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702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33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684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5C5CD-73CD-4C1C-99F6-0BB7825295A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260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3595A-1A29-4045-8022-F71DD869F2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CRM and Corporate Social Responsibility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6E6043-1461-4B45-8585-E099ECAA78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2744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/>
              <a:t>Defining Corporate Social Responsibility</a:t>
            </a:r>
            <a:endParaRPr lang="en-GB" sz="3800"/>
          </a:p>
        </p:txBody>
      </p:sp>
      <p:sp>
        <p:nvSpPr>
          <p:cNvPr id="186371" name="Rectangle 3"/>
          <p:cNvSpPr>
            <a:spLocks noGrp="1" noChangeArrowheads="1"/>
          </p:cNvSpPr>
          <p:nvPr>
            <p:ph idx="1"/>
          </p:nvPr>
        </p:nvSpPr>
        <p:spPr>
          <a:xfrm>
            <a:off x="2590800" y="1989138"/>
            <a:ext cx="7010400" cy="4462462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600" i="1" dirty="0"/>
              <a:t>“	An organisation’s obligation to maximise its positive impact and minimise its negative effects in being a contributing member to society, with concern for societies long run needs and wants.  CSR means being a good steward of society’s economic and human resources”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600" i="1" dirty="0"/>
              <a:t>					Lantos, (2000)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B06BA-3E7E-46F1-8A4E-D7FD43A5BFBD}" type="slidenum">
              <a:rPr lang="en-GB"/>
              <a:pPr/>
              <a:t>2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7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Roots of CSR</a:t>
            </a:r>
          </a:p>
        </p:txBody>
      </p:sp>
      <p:sp>
        <p:nvSpPr>
          <p:cNvPr id="187395" name="Rectangle 3"/>
          <p:cNvSpPr>
            <a:spLocks noGrp="1" noChangeArrowheads="1"/>
          </p:cNvSpPr>
          <p:nvPr>
            <p:ph idx="1"/>
          </p:nvPr>
        </p:nvSpPr>
        <p:spPr>
          <a:xfrm>
            <a:off x="1553029" y="1524227"/>
            <a:ext cx="8839200" cy="4462462"/>
          </a:xfrm>
        </p:spPr>
        <p:txBody>
          <a:bodyPr/>
          <a:lstStyle/>
          <a:p>
            <a:r>
              <a:rPr lang="en-GB" dirty="0"/>
              <a:t>Charity principle:  </a:t>
            </a:r>
            <a:r>
              <a:rPr lang="en-GB" i="1" dirty="0"/>
              <a:t>The well off should help others</a:t>
            </a:r>
          </a:p>
          <a:p>
            <a:r>
              <a:rPr lang="en-GB" dirty="0"/>
              <a:t>Stewardship principle:  </a:t>
            </a:r>
            <a:r>
              <a:rPr lang="en-GB" i="1" dirty="0"/>
              <a:t>Businesses are stewards of societies resources</a:t>
            </a:r>
          </a:p>
          <a:p>
            <a:r>
              <a:rPr lang="en-GB" dirty="0"/>
              <a:t>Social contract:  </a:t>
            </a:r>
            <a:r>
              <a:rPr lang="en-GB" i="1" dirty="0"/>
              <a:t>the process by which members of a society accept an influence over their individual freedoms in order to achieve collective goals</a:t>
            </a:r>
            <a:endParaRPr lang="en-GB" sz="2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E8E7B-9942-4DE6-98CC-ED34BEF84883}" type="slidenum">
              <a:rPr lang="en-GB"/>
              <a:pPr/>
              <a:t>3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395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Traditional Economic View</a:t>
            </a:r>
          </a:p>
        </p:txBody>
      </p:sp>
      <p:sp>
        <p:nvSpPr>
          <p:cNvPr id="191491" name="Rectangle 3"/>
          <p:cNvSpPr>
            <a:spLocks noGrp="1" noChangeArrowheads="1"/>
          </p:cNvSpPr>
          <p:nvPr>
            <p:ph idx="1"/>
          </p:nvPr>
        </p:nvSpPr>
        <p:spPr>
          <a:xfrm>
            <a:off x="1817914" y="1813833"/>
            <a:ext cx="8556171" cy="4462463"/>
          </a:xfrm>
        </p:spPr>
        <p:txBody>
          <a:bodyPr>
            <a:normAutofit/>
          </a:bodyPr>
          <a:lstStyle/>
          <a:p>
            <a:r>
              <a:rPr lang="en-GB" dirty="0"/>
              <a:t>Adam Smith (1776) : </a:t>
            </a:r>
            <a:r>
              <a:rPr lang="en-GB" i="1" dirty="0"/>
              <a:t>The wealth of Nations</a:t>
            </a:r>
          </a:p>
          <a:p>
            <a:r>
              <a:rPr lang="en-GB" dirty="0"/>
              <a:t>Milton Friedman: CSR is an illegitimate use of shareholder funds by their agents (managers).</a:t>
            </a:r>
          </a:p>
          <a:p>
            <a:endParaRPr lang="en-GB" dirty="0"/>
          </a:p>
          <a:p>
            <a:pPr algn="ctr">
              <a:buFont typeface="Wingdings" pitchFamily="2" charset="2"/>
              <a:buNone/>
            </a:pPr>
            <a:r>
              <a:rPr lang="en-GB" i="1" dirty="0"/>
              <a:t>“The social responsibility of organisations is to maximise profits” , Friedman M. (1972)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A9F30-24F4-4C9E-A739-0126D2481673}" type="slidenum">
              <a:rPr lang="en-GB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98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1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1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1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149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 Alternative View</a:t>
            </a:r>
            <a:endParaRPr lang="en-GB" sz="4300"/>
          </a:p>
        </p:txBody>
      </p:sp>
      <p:sp>
        <p:nvSpPr>
          <p:cNvPr id="192515" name="Rectangle 3"/>
          <p:cNvSpPr>
            <a:spLocks noGrp="1" noChangeArrowheads="1"/>
          </p:cNvSpPr>
          <p:nvPr>
            <p:ph idx="1"/>
          </p:nvPr>
        </p:nvSpPr>
        <p:spPr>
          <a:xfrm>
            <a:off x="2640013" y="1900239"/>
            <a:ext cx="7416800" cy="3076575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dirty="0"/>
              <a:t>Four responsibilities of business:</a:t>
            </a:r>
          </a:p>
          <a:p>
            <a:pPr>
              <a:lnSpc>
                <a:spcPct val="90000"/>
              </a:lnSpc>
            </a:pPr>
            <a:r>
              <a:rPr lang="en-GB" dirty="0"/>
              <a:t>Economic</a:t>
            </a:r>
          </a:p>
          <a:p>
            <a:pPr>
              <a:lnSpc>
                <a:spcPct val="90000"/>
              </a:lnSpc>
            </a:pPr>
            <a:r>
              <a:rPr lang="en-GB" dirty="0"/>
              <a:t>Legal</a:t>
            </a:r>
          </a:p>
          <a:p>
            <a:pPr>
              <a:lnSpc>
                <a:spcPct val="90000"/>
              </a:lnSpc>
            </a:pPr>
            <a:r>
              <a:rPr lang="en-GB" dirty="0"/>
              <a:t>Ethical</a:t>
            </a:r>
          </a:p>
          <a:p>
            <a:pPr>
              <a:lnSpc>
                <a:spcPct val="90000"/>
              </a:lnSpc>
            </a:pPr>
            <a:r>
              <a:rPr lang="en-GB" dirty="0"/>
              <a:t>Discretionary/Philanthropic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1900" dirty="0"/>
              <a:t>					Carroll A.( 1979;2000)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969CE-C4CB-419F-996A-4350A435A4D5}" type="slidenum">
              <a:rPr lang="en-GB"/>
              <a:pPr/>
              <a:t>5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2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92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92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92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92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925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51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ACDB9-C0B4-46D9-B723-4E685A74C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103368BF-20C2-4C8E-9096-022CA36F05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1" y="260350"/>
            <a:ext cx="8748713" cy="659765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8DF280-E58C-4A72-9CBA-628C86290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A16C6-6F79-4982-885D-BA03DC63C060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061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Economic Responsibilities</a:t>
            </a:r>
          </a:p>
        </p:txBody>
      </p:sp>
      <p:sp>
        <p:nvSpPr>
          <p:cNvPr id="193539" name="Rectangle 3"/>
          <p:cNvSpPr>
            <a:spLocks noGrp="1" noChangeArrowheads="1"/>
          </p:cNvSpPr>
          <p:nvPr>
            <p:ph idx="1"/>
          </p:nvPr>
        </p:nvSpPr>
        <p:spPr>
          <a:xfrm>
            <a:off x="2855913" y="2205038"/>
            <a:ext cx="6081712" cy="2590800"/>
          </a:xfrm>
        </p:spPr>
        <p:txBody>
          <a:bodyPr>
            <a:normAutofit lnSpcReduction="10000"/>
          </a:bodyPr>
          <a:lstStyle/>
          <a:p>
            <a:r>
              <a:rPr lang="en-GB"/>
              <a:t>Be profitable for principals</a:t>
            </a:r>
          </a:p>
          <a:p>
            <a:r>
              <a:rPr lang="en-GB"/>
              <a:t>Deliver value to customers</a:t>
            </a:r>
          </a:p>
          <a:p>
            <a:r>
              <a:rPr lang="en-GB"/>
              <a:t>Deliver quality at a fair price</a:t>
            </a:r>
          </a:p>
          <a:p>
            <a:r>
              <a:rPr lang="en-GB"/>
              <a:t>Create and maintain jobs and wealth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CABDA-BE79-4A7F-A88D-5617B3D64460}" type="slidenum">
              <a:rPr lang="en-GB"/>
              <a:pPr/>
              <a:t>7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3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3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3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93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353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Legal Responsibilities</a:t>
            </a:r>
          </a:p>
        </p:txBody>
      </p:sp>
      <p:sp>
        <p:nvSpPr>
          <p:cNvPr id="194563" name="Rectangle 3"/>
          <p:cNvSpPr>
            <a:spLocks noGrp="1" noChangeArrowheads="1"/>
          </p:cNvSpPr>
          <p:nvPr>
            <p:ph idx="1"/>
          </p:nvPr>
        </p:nvSpPr>
        <p:spPr>
          <a:xfrm>
            <a:off x="3000376" y="2060575"/>
            <a:ext cx="6480175" cy="3284538"/>
          </a:xfrm>
        </p:spPr>
        <p:txBody>
          <a:bodyPr/>
          <a:lstStyle/>
          <a:p>
            <a:r>
              <a:rPr lang="en-GB" dirty="0"/>
              <a:t>Complying with the law</a:t>
            </a:r>
          </a:p>
          <a:p>
            <a:r>
              <a:rPr lang="en-GB" dirty="0"/>
              <a:t>Laws tend to be minimalist</a:t>
            </a:r>
          </a:p>
          <a:p>
            <a:r>
              <a:rPr lang="en-GB" dirty="0"/>
              <a:t>Governance laws are passed for a variety of factors including lack of trust of organisations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1707E-BFD1-4C03-935B-5E2BA97DE42E}" type="slidenum">
              <a:rPr lang="en-GB"/>
              <a:pPr/>
              <a:t>8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4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4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4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6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Ethical Responsibilities</a:t>
            </a:r>
          </a:p>
        </p:txBody>
      </p:sp>
      <p:sp>
        <p:nvSpPr>
          <p:cNvPr id="195587" name="Rectangle 3"/>
          <p:cNvSpPr>
            <a:spLocks noGrp="1" noChangeArrowheads="1"/>
          </p:cNvSpPr>
          <p:nvPr>
            <p:ph idx="1"/>
          </p:nvPr>
        </p:nvSpPr>
        <p:spPr>
          <a:xfrm>
            <a:off x="2282371" y="1668074"/>
            <a:ext cx="7627257" cy="4462463"/>
          </a:xfrm>
        </p:spPr>
        <p:txBody>
          <a:bodyPr/>
          <a:lstStyle/>
          <a:p>
            <a:r>
              <a:rPr lang="en-GB" dirty="0"/>
              <a:t>Organisations should do the right thing</a:t>
            </a:r>
          </a:p>
          <a:p>
            <a:r>
              <a:rPr lang="en-GB" dirty="0"/>
              <a:t>Responsibilities are to follow generally held beliefs about how one should act in society</a:t>
            </a:r>
          </a:p>
          <a:p>
            <a:r>
              <a:rPr lang="en-GB" dirty="0"/>
              <a:t>Avoiding harm or injury</a:t>
            </a:r>
          </a:p>
          <a:p>
            <a:r>
              <a:rPr lang="en-GB" dirty="0"/>
              <a:t>Duties can be based on expected or prohibited actions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4AD76-AF8B-4BD8-8278-0FF4D89767BF}" type="slidenum">
              <a:rPr lang="en-GB"/>
              <a:pPr/>
              <a:t>9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558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/>
              <a:t>Discretionary or Philanthropic Responsibilities - CSR?</a:t>
            </a:r>
            <a:endParaRPr lang="en-GB" sz="3800"/>
          </a:p>
        </p:txBody>
      </p:sp>
      <p:sp>
        <p:nvSpPr>
          <p:cNvPr id="196611" name="Rectangle 3"/>
          <p:cNvSpPr>
            <a:spLocks noGrp="1" noChangeArrowheads="1"/>
          </p:cNvSpPr>
          <p:nvPr>
            <p:ph idx="1"/>
          </p:nvPr>
        </p:nvSpPr>
        <p:spPr>
          <a:xfrm>
            <a:off x="2208213" y="2205038"/>
            <a:ext cx="8229600" cy="3484562"/>
          </a:xfrm>
        </p:spPr>
        <p:txBody>
          <a:bodyPr/>
          <a:lstStyle/>
          <a:p>
            <a:r>
              <a:rPr lang="en-GB" dirty="0"/>
              <a:t>The area that causes most controversy</a:t>
            </a:r>
          </a:p>
          <a:p>
            <a:r>
              <a:rPr lang="en-GB" dirty="0"/>
              <a:t>Purely voluntary obligations a company takes on</a:t>
            </a:r>
          </a:p>
          <a:p>
            <a:r>
              <a:rPr lang="en-GB" dirty="0"/>
              <a:t>The discretionary activities of today </a:t>
            </a:r>
            <a:r>
              <a:rPr lang="en-GB" u="sng" dirty="0"/>
              <a:t>may </a:t>
            </a:r>
            <a:r>
              <a:rPr lang="en-GB" dirty="0"/>
              <a:t>become the ethical (expected) duties of tomorrow (e.g. recycling of our waste)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44B8B-32F4-4C86-94FB-40A473EAF79A}" type="slidenum">
              <a:rPr lang="en-GB"/>
              <a:pPr/>
              <a:t>10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661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Who is right?</a:t>
            </a:r>
            <a:endParaRPr lang="en-GB" sz="4300"/>
          </a:p>
        </p:txBody>
      </p:sp>
      <p:sp>
        <p:nvSpPr>
          <p:cNvPr id="197635" name="Rectangle 3"/>
          <p:cNvSpPr>
            <a:spLocks noGrp="1" noChangeArrowheads="1"/>
          </p:cNvSpPr>
          <p:nvPr>
            <p:ph idx="1"/>
          </p:nvPr>
        </p:nvSpPr>
        <p:spPr>
          <a:xfrm>
            <a:off x="2279650" y="1916113"/>
            <a:ext cx="7010400" cy="4462462"/>
          </a:xfrm>
        </p:spPr>
        <p:txBody>
          <a:bodyPr/>
          <a:lstStyle/>
          <a:p>
            <a:r>
              <a:rPr lang="en-GB" sz="2400" dirty="0"/>
              <a:t>Friedman argues that engaging in CSR may hurt a firms efficiency,  </a:t>
            </a:r>
          </a:p>
          <a:p>
            <a:pPr>
              <a:buFont typeface="Wingdings" pitchFamily="2" charset="2"/>
              <a:buNone/>
            </a:pPr>
            <a:r>
              <a:rPr lang="en-GB" sz="2400" i="1" dirty="0"/>
              <a:t>	But…</a:t>
            </a:r>
            <a:endParaRPr lang="en-GB" sz="2400" dirty="0"/>
          </a:p>
          <a:p>
            <a:r>
              <a:rPr lang="en-GB" sz="2400" dirty="0"/>
              <a:t>Carroll argues that </a:t>
            </a:r>
            <a:r>
              <a:rPr lang="en-GB" sz="2400" i="1" dirty="0"/>
              <a:t>not </a:t>
            </a:r>
            <a:r>
              <a:rPr lang="en-GB" sz="2400" dirty="0"/>
              <a:t>engaging in voluntary actions may result in future legal constraints hurting a firms efficiency.</a:t>
            </a:r>
          </a:p>
          <a:p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71C36-DB0C-4428-8390-AEC2C23D7C49}" type="slidenum">
              <a:rPr lang="en-GB"/>
              <a:pPr/>
              <a:t>11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7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7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7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763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Ethical Dualism	</a:t>
            </a:r>
          </a:p>
        </p:txBody>
      </p:sp>
      <p:sp>
        <p:nvSpPr>
          <p:cNvPr id="199683" name="Rectangle 3"/>
          <p:cNvSpPr>
            <a:spLocks noGrp="1" noChangeArrowheads="1"/>
          </p:cNvSpPr>
          <p:nvPr>
            <p:ph idx="1"/>
          </p:nvPr>
        </p:nvSpPr>
        <p:spPr>
          <a:xfrm>
            <a:off x="2087149" y="1417638"/>
            <a:ext cx="8017701" cy="4462462"/>
          </a:xfrm>
        </p:spPr>
        <p:txBody>
          <a:bodyPr/>
          <a:lstStyle/>
          <a:p>
            <a:r>
              <a:rPr lang="en-GB" sz="2600" dirty="0"/>
              <a:t>Teleological Ethics: </a:t>
            </a:r>
            <a:r>
              <a:rPr lang="en-GB" sz="2600" i="1" dirty="0"/>
              <a:t>The rightness of an action depends on the value of the consequences - ‘The ends justify the means’</a:t>
            </a:r>
            <a:endParaRPr lang="en-GB" sz="2600" dirty="0"/>
          </a:p>
          <a:p>
            <a:pPr lvl="1"/>
            <a:r>
              <a:rPr lang="en-GB" dirty="0"/>
              <a:t>Consequentialism/Utilitarianism - e.g. Bentham, Mill.</a:t>
            </a:r>
          </a:p>
          <a:p>
            <a:endParaRPr lang="en-GB" sz="2600" dirty="0"/>
          </a:p>
          <a:p>
            <a:r>
              <a:rPr lang="en-GB" sz="2600" dirty="0" err="1"/>
              <a:t>Nonconsequentialism</a:t>
            </a:r>
            <a:r>
              <a:rPr lang="en-GB" sz="2600" dirty="0"/>
              <a:t>/De-ontological Ethics:  </a:t>
            </a:r>
            <a:r>
              <a:rPr lang="en-GB" sz="2600" i="1" dirty="0"/>
              <a:t>The motivations and means themselves should be moral, not guided by the ends.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951B0-6162-42A2-BD46-1F5E84CC36B0}" type="slidenum">
              <a:rPr lang="en-GB"/>
              <a:pPr/>
              <a:t>12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9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9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9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9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9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9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683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70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GB"/>
              <a:t>CSR - A Summary</a:t>
            </a:r>
          </a:p>
        </p:txBody>
      </p:sp>
      <p:sp>
        <p:nvSpPr>
          <p:cNvPr id="20070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/>
              <a:t>This is a balancing act for companies</a:t>
            </a:r>
          </a:p>
          <a:p>
            <a:r>
              <a:rPr lang="en-GB"/>
              <a:t>Tensions exist between demands of stakeholder groups</a:t>
            </a:r>
          </a:p>
          <a:p>
            <a:pPr lvl="1"/>
            <a:r>
              <a:rPr lang="en-GB" sz="3200"/>
              <a:t>Employee safety or speed of production?</a:t>
            </a:r>
          </a:p>
          <a:p>
            <a:pPr lvl="1"/>
            <a:r>
              <a:rPr lang="en-GB" sz="3200"/>
              <a:t>Family friendly or financial performance?</a:t>
            </a:r>
          </a:p>
          <a:p>
            <a:endParaRPr lang="en-GB"/>
          </a:p>
        </p:txBody>
      </p:sp>
      <p:sp>
        <p:nvSpPr>
          <p:cNvPr id="4" name="Slide Number Placeholder 3" hidden="1"/>
          <p:cNvSpPr>
            <a:spLocks noGrp="1"/>
          </p:cNvSpPr>
          <p:nvPr>
            <p:ph type="sldNum" sz="quarter" idx="12"/>
          </p:nvPr>
        </p:nvSpPr>
        <p:spPr>
          <a:xfrm>
            <a:off x="10825930" y="6223702"/>
            <a:ext cx="570728" cy="31406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26BAFF8-8A5A-4108-B514-01FC2738E69A}" type="slidenum">
              <a:rPr lang="en-GB" sz="1000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GB" sz="1000">
              <a:solidFill>
                <a:srgbClr val="898989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0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0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0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0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0707" grpId="0" build="p" bldLvl="2"/>
    </p:bldLst>
  </p:timing>
</p:sld>
</file>

<file path=ppt/theme/theme1.xml><?xml version="1.0" encoding="utf-8"?>
<a:theme xmlns:a="http://schemas.openxmlformats.org/drawingml/2006/main" name="UWTSD blan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bland" id="{135447CB-2D08-4404-888B-FCC35EA8CACF}" vid="{7BFA745D-46BE-40A3-95FF-56A570CC7D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449</Words>
  <Application>Microsoft Office PowerPoint</Application>
  <PresentationFormat>Widescreen</PresentationFormat>
  <Paragraphs>64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Myriad Pro</vt:lpstr>
      <vt:lpstr>Wingdings</vt:lpstr>
      <vt:lpstr>UWTSD bland</vt:lpstr>
      <vt:lpstr>CRM and Corporate Social Responsibility</vt:lpstr>
      <vt:lpstr>Defining Corporate Social Responsibility</vt:lpstr>
      <vt:lpstr>Roots of CSR</vt:lpstr>
      <vt:lpstr>Traditional Economic View</vt:lpstr>
      <vt:lpstr>An Alternative View</vt:lpstr>
      <vt:lpstr>PowerPoint Presentation</vt:lpstr>
      <vt:lpstr>Economic Responsibilities</vt:lpstr>
      <vt:lpstr>Legal Responsibilities</vt:lpstr>
      <vt:lpstr>Ethical Responsibilities</vt:lpstr>
      <vt:lpstr>Discretionary or Philanthropic Responsibilities - CSR?</vt:lpstr>
      <vt:lpstr>Who is right?</vt:lpstr>
      <vt:lpstr>Ethical Dualism </vt:lpstr>
      <vt:lpstr>CSR - A 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CRM and Corporate Social Responsibility</dc:title>
  <dc:creator>Christian Felices</dc:creator>
  <cp:lastModifiedBy>Christian Felices</cp:lastModifiedBy>
  <cp:revision>1</cp:revision>
  <dcterms:created xsi:type="dcterms:W3CDTF">2020-02-24T13:27:34Z</dcterms:created>
  <dcterms:modified xsi:type="dcterms:W3CDTF">2020-02-24T13:28:28Z</dcterms:modified>
</cp:coreProperties>
</file>