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256" r:id="rId2"/>
    <p:sldId id="267" r:id="rId3"/>
    <p:sldId id="268" r:id="rId4"/>
    <p:sldId id="271" r:id="rId5"/>
    <p:sldId id="269" r:id="rId6"/>
    <p:sldId id="270" r:id="rId7"/>
    <p:sldId id="272" r:id="rId8"/>
    <p:sldId id="257" r:id="rId9"/>
    <p:sldId id="264" r:id="rId10"/>
    <p:sldId id="258" r:id="rId11"/>
    <p:sldId id="259" r:id="rId12"/>
    <p:sldId id="260" r:id="rId13"/>
    <p:sldId id="261" r:id="rId14"/>
    <p:sldId id="262" r:id="rId15"/>
    <p:sldId id="263" r:id="rId16"/>
    <p:sldId id="265" r:id="rId17"/>
    <p:sldId id="266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CB574E-9414-427B-ACDF-95458EF97E21}" v="36" dt="2021-11-16T11:18:53.8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1048" y="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Evans (Institute of Management and Health)" userId="d9a8b39e-a9d4-4d81-a719-001f6364ef6d" providerId="ADAL" clId="{48CB574E-9414-427B-ACDF-95458EF97E21}"/>
    <pc:docChg chg="modSld">
      <pc:chgData name="Helen Evans (Institute of Management and Health)" userId="d9a8b39e-a9d4-4d81-a719-001f6364ef6d" providerId="ADAL" clId="{48CB574E-9414-427B-ACDF-95458EF97E21}" dt="2021-11-16T11:18:53.822" v="58" actId="20577"/>
      <pc:docMkLst>
        <pc:docMk/>
      </pc:docMkLst>
      <pc:sldChg chg="modSp">
        <pc:chgData name="Helen Evans (Institute of Management and Health)" userId="d9a8b39e-a9d4-4d81-a719-001f6364ef6d" providerId="ADAL" clId="{48CB574E-9414-427B-ACDF-95458EF97E21}" dt="2021-11-16T11:18:53.822" v="58" actId="20577"/>
        <pc:sldMkLst>
          <pc:docMk/>
          <pc:sldMk cId="2918425750" sldId="256"/>
        </pc:sldMkLst>
        <pc:spChg chg="mod">
          <ac:chgData name="Helen Evans (Institute of Management and Health)" userId="d9a8b39e-a9d4-4d81-a719-001f6364ef6d" providerId="ADAL" clId="{48CB574E-9414-427B-ACDF-95458EF97E21}" dt="2021-11-16T11:18:53.822" v="58" actId="20577"/>
          <ac:spMkLst>
            <pc:docMk/>
            <pc:sldMk cId="2918425750" sldId="256"/>
            <ac:spMk id="2" creationId="{00000000-0000-0000-0000-000000000000}"/>
          </ac:spMkLst>
        </pc:spChg>
      </pc:sldChg>
      <pc:sldChg chg="modSp mod">
        <pc:chgData name="Helen Evans (Institute of Management and Health)" userId="d9a8b39e-a9d4-4d81-a719-001f6364ef6d" providerId="ADAL" clId="{48CB574E-9414-427B-ACDF-95458EF97E21}" dt="2021-11-16T11:16:25.361" v="1" actId="20577"/>
        <pc:sldMkLst>
          <pc:docMk/>
          <pc:sldMk cId="3500212398" sldId="263"/>
        </pc:sldMkLst>
        <pc:spChg chg="mod">
          <ac:chgData name="Helen Evans (Institute of Management and Health)" userId="d9a8b39e-a9d4-4d81-a719-001f6364ef6d" providerId="ADAL" clId="{48CB574E-9414-427B-ACDF-95458EF97E21}" dt="2021-11-16T11:16:25.361" v="1" actId="20577"/>
          <ac:spMkLst>
            <pc:docMk/>
            <pc:sldMk cId="3500212398" sldId="263"/>
            <ac:spMk id="3" creationId="{00000000-0000-0000-0000-000000000000}"/>
          </ac:spMkLst>
        </pc:spChg>
      </pc:sldChg>
      <pc:sldChg chg="modSp mod">
        <pc:chgData name="Helen Evans (Institute of Management and Health)" userId="d9a8b39e-a9d4-4d81-a719-001f6364ef6d" providerId="ADAL" clId="{48CB574E-9414-427B-ACDF-95458EF97E21}" dt="2021-11-16T11:17:22.964" v="22" actId="20577"/>
        <pc:sldMkLst>
          <pc:docMk/>
          <pc:sldMk cId="2881140743" sldId="266"/>
        </pc:sldMkLst>
        <pc:spChg chg="mod">
          <ac:chgData name="Helen Evans (Institute of Management and Health)" userId="d9a8b39e-a9d4-4d81-a719-001f6364ef6d" providerId="ADAL" clId="{48CB574E-9414-427B-ACDF-95458EF97E21}" dt="2021-11-16T11:17:22.964" v="22" actId="20577"/>
          <ac:spMkLst>
            <pc:docMk/>
            <pc:sldMk cId="2881140743" sldId="266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AF6A93-77F6-49A3-B64B-3A34A04F4914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C6F351-7A74-4A46-92CE-6DB98208A3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2039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va.org.uk/index.cfm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>
              <a:solidFill>
                <a:srgbClr val="767676"/>
              </a:solidFill>
              <a:effectLst/>
              <a:latin typeface="Roboto" panose="02000000000000000000" pitchFamily="2" charset="0"/>
            </a:endParaRPr>
          </a:p>
          <a:p>
            <a:r>
              <a:rPr lang="en-GB" b="0" i="0" dirty="0">
                <a:solidFill>
                  <a:srgbClr val="767676"/>
                </a:solidFill>
                <a:effectLst/>
                <a:latin typeface="Roboto" panose="02000000000000000000" pitchFamily="2" charset="0"/>
              </a:rPr>
              <a:t>B</a:t>
            </a:r>
            <a:r>
              <a:rPr lang="en-GB" b="1" i="0" dirty="0">
                <a:solidFill>
                  <a:srgbClr val="767676"/>
                </a:solidFill>
                <a:effectLst/>
                <a:latin typeface="Roboto" panose="02000000000000000000" pitchFamily="2" charset="0"/>
              </a:rPr>
              <a:t>ALPPA</a:t>
            </a:r>
            <a:r>
              <a:rPr lang="en-GB" b="0" i="0" dirty="0">
                <a:solidFill>
                  <a:srgbClr val="666666"/>
                </a:solidFill>
                <a:effectLst/>
                <a:latin typeface="Roboto" panose="02000000000000000000" pitchFamily="2" charset="0"/>
              </a:rPr>
              <a:t> has over 300 members and represents the interests of the UK’s commercial leisure parks, piers, zoos, visitor attractions and family entertainment and indoor play …</a:t>
            </a:r>
          </a:p>
          <a:p>
            <a:r>
              <a:rPr lang="en-GB" dirty="0">
                <a:hlinkClick r:id="rId3"/>
              </a:rPr>
              <a:t>ALVA | Association of Leading Visitor Attractions</a:t>
            </a:r>
            <a:r>
              <a:rPr lang="en-GB" b="0" i="0" dirty="0">
                <a:solidFill>
                  <a:srgbClr val="666666"/>
                </a:solidFill>
                <a:effectLst/>
                <a:latin typeface="Roboto" panose="02000000000000000000" pitchFamily="2" charset="0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C6F351-7A74-4A46-92CE-6DB98208A3A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7143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9902B-E633-4118-A85D-E2D43D3CF8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BBA29A-DD49-4BEC-9A90-01AB1130FE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B3EE14-2B7E-4702-9243-A9E5E359A0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2EAAE-8B8F-42A0-BF5D-5F9FB577987C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1AEDFA-AC92-4A46-BF5F-AA01FB9C4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533D9B-168A-4309-AABB-8DE191255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AF48B-47D8-403E-A44C-1079855F4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249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24B12-4075-4CF1-A531-3A8D2B684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1F6C73-37AB-4C7C-9319-9CD76A2A51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6CEFB-C7D7-4636-978D-B78DD52B62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2EAAE-8B8F-42A0-BF5D-5F9FB577987C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2E112A-0BEA-4DD6-8E79-88B41404B4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EC98C-8247-4896-8EAA-E16FCD5D3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AF48B-47D8-403E-A44C-1079855F4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5211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C5933-491B-4AA8-9CF2-4525FB18D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FD118D-9FE0-450F-93B2-FE388ED853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DADA3F-D6AF-47E0-A39D-41B30A0E7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2EAAE-8B8F-42A0-BF5D-5F9FB577987C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EF4F4C-515D-4DC6-9271-D26555E1A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448C2E-3ECF-49F0-8D43-D658148CEE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AF48B-47D8-403E-A44C-1079855F4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490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68CC0-B25E-48F6-B605-2072463976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453BE-B4BD-47F6-90EF-7C2FA2AA73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7FF39E-68FA-49F4-9C85-7E335ABE29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49C939-A201-4B21-A6F7-C5A300ECB2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2EAAE-8B8F-42A0-BF5D-5F9FB577987C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990552-9F06-4A08-A025-C70B0252A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C52919-FE93-4646-AB82-B263A5F1E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AF48B-47D8-403E-A44C-1079855F4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021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BBDDD-2B2C-43A5-81BE-F64446E2C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A1674E-C5D4-475A-9D5E-95B62E0A4F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9F6D5E-4D3E-4D5B-AD9E-0B83705533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8F70E4B-4633-4B11-AF36-F29F299F646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464A21-B72A-4D2F-A783-ED1101D0B8A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AFE7BC-277B-43D0-A391-5144262681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2EAAE-8B8F-42A0-BF5D-5F9FB577987C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F64AC1-6E40-4F96-8B2B-69FB7D944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FF8738-9728-456F-9A09-589A26970D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AF48B-47D8-403E-A44C-1079855F4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0758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47F22-57D3-4574-A5FE-E0ED0B9FE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FFA92F-60F4-41DC-9927-019AA29BB1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2EAAE-8B8F-42A0-BF5D-5F9FB577987C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23CA63-D29F-463E-9A4C-FFABB9353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526344-D13A-4076-83EB-2C06F7E11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AF48B-47D8-403E-A44C-1079855F4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259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65F249-F35B-4463-A58D-89DE6B7690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2EAAE-8B8F-42A0-BF5D-5F9FB577987C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5835C9-2122-4028-A26E-CE060227D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1438E8-441C-47BE-80CB-2FEC6181FC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AF48B-47D8-403E-A44C-1079855F4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732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1C302-2F83-4E0D-A2FD-9DE41082C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F00648-2AAD-443C-ABFC-7A9CE4C464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5E2232-36D3-477E-A262-782A2F2FB0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A6385F-93E8-4EAE-A8D9-5644A8473E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2EAAE-8B8F-42A0-BF5D-5F9FB577987C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19C38D-BC26-41DF-80FD-F466F6128F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B65E1A-9684-46DB-B1DD-D56D01D0C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AF48B-47D8-403E-A44C-1079855F4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0182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E0402-864A-4683-A14C-4FB56439F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047E59C-F644-414B-885B-613123F1DDA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611C18-5BD7-4161-B5D1-E6FC81D5E4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19B877-8C79-45A4-894D-3C2810B0A6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2EAAE-8B8F-42A0-BF5D-5F9FB577987C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02ADF8-7BC3-49C2-AF72-D69BDF97E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D5C11D-C9D1-4ECF-A3FB-F605A111E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AF48B-47D8-403E-A44C-1079855F4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413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82F41-1B7C-4F75-979F-CD3CB62688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652945-3E2F-4A39-A392-649CDD5D24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904EE-EE58-4C1C-AE90-27B7A8C465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2EAAE-8B8F-42A0-BF5D-5F9FB577987C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63E8E4-9C51-411E-B881-38992E9B4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094FA6-0316-4DA6-9AE8-68CC1C226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AF48B-47D8-403E-A44C-1079855F4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2636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712FE00-09B2-4E07-9F6B-B54720DFD4E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6A72B2-A171-4D2D-B327-A7A6511A00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143293-128E-46A1-A780-B161397AA1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2EAAE-8B8F-42A0-BF5D-5F9FB577987C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0A2C9F-7573-4FF3-94DE-0B6BC4520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562E71-3B75-4214-AC73-E198E73C5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AF48B-47D8-403E-A44C-1079855F4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6937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806E363-69BD-41BD-AE79-C1BCC1B72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8FFA09-A081-4115-9C60-60AD67F27D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17819A-1FC6-4FC8-8C4D-11A3BDB821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92EAAE-8B8F-42A0-BF5D-5F9FB577987C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F9C9FD-4FA4-46BC-83D2-657A1E8B78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5D9B32-06F1-4871-8832-86D9D1B2C3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AF48B-47D8-403E-A44C-1079855F4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478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visitbritain.org/structure-tourism-britain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isitbritain.org/industry-groups-bodie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isitbritain.org/activities-undertaken-britain" TargetMode="External"/><Relationship Id="rId2" Type="http://schemas.openxmlformats.org/officeDocument/2006/relationships/hyperlink" Target="https://www.visitbritain.org/britain%E2%80%99s-image-oversea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visitbritain.org/sites/default/files/vb-corporate/Documents-Library/documents/how_the_world_views_the_uk_2020_proofed_accessible_v2.pdf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22693"/>
            <a:ext cx="9143998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384720" y="-2407841"/>
            <a:ext cx="4374557" cy="9144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55756" y="-2236808"/>
            <a:ext cx="4374128" cy="880235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-22690"/>
            <a:ext cx="6406863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4459073" y="-1032053"/>
            <a:ext cx="3742610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86118" y="735106"/>
            <a:ext cx="7540322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200" dirty="0">
                <a:solidFill>
                  <a:srgbClr val="FFFFFF"/>
                </a:solidFill>
              </a:rPr>
              <a:t>Destination developments and </a:t>
            </a:r>
            <a:br>
              <a:rPr lang="en-GB" sz="4200" dirty="0">
                <a:solidFill>
                  <a:srgbClr val="FFFFFF"/>
                </a:solidFill>
              </a:rPr>
            </a:br>
            <a:r>
              <a:rPr lang="en-GB" sz="4200" dirty="0">
                <a:solidFill>
                  <a:srgbClr val="FFFFFF"/>
                </a:solidFill>
              </a:rPr>
              <a:t>PORTERS 5 FORCES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13011" y="4870824"/>
            <a:ext cx="7504463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 b="1" dirty="0"/>
              <a:t>INTERNATIONAL TRAVEL AND TOURISM 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2918425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DESTINATION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GOVERNMENT POLICIES</a:t>
            </a:r>
          </a:p>
          <a:p>
            <a:r>
              <a:rPr lang="en-GB" dirty="0"/>
              <a:t>DESTINATIONS  SPATIAL EVOLUTION</a:t>
            </a:r>
          </a:p>
          <a:p>
            <a:r>
              <a:rPr lang="en-GB" dirty="0"/>
              <a:t>BUSINESS STRATEGIES</a:t>
            </a:r>
          </a:p>
          <a:p>
            <a:r>
              <a:rPr lang="en-GB" dirty="0"/>
              <a:t>MARKETING</a:t>
            </a:r>
          </a:p>
          <a:p>
            <a:r>
              <a:rPr lang="en-GB" dirty="0"/>
              <a:t>ECONOMY</a:t>
            </a:r>
          </a:p>
          <a:p>
            <a:r>
              <a:rPr lang="en-GB" dirty="0"/>
              <a:t>DEVELOPMENT  IMPACTS</a:t>
            </a:r>
          </a:p>
          <a:p>
            <a:r>
              <a:rPr lang="en-GB" dirty="0"/>
              <a:t>ORGANISATIONS</a:t>
            </a:r>
          </a:p>
          <a:p>
            <a:r>
              <a:rPr lang="en-GB" dirty="0"/>
              <a:t>DESTINATION  PLANNING </a:t>
            </a:r>
          </a:p>
          <a:p>
            <a:r>
              <a:rPr lang="en-GB" dirty="0"/>
              <a:t>EVENTS  STRATEGIES</a:t>
            </a:r>
          </a:p>
          <a:p>
            <a:r>
              <a:rPr lang="en-GB" dirty="0"/>
              <a:t>FUNDING</a:t>
            </a:r>
          </a:p>
        </p:txBody>
      </p:sp>
    </p:spTree>
    <p:extLst>
      <p:ext uri="{BB962C8B-B14F-4D97-AF65-F5344CB8AC3E}">
        <p14:creationId xmlns:p14="http://schemas.microsoft.com/office/powerpoint/2010/main" val="392323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TRAVEL INDUSTRY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INBOUND </a:t>
            </a:r>
          </a:p>
          <a:p>
            <a:r>
              <a:rPr lang="en-GB" dirty="0"/>
              <a:t>OUTBOUND</a:t>
            </a:r>
          </a:p>
          <a:p>
            <a:r>
              <a:rPr lang="en-GB" dirty="0"/>
              <a:t>DOMESTIC</a:t>
            </a:r>
          </a:p>
          <a:p>
            <a:endParaRPr lang="en-GB" dirty="0"/>
          </a:p>
          <a:p>
            <a:r>
              <a:rPr lang="en-GB" dirty="0"/>
              <a:t>DYNAMIC AFFILIATION OF PUBLIC AND COMMERCIAL SECTOR (SME’S, MULTINATIONALS , INDEPENDENTS)</a:t>
            </a:r>
          </a:p>
          <a:p>
            <a:r>
              <a:rPr lang="en-GB" dirty="0"/>
              <a:t>GOVERNMENT </a:t>
            </a:r>
          </a:p>
          <a:p>
            <a:r>
              <a:rPr lang="en-GB" dirty="0"/>
              <a:t>DCMS – Sec. of State and Minister for Tourism</a:t>
            </a:r>
          </a:p>
          <a:p>
            <a:r>
              <a:rPr lang="en-GB" dirty="0"/>
              <a:t>Sets Strategy, policy, objectives and funding</a:t>
            </a:r>
          </a:p>
          <a:p>
            <a:r>
              <a:rPr lang="en-GB" dirty="0"/>
              <a:t>FCO, HM TREASURY, HOME OFFICE, DEPT TRANSPORT </a:t>
            </a:r>
            <a:r>
              <a:rPr lang="en-GB" dirty="0" err="1"/>
              <a:t>etc</a:t>
            </a:r>
            <a:endParaRPr lang="en-GB" dirty="0"/>
          </a:p>
          <a:p>
            <a:r>
              <a:rPr lang="en-GB" dirty="0"/>
              <a:t>REGIONAL</a:t>
            </a:r>
          </a:p>
          <a:p>
            <a:r>
              <a:rPr lang="en-GB" dirty="0"/>
              <a:t>Devolved – independent tourist boards and promotional agencies</a:t>
            </a:r>
          </a:p>
          <a:p>
            <a:r>
              <a:rPr lang="en-GB" dirty="0"/>
              <a:t>LOCAL AUTHORITY</a:t>
            </a:r>
          </a:p>
          <a:p>
            <a:pPr marL="13716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0730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83375-A61A-4293-BA02-981417703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Public sector organisations that impact on tourism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D263D-1BA2-4284-A8E5-1ED470B231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/>
            <a:r>
              <a:rPr lang="en-GB" b="1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Department for Digital, Culture, Media &amp; Sport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</a:rPr>
              <a:t> -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parent department, </a:t>
            </a:r>
          </a:p>
          <a:p>
            <a:pPr algn="l"/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</a:rPr>
              <a:t>R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esponsibility for tourism policy and the funding of tourism promotion by VisitBritain/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VisitEngland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, 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Also key content for tourism – museums, the creative industries and the arts – and digital.</a:t>
            </a:r>
          </a:p>
          <a:p>
            <a:r>
              <a:rPr lang="en-GB" dirty="0"/>
              <a:t>HM Treasury – decision making on funding UK overseas ( Air pax duty, VAT and Business rates) </a:t>
            </a:r>
          </a:p>
          <a:p>
            <a:r>
              <a:rPr lang="en-GB" dirty="0"/>
              <a:t>Home Office – Boarders, visa control, immigration inc. matters affecting Tourism</a:t>
            </a:r>
          </a:p>
          <a:p>
            <a:r>
              <a:rPr lang="en-GB" dirty="0"/>
              <a:t>Dept for Transport -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access to Britain through aviation and shipping policies, and the UK domestic transport system (road and rail).</a:t>
            </a:r>
          </a:p>
          <a:p>
            <a:r>
              <a:rPr lang="en-GB" dirty="0"/>
              <a:t>FCO – </a:t>
            </a:r>
          </a:p>
          <a:p>
            <a:r>
              <a:rPr lang="en-GB" dirty="0"/>
              <a:t>Dept for Business, Innovation and Skills – Local Enterprise partnerships, Regional Growth Fund (creased 4/21)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09885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758" y="448055"/>
            <a:ext cx="2560777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30" y="731519"/>
            <a:ext cx="2133893" cy="3237579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FFFFFF"/>
                </a:solidFill>
              </a:rPr>
              <a:t>UK STRUCTURE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757" y="4419227"/>
            <a:ext cx="2560777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3452" y="448055"/>
            <a:ext cx="5766356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84781" y="686862"/>
            <a:ext cx="5278194" cy="5475129"/>
          </a:xfrm>
        </p:spPr>
        <p:txBody>
          <a:bodyPr anchor="ctr">
            <a:normAutofit/>
          </a:bodyPr>
          <a:lstStyle/>
          <a:p>
            <a:r>
              <a:rPr lang="en-GB" sz="2300"/>
              <a:t>VISIT BRITAIN </a:t>
            </a:r>
          </a:p>
          <a:p>
            <a:r>
              <a:rPr lang="en-GB" sz="2300"/>
              <a:t>NON DEPARTMENTAL PUBLIC BODY FUNDED THROUGH DCMS VIA GRANT IN AID</a:t>
            </a:r>
          </a:p>
          <a:p>
            <a:r>
              <a:rPr lang="en-GB" sz="2300"/>
              <a:t>VISIT ENGLAND, VISIT SCOTLAND, VISIT WALES, VISIT LONDON, NORTHERN IRELAND TOURIST BOARD,</a:t>
            </a:r>
          </a:p>
          <a:p>
            <a:r>
              <a:rPr lang="en-GB" sz="2300"/>
              <a:t>VISIT WALES – PROMOTION AND DEVELOPMENT OF TOURISM IN WALES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8FBB044-D103-4DDA-A753-9132325F2765}"/>
              </a:ext>
            </a:extLst>
          </p:cNvPr>
          <p:cNvSpPr txBox="1"/>
          <p:nvPr/>
        </p:nvSpPr>
        <p:spPr>
          <a:xfrm>
            <a:off x="3563888" y="5958230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https://www.visitbritain.org/structure-tourism-britain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38305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Industry Bodies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ABTA</a:t>
            </a:r>
          </a:p>
          <a:p>
            <a:r>
              <a:rPr lang="en-GB" dirty="0"/>
              <a:t>ALVA</a:t>
            </a:r>
          </a:p>
          <a:p>
            <a:r>
              <a:rPr lang="en-GB" dirty="0"/>
              <a:t>BALPPA</a:t>
            </a:r>
          </a:p>
          <a:p>
            <a:r>
              <a:rPr lang="en-GB" dirty="0"/>
              <a:t>British Destinations</a:t>
            </a:r>
          </a:p>
          <a:p>
            <a:r>
              <a:rPr lang="en-GB" dirty="0"/>
              <a:t>HCIMA</a:t>
            </a:r>
          </a:p>
          <a:p>
            <a:r>
              <a:rPr lang="en-GB" dirty="0"/>
              <a:t>Institute of Tourist Guiding (Blue Guides)</a:t>
            </a:r>
          </a:p>
          <a:p>
            <a:r>
              <a:rPr lang="en-GB" dirty="0"/>
              <a:t>Tourism Alliance – Lobby</a:t>
            </a:r>
          </a:p>
          <a:p>
            <a:r>
              <a:rPr lang="en-GB" dirty="0"/>
              <a:t>Tourism Society</a:t>
            </a:r>
          </a:p>
          <a:p>
            <a:r>
              <a:rPr lang="en-GB" dirty="0" err="1"/>
              <a:t>Ukinbound</a:t>
            </a:r>
            <a:endParaRPr lang="en-GB" dirty="0"/>
          </a:p>
          <a:p>
            <a:r>
              <a:rPr lang="en-GB" dirty="0"/>
              <a:t>TIER – Tourism Industry Emergency Response </a:t>
            </a:r>
          </a:p>
          <a:p>
            <a:r>
              <a:rPr lang="en-GB" dirty="0"/>
              <a:t>Welcome to Britain Group</a:t>
            </a:r>
          </a:p>
          <a:p>
            <a:r>
              <a:rPr lang="en-GB" dirty="0">
                <a:hlinkClick r:id="rId3"/>
              </a:rPr>
              <a:t>Industry groups &amp; bodies | VisitBritain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04385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D8DA6-FE9A-4A38-A3B9-D838D22254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Britain’s Image overseas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65FF84-39B0-4F34-8F25-BF7317C810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The UK has a well rounded nation brand, ranked in the top four for five out of six dimensions that make up the nation brand rank. </a:t>
            </a:r>
          </a:p>
          <a:p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</a:rPr>
              <a:t>Ranked on </a:t>
            </a:r>
            <a:r>
              <a:rPr lang="en-GB" b="1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The </a:t>
            </a:r>
            <a:r>
              <a:rPr lang="en-GB" b="1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Anholt</a:t>
            </a:r>
            <a:r>
              <a:rPr lang="en-GB" b="1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 Nation Brands Index</a:t>
            </a:r>
            <a:endParaRPr lang="en-GB" dirty="0">
              <a:solidFill>
                <a:srgbClr val="333333"/>
              </a:solidFill>
              <a:latin typeface="Arial" panose="020B0604020202020204" pitchFamily="34" charset="0"/>
            </a:endParaRP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2020 UK ranked 2</a:t>
            </a:r>
            <a:r>
              <a:rPr lang="en-GB" b="0" i="0" baseline="3000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nd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 out of 50 nations behind Germany</a:t>
            </a:r>
          </a:p>
          <a:p>
            <a:r>
              <a:rPr lang="en-GB" dirty="0">
                <a:hlinkClick r:id="rId2"/>
              </a:rPr>
              <a:t>Britain’s image overseas | VisitBritain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endParaRPr lang="en-GB" dirty="0">
              <a:solidFill>
                <a:srgbClr val="333333"/>
              </a:solidFill>
              <a:latin typeface="Arial" panose="020B0604020202020204" pitchFamily="34" charset="0"/>
            </a:endParaRP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Those visiting Britain on holiday are often particularly likely to include activities such as dining in restaurants, shopping and sightseeing our famous monuments and buildings. </a:t>
            </a:r>
          </a:p>
          <a:p>
            <a:r>
              <a:rPr lang="en-GB" dirty="0">
                <a:hlinkClick r:id="rId3"/>
              </a:rPr>
              <a:t>Activities undertaken in Britain | VisitBritain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</a:rPr>
              <a:t> </a:t>
            </a:r>
            <a:endParaRPr lang="en-GB" b="0" i="0" dirty="0">
              <a:solidFill>
                <a:srgbClr val="333333"/>
              </a:solidFill>
              <a:effectLst/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</a:rPr>
              <a:t>Full report - </a:t>
            </a:r>
          </a:p>
          <a:p>
            <a:r>
              <a:rPr lang="en-GB" dirty="0">
                <a:hlinkClick r:id="rId4"/>
              </a:rPr>
              <a:t>How the world views the UK (visitbritain.org)</a:t>
            </a:r>
            <a:endParaRPr lang="en-GB" b="0" i="0" dirty="0">
              <a:solidFill>
                <a:srgbClr val="333333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26316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TRAVEL INDUSTRY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>
                <a:solidFill>
                  <a:prstClr val="black"/>
                </a:solidFill>
              </a:rPr>
              <a:t>DESTINATIONS, COUNTRIES, HOSPITALITY,  PROVIDERS, SERVICES, AIRLINES, SUPPLIERS AND TRAVEL TRADE</a:t>
            </a:r>
          </a:p>
          <a:p>
            <a:pPr lvl="0"/>
            <a:r>
              <a:rPr lang="en-GB" dirty="0"/>
              <a:t>BASED ON ECONOMIC ANALYSIS  TOOLS</a:t>
            </a:r>
          </a:p>
          <a:p>
            <a:r>
              <a:rPr lang="en-GB" dirty="0"/>
              <a:t>FORCES WHICH DRIVE COMPETITION</a:t>
            </a:r>
          </a:p>
          <a:p>
            <a:r>
              <a:rPr lang="en-GB" dirty="0"/>
              <a:t> PROFITABILITY</a:t>
            </a:r>
          </a:p>
          <a:p>
            <a:r>
              <a:rPr lang="en-GB" dirty="0"/>
              <a:t>INVESTMENT</a:t>
            </a:r>
          </a:p>
          <a:p>
            <a:r>
              <a:rPr lang="en-GB" dirty="0"/>
              <a:t>SERVICE INDUSTRY SELLING EXPERIENCES</a:t>
            </a:r>
          </a:p>
          <a:p>
            <a:r>
              <a:rPr lang="en-GB" dirty="0"/>
              <a:t>COMPETITOR STRATEGIES</a:t>
            </a:r>
          </a:p>
          <a:p>
            <a:r>
              <a:rPr lang="en-GB" dirty="0"/>
              <a:t>YIELD MANAGEMENT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4432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1979 Theory</a:t>
            </a:r>
          </a:p>
          <a:p>
            <a:r>
              <a:rPr lang="en-GB" dirty="0"/>
              <a:t>Tool for analysing competition</a:t>
            </a:r>
          </a:p>
          <a:p>
            <a:r>
              <a:rPr lang="en-GB" dirty="0"/>
              <a:t>5 forces that determine competitive intensity</a:t>
            </a:r>
          </a:p>
          <a:p>
            <a:r>
              <a:rPr lang="en-GB" dirty="0"/>
              <a:t>Competitor Analysis – Profitability</a:t>
            </a:r>
          </a:p>
          <a:p>
            <a:r>
              <a:rPr lang="en-GB" dirty="0"/>
              <a:t>Pure Competition is Attractive</a:t>
            </a:r>
          </a:p>
          <a:p>
            <a:r>
              <a:rPr lang="en-GB" dirty="0"/>
              <a:t>All organisations are driven to normal profits</a:t>
            </a:r>
          </a:p>
          <a:p>
            <a:r>
              <a:rPr lang="en-GB" dirty="0"/>
              <a:t>Ability to serve customers and make profit</a:t>
            </a:r>
          </a:p>
          <a:p>
            <a:r>
              <a:rPr lang="en-GB" dirty="0"/>
              <a:t>Structure – Conduct - Performance</a:t>
            </a:r>
          </a:p>
          <a:p>
            <a:r>
              <a:rPr lang="en-GB" dirty="0"/>
              <a:t>Opportunity to apply core competencies, business model or USP to chase profit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8816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TRAVEL INDUSTRY RIVALRY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MACRO FACTORS</a:t>
            </a:r>
          </a:p>
          <a:p>
            <a:endParaRPr lang="en-GB" dirty="0"/>
          </a:p>
          <a:p>
            <a:r>
              <a:rPr lang="en-GB" dirty="0"/>
              <a:t>1. COMPETITIVE RIVALRY</a:t>
            </a:r>
          </a:p>
          <a:p>
            <a:r>
              <a:rPr lang="en-GB" dirty="0"/>
              <a:t>2. BUYER BARGAINING POWER</a:t>
            </a:r>
          </a:p>
          <a:p>
            <a:r>
              <a:rPr lang="en-GB" dirty="0"/>
              <a:t>3. SUPPLIER BARGAINING POWER</a:t>
            </a:r>
          </a:p>
          <a:p>
            <a:r>
              <a:rPr lang="en-GB" dirty="0"/>
              <a:t>4. THREAT OF NEW ENTRANTS</a:t>
            </a:r>
          </a:p>
          <a:p>
            <a:r>
              <a:rPr lang="en-GB" dirty="0"/>
              <a:t>5. THREATS OF SUBSTITUTES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16744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COMPETITIVE RIVALRY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/>
          </a:bodyPr>
          <a:lstStyle/>
          <a:p>
            <a:r>
              <a:rPr lang="en-GB" dirty="0"/>
              <a:t>ESTABLISHED COMPETITORS</a:t>
            </a:r>
          </a:p>
          <a:p>
            <a:r>
              <a:rPr lang="en-GB" dirty="0"/>
              <a:t>HORIZONTAL COMPETITION</a:t>
            </a:r>
          </a:p>
          <a:p>
            <a:r>
              <a:rPr lang="en-GB" dirty="0"/>
              <a:t>PRODUCTS / SERVICES</a:t>
            </a:r>
          </a:p>
          <a:p>
            <a:r>
              <a:rPr lang="en-GB" dirty="0"/>
              <a:t>SWITCHING COSTS</a:t>
            </a:r>
          </a:p>
          <a:p>
            <a:r>
              <a:rPr lang="en-GB" dirty="0"/>
              <a:t>CUSTOMER LOYALTY</a:t>
            </a:r>
          </a:p>
          <a:p>
            <a:r>
              <a:rPr lang="en-GB" dirty="0"/>
              <a:t>MARKET PLACE</a:t>
            </a:r>
          </a:p>
          <a:p>
            <a:r>
              <a:rPr lang="en-GB" dirty="0"/>
              <a:t>GOVERNMENT POLICIES</a:t>
            </a:r>
          </a:p>
          <a:p>
            <a:r>
              <a:rPr lang="en-GB" dirty="0"/>
              <a:t>COSTS</a:t>
            </a:r>
          </a:p>
          <a:p>
            <a:r>
              <a:rPr lang="en-GB" dirty="0"/>
              <a:t>PRODUCT DIFFERENTIATION</a:t>
            </a:r>
          </a:p>
          <a:p>
            <a:r>
              <a:rPr lang="en-GB" dirty="0"/>
              <a:t>FUNDING</a:t>
            </a:r>
          </a:p>
          <a:p>
            <a:r>
              <a:rPr lang="en-GB" dirty="0"/>
              <a:t>ACCESS TO DISTRIBUTION CHANNELS</a:t>
            </a:r>
          </a:p>
        </p:txBody>
      </p:sp>
    </p:spTree>
    <p:extLst>
      <p:ext uri="{BB962C8B-B14F-4D97-AF65-F5344CB8AC3E}">
        <p14:creationId xmlns:p14="http://schemas.microsoft.com/office/powerpoint/2010/main" val="42123038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THREAT OF NEW ENTRY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HORIZONTAL COMPETITION</a:t>
            </a:r>
          </a:p>
          <a:p>
            <a:r>
              <a:rPr lang="en-GB" dirty="0"/>
              <a:t>COSTS</a:t>
            </a:r>
          </a:p>
          <a:p>
            <a:r>
              <a:rPr lang="en-GB" dirty="0"/>
              <a:t>EXPERIENCE </a:t>
            </a:r>
          </a:p>
          <a:p>
            <a:r>
              <a:rPr lang="en-GB" dirty="0"/>
              <a:t>TRAINING</a:t>
            </a:r>
          </a:p>
          <a:p>
            <a:r>
              <a:rPr lang="en-GB" dirty="0"/>
              <a:t>ECONOMIES OF SCALE</a:t>
            </a:r>
          </a:p>
          <a:p>
            <a:r>
              <a:rPr lang="en-GB" dirty="0"/>
              <a:t>TECHNOLOGY PROTECTION</a:t>
            </a:r>
          </a:p>
          <a:p>
            <a:r>
              <a:rPr lang="en-GB" dirty="0"/>
              <a:t>SERVICE STANDARDS</a:t>
            </a:r>
          </a:p>
          <a:p>
            <a:r>
              <a:rPr lang="en-GB" dirty="0"/>
              <a:t>BARRIERS TO ENTRY</a:t>
            </a:r>
          </a:p>
        </p:txBody>
      </p:sp>
    </p:spTree>
    <p:extLst>
      <p:ext uri="{BB962C8B-B14F-4D97-AF65-F5344CB8AC3E}">
        <p14:creationId xmlns:p14="http://schemas.microsoft.com/office/powerpoint/2010/main" val="35734345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SUPPLIER 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r>
              <a:rPr lang="en-GB" dirty="0"/>
              <a:t>VERTICAL COMPETITION</a:t>
            </a:r>
          </a:p>
          <a:p>
            <a:r>
              <a:rPr lang="en-GB" dirty="0"/>
              <a:t>BARGAINING /NEGOTIATION POWER</a:t>
            </a:r>
          </a:p>
          <a:p>
            <a:r>
              <a:rPr lang="en-GB" dirty="0"/>
              <a:t>NUMBERS OF SUPPLIERS</a:t>
            </a:r>
          </a:p>
          <a:p>
            <a:r>
              <a:rPr lang="en-GB" dirty="0"/>
              <a:t>SUPPLIER TYPES</a:t>
            </a:r>
          </a:p>
          <a:p>
            <a:r>
              <a:rPr lang="en-GB" dirty="0"/>
              <a:t>PRODUCT SIMILARITY</a:t>
            </a:r>
          </a:p>
          <a:p>
            <a:r>
              <a:rPr lang="en-GB" dirty="0"/>
              <a:t>SUBSTITUTIONS</a:t>
            </a:r>
          </a:p>
          <a:p>
            <a:r>
              <a:rPr lang="en-GB" dirty="0"/>
              <a:t>OPPORTUNITY FOR CHANGE</a:t>
            </a:r>
          </a:p>
          <a:p>
            <a:r>
              <a:rPr lang="en-GB" dirty="0"/>
              <a:t>NEUTRAL SUPPLIER POWER</a:t>
            </a:r>
          </a:p>
          <a:p>
            <a:r>
              <a:rPr lang="en-GB" dirty="0"/>
              <a:t>PRICE SENSITIVITY</a:t>
            </a:r>
          </a:p>
          <a:p>
            <a:r>
              <a:rPr lang="en-GB" dirty="0"/>
              <a:t>DISTRIBUTION CHANNELS</a:t>
            </a:r>
          </a:p>
          <a:p>
            <a:r>
              <a:rPr lang="en-GB" dirty="0"/>
              <a:t>DEMAND AND SUPPLY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88539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BUYER 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VERTICAL COMPETITION</a:t>
            </a:r>
          </a:p>
          <a:p>
            <a:r>
              <a:rPr lang="en-GB" dirty="0"/>
              <a:t>BARGAINING / NEGOTIATION POWER</a:t>
            </a:r>
          </a:p>
          <a:p>
            <a:r>
              <a:rPr lang="en-GB" dirty="0"/>
              <a:t>COOPERATIVES</a:t>
            </a:r>
          </a:p>
          <a:p>
            <a:r>
              <a:rPr lang="en-GB" dirty="0"/>
              <a:t>SIZE OF ORDERS</a:t>
            </a:r>
          </a:p>
          <a:p>
            <a:r>
              <a:rPr lang="en-GB" dirty="0"/>
              <a:t>HOMOGENOUS PRODUCT</a:t>
            </a:r>
          </a:p>
          <a:p>
            <a:r>
              <a:rPr lang="en-GB" dirty="0"/>
              <a:t>SENSITIVITY</a:t>
            </a:r>
          </a:p>
          <a:p>
            <a:r>
              <a:rPr lang="en-GB" dirty="0"/>
              <a:t>ABILITY TO SUBSITUTE</a:t>
            </a:r>
          </a:p>
          <a:p>
            <a:r>
              <a:rPr lang="en-GB" dirty="0"/>
              <a:t>POWER</a:t>
            </a:r>
          </a:p>
          <a:p>
            <a:r>
              <a:rPr lang="en-GB" dirty="0"/>
              <a:t>PRICING</a:t>
            </a:r>
          </a:p>
          <a:p>
            <a:r>
              <a:rPr lang="en-GB" dirty="0"/>
              <a:t>DEMAND AND SUPPLY</a:t>
            </a:r>
          </a:p>
        </p:txBody>
      </p:sp>
    </p:spTree>
    <p:extLst>
      <p:ext uri="{BB962C8B-B14F-4D97-AF65-F5344CB8AC3E}">
        <p14:creationId xmlns:p14="http://schemas.microsoft.com/office/powerpoint/2010/main" val="4297703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THREAT OF SUBSITUTION OF </a:t>
            </a:r>
            <a:br>
              <a:rPr lang="en-GB" dirty="0"/>
            </a:br>
            <a:r>
              <a:rPr lang="en-GB" dirty="0"/>
              <a:t>PRODUCT OR SERVICE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HORIZONTAL COMPETITION</a:t>
            </a:r>
          </a:p>
          <a:p>
            <a:r>
              <a:rPr lang="en-GB" dirty="0"/>
              <a:t>POSSIBLE CROSS PRODUCT SUBSTITUTION</a:t>
            </a:r>
          </a:p>
          <a:p>
            <a:r>
              <a:rPr lang="en-GB" dirty="0"/>
              <a:t>ABILITY TO IMPORT</a:t>
            </a:r>
          </a:p>
          <a:p>
            <a:r>
              <a:rPr lang="en-GB" dirty="0"/>
              <a:t>NEW DEVELOPMENTS</a:t>
            </a:r>
          </a:p>
          <a:p>
            <a:r>
              <a:rPr lang="en-GB" dirty="0"/>
              <a:t>MARKETING POWER</a:t>
            </a:r>
          </a:p>
          <a:p>
            <a:r>
              <a:rPr lang="en-GB" dirty="0"/>
              <a:t>INCENTIVES</a:t>
            </a:r>
          </a:p>
        </p:txBody>
      </p:sp>
    </p:spTree>
    <p:extLst>
      <p:ext uri="{BB962C8B-B14F-4D97-AF65-F5344CB8AC3E}">
        <p14:creationId xmlns:p14="http://schemas.microsoft.com/office/powerpoint/2010/main" val="35002123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Airline Industry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Profitability Low</a:t>
            </a:r>
          </a:p>
          <a:p>
            <a:r>
              <a:rPr lang="en-GB" dirty="0"/>
              <a:t>High Fixed Costs</a:t>
            </a:r>
          </a:p>
          <a:p>
            <a:r>
              <a:rPr lang="en-GB" dirty="0"/>
              <a:t>Low Variable Costs</a:t>
            </a:r>
          </a:p>
          <a:p>
            <a:r>
              <a:rPr lang="en-GB" dirty="0"/>
              <a:t>Airlines compete on Costs driving down Profits</a:t>
            </a:r>
          </a:p>
          <a:p>
            <a:r>
              <a:rPr lang="en-GB" dirty="0"/>
              <a:t>Differentiation to increase profitability</a:t>
            </a:r>
          </a:p>
          <a:p>
            <a:r>
              <a:rPr lang="en-GB" dirty="0"/>
              <a:t>Price Sensitive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837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(in pairs)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CHOOSE A SECTOR OF THE TRAVEL INDUSTRY/DESTINATION OR EVENTS INDUSTRY AND CONSIDER EACH OF THE FOLLOWING-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COMPETITIVE RIVALRY IN THE MARKET</a:t>
            </a:r>
          </a:p>
          <a:p>
            <a:r>
              <a:rPr lang="en-GB" dirty="0"/>
              <a:t>THREAT OF NEW ENTRY </a:t>
            </a:r>
          </a:p>
          <a:p>
            <a:r>
              <a:rPr lang="en-GB" dirty="0"/>
              <a:t>THREAT OF SUBSITUTION OF PRODUCT OR SERVICE</a:t>
            </a:r>
          </a:p>
          <a:p>
            <a:r>
              <a:rPr lang="en-GB" dirty="0"/>
              <a:t>BUYER POWER</a:t>
            </a:r>
          </a:p>
          <a:p>
            <a:r>
              <a:rPr lang="en-GB" dirty="0"/>
              <a:t>SUPPLIER POWER</a:t>
            </a:r>
          </a:p>
          <a:p>
            <a:endParaRPr lang="en-GB" dirty="0"/>
          </a:p>
          <a:p>
            <a:r>
              <a:rPr lang="en-GB" dirty="0"/>
              <a:t>Present back next week!</a:t>
            </a:r>
          </a:p>
        </p:txBody>
      </p:sp>
    </p:spTree>
    <p:extLst>
      <p:ext uri="{BB962C8B-B14F-4D97-AF65-F5344CB8AC3E}">
        <p14:creationId xmlns:p14="http://schemas.microsoft.com/office/powerpoint/2010/main" val="28811407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760</Words>
  <Application>Microsoft Office PowerPoint</Application>
  <PresentationFormat>On-screen Show (4:3)</PresentationFormat>
  <Paragraphs>163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Roboto</vt:lpstr>
      <vt:lpstr>Office Theme</vt:lpstr>
      <vt:lpstr>Destination developments and  PORTERS 5 FORCES</vt:lpstr>
      <vt:lpstr>DESTINATION DEVELOPMENT</vt:lpstr>
      <vt:lpstr>UK TRAVEL INDUSTRY</vt:lpstr>
      <vt:lpstr>Public sector organisations that impact on tourism</vt:lpstr>
      <vt:lpstr>UK STRUCTURE</vt:lpstr>
      <vt:lpstr>Industry Bodies</vt:lpstr>
      <vt:lpstr>Britain’s Image overseas </vt:lpstr>
      <vt:lpstr>TRAVEL INDUSTRY</vt:lpstr>
      <vt:lpstr>PORTER</vt:lpstr>
      <vt:lpstr>TRAVEL INDUSTRY RIVALRY</vt:lpstr>
      <vt:lpstr>COMPETITIVE RIVALRY</vt:lpstr>
      <vt:lpstr>THREAT OF NEW ENTRY </vt:lpstr>
      <vt:lpstr>SUPPLIER POWER</vt:lpstr>
      <vt:lpstr>BUYER POWER</vt:lpstr>
      <vt:lpstr>THREAT OF SUBSITUTION OF  PRODUCT OR SERVICE</vt:lpstr>
      <vt:lpstr>Airline Industry</vt:lpstr>
      <vt:lpstr>TASK (in pairs)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Tourism and Travel PORTERS 5 FORCES</dc:title>
  <dc:creator>Helen Evans (Institute of Management and Health)</dc:creator>
  <cp:lastModifiedBy>Helen Evans (Institute of Management and Health)</cp:lastModifiedBy>
  <cp:revision>5</cp:revision>
  <dcterms:created xsi:type="dcterms:W3CDTF">2021-10-14T15:40:55Z</dcterms:created>
  <dcterms:modified xsi:type="dcterms:W3CDTF">2021-11-16T11:18:56Z</dcterms:modified>
</cp:coreProperties>
</file>