
<file path=[Content_Types].xml><?xml version="1.0" encoding="utf-8"?>
<Types xmlns="http://schemas.openxmlformats.org/package/2006/content-types">
  <Override PartName="/ppt/slides/slide14.xml" ContentType="application/vnd.openxmlformats-officedocument.presentationml.slide+xml"/>
  <Override PartName="/ppt/slideLayouts/slideLayout8.xml" ContentType="application/vnd.openxmlformats-officedocument.presentationml.slideLayout+xml"/>
  <Override PartName="/ppt/slides/slide52.xml" ContentType="application/vnd.openxmlformats-officedocument.presentationml.slide+xml"/>
  <Override PartName="/ppt/slides/slide49.xml" ContentType="application/vnd.openxmlformats-officedocument.presentationml.slide+xml"/>
  <Override PartName="/ppt/slides/slide68.xml" ContentType="application/vnd.openxmlformats-officedocument.presentationml.slide+xml"/>
  <Override PartName="/ppt/slides/slide33.xml" ContentType="application/vnd.openxmlformats-officedocument.presentationml.slide+xml"/>
  <Default Extension="bin" ContentType="application/vnd.openxmlformats-officedocument.presentationml.printerSettings"/>
  <Override PartName="/ppt/notesSlides/notesSlide30.xml" ContentType="application/vnd.openxmlformats-officedocument.presentationml.notesSlide+xml"/>
  <Override PartName="/ppt/notesSlides/notesSlide13.xml" ContentType="application/vnd.openxmlformats-officedocument.presentationml.notesSlide+xml"/>
  <Override PartName="/ppt/notesSlides/notesSlide29.xml" ContentType="application/vnd.openxmlformats-officedocument.presentationml.notesSlide+xml"/>
  <Override PartName="/ppt/notesSlides/notesSlide2.xml" ContentType="application/vnd.openxmlformats-officedocument.presentationml.notesSlide+xml"/>
  <Override PartName="/ppt/slides/slide18.xml" ContentType="application/vnd.openxmlformats-officedocument.presentationml.slide+xml"/>
  <Override PartName="/ppt/slides/slide37.xml" ContentType="application/vnd.openxmlformats-officedocument.presentationml.slide+xml"/>
  <Override PartName="/ppt/slides/slide56.xml" ContentType="application/vnd.openxmlformats-officedocument.presentationml.slide+xml"/>
  <Override PartName="/ppt/slides/slide75.xml" ContentType="application/vnd.openxmlformats-officedocument.presentationml.slide+xml"/>
  <Override PartName="/ppt/slides/slide3.xml" ContentType="application/vnd.openxmlformats-officedocument.presentationml.slide+xml"/>
  <Override PartName="/ppt/slideLayouts/slideLayout1.xml" ContentType="application/vnd.openxmlformats-officedocument.presentationml.slideLayout+xml"/>
  <Override PartName="/ppt/notesSlides/notesSlide34.xml" ContentType="application/vnd.openxmlformats-officedocument.presentationml.notesSlide+xml"/>
  <Override PartName="/ppt/slides/slide23.xml" ContentType="application/vnd.openxmlformats-officedocument.presentationml.slide+xml"/>
  <Override PartName="/ppt/slides/slide42.xml" ContentType="application/vnd.openxmlformats-officedocument.presentationml.slide+xml"/>
  <Override PartName="/ppt/slides/slide61.xml" ContentType="application/vnd.openxmlformats-officedocument.presentationml.slide+xml"/>
  <Override PartName="/ppt/theme/theme1.xml" ContentType="application/vnd.openxmlformats-officedocument.theme+xml"/>
  <Override PartName="/ppt/slideLayouts/slideLayout10.xml" ContentType="application/vnd.openxmlformats-officedocument.presentationml.slideLayout+xml"/>
  <Override PartName="/ppt/notesSlides/notesSlide17.xml" ContentType="application/vnd.openxmlformats-officedocument.presentationml.notesSlide+xml"/>
  <Override PartName="/ppt/notesSlides/notesSlide36.xml" ContentType="application/vnd.openxmlformats-officedocument.presentationml.notesSlide+xml"/>
  <Override PartName="/ppt/notesSlides/notesSlide6.xml" ContentType="application/vnd.openxmlformats-officedocument.presentationml.notesSlide+xml"/>
  <Override PartName="/ppt/notesSlides/notesSlide22.xml" ContentType="application/vnd.openxmlformats-officedocument.presentationml.notesSlide+xml"/>
  <Override PartName="/ppt/slides/slide7.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27.xml" ContentType="application/vnd.openxmlformats-officedocument.presentationml.slide+xml"/>
  <Override PartName="/ppt/slides/slide11.xml" ContentType="application/vnd.openxmlformats-officedocument.presentationml.slide+xml"/>
  <Override PartName="/ppt/slides/slide65.xml" ContentType="application/vnd.openxmlformats-officedocument.presentationml.slide+xml"/>
  <Override PartName="/ppt/slides/slide46.xml" ContentType="application/vnd.openxmlformats-officedocument.presentationml.slide+xml"/>
  <Override PartName="/ppt/notesSlides/notesSlide8.xml" ContentType="application/vnd.openxmlformats-officedocument.presentationml.notesSlide+xml"/>
  <Override PartName="/ppt/slides/slide70.xml" ContentType="application/vnd.openxmlformats-officedocument.presentationml.slide+xml"/>
  <Override PartName="/ppt/notesSlides/notesSlide26.xml" ContentType="application/vnd.openxmlformats-officedocument.presentationml.notes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53.xml" ContentType="application/vnd.openxmlformats-officedocument.presentationml.slide+xml"/>
  <Override PartName="/ppt/slides/slide15.xml" ContentType="application/vnd.openxmlformats-officedocument.presentationml.slide+xml"/>
  <Override PartName="/ppt/slides/slide69.xml" ContentType="application/vnd.openxmlformats-officedocument.presentationml.slide+xml"/>
  <Override PartName="/ppt/slides/slide72.xml" ContentType="application/vnd.openxmlformats-officedocument.presentationml.slide+xml"/>
  <Override PartName="/ppt/notesSlides/notesSlide31.xml" ContentType="application/vnd.openxmlformats-officedocument.presentationml.notesSlide+xml"/>
  <Override PartName="/ppt/slides/slide20.xml" ContentType="application/vnd.openxmlformats-officedocument.presentationml.slide+xml"/>
  <Override PartName="/ppt/presProps.xml" ContentType="application/vnd.openxmlformats-officedocument.presentationml.presProps+xml"/>
  <Override PartName="/ppt/notesSlides/notesSlide14.xml" ContentType="application/vnd.openxmlformats-officedocument.presentationml.notesSlide+xml"/>
  <Override PartName="/ppt/notesSlides/notesSlide3.xml" ContentType="application/vnd.openxmlformats-officedocument.presentationml.notesSlide+xml"/>
  <Override PartName="/ppt/slides/slide19.xml" ContentType="application/vnd.openxmlformats-officedocument.presentationml.slide+xml"/>
  <Override PartName="/ppt/slides/slide38.xml" ContentType="application/vnd.openxmlformats-officedocument.presentationml.slide+xml"/>
  <Override PartName="/ppt/slides/slide57.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Layouts/slideLayout2.xml" ContentType="application/vnd.openxmlformats-officedocument.presentationml.slideLayout+xml"/>
  <Override PartName="/ppt/notesSlides/notesSlide35.xml" ContentType="application/vnd.openxmlformats-officedocument.presentationml.notesSlide+xml"/>
  <Override PartName="/ppt/slides/slide24.xml" ContentType="application/vnd.openxmlformats-officedocument.presentationml.slide+xml"/>
  <Override PartName="/ppt/slides/slide43.xml" ContentType="application/vnd.openxmlformats-officedocument.presentationml.slide+xml"/>
  <Override PartName="/ppt/slides/slide62.xml" ContentType="application/vnd.openxmlformats-officedocument.presentationml.slide+xml"/>
  <Override PartName="/ppt/theme/theme2.xml" ContentType="application/vnd.openxmlformats-officedocument.theme+xml"/>
  <Override PartName="/ppt/handoutMasters/handoutMaster1.xml" ContentType="application/vnd.openxmlformats-officedocument.presentationml.handoutMaster+xml"/>
  <Override PartName="/ppt/slideLayouts/slideLayout11.xml" ContentType="application/vnd.openxmlformats-officedocument.presentationml.slideLayout+xml"/>
  <Override PartName="/ppt/notesSlides/notesSlide18.xml" ContentType="application/vnd.openxmlformats-officedocument.presentationml.notesSlide+xml"/>
  <Override PartName="/docProps/core.xml" ContentType="application/vnd.openxmlformats-package.core-properties+xml"/>
  <Override PartName="/ppt/notesSlides/notesSlide7.xml" ContentType="application/vnd.openxmlformats-officedocument.presentationml.notesSlide+xml"/>
  <Default Extension="jpeg" ContentType="image/jpeg"/>
  <Override PartName="/ppt/notesSlides/notesSlide23.xml" ContentType="application/vnd.openxmlformats-officedocument.presentationml.notesSlide+xml"/>
  <Override PartName="/ppt/slides/slide8.xml" ContentType="application/vnd.openxmlformats-officedocument.presentationml.slide+xml"/>
  <Override PartName="/ppt/slides/slide12.xml" ContentType="application/vnd.openxmlformats-officedocument.presentationml.slide+xml"/>
  <Override PartName="/ppt/slides/slide31.xml" ContentType="application/vnd.openxmlformats-officedocument.presentationml.slide+xml"/>
  <Override PartName="/ppt/slides/slide28.xml" ContentType="application/vnd.openxmlformats-officedocument.presentationml.slide+xml"/>
  <Override PartName="/ppt/slides/slide50.xml" ContentType="application/vnd.openxmlformats-officedocument.presentationml.slide+xml"/>
  <Override PartName="/ppt/slides/slide66.xml" ContentType="application/vnd.openxmlformats-officedocument.presentationml.slide+xml"/>
  <Override PartName="/ppt/slides/slide47.xml" ContentType="application/vnd.openxmlformats-officedocument.presentationml.slide+xml"/>
  <Override PartName="/ppt/slideLayouts/slideLayout6.xml" ContentType="application/vnd.openxmlformats-officedocument.presentationml.slideLayout+xml"/>
  <Override PartName="/ppt/notesSlides/notesSlide9.xml" ContentType="application/vnd.openxmlformats-officedocument.presentationml.notesSlide+xml"/>
  <Override PartName="/ppt/slides/slide71.xml" ContentType="application/vnd.openxmlformats-officedocument.presentationml.slide+xml"/>
  <Override PartName="/ppt/notesSlides/notesSlide11.xml" ContentType="application/vnd.openxmlformats-officedocument.presentationml.notesSlide+xml"/>
  <Default Extension="rels" ContentType="application/vnd.openxmlformats-package.relationships+xml"/>
  <Override PartName="/ppt/notesSlides/notesSlide27.xml" ContentType="application/vnd.openxmlformats-officedocument.presentationml.notesSlide+xml"/>
  <Override PartName="/ppt/slides/slide16.xml" ContentType="application/vnd.openxmlformats-officedocument.presentationml.slide+xml"/>
  <Override PartName="/ppt/slides/slide35.xml" ContentType="application/vnd.openxmlformats-officedocument.presentationml.slide+xml"/>
  <Override PartName="/ppt/slides/slide54.xml" ContentType="application/vnd.openxmlformats-officedocument.presentationml.slide+xml"/>
  <Override PartName="/ppt/slides/slide73.xml" ContentType="application/vnd.openxmlformats-officedocument.presentationml.slide+xml"/>
  <Override PartName="/ppt/slides/slide1.xml" ContentType="application/vnd.openxmlformats-officedocument.presentationml.slide+xml"/>
  <Override PartName="/ppt/notesSlides/notesSlide32.xml" ContentType="application/vnd.openxmlformats-officedocument.presentationml.notesSlide+xml"/>
  <Override PartName="/ppt/slides/slide21.xml" ContentType="application/vnd.openxmlformats-officedocument.presentationml.slide+xml"/>
  <Override PartName="/ppt/slides/slide40.xml" ContentType="application/vnd.openxmlformats-officedocument.presentationml.slide+xml"/>
  <Override PartName="/ppt/notesSlides/notesSlide15.xml" ContentType="application/vnd.openxmlformats-officedocument.presentationml.notesSlide+xml"/>
  <Override PartName="/ppt/notesSlides/notesSlide4.xml" ContentType="application/vnd.openxmlformats-officedocument.presentationml.notesSlide+xml"/>
  <Override PartName="/ppt/slides/slide39.xml" ContentType="application/vnd.openxmlformats-officedocument.presentationml.slide+xml"/>
  <Override PartName="/ppt/slides/slide58.xml" ContentType="application/vnd.openxmlformats-officedocument.presentationml.slide+xml"/>
  <Override PartName="/ppt/slides/slide77.xml" ContentType="application/vnd.openxmlformats-officedocument.presentationml.slide+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s/slide25.xml" ContentType="application/vnd.openxmlformats-officedocument.presentationml.slide+xml"/>
  <Override PartName="/ppt/slides/slide44.xml" ContentType="application/vnd.openxmlformats-officedocument.presentationml.slide+xml"/>
  <Override PartName="/ppt/theme/theme3.xml" ContentType="application/vnd.openxmlformats-officedocument.theme+xml"/>
  <Override PartName="/ppt/slides/slide63.xml" ContentType="application/vnd.openxmlformats-officedocument.presentationml.slide+xml"/>
  <Override PartName="/ppt/notesSlides/notesSlide20.xml" ContentType="application/vnd.openxmlformats-officedocument.presentationml.notesSlide+xml"/>
  <Override PartName="/ppt/notesSlides/notesSlide19.xml" ContentType="application/vnd.openxmlformats-officedocument.presentationml.notesSlide+xml"/>
  <Override PartName="/ppt/notesSlides/notesSlide24.xml" ContentType="application/vnd.openxmlformats-officedocument.presentationml.notesSlide+xml"/>
  <Override PartName="/ppt/slides/slide9.xml" ContentType="application/vnd.openxmlformats-officedocument.presentationml.slide+xml"/>
  <Override PartName="/ppt/slides/slide13.xml" ContentType="application/vnd.openxmlformats-officedocument.presentationml.slide+xml"/>
  <Default Extension="xml" ContentType="application/xml"/>
  <Override PartName="/ppt/tableStyles.xml" ContentType="application/vnd.openxmlformats-officedocument.presentationml.tableStyles+xml"/>
  <Override PartName="/ppt/slides/slide51.xml" ContentType="application/vnd.openxmlformats-officedocument.presentationml.slide+xml"/>
  <Override PartName="/ppt/slides/slide67.xml" ContentType="application/vnd.openxmlformats-officedocument.presentationml.slide+xml"/>
  <Override PartName="/ppt/slides/slide48.xml" ContentType="application/vnd.openxmlformats-officedocument.presentationml.slide+xml"/>
  <Override PartName="/ppt/notesSlides/notesSlide10.xml" ContentType="application/vnd.openxmlformats-officedocument.presentationml.notesSlide+xml"/>
  <Override PartName="/ppt/slides/slide32.xml" ContentType="application/vnd.openxmlformats-officedocument.presentationml.slide+xml"/>
  <Override PartName="/ppt/viewProps.xml" ContentType="application/vnd.openxmlformats-officedocument.presentationml.viewProps+xml"/>
  <Override PartName="/ppt/slideLayouts/slideLayout7.xml" ContentType="application/vnd.openxmlformats-officedocument.presentationml.slideLayout+xml"/>
  <Override PartName="/ppt/slides/slide29.xml" ContentType="application/vnd.openxmlformats-officedocument.presentationml.slide+xml"/>
  <Override PartName="/docProps/app.xml" ContentType="application/vnd.openxmlformats-officedocument.extended-properties+xml"/>
  <Override PartName="/ppt/notesMasters/notesMaster1.xml" ContentType="application/vnd.openxmlformats-officedocument.presentationml.notesMaster+xml"/>
  <Override PartName="/ppt/notesSlides/notesSlide12.xml" ContentType="application/vnd.openxmlformats-officedocument.presentationml.notesSlide+xml"/>
  <Override PartName="/ppt/notesSlides/notesSlide28.xml" ContentType="application/vnd.openxmlformats-officedocument.presentationml.notesSlide+xml"/>
  <Override PartName="/ppt/notesSlides/notesSlide1.xml" ContentType="application/vnd.openxmlformats-officedocument.presentationml.notesSlide+xml"/>
  <Override PartName="/ppt/slides/slide17.xml" ContentType="application/vnd.openxmlformats-officedocument.presentationml.slide+xml"/>
  <Override PartName="/ppt/slides/slide36.xml" ContentType="application/vnd.openxmlformats-officedocument.presentationml.slide+xml"/>
  <Override PartName="/ppt/slides/slide55.xml" ContentType="application/vnd.openxmlformats-officedocument.presentationml.slide+xml"/>
  <Override PartName="/ppt/slides/slide74.xml" ContentType="application/vnd.openxmlformats-officedocument.presentationml.slide+xml"/>
  <Override PartName="/ppt/slides/slide2.xml" ContentType="application/vnd.openxmlformats-officedocument.presentationml.slide+xml"/>
  <Override PartName="/ppt/presentation.xml" ContentType="application/vnd.openxmlformats-officedocument.presentationml.presentation.main+xml"/>
  <Override PartName="/ppt/notesSlides/notesSlide33.xml" ContentType="application/vnd.openxmlformats-officedocument.presentationml.notesSlide+xml"/>
  <Override PartName="/ppt/slides/slide22.xml" ContentType="application/vnd.openxmlformats-officedocument.presentationml.slide+xml"/>
  <Override PartName="/ppt/slides/slide41.xml" ContentType="application/vnd.openxmlformats-officedocument.presentationml.slide+xml"/>
  <Override PartName="/ppt/slides/slide60.xml" ContentType="application/vnd.openxmlformats-officedocument.presentationml.slide+xml"/>
  <Override PartName="/ppt/notesSlides/notesSlide16.xml" ContentType="application/vnd.openxmlformats-officedocument.presentationml.notesSlide+xml"/>
  <Override PartName="/ppt/notesSlides/notesSlide5.xml" ContentType="application/vnd.openxmlformats-officedocument.presentationml.notesSlide+xml"/>
  <Override PartName="/ppt/slides/slide59.xml" ContentType="application/vnd.openxmlformats-officedocument.presentationml.slide+xml"/>
  <Override PartName="/ppt/notesSlides/notesSlide21.xml" ContentType="application/vnd.openxmlformats-officedocument.presentationml.notesSlide+xml"/>
  <Override PartName="/ppt/slides/slide6.xml" ContentType="application/vnd.openxmlformats-officedocument.presentationml.slide+xml"/>
  <Override PartName="/ppt/slideLayouts/slideLayout4.xml" ContentType="application/vnd.openxmlformats-officedocument.presentationml.slideLayout+xml"/>
  <Override PartName="/ppt/slides/slide10.xml" ContentType="application/vnd.openxmlformats-officedocument.presentationml.slide+xml"/>
  <Override PartName="/ppt/slides/slide26.xml" ContentType="application/vnd.openxmlformats-officedocument.presentationml.slide+xml"/>
  <Override PartName="/ppt/slides/slide45.xml" ContentType="application/vnd.openxmlformats-officedocument.presentationml.slide+xml"/>
  <Override PartName="/ppt/slides/slide64.xml" ContentType="application/vnd.openxmlformats-officedocument.presentationml.slide+xml"/>
  <Default Extension="png" ContentType="image/png"/>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709" r:id="rId1"/>
  </p:sldMasterIdLst>
  <p:notesMasterIdLst>
    <p:notesMasterId r:id="rId79"/>
  </p:notesMasterIdLst>
  <p:handoutMasterIdLst>
    <p:handoutMasterId r:id="rId80"/>
  </p:handoutMasterIdLst>
  <p:sldIdLst>
    <p:sldId id="256" r:id="rId2"/>
    <p:sldId id="299" r:id="rId3"/>
    <p:sldId id="280" r:id="rId4"/>
    <p:sldId id="300" r:id="rId5"/>
    <p:sldId id="310" r:id="rId6"/>
    <p:sldId id="313" r:id="rId7"/>
    <p:sldId id="311" r:id="rId8"/>
    <p:sldId id="312" r:id="rId9"/>
    <p:sldId id="297" r:id="rId10"/>
    <p:sldId id="301" r:id="rId11"/>
    <p:sldId id="302" r:id="rId12"/>
    <p:sldId id="303" r:id="rId13"/>
    <p:sldId id="304" r:id="rId14"/>
    <p:sldId id="314" r:id="rId15"/>
    <p:sldId id="315" r:id="rId16"/>
    <p:sldId id="316" r:id="rId17"/>
    <p:sldId id="317" r:id="rId18"/>
    <p:sldId id="319" r:id="rId19"/>
    <p:sldId id="305" r:id="rId20"/>
    <p:sldId id="306" r:id="rId21"/>
    <p:sldId id="298" r:id="rId22"/>
    <p:sldId id="307" r:id="rId23"/>
    <p:sldId id="308" r:id="rId24"/>
    <p:sldId id="309" r:id="rId25"/>
    <p:sldId id="281" r:id="rId26"/>
    <p:sldId id="283" r:id="rId27"/>
    <p:sldId id="320" r:id="rId28"/>
    <p:sldId id="321" r:id="rId29"/>
    <p:sldId id="322" r:id="rId30"/>
    <p:sldId id="323" r:id="rId31"/>
    <p:sldId id="285" r:id="rId32"/>
    <p:sldId id="286" r:id="rId33"/>
    <p:sldId id="324" r:id="rId34"/>
    <p:sldId id="325" r:id="rId35"/>
    <p:sldId id="326" r:id="rId36"/>
    <p:sldId id="327" r:id="rId37"/>
    <p:sldId id="328" r:id="rId38"/>
    <p:sldId id="329" r:id="rId39"/>
    <p:sldId id="330" r:id="rId40"/>
    <p:sldId id="287" r:id="rId41"/>
    <p:sldId id="331" r:id="rId42"/>
    <p:sldId id="288" r:id="rId43"/>
    <p:sldId id="335" r:id="rId44"/>
    <p:sldId id="289" r:id="rId45"/>
    <p:sldId id="332" r:id="rId46"/>
    <p:sldId id="333" r:id="rId47"/>
    <p:sldId id="334" r:id="rId48"/>
    <p:sldId id="290" r:id="rId49"/>
    <p:sldId id="291" r:id="rId50"/>
    <p:sldId id="292" r:id="rId51"/>
    <p:sldId id="293" r:id="rId52"/>
    <p:sldId id="257" r:id="rId53"/>
    <p:sldId id="258" r:id="rId54"/>
    <p:sldId id="259" r:id="rId55"/>
    <p:sldId id="260" r:id="rId56"/>
    <p:sldId id="295" r:id="rId57"/>
    <p:sldId id="296" r:id="rId58"/>
    <p:sldId id="261" r:id="rId59"/>
    <p:sldId id="262" r:id="rId60"/>
    <p:sldId id="263" r:id="rId61"/>
    <p:sldId id="264" r:id="rId62"/>
    <p:sldId id="294" r:id="rId63"/>
    <p:sldId id="265" r:id="rId64"/>
    <p:sldId id="266" r:id="rId65"/>
    <p:sldId id="267" r:id="rId66"/>
    <p:sldId id="268" r:id="rId67"/>
    <p:sldId id="269" r:id="rId68"/>
    <p:sldId id="270" r:id="rId69"/>
    <p:sldId id="271" r:id="rId70"/>
    <p:sldId id="272" r:id="rId71"/>
    <p:sldId id="273" r:id="rId72"/>
    <p:sldId id="274" r:id="rId73"/>
    <p:sldId id="275" r:id="rId74"/>
    <p:sldId id="276" r:id="rId75"/>
    <p:sldId id="277" r:id="rId76"/>
    <p:sldId id="278" r:id="rId77"/>
    <p:sldId id="279" r:id="rId7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19" autoAdjust="0"/>
    <p:restoredTop sz="61856" autoAdjust="0"/>
  </p:normalViewPr>
  <p:slideViewPr>
    <p:cSldViewPr>
      <p:cViewPr varScale="1">
        <p:scale>
          <a:sx n="51" d="100"/>
          <a:sy n="51" d="100"/>
        </p:scale>
        <p:origin x="-2000" y="-88"/>
      </p:cViewPr>
      <p:guideLst>
        <p:guide orient="horz" pos="2160"/>
        <p:guide pos="2880"/>
      </p:guideLst>
    </p:cSldViewPr>
  </p:slideViewPr>
  <p:outlineViewPr>
    <p:cViewPr>
      <p:scale>
        <a:sx n="33" d="100"/>
        <a:sy n="33" d="100"/>
      </p:scale>
      <p:origin x="0" y="3798"/>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80" Type="http://schemas.openxmlformats.org/officeDocument/2006/relationships/handoutMaster" Target="handoutMasters/handoutMaster1.xml"/><Relationship Id="rId81" Type="http://schemas.openxmlformats.org/officeDocument/2006/relationships/printerSettings" Target="printerSettings/printerSettings1.bin"/><Relationship Id="rId82" Type="http://schemas.openxmlformats.org/officeDocument/2006/relationships/presProps" Target="presProps.xml"/><Relationship Id="rId83" Type="http://schemas.openxmlformats.org/officeDocument/2006/relationships/viewProps" Target="viewProps.xml"/><Relationship Id="rId84" Type="http://schemas.openxmlformats.org/officeDocument/2006/relationships/theme" Target="theme/theme1.xml"/><Relationship Id="rId85" Type="http://schemas.openxmlformats.org/officeDocument/2006/relationships/tableStyles" Target="tableStyles.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notesMaster" Target="notesMasters/notesMaster1.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F3EFB69-A7C9-4E8D-A859-29E082D897A7}" type="datetimeFigureOut">
              <a:rPr lang="en-US" smtClean="0"/>
              <a:pPr/>
              <a:t>10/9/13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3AB1EDA-27A3-42E9-9569-3A3664F8D6D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76C050-BFF8-422F-8827-714A4A741A20}" type="datetimeFigureOut">
              <a:rPr lang="en-GB" smtClean="0"/>
              <a:pPr/>
              <a:t>10/9/13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B0C2F4-8DE4-4F9F-B2BB-C044DD352E9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Entrepreneur" TargetMode="External"/><Relationship Id="rId4" Type="http://schemas.openxmlformats.org/officeDocument/2006/relationships/hyperlink" Target="http://en.wikipedia.org/wiki/Industrial_Revolution%23cite_note-135" TargetMode="External"/><Relationship Id="rId5" Type="http://schemas.openxmlformats.org/officeDocument/2006/relationships/hyperlink" Target="http://en.wikipedia.org/wiki/Industrial_Revolution%23cite_note-136" TargetMode="External"/><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Industrial_Revolution%23cite_note-Landes_1969-73" TargetMode="External"/><Relationship Id="rId4" Type="http://schemas.openxmlformats.org/officeDocument/2006/relationships/hyperlink" Target="http://en.wikipedia.org/wiki/Industrial_Revolution%23cite_note-137" TargetMode="External"/><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Public_administration" TargetMode="External"/><Relationship Id="rId4" Type="http://schemas.openxmlformats.org/officeDocument/2006/relationships/hyperlink" Target="http://en.wikipedia.org/wiki/POSDCORB" TargetMode="External"/><Relationship Id="rId5" Type="http://schemas.openxmlformats.org/officeDocument/2006/relationships/hyperlink" Target="#cite_note-1"/><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7.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9.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6.xml"/></Relationships>
</file>

<file path=ppt/notesSlides/_rels/notesSlide36.xml.rels><?xml version="1.0" encoding="UTF-8" standalone="yes"?>
<Relationships xmlns="http://schemas.openxmlformats.org/package/2006/relationships"><Relationship Id="rId9" Type="http://schemas.openxmlformats.org/officeDocument/2006/relationships/hyperlink" Target="http://en.wikipedia.org/wiki/British_Overseas_Airways_Corporation" TargetMode="External"/><Relationship Id="rId20" Type="http://schemas.openxmlformats.org/officeDocument/2006/relationships/hyperlink" Target="http://en.wikipedia.org/wiki/Boeing_787_Dreamliner" TargetMode="External"/><Relationship Id="rId21" Type="http://schemas.openxmlformats.org/officeDocument/2006/relationships/hyperlink" Target="http://en.wikipedia.org/wiki/Flight_length" TargetMode="External"/><Relationship Id="rId22" Type="http://schemas.openxmlformats.org/officeDocument/2006/relationships/hyperlink" Target="http://en.wikipedia.org/wiki/Boeing_747-400" TargetMode="External"/><Relationship Id="rId10" Type="http://schemas.openxmlformats.org/officeDocument/2006/relationships/hyperlink" Target="http://en.wikipedia.org/wiki/British_European_Airways" TargetMode="External"/><Relationship Id="rId11" Type="http://schemas.openxmlformats.org/officeDocument/2006/relationships/hyperlink" Target="http://en.wikipedia.org/wiki/Cambrian_Airways" TargetMode="External"/><Relationship Id="rId12" Type="http://schemas.openxmlformats.org/officeDocument/2006/relationships/hyperlink" Target="http://en.wikipedia.org/wiki/Cardiff" TargetMode="External"/><Relationship Id="rId13" Type="http://schemas.openxmlformats.org/officeDocument/2006/relationships/hyperlink" Target="http://en.wikipedia.org/wiki/Northeast_Airlines_(UK)" TargetMode="External"/><Relationship Id="rId14" Type="http://schemas.openxmlformats.org/officeDocument/2006/relationships/hyperlink" Target="http://en.wikipedia.org/wiki/Newcastle_upon_Tyne" TargetMode="External"/><Relationship Id="rId15" Type="http://schemas.openxmlformats.org/officeDocument/2006/relationships/hyperlink" Target="http://en.wikipedia.org/wiki/British_Caledonian" TargetMode="External"/><Relationship Id="rId16" Type="http://schemas.openxmlformats.org/officeDocument/2006/relationships/hyperlink" Target="http://en.wikipedia.org/wiki/Dan-Air" TargetMode="External"/><Relationship Id="rId17" Type="http://schemas.openxmlformats.org/officeDocument/2006/relationships/hyperlink" Target="http://en.wikipedia.org/wiki/Boeing" TargetMode="External"/><Relationship Id="rId18" Type="http://schemas.openxmlformats.org/officeDocument/2006/relationships/hyperlink" Target="http://en.wikipedia.org/wiki/Airbus_A320_family" TargetMode="External"/><Relationship Id="rId19" Type="http://schemas.openxmlformats.org/officeDocument/2006/relationships/hyperlink" Target="http://en.wikipedia.org/wiki/Airbus_A380" TargetMode="External"/><Relationship Id="rId1" Type="http://schemas.openxmlformats.org/officeDocument/2006/relationships/notesMaster" Target="../notesMasters/notesMaster1.xml"/><Relationship Id="rId2" Type="http://schemas.openxmlformats.org/officeDocument/2006/relationships/slide" Target="../slides/slide77.xml"/><Relationship Id="rId3" Type="http://schemas.openxmlformats.org/officeDocument/2006/relationships/hyperlink" Target="http://en.wikipedia.org/wiki/Flag_carrier" TargetMode="External"/><Relationship Id="rId4" Type="http://schemas.openxmlformats.org/officeDocument/2006/relationships/hyperlink" Target="http://en.wikipedia.org/wiki/Waterside_(building)" TargetMode="External"/><Relationship Id="rId5" Type="http://schemas.openxmlformats.org/officeDocument/2006/relationships/hyperlink" Target="http://en.wikipedia.org/wiki/Airline_hub" TargetMode="External"/><Relationship Id="rId6" Type="http://schemas.openxmlformats.org/officeDocument/2006/relationships/hyperlink" Target="http://en.wikipedia.org/wiki/London_Heathrow_Airport" TargetMode="External"/><Relationship Id="rId7" Type="http://schemas.openxmlformats.org/officeDocument/2006/relationships/hyperlink" Target="http://en.wikipedia.org/wiki/BA_Connect" TargetMode="External"/><Relationship Id="rId8" Type="http://schemas.openxmlformats.org/officeDocument/2006/relationships/hyperlink" Target="http://en.wikipedia.org/wiki/Flybe"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Bureaucracy is a model of organization based upon rules, hierarchy, impersonality and a division of labour and has been the dominant form of organization for over a century. However, it suffers from problems such as poor employee motivation, producer-focus and inertia. Post-bureaucracy has been proposed as a new organizational model more suited to today’s business environment. Post-bureaucracy is based on trust, empowerment, personal treatment and shared responsibility.  But this brings its own problems in terms of loss of control, risk and unfairness.  These models and problems derive from mainstream thinking  concerned with narrow views of efficiency and is guided by a search for control and performance. </a:t>
            </a:r>
          </a:p>
          <a:p>
            <a:r>
              <a:rPr lang="en-GB" sz="1200" kern="1200" baseline="0" dirty="0" smtClean="0">
                <a:solidFill>
                  <a:schemeClr val="tx1"/>
                </a:solidFill>
                <a:latin typeface="+mn-lt"/>
                <a:ea typeface="+mn-ea"/>
                <a:cs typeface="+mn-cs"/>
              </a:rPr>
              <a:t>Critical approaches provide a more radical analysis of bureaucracy and post-bureaucracy. </a:t>
            </a:r>
          </a:p>
          <a:p>
            <a:r>
              <a:rPr lang="en-GB" sz="1200" kern="1200" baseline="0" dirty="0" smtClean="0">
                <a:solidFill>
                  <a:schemeClr val="tx1"/>
                </a:solidFill>
                <a:latin typeface="+mn-lt"/>
                <a:ea typeface="+mn-ea"/>
                <a:cs typeface="+mn-cs"/>
              </a:rPr>
              <a:t>From a critical perspective, bureaucracy is seen as dehumanizing and post-bureaucracy is interpreted as</a:t>
            </a:r>
          </a:p>
          <a:p>
            <a:r>
              <a:rPr lang="en-GB" sz="1200" kern="1200" baseline="0" dirty="0" smtClean="0">
                <a:solidFill>
                  <a:schemeClr val="tx1"/>
                </a:solidFill>
                <a:latin typeface="+mn-lt"/>
                <a:ea typeface="+mn-ea"/>
                <a:cs typeface="+mn-cs"/>
              </a:rPr>
              <a:t>an extension of control.  Both are criticized for seeking efficiency from the point of view of those with power, to the neglect of other people and of the ethical purposes and consequences of organization. However, are such critical approaches just utopian – ADMIRABLE BUT IMPRACTICABLE.</a:t>
            </a:r>
          </a:p>
          <a:p>
            <a:r>
              <a:rPr lang="en-GB" sz="1200" kern="1200" baseline="0" dirty="0" smtClean="0">
                <a:solidFill>
                  <a:schemeClr val="tx1"/>
                </a:solidFill>
                <a:latin typeface="+mn-lt"/>
                <a:ea typeface="+mn-ea"/>
                <a:cs typeface="+mn-cs"/>
              </a:rPr>
              <a:t>The Critical Perspective is the use of organisational theory models to produce efficient organizations that enable more powerful interests (owners and managers) to take advantage of less powerful players (workers and, in some cases, the public). </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Industrialisation was mainly concerned with the move from a subsistence economy to a money-market economy</a:t>
            </a:r>
            <a:r>
              <a:rPr lang="en-GB" baseline="0" dirty="0" smtClean="0"/>
              <a:t> and this was ACHIEVED thru the </a:t>
            </a:r>
            <a:r>
              <a:rPr lang="en-GB" dirty="0" smtClean="0"/>
              <a:t>creation of the factory system.</a:t>
            </a:r>
          </a:p>
          <a:p>
            <a:r>
              <a:rPr lang="en-GB" dirty="0" smtClean="0"/>
              <a:t>• Industrialisation varied from country to country.  In Britain and the USA it was driven by individuals seeking profit maximisation.  In Europe there was a different approach – in Germany in particular, and in France, industrialisation was largely state-sponsored, and aimed to further the economic and military objectives of the state rather than to increase the profit-making capacity of individuals.</a:t>
            </a:r>
          </a:p>
          <a:p>
            <a:r>
              <a:rPr lang="en-GB" dirty="0" smtClean="0"/>
              <a:t>• The development of organisation theory was synonymous with the need by managers to legitimate and enhance their authority to initiate change.</a:t>
            </a:r>
          </a:p>
          <a:p>
            <a:r>
              <a:rPr lang="en-GB" dirty="0" smtClean="0"/>
              <a:t>The British Industrial Revolution gave birth to the factory system, the precursor of all modern organisations. </a:t>
            </a:r>
          </a:p>
          <a:p>
            <a:r>
              <a:rPr lang="en-GB" dirty="0" smtClean="0"/>
              <a:t>Two key features of the factory system were its </a:t>
            </a:r>
            <a:r>
              <a:rPr lang="en-GB" i="1" dirty="0" smtClean="0"/>
              <a:t>trial-and-error nature, and the </a:t>
            </a:r>
            <a:r>
              <a:rPr lang="en-GB" dirty="0" smtClean="0"/>
              <a:t>antagonistic relationship between owners and employees, or – to use the terminology of the times – masters and servants.  As the nineteenth century progressed, and organisations grew in number and size, trial and error increasingly gave way to more considered approaches to the organisation. This development was especially pronounced in the USA and continental Europe, as industrial leadership moved away from Britain and towards these areas. </a:t>
            </a:r>
          </a:p>
          <a:p>
            <a:r>
              <a:rPr lang="en-GB" dirty="0" smtClean="0"/>
              <a:t>What emerged, separately, were three different but complementary attempts by Taylor in the USA, </a:t>
            </a:r>
            <a:r>
              <a:rPr lang="en-GB" dirty="0" err="1" smtClean="0"/>
              <a:t>Fayol</a:t>
            </a:r>
            <a:r>
              <a:rPr lang="en-GB" dirty="0" smtClean="0"/>
              <a:t> in France and Max Weber in Germany to replace the </a:t>
            </a:r>
            <a:r>
              <a:rPr lang="en-GB" i="1" dirty="0" smtClean="0"/>
              <a:t>informal, </a:t>
            </a:r>
            <a:r>
              <a:rPr lang="en-GB" dirty="0" smtClean="0"/>
              <a:t>rule-of-thumb approach to organisations with universal theory for how they should operate. These three approaches</a:t>
            </a:r>
            <a:r>
              <a:rPr lang="en-GB" baseline="0" dirty="0" smtClean="0"/>
              <a:t> b</a:t>
            </a:r>
            <a:r>
              <a:rPr lang="en-GB" dirty="0" smtClean="0"/>
              <a:t>ecame known as the Classical school of organisation theory and</a:t>
            </a:r>
            <a:r>
              <a:rPr lang="en-GB" baseline="0" dirty="0" smtClean="0"/>
              <a:t> </a:t>
            </a:r>
            <a:r>
              <a:rPr lang="en-GB" dirty="0" smtClean="0"/>
              <a:t>the core elements are:</a:t>
            </a:r>
          </a:p>
          <a:p>
            <a:r>
              <a:rPr lang="en-GB" dirty="0" smtClean="0"/>
              <a:t>• A </a:t>
            </a:r>
            <a:r>
              <a:rPr lang="en-GB" u="sng" dirty="0" smtClean="0"/>
              <a:t>‘one best way’</a:t>
            </a:r>
            <a:r>
              <a:rPr lang="en-GB" dirty="0" smtClean="0"/>
              <a:t> for all organisations to be structured and operate.</a:t>
            </a:r>
          </a:p>
          <a:p>
            <a:pPr>
              <a:buFont typeface="Arial" pitchFamily="34" charset="0"/>
              <a:buNone/>
            </a:pPr>
            <a:r>
              <a:rPr lang="en-GB" dirty="0" smtClean="0"/>
              <a:t>• This approach is founded on the </a:t>
            </a:r>
            <a:r>
              <a:rPr lang="en-GB" u="sng" dirty="0" smtClean="0"/>
              <a:t>rules</a:t>
            </a:r>
            <a:r>
              <a:rPr lang="en-GB" dirty="0" smtClean="0"/>
              <a:t> of law and </a:t>
            </a:r>
            <a:r>
              <a:rPr lang="en-GB" u="sng" dirty="0" smtClean="0"/>
              <a:t>legitimate managerial authority.</a:t>
            </a:r>
          </a:p>
          <a:p>
            <a:pPr>
              <a:buFont typeface="Arial" pitchFamily="34" charset="0"/>
              <a:buChar char="•"/>
            </a:pPr>
            <a:r>
              <a:rPr lang="en-GB" dirty="0" smtClean="0"/>
              <a:t> Organisations are </a:t>
            </a:r>
            <a:r>
              <a:rPr lang="en-GB" u="sng" dirty="0" smtClean="0"/>
              <a:t>rational entities pursuing rational goals</a:t>
            </a:r>
            <a:r>
              <a:rPr lang="en-GB" u="none" baseline="0" dirty="0" smtClean="0"/>
              <a:t> – rational – adopting business methods based on scientific methods.</a:t>
            </a:r>
            <a:endParaRPr lang="en-GB" dirty="0" smtClean="0"/>
          </a:p>
          <a:p>
            <a:r>
              <a:rPr lang="en-GB" dirty="0" smtClean="0"/>
              <a:t>• People are motivated to work solely </a:t>
            </a:r>
            <a:r>
              <a:rPr lang="en-GB" u="sng" dirty="0" smtClean="0"/>
              <a:t>by financial reward</a:t>
            </a:r>
            <a:r>
              <a:rPr lang="en-GB" dirty="0" smtClean="0"/>
              <a:t>.</a:t>
            </a:r>
          </a:p>
          <a:p>
            <a:r>
              <a:rPr lang="en-GB" dirty="0" smtClean="0"/>
              <a:t>• Human </a:t>
            </a:r>
            <a:r>
              <a:rPr lang="en-GB" u="sng" dirty="0" smtClean="0"/>
              <a:t>emotion</a:t>
            </a:r>
            <a:r>
              <a:rPr lang="en-GB" dirty="0" smtClean="0"/>
              <a:t>, at all levels in the organisation, should be </a:t>
            </a:r>
            <a:r>
              <a:rPr lang="en-GB" u="sng" dirty="0" smtClean="0"/>
              <a:t>eliminated </a:t>
            </a:r>
            <a:r>
              <a:rPr lang="en-GB" dirty="0" smtClean="0"/>
              <a:t>because they threaten the consistent application of rules and the efficient pursuit of goals.</a:t>
            </a:r>
          </a:p>
          <a:p>
            <a:r>
              <a:rPr lang="en-GB" dirty="0" smtClean="0"/>
              <a:t>• Most appropriate form of </a:t>
            </a:r>
            <a:r>
              <a:rPr lang="en-GB" u="sng" dirty="0" smtClean="0"/>
              <a:t>job design </a:t>
            </a:r>
            <a:r>
              <a:rPr lang="en-GB" dirty="0" smtClean="0"/>
              <a:t>is achieved through the use of </a:t>
            </a:r>
            <a:r>
              <a:rPr lang="en-GB" u="sng" dirty="0" smtClean="0"/>
              <a:t>hierarchy</a:t>
            </a:r>
            <a:r>
              <a:rPr lang="en-GB" dirty="0" smtClean="0"/>
              <a:t> and </a:t>
            </a:r>
            <a:r>
              <a:rPr lang="en-GB" u="sng" dirty="0" smtClean="0"/>
              <a:t>division of labour</a:t>
            </a:r>
            <a:r>
              <a:rPr lang="en-GB" dirty="0" smtClean="0"/>
              <a:t> to create </a:t>
            </a:r>
            <a:r>
              <a:rPr lang="en-GB" u="sng" dirty="0" smtClean="0"/>
              <a:t>narrowly-focused jobs</a:t>
            </a:r>
            <a:r>
              <a:rPr lang="en-GB" dirty="0" smtClean="0"/>
              <a:t> with </a:t>
            </a:r>
            <a:r>
              <a:rPr lang="en-GB" u="sng" dirty="0" smtClean="0"/>
              <a:t>standardised procedures and rules</a:t>
            </a:r>
            <a:r>
              <a:rPr lang="en-GB" dirty="0" smtClean="0"/>
              <a:t>, with </a:t>
            </a:r>
            <a:r>
              <a:rPr lang="en-GB" u="sng" dirty="0" smtClean="0"/>
              <a:t>no discretion</a:t>
            </a:r>
            <a:r>
              <a:rPr lang="en-GB" dirty="0" smtClean="0"/>
              <a:t>, saying what job-holders do and how they do it, and their work is monitored and </a:t>
            </a:r>
            <a:r>
              <a:rPr lang="en-GB" u="sng" dirty="0" smtClean="0"/>
              <a:t>controlled by superiors.</a:t>
            </a:r>
          </a:p>
          <a:p>
            <a:endParaRPr lang="en-US" dirty="0" smtClean="0"/>
          </a:p>
        </p:txBody>
      </p:sp>
      <p:sp>
        <p:nvSpPr>
          <p:cNvPr id="409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366A5EE-4B81-464C-B347-F7460BC14C91}" type="slidenum">
              <a:rPr lang="en-GB" smtClean="0"/>
              <a:pPr/>
              <a:t>3</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Great Britain provided the legal and cultural foundations that enabled </a:t>
            </a:r>
            <a:r>
              <a:rPr lang="en-US" dirty="0" smtClean="0">
                <a:hlinkClick r:id="rId3" tooltip="Entrepreneur"/>
              </a:rPr>
              <a:t>entrepreneurs</a:t>
            </a:r>
            <a:r>
              <a:rPr lang="en-US" dirty="0" smtClean="0"/>
              <a:t> to pioneer the industrial revolution.</a:t>
            </a:r>
            <a:r>
              <a:rPr lang="en-US" baseline="30000" dirty="0" smtClean="0">
                <a:hlinkClick r:id="rId4"/>
              </a:rPr>
              <a:t>[135]</a:t>
            </a:r>
            <a:r>
              <a:rPr lang="en-US" dirty="0" smtClean="0"/>
              <a:t> Key factors fostering this environment were: (1) The period of peace and stability which followed the unification of England and Scotland; (2) no trade barriers between England and Scotland; (3) the rule of law (respecting the sanctity of contracts); (4) a straightforward legal system which allowed the formation of joint-stock companies (corporations); and (5) a free market (capitalism).</a:t>
            </a:r>
            <a:r>
              <a:rPr lang="en-US" baseline="30000" dirty="0" smtClean="0">
                <a:hlinkClick r:id="rId5"/>
              </a:rPr>
              <a:t>[136]</a:t>
            </a:r>
            <a:endParaRPr lang="en-US" dirty="0" smtClean="0"/>
          </a:p>
          <a:p>
            <a:endParaRPr lang="en-US"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Geographical and natural resource advantages of Great Britain were the fact that it had extensive coast lines and many navigable rivers in an age where water was the easiest means of transportation and having the highest quality coal in Europe.</a:t>
            </a:r>
            <a:r>
              <a:rPr lang="en-US" baseline="30000" dirty="0" smtClean="0">
                <a:hlinkClick r:id="rId3"/>
              </a:rPr>
              <a:t>[73]</a:t>
            </a:r>
            <a:endParaRPr lang="en-US" dirty="0" smtClean="0"/>
          </a:p>
          <a:p>
            <a:r>
              <a:rPr lang="en-US" dirty="0" smtClean="0"/>
              <a:t>There were two main values that really drove the industrial revolution in Britain. These values were self-interest and an entrepreneurial spirit. Because of these interests, many industrial advances were made that resulted in a huge increase in personal wealth. These advancements also greatly benefitted the British society as a whole. Countries around the world started to recognize the changes and advancements in Britain and use them as an example to begin their own industrial revolutions.</a:t>
            </a:r>
            <a:r>
              <a:rPr lang="en-US" baseline="30000" dirty="0" smtClean="0">
                <a:hlinkClick r:id="rId4"/>
              </a:rPr>
              <a:t>[137]</a:t>
            </a:r>
            <a:endParaRPr lang="en-US" dirty="0" smtClean="0"/>
          </a:p>
          <a:p>
            <a:endParaRPr lang="en-US"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12</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dirty="0" smtClean="0"/>
              <a:t>Classical organisation theories (Taylor, 1947; Weber, 1947; </a:t>
            </a:r>
            <a:r>
              <a:rPr lang="en-GB" dirty="0" err="1" smtClean="0"/>
              <a:t>Fayol</a:t>
            </a:r>
            <a:r>
              <a:rPr lang="en-GB" dirty="0" smtClean="0"/>
              <a:t>, 1949) deal with the formal organisation and concepts to increase management efficiency. Taylor presented scientific management concepts, Weber gave the bureaucratic approach, and </a:t>
            </a:r>
            <a:r>
              <a:rPr lang="en-GB" dirty="0" err="1" smtClean="0"/>
              <a:t>Fayol</a:t>
            </a:r>
            <a:r>
              <a:rPr lang="en-GB" dirty="0" smtClean="0"/>
              <a:t> developed the administrative theory of the organisation. They all contributed significantly to the development of classical organisation theory. </a:t>
            </a:r>
          </a:p>
          <a:p>
            <a:pPr rtl="0"/>
            <a:r>
              <a:rPr lang="en-GB" i="1" dirty="0" smtClean="0"/>
              <a:t>Functions of management - </a:t>
            </a:r>
            <a:r>
              <a:rPr lang="en-GB" dirty="0" smtClean="0"/>
              <a:t>planning - organizing - commanding - coordinating  - controlling   </a:t>
            </a:r>
          </a:p>
          <a:p>
            <a:pPr rtl="0"/>
            <a:r>
              <a:rPr lang="en-GB" i="1" dirty="0" smtClean="0"/>
              <a:t>Principles of Management</a:t>
            </a:r>
            <a:endParaRPr lang="en-GB" dirty="0" smtClean="0"/>
          </a:p>
          <a:p>
            <a:pPr rtl="0"/>
            <a:r>
              <a:rPr lang="en-GB" i="1" dirty="0" smtClean="0"/>
              <a:t>Division of work</a:t>
            </a:r>
            <a:r>
              <a:rPr lang="en-GB" dirty="0" smtClean="0"/>
              <a:t>. This principle is the same as Adam Smith's 'division of labour'. Specialisation increases output by making employees more efficient. </a:t>
            </a:r>
          </a:p>
          <a:p>
            <a:pPr rtl="0"/>
            <a:r>
              <a:rPr lang="en-GB" i="1" dirty="0" smtClean="0"/>
              <a:t>Authority</a:t>
            </a:r>
            <a:r>
              <a:rPr lang="en-GB" dirty="0" smtClean="0"/>
              <a:t>. Managers must be able to give orders. Authority gives them this right. Note that responsibility arises wherever authority is exercised. </a:t>
            </a:r>
          </a:p>
          <a:p>
            <a:pPr rtl="0"/>
            <a:r>
              <a:rPr lang="en-GB" i="1" dirty="0" smtClean="0"/>
              <a:t>Discipline</a:t>
            </a:r>
            <a:r>
              <a:rPr lang="en-GB" dirty="0" smtClean="0"/>
              <a:t>. Employees must obey and respect the rules that govern the organization. Good discipline is the result of effective leadership, a clear understanding between management and workers regarding the organization's rules, and the judicious use of penalties for infractions of the rules. </a:t>
            </a:r>
          </a:p>
          <a:p>
            <a:pPr rtl="0"/>
            <a:r>
              <a:rPr lang="en-GB" i="1" dirty="0" smtClean="0"/>
              <a:t>Unity of command</a:t>
            </a:r>
            <a:r>
              <a:rPr lang="en-GB" dirty="0" smtClean="0"/>
              <a:t>. Every employee should receive orders from only one superior. </a:t>
            </a:r>
          </a:p>
          <a:p>
            <a:pPr rtl="0"/>
            <a:r>
              <a:rPr lang="en-GB" i="1" dirty="0" smtClean="0"/>
              <a:t>Unity of direction</a:t>
            </a:r>
            <a:r>
              <a:rPr lang="en-GB" dirty="0" smtClean="0"/>
              <a:t>. Each group of organisational activities that have the same objective should be directed by one manager using one plan. </a:t>
            </a:r>
          </a:p>
          <a:p>
            <a:pPr rtl="0"/>
            <a:r>
              <a:rPr lang="en-GB" i="1" dirty="0" smtClean="0"/>
              <a:t>Subordination of individual interests to the general interest</a:t>
            </a:r>
            <a:r>
              <a:rPr lang="en-GB" dirty="0" smtClean="0"/>
              <a:t>. The interests of any one employee or group of employees should not take precedence over the interests of the organization as a whole. </a:t>
            </a:r>
          </a:p>
          <a:p>
            <a:pPr rtl="0"/>
            <a:r>
              <a:rPr lang="en-GB" i="1" dirty="0" smtClean="0"/>
              <a:t>Remuneration</a:t>
            </a:r>
            <a:r>
              <a:rPr lang="en-GB" dirty="0" smtClean="0"/>
              <a:t>. Workers must be paid a fair wage for their </a:t>
            </a:r>
            <a:r>
              <a:rPr lang="en-GB" dirty="0" err="1" smtClean="0"/>
              <a:t>services.hahahahhahaha</a:t>
            </a:r>
            <a:r>
              <a:rPr lang="en-GB" dirty="0" smtClean="0"/>
              <a:t> </a:t>
            </a:r>
          </a:p>
          <a:p>
            <a:pPr rtl="0"/>
            <a:r>
              <a:rPr lang="en-GB" i="1" dirty="0" smtClean="0"/>
              <a:t>Centralisation</a:t>
            </a:r>
            <a:r>
              <a:rPr lang="en-GB" dirty="0" smtClean="0"/>
              <a:t>. Centralisation refers to the degree to which subordinates are involved in decision making. Whether decision making is centralized (to management) or decentralized (to subordinates) is a question of proper proportion. The task is to find the optimum degree of centralisation for each situation. </a:t>
            </a:r>
          </a:p>
          <a:p>
            <a:pPr rtl="0"/>
            <a:r>
              <a:rPr lang="en-GB" i="1" dirty="0" smtClean="0"/>
              <a:t>Scalar chain</a:t>
            </a:r>
            <a:r>
              <a:rPr lang="en-GB" dirty="0" smtClean="0"/>
              <a:t>. The line of authority from top management to the lowest ranks represents the scalar chain. Communications should follow this chain. However, if following the chain creates delays, cross-communications can be allowed if agreed to by all parties and superiors are kept informed. </a:t>
            </a:r>
          </a:p>
          <a:p>
            <a:pPr rtl="0"/>
            <a:r>
              <a:rPr lang="en-GB" i="1" dirty="0" smtClean="0"/>
              <a:t>Order</a:t>
            </a:r>
            <a:r>
              <a:rPr lang="en-GB" dirty="0" smtClean="0"/>
              <a:t>. People and materials should be in the right place at the right time. </a:t>
            </a:r>
          </a:p>
          <a:p>
            <a:pPr rtl="0"/>
            <a:r>
              <a:rPr lang="en-GB" i="1" dirty="0" smtClean="0"/>
              <a:t>Equity</a:t>
            </a:r>
            <a:r>
              <a:rPr lang="en-GB" dirty="0" smtClean="0"/>
              <a:t>. Managers should be kind and fair to their subordinates. </a:t>
            </a:r>
          </a:p>
          <a:p>
            <a:pPr rtl="0"/>
            <a:r>
              <a:rPr lang="en-GB" i="1" dirty="0" smtClean="0"/>
              <a:t>Stability of tenure of personnel</a:t>
            </a:r>
            <a:r>
              <a:rPr lang="en-GB" dirty="0" smtClean="0"/>
              <a:t>. High employee turnover is inefficient. Management should provide orderly personnel planning and ensure that replacements are available to fill vacancies. </a:t>
            </a:r>
          </a:p>
          <a:p>
            <a:pPr rtl="0"/>
            <a:r>
              <a:rPr lang="en-GB" i="1" dirty="0" smtClean="0"/>
              <a:t>Initiative</a:t>
            </a:r>
            <a:r>
              <a:rPr lang="en-GB" dirty="0" smtClean="0"/>
              <a:t>. Employees who are allowed to originate and carry out plans will exert high levels of effort. </a:t>
            </a:r>
          </a:p>
          <a:p>
            <a:pPr rtl="0"/>
            <a:r>
              <a:rPr lang="en-GB" i="1" dirty="0" smtClean="0"/>
              <a:t>Esprit de corps</a:t>
            </a:r>
            <a:r>
              <a:rPr lang="en-GB" dirty="0" smtClean="0"/>
              <a:t>. Promoting team spirit will build harmony and unity within the organization. </a:t>
            </a:r>
          </a:p>
          <a:p>
            <a:pPr eaLnBrk="1" hangingPunct="1"/>
            <a:r>
              <a:rPr lang="en-GB" dirty="0" smtClean="0"/>
              <a:t>GUILICK</a:t>
            </a:r>
            <a:r>
              <a:rPr lang="en-GB" baseline="0" dirty="0" smtClean="0"/>
              <a:t> - </a:t>
            </a:r>
            <a:r>
              <a:rPr lang="en-GB" dirty="0" smtClean="0">
                <a:hlinkClick r:id="rId3" action="ppaction://hlinkfile" tooltip="Public administration"/>
              </a:rPr>
              <a:t>public administration</a:t>
            </a:r>
            <a:r>
              <a:rPr lang="en-GB" dirty="0" smtClean="0"/>
              <a:t>, </a:t>
            </a:r>
            <a:r>
              <a:rPr lang="en-GB" dirty="0" err="1" smtClean="0"/>
              <a:t>Gulick</a:t>
            </a:r>
            <a:r>
              <a:rPr lang="en-GB" dirty="0" smtClean="0"/>
              <a:t> is perhaps best known for the functions of the executive represented in the acronym PODSCORB (or </a:t>
            </a:r>
            <a:r>
              <a:rPr lang="en-GB" dirty="0" smtClean="0">
                <a:hlinkClick r:id="rId4" action="ppaction://hlinkfile" tooltip="POSDCORB"/>
              </a:rPr>
              <a:t>POSDCORB</a:t>
            </a:r>
            <a:r>
              <a:rPr lang="en-GB" dirty="0" smtClean="0"/>
              <a:t> depending on the source). Each letter stands for Planning, Organizing, Directing, Staffing, Coordinating, Reporting and Budgeting.</a:t>
            </a:r>
            <a:r>
              <a:rPr lang="en-GB" baseline="30000" dirty="0" smtClean="0">
                <a:hlinkClick r:id="rId5" action="ppaction://hlinkfile"/>
              </a:rPr>
              <a:t>[2]</a:t>
            </a:r>
            <a:endParaRPr lang="en-GB" dirty="0" smtClean="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F8D55F-335C-4A38-BD9A-A997D2C31EB4}" type="slidenum">
              <a:rPr lang="en-GB" smtClean="0"/>
              <a:pPr/>
              <a:t>25</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normAutofit lnSpcReduction="10000"/>
          </a:bodyPr>
          <a:lstStyle/>
          <a:p>
            <a:pPr eaLnBrk="1" fontAlgn="auto" hangingPunct="1">
              <a:spcBef>
                <a:spcPts val="0"/>
              </a:spcBef>
              <a:spcAft>
                <a:spcPts val="0"/>
              </a:spcAft>
              <a:buClr>
                <a:schemeClr val="hlink"/>
              </a:buClr>
              <a:buFontTx/>
              <a:buChar char="•"/>
              <a:defRPr/>
            </a:pPr>
            <a:r>
              <a:rPr lang="en-US" dirty="0" smtClean="0"/>
              <a:t>Taylor is born in Pennsylvania 1856</a:t>
            </a:r>
          </a:p>
          <a:p>
            <a:pPr eaLnBrk="1" fontAlgn="auto" hangingPunct="1">
              <a:spcBef>
                <a:spcPts val="0"/>
              </a:spcBef>
              <a:spcAft>
                <a:spcPts val="0"/>
              </a:spcAft>
              <a:buClr>
                <a:schemeClr val="hlink"/>
              </a:buClr>
              <a:buFontTx/>
              <a:buChar char="•"/>
              <a:defRPr/>
            </a:pPr>
            <a:r>
              <a:rPr lang="en-US" dirty="0" smtClean="0"/>
              <a:t>Studies</a:t>
            </a:r>
            <a:r>
              <a:rPr lang="en-US" baseline="0" dirty="0" smtClean="0"/>
              <a:t> </a:t>
            </a:r>
            <a:r>
              <a:rPr lang="en-US" dirty="0" smtClean="0"/>
              <a:t>in Europe, plans to go to Harvard, but does not pass the entrance exams</a:t>
            </a:r>
          </a:p>
          <a:p>
            <a:pPr eaLnBrk="1" fontAlgn="auto" hangingPunct="1">
              <a:spcBef>
                <a:spcPts val="0"/>
              </a:spcBef>
              <a:spcAft>
                <a:spcPts val="0"/>
              </a:spcAft>
              <a:buClr>
                <a:schemeClr val="hlink"/>
              </a:buClr>
              <a:buFontTx/>
              <a:buChar char="•"/>
              <a:defRPr/>
            </a:pPr>
            <a:r>
              <a:rPr lang="en-US" dirty="0" smtClean="0"/>
              <a:t>Studies mechanical engineering at Stevens, finishing in just three years.</a:t>
            </a:r>
          </a:p>
          <a:p>
            <a:pPr eaLnBrk="1" fontAlgn="auto" hangingPunct="1">
              <a:spcBef>
                <a:spcPts val="0"/>
              </a:spcBef>
              <a:spcAft>
                <a:spcPts val="0"/>
              </a:spcAft>
              <a:defRPr/>
            </a:pPr>
            <a:r>
              <a:rPr lang="en-US" dirty="0" smtClean="0"/>
              <a:t>Begins working for a steel Company in 1878</a:t>
            </a:r>
            <a:r>
              <a:rPr lang="en-US" baseline="0" dirty="0" smtClean="0"/>
              <a:t> – doubles </a:t>
            </a:r>
            <a:r>
              <a:rPr lang="en-US" dirty="0" smtClean="0"/>
              <a:t>the work of his men, promoted to  foreman –</a:t>
            </a:r>
            <a:r>
              <a:rPr lang="en-US" baseline="0" dirty="0" smtClean="0"/>
              <a:t> s</a:t>
            </a:r>
            <a:r>
              <a:rPr lang="en-US" dirty="0" smtClean="0"/>
              <a:t>tudies productivity as a means of measuring of manufacturing. </a:t>
            </a:r>
          </a:p>
          <a:p>
            <a:pPr eaLnBrk="1" fontAlgn="auto" hangingPunct="1">
              <a:lnSpc>
                <a:spcPct val="90000"/>
              </a:lnSpc>
              <a:spcBef>
                <a:spcPts val="0"/>
              </a:spcBef>
              <a:spcAft>
                <a:spcPts val="0"/>
              </a:spcAft>
              <a:defRPr/>
            </a:pPr>
            <a:r>
              <a:rPr lang="en-US" dirty="0" smtClean="0"/>
              <a:t>Creates systems to gain maximum efficiency from workers and machines in the factory.</a:t>
            </a:r>
          </a:p>
          <a:p>
            <a:pPr eaLnBrk="1" fontAlgn="auto" hangingPunct="1">
              <a:lnSpc>
                <a:spcPct val="90000"/>
              </a:lnSpc>
              <a:spcBef>
                <a:spcPts val="0"/>
              </a:spcBef>
              <a:spcAft>
                <a:spcPts val="0"/>
              </a:spcAft>
              <a:defRPr/>
            </a:pPr>
            <a:r>
              <a:rPr lang="en-US" dirty="0" smtClean="0"/>
              <a:t>Focuses on time and motion studies to learn how to complete a task in the least amount of time.</a:t>
            </a:r>
          </a:p>
          <a:p>
            <a:pPr eaLnBrk="1" fontAlgn="auto" hangingPunct="1">
              <a:lnSpc>
                <a:spcPct val="90000"/>
              </a:lnSpc>
              <a:spcBef>
                <a:spcPts val="0"/>
              </a:spcBef>
              <a:spcAft>
                <a:spcPts val="0"/>
              </a:spcAft>
              <a:defRPr/>
            </a:pPr>
            <a:r>
              <a:rPr lang="en-US" dirty="0" smtClean="0"/>
              <a:t>Becomes consulting engineer for many other companies</a:t>
            </a:r>
          </a:p>
          <a:p>
            <a:pPr eaLnBrk="1" fontAlgn="auto" hangingPunct="1">
              <a:lnSpc>
                <a:spcPct val="90000"/>
              </a:lnSpc>
              <a:spcBef>
                <a:spcPts val="0"/>
              </a:spcBef>
              <a:spcAft>
                <a:spcPts val="0"/>
              </a:spcAft>
              <a:defRPr/>
            </a:pPr>
            <a:r>
              <a:rPr lang="en-US" dirty="0" smtClean="0"/>
              <a:t>Publishes—</a:t>
            </a:r>
            <a:r>
              <a:rPr lang="en-US" u="sng" dirty="0" smtClean="0"/>
              <a:t>The Principles of Scientific Management</a:t>
            </a:r>
          </a:p>
          <a:p>
            <a:pPr eaLnBrk="1" fontAlgn="auto" hangingPunct="1">
              <a:spcBef>
                <a:spcPts val="0"/>
              </a:spcBef>
              <a:spcAft>
                <a:spcPts val="0"/>
              </a:spcAft>
              <a:defRPr/>
            </a:pPr>
            <a:r>
              <a:rPr lang="en-GB" dirty="0" smtClean="0"/>
              <a:t>Efficiency on a task level</a:t>
            </a:r>
          </a:p>
          <a:p>
            <a:pPr eaLnBrk="1" fontAlgn="auto" hangingPunct="1">
              <a:spcBef>
                <a:spcPts val="0"/>
              </a:spcBef>
              <a:spcAft>
                <a:spcPts val="0"/>
              </a:spcAft>
              <a:defRPr/>
            </a:pPr>
            <a:r>
              <a:rPr lang="en-GB" dirty="0" smtClean="0"/>
              <a:t>His experience – running large organisation and improving efficiency</a:t>
            </a:r>
          </a:p>
          <a:p>
            <a:pPr eaLnBrk="1" fontAlgn="auto" hangingPunct="1">
              <a:spcBef>
                <a:spcPts val="0"/>
              </a:spcBef>
              <a:spcAft>
                <a:spcPts val="0"/>
              </a:spcAft>
              <a:defRPr/>
            </a:pPr>
            <a:r>
              <a:rPr lang="en-GB" dirty="0" smtClean="0"/>
              <a:t>Taylor – a blueprint for managers – ONE BEST WAY -  a fair day’s pay for a fair day’s work.</a:t>
            </a:r>
          </a:p>
          <a:p>
            <a:pPr eaLnBrk="1" fontAlgn="auto" hangingPunct="1">
              <a:spcBef>
                <a:spcPts val="0"/>
              </a:spcBef>
              <a:spcAft>
                <a:spcPts val="0"/>
              </a:spcAft>
              <a:defRPr/>
            </a:pPr>
            <a:r>
              <a:rPr lang="en-GB" dirty="0" smtClean="0"/>
              <a:t>Taylor initially used sackings – blacklisting – victimisation – but he realised that they were counter-productive – because they failed to achieve the changes.</a:t>
            </a:r>
          </a:p>
          <a:p>
            <a:pPr eaLnBrk="1" hangingPunct="1">
              <a:defRPr/>
            </a:pPr>
            <a:r>
              <a:rPr lang="en-GB" b="1" dirty="0" smtClean="0"/>
              <a:t>Taylor's scientific management approach - </a:t>
            </a:r>
            <a:r>
              <a:rPr lang="en-GB" dirty="0" smtClean="0"/>
              <a:t>based on planning work to achieve efficiency, standardisation, specialisation and simplification.  Increased productivity was through mutual trust between management and workers, and to increase this level of trust, </a:t>
            </a:r>
          </a:p>
          <a:p>
            <a:pPr eaLnBrk="1" hangingPunct="1">
              <a:defRPr/>
            </a:pPr>
            <a:r>
              <a:rPr lang="en-GB" dirty="0" smtClean="0"/>
              <a:t>· the advantages of productivity improvement should go to workers,</a:t>
            </a:r>
            <a:br>
              <a:rPr lang="en-GB" dirty="0" smtClean="0"/>
            </a:br>
            <a:r>
              <a:rPr lang="en-GB" dirty="0" smtClean="0"/>
              <a:t>· physical stress and anxiety should be eliminated as much as possible,</a:t>
            </a:r>
            <a:br>
              <a:rPr lang="en-GB" dirty="0" smtClean="0"/>
            </a:br>
            <a:r>
              <a:rPr lang="en-GB" dirty="0" smtClean="0"/>
              <a:t>· capabilities of workers should be developed through training, and</a:t>
            </a:r>
            <a:br>
              <a:rPr lang="en-GB" dirty="0" smtClean="0"/>
            </a:br>
            <a:r>
              <a:rPr lang="en-GB" dirty="0" smtClean="0"/>
              <a:t>· the traditional 'boss' concept should be eliminated.</a:t>
            </a:r>
          </a:p>
          <a:p>
            <a:pPr eaLnBrk="1" fontAlgn="auto" hangingPunct="1">
              <a:spcBef>
                <a:spcPts val="0"/>
              </a:spcBef>
              <a:spcAft>
                <a:spcPts val="0"/>
              </a:spcAft>
              <a:defRPr/>
            </a:pPr>
            <a:endParaRPr lang="en-GB" dirty="0" smtClean="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B3584AF-B19D-4536-8C2C-51ECAF3060DA}" type="slidenum">
              <a:rPr lang="en-GB" smtClean="0"/>
              <a:pPr/>
              <a:t>31</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Tasks broken down into individual jobs and tasks.</a:t>
            </a:r>
          </a:p>
          <a:p>
            <a:pPr eaLnBrk="1" hangingPunct="1">
              <a:spcBef>
                <a:spcPct val="0"/>
              </a:spcBef>
            </a:pPr>
            <a:r>
              <a:rPr lang="en-GB" dirty="0" smtClean="0"/>
              <a:t>Emphasis on managers to ensure tasks carried out efficiently.</a:t>
            </a:r>
          </a:p>
          <a:p>
            <a:pPr eaLnBrk="1" hangingPunct="1">
              <a:spcBef>
                <a:spcPct val="0"/>
              </a:spcBef>
            </a:pPr>
            <a:r>
              <a:rPr lang="en-GB" dirty="0" smtClean="0"/>
              <a:t>This legitimate managerial action to change work methods using scientific method.</a:t>
            </a:r>
          </a:p>
          <a:p>
            <a:pPr eaLnBrk="1" hangingPunct="1">
              <a:spcBef>
                <a:spcPct val="0"/>
              </a:spcBef>
            </a:pPr>
            <a:r>
              <a:rPr lang="en-GB" dirty="0" smtClean="0"/>
              <a:t>Trade unions critical of approach but weak at the time</a:t>
            </a:r>
          </a:p>
          <a:p>
            <a:pPr eaLnBrk="1" hangingPunct="1">
              <a:spcBef>
                <a:spcPct val="0"/>
              </a:spcBef>
            </a:pPr>
            <a:r>
              <a:rPr lang="en-GB" dirty="0" smtClean="0"/>
              <a:t>Managers also not support – though it gave them more overall control of the organisation and workforce </a:t>
            </a:r>
          </a:p>
          <a:p>
            <a:pPr eaLnBrk="1" hangingPunct="1">
              <a:spcBef>
                <a:spcPct val="0"/>
              </a:spcBef>
            </a:pPr>
            <a:r>
              <a:rPr lang="en-GB" dirty="0" smtClean="0"/>
              <a:t>THERE WERE MORE RULES AND PROCEDURES</a:t>
            </a:r>
          </a:p>
          <a:p>
            <a:pPr eaLnBrk="1" hangingPunct="1">
              <a:spcBef>
                <a:spcPct val="0"/>
              </a:spcBef>
            </a:pPr>
            <a:r>
              <a:rPr lang="en-GB" dirty="0" smtClean="0"/>
              <a:t>However Taylor’s ideas have persisted and are the cornerstone of organisational theory.</a:t>
            </a:r>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CA55130-35CA-4A7F-86BB-5A8B8285EBD5}" type="slidenum">
              <a:rPr lang="en-GB" smtClean="0"/>
              <a:pPr/>
              <a:t>32</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p:txBody>
          <a:bodyPr wrap="square" numCol="1" anchor="t" anchorCtr="0" compatLnSpc="1">
            <a:prstTxWarp prst="textNoShape">
              <a:avLst/>
            </a:prstTxWarp>
            <a:normAutofit fontScale="92500"/>
          </a:bodyPr>
          <a:lstStyle/>
          <a:p>
            <a:pPr eaLnBrk="1" hangingPunct="1">
              <a:spcBef>
                <a:spcPct val="0"/>
              </a:spcBef>
              <a:defRPr/>
            </a:pPr>
            <a:r>
              <a:rPr lang="en-US" dirty="0" smtClean="0"/>
              <a:t>German sociologist - Weber first describes the concept of bureaucracy – an ideal form of </a:t>
            </a:r>
            <a:r>
              <a:rPr lang="en-US" dirty="0" err="1" smtClean="0"/>
              <a:t>organisational</a:t>
            </a:r>
            <a:r>
              <a:rPr lang="en-US" dirty="0" smtClean="0"/>
              <a:t> structure</a:t>
            </a:r>
          </a:p>
          <a:p>
            <a:pPr eaLnBrk="1" hangingPunct="1">
              <a:spcBef>
                <a:spcPct val="0"/>
              </a:spcBef>
              <a:defRPr/>
            </a:pPr>
            <a:r>
              <a:rPr lang="en-US" dirty="0" smtClean="0"/>
              <a:t>He defines bureaucratic administration as the exercise of control on the basis of knowledge</a:t>
            </a:r>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5AA890B-D69F-4097-B7A4-1513A29D6736}" type="slidenum">
              <a:rPr lang="en-GB" smtClean="0"/>
              <a:pPr/>
              <a:t>40</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defRPr/>
            </a:pPr>
            <a:r>
              <a:rPr lang="en-US" dirty="0" smtClean="0"/>
              <a:t>Weber “Power in</a:t>
            </a:r>
            <a:r>
              <a:rPr lang="en-US" baseline="0" dirty="0" smtClean="0"/>
              <a:t> </a:t>
            </a:r>
            <a:r>
              <a:rPr lang="en-US" baseline="0" dirty="0" err="1" smtClean="0"/>
              <a:t>organisations</a:t>
            </a:r>
            <a:r>
              <a:rPr lang="en-US" baseline="0" dirty="0" smtClean="0"/>
              <a:t> is t</a:t>
            </a:r>
            <a:r>
              <a:rPr lang="en-US" dirty="0" smtClean="0"/>
              <a:t>he process of control”</a:t>
            </a:r>
          </a:p>
          <a:p>
            <a:pPr eaLnBrk="1" hangingPunct="1">
              <a:spcBef>
                <a:spcPct val="0"/>
              </a:spcBef>
              <a:defRPr/>
            </a:pPr>
            <a:r>
              <a:rPr lang="en-GB" sz="1200" kern="1200" baseline="0" dirty="0" smtClean="0">
                <a:solidFill>
                  <a:schemeClr val="tx1"/>
                </a:solidFill>
                <a:latin typeface="+mn-lt"/>
                <a:ea typeface="+mn-ea"/>
                <a:cs typeface="+mn-cs"/>
              </a:rPr>
              <a:t>Weber’s tradition in sociology - bureaucracy is “a major social innovation, essential to the expansion of industrial capitalism and crucial for social and economic goals or ideals such as progress, growth, meritocracy and egalitarianism…. bureaucracy coincides with the advent of modernity:  it is part and parcel of it” (</a:t>
            </a:r>
            <a:r>
              <a:rPr lang="en-GB" sz="1200" kern="1200" baseline="0" dirty="0" err="1" smtClean="0">
                <a:solidFill>
                  <a:schemeClr val="tx1"/>
                </a:solidFill>
                <a:latin typeface="+mn-lt"/>
                <a:ea typeface="+mn-ea"/>
                <a:cs typeface="+mn-cs"/>
              </a:rPr>
              <a:t>Kallinikos</a:t>
            </a:r>
            <a:r>
              <a:rPr lang="en-GB" sz="1200" kern="1200" baseline="0" dirty="0" smtClean="0">
                <a:solidFill>
                  <a:schemeClr val="tx1"/>
                </a:solidFill>
                <a:latin typeface="+mn-lt"/>
                <a:ea typeface="+mn-ea"/>
                <a:cs typeface="+mn-cs"/>
              </a:rPr>
              <a:t>, 2004: 4) - a social system that gives opportunities and advantages to people on the basis of their ability rather than, e.g. their wealth or seniority</a:t>
            </a:r>
          </a:p>
          <a:p>
            <a:r>
              <a:rPr lang="en-GB" sz="1200" kern="1200" baseline="0" dirty="0" smtClean="0">
                <a:solidFill>
                  <a:schemeClr val="tx1"/>
                </a:solidFill>
                <a:latin typeface="+mn-lt"/>
                <a:ea typeface="+mn-ea"/>
                <a:cs typeface="+mn-cs"/>
              </a:rPr>
              <a:t>To Weber (e.g. 1947: 1978) the defining characteristic and the social innovation implied by bureaucracy was the way in which it regulated the relationship between the individual and the organization.</a:t>
            </a:r>
          </a:p>
          <a:p>
            <a:r>
              <a:rPr lang="en-GB" sz="1200" kern="1200" baseline="0" dirty="0" smtClean="0">
                <a:solidFill>
                  <a:schemeClr val="tx1"/>
                </a:solidFill>
                <a:latin typeface="+mn-lt"/>
                <a:ea typeface="+mn-ea"/>
                <a:cs typeface="+mn-cs"/>
              </a:rPr>
              <a:t>Bureaucracy means that work is sealed off from the rest of individuals’ lives and conversely that the rest of individuals’ lives is free from work.</a:t>
            </a:r>
            <a:endParaRPr lang="en-US" dirty="0" smtClean="0"/>
          </a:p>
          <a:p>
            <a:r>
              <a:rPr lang="en-GB" sz="1200" kern="1200" baseline="0" dirty="0" smtClean="0">
                <a:solidFill>
                  <a:schemeClr val="tx1"/>
                </a:solidFill>
                <a:latin typeface="+mn-lt"/>
                <a:ea typeface="+mn-ea"/>
                <a:cs typeface="+mn-cs"/>
              </a:rPr>
              <a:t>Post-bureaucratic organizations would seek to increase individuals’ commitment and loyalty to their work – not by altering the relations of power in work, but by manipulating individuals’ emotional relation to their work (Hughes, 2005).</a:t>
            </a:r>
            <a:endParaRPr lang="en-GB" dirty="0" smtClean="0"/>
          </a:p>
          <a:p>
            <a:pPr eaLnBrk="1" hangingPunct="1"/>
            <a:endParaRPr lang="en-US" dirty="0" smtClean="0"/>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731347E-D50C-4EBD-BBDE-D926EB15AC7F}" type="slidenum">
              <a:rPr lang="en-GB" smtClean="0"/>
              <a:pPr/>
              <a:t>42</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algn="l" eaLnBrk="1" hangingPunct="1">
              <a:spcBef>
                <a:spcPct val="0"/>
              </a:spcBef>
            </a:pPr>
            <a:r>
              <a:rPr lang="en-US" sz="1600" dirty="0" smtClean="0"/>
              <a:t>Charismatic authority rests on devotion to an outstanding individual who is a leader because of certain qualities</a:t>
            </a:r>
            <a:r>
              <a:rPr lang="en-US" sz="1600" baseline="0" dirty="0" smtClean="0"/>
              <a:t> = sectarian groups, politics, Bill Clinton, Osama bin Laden, Barack Obama, Richard Branson – leaders have to keep performing outstanding deeds, deliver on performance.  For Weber charismatic </a:t>
            </a:r>
            <a:r>
              <a:rPr lang="en-US" sz="1600" baseline="0" dirty="0" err="1" smtClean="0"/>
              <a:t>organisations</a:t>
            </a:r>
            <a:r>
              <a:rPr lang="en-US" sz="1600" baseline="0" dirty="0" smtClean="0"/>
              <a:t> are unstable because they need to renew extraordinary experiences to sustain legitimacy.</a:t>
            </a:r>
          </a:p>
          <a:p>
            <a:pPr algn="l" eaLnBrk="1" hangingPunct="1">
              <a:spcBef>
                <a:spcPct val="0"/>
              </a:spcBef>
            </a:pPr>
            <a:r>
              <a:rPr lang="en-US" sz="1600" baseline="0" dirty="0" smtClean="0"/>
              <a:t>Traditional authority  - the leader has authority because it has been granted or inherited – church and royalty.  In this classification, leaders cannot break away from the </a:t>
            </a:r>
            <a:r>
              <a:rPr lang="en-US" sz="1600" baseline="0" dirty="0" err="1" smtClean="0"/>
              <a:t>behaviour</a:t>
            </a:r>
            <a:r>
              <a:rPr lang="en-US" sz="1600" baseline="0" dirty="0" smtClean="0"/>
              <a:t> expected of them – which is why Duke of York and </a:t>
            </a:r>
            <a:r>
              <a:rPr lang="en-US" sz="1600" baseline="0" dirty="0" err="1" smtClean="0"/>
              <a:t>Fergie</a:t>
            </a:r>
            <a:r>
              <a:rPr lang="en-US" sz="1600" baseline="0" dirty="0" smtClean="0"/>
              <a:t> have little authority – they did not perform as one would expect monarchs.  Traditional authority alone is unsuitable for the management of large businesses.</a:t>
            </a:r>
            <a:endParaRPr lang="en-US" sz="1600" dirty="0" smtClean="0"/>
          </a:p>
          <a:p>
            <a:pPr algn="l" eaLnBrk="1" hangingPunct="1">
              <a:spcBef>
                <a:spcPct val="0"/>
              </a:spcBef>
            </a:pPr>
            <a:r>
              <a:rPr lang="en-US" sz="1600" dirty="0" smtClean="0"/>
              <a:t>Weber </a:t>
            </a:r>
            <a:r>
              <a:rPr lang="en-US" sz="1600" dirty="0" err="1" smtClean="0"/>
              <a:t>recognises</a:t>
            </a:r>
            <a:r>
              <a:rPr lang="en-US" sz="1600" dirty="0" smtClean="0"/>
              <a:t> that rational legal authority is used in the most efficient form of </a:t>
            </a:r>
            <a:r>
              <a:rPr lang="en-US" sz="1600" dirty="0" err="1" smtClean="0"/>
              <a:t>organisation</a:t>
            </a:r>
            <a:r>
              <a:rPr lang="en-US" sz="1600" dirty="0" smtClean="0"/>
              <a:t> because:</a:t>
            </a:r>
          </a:p>
          <a:p>
            <a:pPr eaLnBrk="1" hangingPunct="1">
              <a:spcBef>
                <a:spcPct val="0"/>
              </a:spcBef>
            </a:pPr>
            <a:r>
              <a:rPr lang="en-US" dirty="0" smtClean="0"/>
              <a:t>A legal code can be established which can claim obedience from members of the </a:t>
            </a:r>
            <a:r>
              <a:rPr lang="en-US" dirty="0" err="1" smtClean="0"/>
              <a:t>organisation</a:t>
            </a:r>
            <a:endParaRPr lang="en-US" dirty="0" smtClean="0"/>
          </a:p>
          <a:p>
            <a:pPr eaLnBrk="1" hangingPunct="1">
              <a:lnSpc>
                <a:spcPct val="90000"/>
              </a:lnSpc>
              <a:spcBef>
                <a:spcPct val="0"/>
              </a:spcBef>
            </a:pPr>
            <a:r>
              <a:rPr lang="en-US" dirty="0" smtClean="0"/>
              <a:t>The manager or the authority additionally follows the impersonal order – rational authority is legal because it is exercised through </a:t>
            </a:r>
            <a:r>
              <a:rPr lang="en-US" dirty="0" err="1" smtClean="0"/>
              <a:t>formalised</a:t>
            </a:r>
            <a:r>
              <a:rPr lang="en-US" dirty="0" smtClean="0"/>
              <a:t> laws and regulations which govern all activities and people.   Does not require sentiment or loyalty</a:t>
            </a:r>
            <a:r>
              <a:rPr lang="en-US" baseline="0" dirty="0" smtClean="0"/>
              <a:t> to some </a:t>
            </a:r>
            <a:r>
              <a:rPr lang="en-US" baseline="0" dirty="0" err="1" smtClean="0"/>
              <a:t>charismastic</a:t>
            </a:r>
            <a:r>
              <a:rPr lang="en-US" baseline="0" dirty="0" smtClean="0"/>
              <a:t> leader.</a:t>
            </a:r>
            <a:endParaRPr lang="en-US" dirty="0" smtClean="0"/>
          </a:p>
          <a:p>
            <a:pPr eaLnBrk="1" hangingPunct="1">
              <a:lnSpc>
                <a:spcPct val="90000"/>
              </a:lnSpc>
              <a:spcBef>
                <a:spcPct val="0"/>
              </a:spcBef>
            </a:pPr>
            <a:r>
              <a:rPr lang="en-US" dirty="0" smtClean="0"/>
              <a:t>CHARISMATIC</a:t>
            </a:r>
            <a:r>
              <a:rPr lang="en-US" baseline="0" dirty="0" smtClean="0"/>
              <a:t> AUTHORITY – PERSONALITY IS KEY</a:t>
            </a:r>
          </a:p>
          <a:p>
            <a:pPr eaLnBrk="1" hangingPunct="1">
              <a:lnSpc>
                <a:spcPct val="90000"/>
              </a:lnSpc>
              <a:spcBef>
                <a:spcPct val="0"/>
              </a:spcBef>
            </a:pPr>
            <a:r>
              <a:rPr lang="en-US" baseline="0" dirty="0" smtClean="0"/>
              <a:t>TRADITIONAL AUTHORITY – CUSTOM IS KEY</a:t>
            </a:r>
          </a:p>
          <a:p>
            <a:pPr eaLnBrk="1" hangingPunct="1">
              <a:lnSpc>
                <a:spcPct val="90000"/>
              </a:lnSpc>
              <a:spcBef>
                <a:spcPct val="0"/>
              </a:spcBef>
            </a:pPr>
            <a:r>
              <a:rPr lang="en-US" baseline="0" dirty="0" smtClean="0"/>
              <a:t>RATIONAL LEGAL AUTHORITY – RULES/LAWS ARE KEY</a:t>
            </a:r>
            <a:endParaRPr lang="en-US" dirty="0" smtClean="0"/>
          </a:p>
          <a:p>
            <a:pPr eaLnBrk="1" hangingPunct="1">
              <a:spcBef>
                <a:spcPct val="0"/>
              </a:spcBef>
            </a:pPr>
            <a:endParaRPr lang="en-GB" dirty="0" smtClean="0"/>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1AABB57-E195-4786-A9DA-03106F125231}" type="slidenum">
              <a:rPr lang="en-GB" smtClean="0"/>
              <a:pPr/>
              <a:t>44</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C98420A-D96A-4B59-A842-9405EAF17660}" type="slidenum">
              <a:rPr lang="en-GB" smtClean="0"/>
              <a:pPr/>
              <a:t>48</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FF3D169-271F-46EC-A0EC-EE21B176AEF2}" type="slidenum">
              <a:rPr lang="en-GB" smtClean="0"/>
              <a:pPr/>
              <a:t>49</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lstStyle/>
          <a:p>
            <a:pPr marL="609600" indent="-609600" eaLnBrk="1" fontAlgn="auto" hangingPunct="1">
              <a:lnSpc>
                <a:spcPct val="90000"/>
              </a:lnSpc>
              <a:spcBef>
                <a:spcPts val="0"/>
              </a:spcBef>
              <a:spcAft>
                <a:spcPts val="0"/>
              </a:spcAft>
              <a:buFontTx/>
              <a:buAutoNum type="alphaLcParenBoth"/>
              <a:defRPr/>
            </a:pPr>
            <a:r>
              <a:rPr lang="en-US" dirty="0" smtClean="0"/>
              <a:t>A tendency to a leveling of social classes by allowing a wide range of recruits with technical competence to be taken by any </a:t>
            </a:r>
            <a:r>
              <a:rPr lang="en-US" dirty="0" err="1" smtClean="0"/>
              <a:t>organisation</a:t>
            </a:r>
            <a:endParaRPr lang="en-US" dirty="0" smtClean="0"/>
          </a:p>
          <a:p>
            <a:pPr marL="609600" indent="-609600" eaLnBrk="1" fontAlgn="auto" hangingPunct="1">
              <a:lnSpc>
                <a:spcPct val="90000"/>
              </a:lnSpc>
              <a:spcBef>
                <a:spcPts val="0"/>
              </a:spcBef>
              <a:spcAft>
                <a:spcPts val="0"/>
              </a:spcAft>
              <a:defRPr/>
            </a:pPr>
            <a:r>
              <a:rPr lang="en-US" dirty="0" smtClean="0"/>
              <a:t>(b) Elite status because of the time required to achieve the necessary technical training</a:t>
            </a:r>
          </a:p>
          <a:p>
            <a:pPr marL="609600" indent="-609600" eaLnBrk="1" fontAlgn="auto" hangingPunct="1">
              <a:lnSpc>
                <a:spcPct val="90000"/>
              </a:lnSpc>
              <a:spcBef>
                <a:spcPts val="0"/>
              </a:spcBef>
              <a:spcAft>
                <a:spcPts val="0"/>
              </a:spcAft>
              <a:defRPr/>
            </a:pPr>
            <a:r>
              <a:rPr lang="en-US" dirty="0" smtClean="0"/>
              <a:t>(c) Greater degree of social equality due to the dominance of the spirit of impersonality or objectivity</a:t>
            </a:r>
          </a:p>
          <a:p>
            <a:pPr eaLnBrk="1" fontAlgn="auto" hangingPunct="1">
              <a:spcBef>
                <a:spcPts val="0"/>
              </a:spcBef>
              <a:spcAft>
                <a:spcPts val="0"/>
              </a:spcAft>
              <a:defRPr/>
            </a:pPr>
            <a:endParaRPr lang="en-GB" dirty="0" smtClean="0"/>
          </a:p>
        </p:txBody>
      </p:sp>
      <p:sp>
        <p:nvSpPr>
          <p:cNvPr id="532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D96FE60-D9FF-405A-863F-BEE486092D67}" type="slidenum">
              <a:rPr lang="en-GB" smtClean="0"/>
              <a:pPr/>
              <a:t>50</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dirty="0" smtClean="0"/>
              <a:t>These needs (public sector) sit well with Stewart’s definition of the bureaucratic organisation - Use and implementation of rules and procedures help to ensure public sector values and ethics </a:t>
            </a:r>
          </a:p>
          <a:p>
            <a:pPr eaLnBrk="1" hangingPunct="1"/>
            <a:r>
              <a:rPr lang="en-GB" dirty="0" smtClean="0"/>
              <a:t>Also that products and services are delivered on a consistent and fair basis</a:t>
            </a:r>
          </a:p>
          <a:p>
            <a:pPr eaLnBrk="1" hangingPunct="1"/>
            <a:r>
              <a:rPr lang="en-GB" dirty="0" smtClean="0"/>
              <a:t>New technology and consumer demands may change the process of government service delivery therefore altering the nature of bureaucracy</a:t>
            </a:r>
          </a:p>
          <a:p>
            <a:pPr eaLnBrk="1" hangingPunct="1"/>
            <a:r>
              <a:rPr lang="en-GB" dirty="0" smtClean="0"/>
              <a:t>Concept of bureaucracy is as relevant today as it has always been</a:t>
            </a:r>
          </a:p>
        </p:txBody>
      </p:sp>
      <p:sp>
        <p:nvSpPr>
          <p:cNvPr id="553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A101A4-A687-40A2-9676-11480345E61A}" type="slidenum">
              <a:rPr lang="en-GB" smtClean="0"/>
              <a:pPr/>
              <a:t>51</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circumstances under which bureaucracy</a:t>
            </a:r>
            <a:r>
              <a:rPr lang="en-GB" baseline="0" dirty="0" smtClean="0"/>
              <a:t> is an appropriate form of organisation have not disappeared and neither will they ever completely disappear.  Bureaucracy has a place – the place is outside the market – in the realm of public administration  - in which a little economic efficiency might be seen as a small price to pay for the maintenance if impartiality and equality   Some bureaucracies should be more responsive to the public it serves – of that there is no doubt.  The free market is dynamic and encouraging commitment to customer service – some areas (like the banks) there are no checks and balances.  Bureaucracies entrepreneurial organisations are vital for our needs and demands as customers AND CITIZENS CAN BE MET.  Free market – GD FOR DISTRIBUTING SOME GDS .... NOT FOR OTHERS.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52</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Explanation on rent-seeking budget/profit maximisation bureaucrats who conspire to exploit the policy for their own ends (</a:t>
            </a:r>
            <a:r>
              <a:rPr lang="en-GB" dirty="0" err="1" smtClean="0"/>
              <a:t>Niskanen</a:t>
            </a:r>
            <a:r>
              <a:rPr lang="en-GB" dirty="0" smtClean="0"/>
              <a:t>, 1971).</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53</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Surely bureaucracy has some competitive advantages over other organisational forms ?</a:t>
            </a:r>
          </a:p>
          <a:p>
            <a:r>
              <a:rPr lang="en-GB" dirty="0" smtClean="0"/>
              <a:t>Max Weber defined bureaucracy in formal and structural terms – </a:t>
            </a:r>
          </a:p>
          <a:p>
            <a:r>
              <a:rPr lang="en-GB" dirty="0" smtClean="0"/>
              <a:t>http://books.google.co.uk/books?hl=en&amp;lr=&amp;id=_0epYa1LF8MC&amp;oi=fnd&amp;pg=PA51&amp;dq=postmodernism+and+bureaucracy&amp;ots=yir0wmx1zm&amp;sig=ba5Wh9piCcX1PyXr5FeBMXtvI7I#v=onepage&amp;q=postmodernism%20and%20bureaucracy&amp;f=false</a:t>
            </a:r>
          </a:p>
          <a:p>
            <a:r>
              <a:rPr lang="en-GB" dirty="0" smtClean="0"/>
              <a:t>The only change to the above 6 rules is technology</a:t>
            </a:r>
          </a:p>
          <a:p>
            <a:r>
              <a:rPr lang="en-GB" dirty="0" smtClean="0"/>
              <a:t>Weber’s chief example – the Catholic church</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54</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Argument is – a bureaucracy can feed its citizens – a  country that cant feed or educate its citizens is not advanced enough to use a bureaucracy</a:t>
            </a:r>
          </a:p>
          <a:p>
            <a:r>
              <a:rPr lang="en-GB" dirty="0" smtClean="0"/>
              <a:t>Arguments Business v Bureaucracy </a:t>
            </a:r>
          </a:p>
          <a:p>
            <a:r>
              <a:rPr lang="en-GB" dirty="0" smtClean="0"/>
              <a:t>1.Bureaucracy arguments by politicians about waste – in business</a:t>
            </a:r>
            <a:r>
              <a:rPr lang="en-GB" baseline="0" dirty="0" smtClean="0"/>
              <a:t> shoplifting employee theft</a:t>
            </a:r>
          </a:p>
          <a:p>
            <a:r>
              <a:rPr lang="en-GB" baseline="0" dirty="0" smtClean="0"/>
              <a:t>Evidence is ambivalent that business is better than bureaucracy – GOODSELL VIRGINIA STATE UNI</a:t>
            </a:r>
          </a:p>
          <a:p>
            <a:r>
              <a:rPr lang="en-GB" dirty="0" smtClean="0"/>
              <a:t>2.First, studies have found that the U.S. health care system is by far the most expensive in the world. </a:t>
            </a:r>
          </a:p>
          <a:p>
            <a:r>
              <a:rPr lang="en-GB" dirty="0" smtClean="0"/>
              <a:t>US spend 13.6% of gross domestic product on health care – the highest in the world. The average for the other 13 industrialized countries in the OECD is 8.2%.</a:t>
            </a:r>
            <a:r>
              <a:rPr lang="en-GB" baseline="30000" dirty="0" smtClean="0"/>
              <a:t>8</a:t>
            </a:r>
            <a:r>
              <a:rPr lang="en-GB" dirty="0" smtClean="0"/>
              <a:t> We also rank number one in terms of health care expenditures per capita, with U.S. spending $4,090 a year for every citizen. The highest figures for other industrialized nations are $2,547 per year for Switzerland, $2,339 for Germany, $2,340 for Luxembourg, and $2,095 for Canada</a:t>
            </a:r>
            <a:r>
              <a:rPr lang="en-GB" baseline="0" dirty="0" smtClean="0"/>
              <a:t> - </a:t>
            </a:r>
            <a:r>
              <a:rPr lang="en-GB" dirty="0" smtClean="0"/>
              <a:t>not always deliver the best health care nor does it provide health care in the most efficient way.</a:t>
            </a:r>
          </a:p>
          <a:p>
            <a:r>
              <a:rPr lang="en-GB" dirty="0" smtClean="0"/>
              <a:t>US rank 26</a:t>
            </a:r>
            <a:r>
              <a:rPr lang="en-GB" baseline="30000" dirty="0" smtClean="0"/>
              <a:t>th</a:t>
            </a:r>
            <a:r>
              <a:rPr lang="en-GB" dirty="0" smtClean="0"/>
              <a:t> among industrialized countries for infant mortality rates.</a:t>
            </a:r>
          </a:p>
          <a:p>
            <a:r>
              <a:rPr lang="en-GB" dirty="0" smtClean="0"/>
              <a:t>Life expectancy – who study the U.S. came in a disappointing 24</a:t>
            </a:r>
            <a:r>
              <a:rPr lang="en-GB" baseline="30000" dirty="0" smtClean="0"/>
              <a:t>th</a:t>
            </a:r>
            <a:r>
              <a:rPr lang="en-GB" dirty="0" smtClean="0"/>
              <a:t> on this measure - surprises of the new rating system.</a:t>
            </a:r>
          </a:p>
          <a:p>
            <a:r>
              <a:rPr lang="en-GB" dirty="0" smtClean="0"/>
              <a:t>An article in the </a:t>
            </a:r>
            <a:r>
              <a:rPr lang="en-GB" i="1" dirty="0" smtClean="0"/>
              <a:t>Journal of the American Medical Association</a:t>
            </a:r>
            <a:r>
              <a:rPr lang="en-GB" dirty="0" smtClean="0"/>
              <a:t> in 2000 - study that compared how 13 industrialized nations were ranked on 16 different measures of health. The U.S. ranked an average of 12</a:t>
            </a:r>
            <a:r>
              <a:rPr lang="en-GB" baseline="30000" dirty="0" smtClean="0"/>
              <a:t>th</a:t>
            </a:r>
            <a:r>
              <a:rPr lang="en-GB" dirty="0" smtClean="0"/>
              <a:t> – second to last.</a:t>
            </a:r>
          </a:p>
          <a:p>
            <a:r>
              <a:rPr lang="en-GB" b="1" dirty="0" smtClean="0"/>
              <a:t>3. We Want the Government to Act Like a Business</a:t>
            </a:r>
            <a:endParaRPr lang="en-GB" dirty="0" smtClean="0"/>
          </a:p>
          <a:p>
            <a:r>
              <a:rPr lang="en-GB" dirty="0" smtClean="0"/>
              <a:t>The astronaut John Glenn tells a story about his first trip into space. As he sat in the capsule, waiting nervously on the launching pad, he couldn’t stop thinking about the fact that NASA had given the contract for the rocket to the lowest bidder. </a:t>
            </a:r>
          </a:p>
          <a:p>
            <a:r>
              <a:rPr lang="en-GB" dirty="0" smtClean="0"/>
              <a:t>4. Bureaucracies</a:t>
            </a:r>
            <a:r>
              <a:rPr lang="en-GB" baseline="0" dirty="0" smtClean="0"/>
              <a:t> always expand ?? Do they ??</a:t>
            </a:r>
          </a:p>
          <a:p>
            <a:r>
              <a:rPr lang="en-GB" baseline="0" dirty="0" smtClean="0"/>
              <a:t>5. Bureaucracies provide poor services – fire service / NHS </a:t>
            </a:r>
          </a:p>
          <a:p>
            <a:r>
              <a:rPr lang="en-GB" b="1" dirty="0" smtClean="0"/>
              <a:t>6: Agencies Should Treat Us as Individuals</a:t>
            </a:r>
            <a:endParaRPr lang="en-GB" dirty="0" smtClean="0"/>
          </a:p>
          <a:p>
            <a:r>
              <a:rPr lang="en-GB" dirty="0" smtClean="0"/>
              <a:t>People are sometimes frustrated because government administrators do not treat them as individuals. Instead, they are treated like a “number” – simply one case among many others – without any seeming sensitivity to the distinctiveness of their particular situation. Why must bureaucrats slavishly follow the rules, and not treat each person uniquely depending on his or her circumstances? Why can’t that police officer see that we were speeding because we were late in picking up our child at school, not because we were being irresponsible? Why can’t that city official simply wave the zoning rules so that we can run our new business out of our home?</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55</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centralised</a:t>
            </a:r>
            <a:r>
              <a:rPr lang="en-GB" baseline="0" dirty="0" smtClean="0"/>
              <a:t> political system – UK/France for example – power is accepted and the role of establishing and maintaining state power is generally recognised</a:t>
            </a:r>
          </a:p>
          <a:p>
            <a:r>
              <a:rPr lang="en-GB" baseline="0" dirty="0" smtClean="0"/>
              <a:t>Bureaucrats in these countries have a higher status</a:t>
            </a:r>
          </a:p>
          <a:p>
            <a:r>
              <a:rPr lang="en-GB" baseline="0" dirty="0" smtClean="0"/>
              <a:t>Bureaucracy is a legitimate state actor</a:t>
            </a:r>
          </a:p>
          <a:p>
            <a:r>
              <a:rPr lang="en-GB" baseline="0" dirty="0" smtClean="0"/>
              <a:t>In France – bureaucracy is an instrument by which republicanism seeks equality and other fundamental values</a:t>
            </a:r>
          </a:p>
          <a:p>
            <a:r>
              <a:rPr lang="en-GB" baseline="0" dirty="0" smtClean="0"/>
              <a:t>In such states – clearer contract for bureaucracy by defining political roles and accepting the idea of significant discretion among career bureaucrats</a:t>
            </a:r>
          </a:p>
          <a:p>
            <a:r>
              <a:rPr lang="en-GB" baseline="0" dirty="0" smtClean="0"/>
              <a:t>In these countries – there are calls for the elimination of bureaucracy – but the politicians recognise that by removing it – it would limit the actions they can take and undercut the policies that they can support </a:t>
            </a:r>
          </a:p>
          <a:p>
            <a:r>
              <a:rPr lang="en-GB" baseline="0" dirty="0" smtClean="0"/>
              <a:t>Suleiman (2003) writes that France has increased its bureaucracy by 25% in the last 15 years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58</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Ferlie</a:t>
            </a:r>
            <a:r>
              <a:rPr lang="en-GB" dirty="0" smtClean="0"/>
              <a:t> writes that politicians make bureaucracies –</a:t>
            </a:r>
            <a:r>
              <a:rPr lang="en-GB" baseline="0" dirty="0" smtClean="0"/>
              <a:t> decision to create them forged by politics – examples of bureaucracies without politicians</a:t>
            </a:r>
            <a:endParaRPr lang="en-GB" dirty="0" smtClean="0"/>
          </a:p>
          <a:p>
            <a:r>
              <a:rPr lang="en-GB" dirty="0" smtClean="0"/>
              <a:t>In a fragmented political system, no political institution  can generate sufficient consensus</a:t>
            </a:r>
            <a:r>
              <a:rPr lang="en-GB" baseline="0" dirty="0" smtClean="0"/>
              <a:t> to make a lasting bargain</a:t>
            </a:r>
            <a:r>
              <a:rPr lang="en-GB" dirty="0" smtClean="0"/>
              <a:t> with the civil</a:t>
            </a:r>
            <a:r>
              <a:rPr lang="en-GB" baseline="0" dirty="0" smtClean="0"/>
              <a:t> service</a:t>
            </a:r>
          </a:p>
          <a:p>
            <a:r>
              <a:rPr lang="en-GB" baseline="0" dirty="0" smtClean="0"/>
              <a:t>Electoral institutions fail to find a precise role for bureaucracy and so bureaucracy becomes a political institution</a:t>
            </a:r>
          </a:p>
          <a:p>
            <a:r>
              <a:rPr lang="en-GB" baseline="0" dirty="0" smtClean="0"/>
              <a:t>In decentralises systems like the US – they fail to find political goals for the bureaucracies</a:t>
            </a:r>
          </a:p>
          <a:p>
            <a:r>
              <a:rPr lang="en-GB" baseline="0" dirty="0" smtClean="0"/>
              <a:t>And creates incentives for bureaucracies to generate political support – and then the bureaucracy supplies its own political legitimacy</a:t>
            </a:r>
          </a:p>
          <a:p>
            <a:r>
              <a:rPr lang="en-GB" baseline="0" dirty="0" smtClean="0"/>
              <a:t>Economic pressure to downsize these bureaucracies – </a:t>
            </a:r>
            <a:r>
              <a:rPr lang="en-GB" baseline="0" dirty="0" err="1" smtClean="0"/>
              <a:t>ie</a:t>
            </a:r>
            <a:r>
              <a:rPr lang="en-GB" baseline="0" dirty="0" smtClean="0"/>
              <a:t> downsize government and make government more local – US and UK</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59</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Without capacity – decentralisation brings corruption and </a:t>
            </a:r>
            <a:r>
              <a:rPr lang="en-GB" dirty="0" err="1" smtClean="0"/>
              <a:t>dis</a:t>
            </a:r>
            <a:r>
              <a:rPr lang="en-GB" dirty="0" smtClean="0"/>
              <a:t>-satisfaction and undercuts support for democracy</a:t>
            </a:r>
          </a:p>
          <a:p>
            <a:r>
              <a:rPr lang="en-GB" dirty="0" smtClean="0"/>
              <a:t>Building this capacity in a system that denigrates bureaucracy and lacks a competitive market system for providing local government services</a:t>
            </a:r>
            <a:r>
              <a:rPr lang="en-GB" baseline="0" dirty="0" smtClean="0"/>
              <a:t> would seem to be impossible.</a:t>
            </a:r>
          </a:p>
          <a:p>
            <a:r>
              <a:rPr lang="en-GB" baseline="0" dirty="0" smtClean="0"/>
              <a:t>And so politics itself is a challenge to bureaucracy.</a:t>
            </a:r>
          </a:p>
          <a:p>
            <a:r>
              <a:rPr lang="en-GB" baseline="0" dirty="0" smtClean="0"/>
              <a:t>Is it possible to have democracy without bureaucracy ?</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60</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this scenario – government employment shrinks – is that a good thing ?</a:t>
            </a:r>
          </a:p>
          <a:p>
            <a:r>
              <a:rPr lang="en-GB" dirty="0" smtClean="0"/>
              <a:t>People working indirectly for governments via contracts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61</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Named after</a:t>
            </a:r>
            <a:r>
              <a:rPr lang="en-GB" baseline="0" dirty="0" smtClean="0"/>
              <a:t> UK Australia and New Zealand model</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63</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End result is an inconsistent</a:t>
            </a:r>
            <a:r>
              <a:rPr lang="en-GB" baseline="0" dirty="0" smtClean="0"/>
              <a:t> approach government size and erratic fiscal policy</a:t>
            </a:r>
          </a:p>
          <a:p>
            <a:r>
              <a:rPr lang="en-GB" baseline="0" dirty="0" smtClean="0"/>
              <a:t>In no US debate has there been discussion about why what should be subsidised but not soya beans</a:t>
            </a:r>
          </a:p>
          <a:p>
            <a:r>
              <a:rPr lang="en-GB" baseline="0" dirty="0" smtClean="0"/>
              <a:t>Meier and Hill argue that there has not even been a debate about whether or not agriculture should be subsidised – inconsistent approach by government</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64</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 wings of new management policy 1. to eliminate government bureaucracy 2. Liberate bureaucratic managers by freeing them for rules and restrictions that government managers face</a:t>
            </a:r>
          </a:p>
          <a:p>
            <a:r>
              <a:rPr lang="en-GB" dirty="0" smtClean="0"/>
              <a:t>First rule inconsistent</a:t>
            </a:r>
            <a:r>
              <a:rPr lang="en-GB" baseline="0" dirty="0" smtClean="0"/>
              <a:t> with 2</a:t>
            </a:r>
            <a:r>
              <a:rPr lang="en-GB" baseline="30000" dirty="0" smtClean="0"/>
              <a:t>nd</a:t>
            </a:r>
            <a:r>
              <a:rPr lang="en-GB" baseline="0" dirty="0" smtClean="0"/>
              <a:t> rule</a:t>
            </a:r>
          </a:p>
          <a:p>
            <a:r>
              <a:rPr lang="en-GB" baseline="0" dirty="0" smtClean="0"/>
              <a:t>If the private sector take responsibility for a certain role – they have different goals</a:t>
            </a:r>
          </a:p>
          <a:p>
            <a:r>
              <a:rPr lang="en-GB" baseline="0" dirty="0" smtClean="0"/>
              <a:t>Privatisation of government can lead to problems - </a:t>
            </a:r>
            <a:r>
              <a:rPr lang="en-GB" sz="1200" kern="1200" dirty="0" smtClean="0">
                <a:solidFill>
                  <a:schemeClr val="tx1"/>
                </a:solidFill>
                <a:latin typeface="+mn-lt"/>
                <a:ea typeface="+mn-ea"/>
                <a:cs typeface="+mn-cs"/>
              </a:rPr>
              <a:t>Over the last twenty-five years, many former state-owned businesses have been privatised – i.e. they have transferred from the public sector into the private sector. Examples in Britain include British Gas, British Telecom, British Airways, British Steel, British Aerospace, the regional water companies, the main electricity generators and distributors, and the Railways. </a:t>
            </a:r>
          </a:p>
          <a:p>
            <a:r>
              <a:rPr lang="en-GB" sz="1200" kern="1200" dirty="0" smtClean="0">
                <a:solidFill>
                  <a:schemeClr val="tx1"/>
                </a:solidFill>
                <a:latin typeface="+mn-lt"/>
                <a:ea typeface="+mn-ea"/>
                <a:cs typeface="+mn-cs"/>
              </a:rPr>
              <a:t>British Rail was privatised in 1994 but the failure of </a:t>
            </a:r>
            <a:r>
              <a:rPr lang="en-GB" sz="1200" kern="1200" dirty="0" err="1" smtClean="0">
                <a:solidFill>
                  <a:schemeClr val="tx1"/>
                </a:solidFill>
                <a:latin typeface="+mn-lt"/>
                <a:ea typeface="+mn-ea"/>
                <a:cs typeface="+mn-cs"/>
              </a:rPr>
              <a:t>Railtrack</a:t>
            </a:r>
            <a:r>
              <a:rPr lang="en-GB" sz="1200" kern="1200" dirty="0" smtClean="0">
                <a:solidFill>
                  <a:schemeClr val="tx1"/>
                </a:solidFill>
                <a:latin typeface="+mn-lt"/>
                <a:ea typeface="+mn-ea"/>
                <a:cs typeface="+mn-cs"/>
              </a:rPr>
              <a:t> led to the creation of Network Rail, a ‘not for profit’ company in 2002. The Labour Government has continued to privatise or part-privatise other parts of the UK public sector since it came to power in 1997.   </a:t>
            </a:r>
            <a:r>
              <a:rPr lang="en-GB" sz="1200" kern="1200" dirty="0" err="1" smtClean="0">
                <a:solidFill>
                  <a:schemeClr val="tx1"/>
                </a:solidFill>
                <a:latin typeface="+mn-lt"/>
                <a:ea typeface="+mn-ea"/>
                <a:cs typeface="+mn-cs"/>
              </a:rPr>
              <a:t>Railtrack</a:t>
            </a:r>
            <a:r>
              <a:rPr lang="en-GB" sz="1200" kern="1200" baseline="0" dirty="0" smtClean="0">
                <a:solidFill>
                  <a:schemeClr val="tx1"/>
                </a:solidFill>
                <a:latin typeface="+mn-lt"/>
                <a:ea typeface="+mn-ea"/>
                <a:cs typeface="+mn-cs"/>
              </a:rPr>
              <a:t> fatal accidents Southall, 1997, Ladbroke Grove 1999, Hatfield crash 2000 – 4 dead 70 injured </a:t>
            </a:r>
          </a:p>
          <a:p>
            <a:r>
              <a:rPr lang="en-GB" dirty="0" smtClean="0"/>
              <a:t>December 2003 200p</a:t>
            </a:r>
            <a:r>
              <a:rPr lang="en-GB" baseline="30000" dirty="0" smtClean="0"/>
              <a:t> </a:t>
            </a:r>
            <a:r>
              <a:rPr lang="en-GB" dirty="0" smtClean="0"/>
              <a:t>August 2004 43p December 2004 9p December 2005 8.5p March 2010 2p</a:t>
            </a:r>
          </a:p>
          <a:p>
            <a:r>
              <a:rPr lang="en-GB" sz="1200" kern="1200" dirty="0" smtClean="0">
                <a:solidFill>
                  <a:schemeClr val="tx1"/>
                </a:solidFill>
                <a:latin typeface="+mn-lt"/>
                <a:ea typeface="+mn-ea"/>
                <a:cs typeface="+mn-cs"/>
              </a:rPr>
              <a:t>1825 – oldest in the world – now partly run by the Dept of Transport</a:t>
            </a:r>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65</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Ironic that in an attempt to rid unresponsive</a:t>
            </a:r>
            <a:r>
              <a:rPr lang="en-GB" baseline="0" dirty="0" smtClean="0"/>
              <a:t> </a:t>
            </a:r>
            <a:r>
              <a:rPr lang="en-GB" dirty="0" smtClean="0"/>
              <a:t>government bureaucracy replaced with private bureaucracies that are much more unaccountable</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66</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Will stripping governments of active functions with mundane process of contract managing</a:t>
            </a:r>
            <a:r>
              <a:rPr lang="en-GB" baseline="0" dirty="0" smtClean="0"/>
              <a:t> – unlikely to attract create </a:t>
            </a:r>
            <a:r>
              <a:rPr lang="en-GB" baseline="0" dirty="0" err="1" smtClean="0"/>
              <a:t>risktaking</a:t>
            </a:r>
            <a:r>
              <a:rPr lang="en-GB" baseline="0" dirty="0" smtClean="0"/>
              <a:t> that new management requirements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67</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Bureaucracy is an instrument of rationality</a:t>
            </a:r>
          </a:p>
          <a:p>
            <a:r>
              <a:rPr lang="en-GB" dirty="0" smtClean="0"/>
              <a:t>Positivism  - distinction</a:t>
            </a:r>
            <a:r>
              <a:rPr lang="en-GB" baseline="0" dirty="0" smtClean="0"/>
              <a:t> between facts and values</a:t>
            </a:r>
          </a:p>
          <a:p>
            <a:r>
              <a:rPr lang="en-GB" baseline="0" dirty="0" smtClean="0"/>
              <a:t>Firstly</a:t>
            </a:r>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68</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HR APPROACH CRITICAL OF Weber – structure formal approach</a:t>
            </a:r>
          </a:p>
          <a:p>
            <a:r>
              <a:rPr lang="en-GB" dirty="0" smtClean="0"/>
              <a:t>Clients have say in what the organisation produces and perhaps in the actual production of</a:t>
            </a:r>
            <a:r>
              <a:rPr lang="en-GB" baseline="0" dirty="0" smtClean="0"/>
              <a:t> output</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69</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US Department of Agriculture – bureaucracy</a:t>
            </a:r>
            <a:r>
              <a:rPr lang="en-GB" baseline="0" dirty="0" smtClean="0"/>
              <a:t> – client </a:t>
            </a:r>
            <a:r>
              <a:rPr lang="en-GB" baseline="0" dirty="0" err="1" smtClean="0"/>
              <a:t>centered</a:t>
            </a:r>
            <a:r>
              <a:rPr lang="en-GB" baseline="0" dirty="0" smtClean="0"/>
              <a:t> and elitist using postmodern techniques for postmodern ends</a:t>
            </a:r>
          </a:p>
          <a:p>
            <a:r>
              <a:rPr lang="en-GB" baseline="0" dirty="0" smtClean="0"/>
              <a:t>Client driven organisations are only possible when the social construction of the client population is positive</a:t>
            </a:r>
          </a:p>
          <a:p>
            <a:r>
              <a:rPr lang="en-GB" baseline="0" dirty="0" smtClean="0"/>
              <a:t>Some businesses some welfare – negative social constructions reflected by strong public views unlikely to change</a:t>
            </a:r>
          </a:p>
          <a:p>
            <a:r>
              <a:rPr lang="en-GB" baseline="0" dirty="0" smtClean="0"/>
              <a:t>Bureaucracies in such areas – must be kept separate from client</a:t>
            </a:r>
          </a:p>
          <a:p>
            <a:r>
              <a:rPr lang="en-GB" baseline="0" dirty="0" smtClean="0"/>
              <a:t>Mission is to manage clients and not serve them</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70</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Secondly</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71</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Thirdly</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73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4thly and finally</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74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Bureaucracies – pensions – regulating business – enforcing criminal laws - ???</a:t>
            </a:r>
          </a:p>
          <a:p>
            <a:r>
              <a:rPr lang="en-GB" dirty="0" smtClean="0"/>
              <a:t>Are they really efficient ?  Are they oppressive, self serving and unresponsive ?</a:t>
            </a:r>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76</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British Airways</a:t>
            </a:r>
            <a:r>
              <a:rPr lang="en-GB" dirty="0" smtClean="0"/>
              <a:t> (</a:t>
            </a:r>
            <a:r>
              <a:rPr lang="en-GB" b="1" dirty="0" smtClean="0"/>
              <a:t>BA</a:t>
            </a:r>
            <a:r>
              <a:rPr lang="en-GB" dirty="0" smtClean="0"/>
              <a:t>) is the </a:t>
            </a:r>
            <a:r>
              <a:rPr lang="en-GB" dirty="0" smtClean="0">
                <a:hlinkClick r:id="rId3" action="ppaction://hlinkfile" tooltip="Flag carrier"/>
              </a:rPr>
              <a:t>flag carrier</a:t>
            </a:r>
            <a:r>
              <a:rPr lang="en-GB" dirty="0" smtClean="0"/>
              <a:t> airline of the United Kingdom, based in </a:t>
            </a:r>
            <a:r>
              <a:rPr lang="en-GB" dirty="0" smtClean="0">
                <a:hlinkClick r:id="rId4" action="ppaction://hlinkfile" tooltip="Waterside (building)"/>
              </a:rPr>
              <a:t>Waterside</a:t>
            </a:r>
            <a:r>
              <a:rPr lang="en-GB" dirty="0" smtClean="0"/>
              <a:t>, near its main </a:t>
            </a:r>
            <a:r>
              <a:rPr lang="en-GB" dirty="0" smtClean="0">
                <a:hlinkClick r:id="rId5" action="ppaction://hlinkfile" tooltip="Airline hub"/>
              </a:rPr>
              <a:t>hub</a:t>
            </a:r>
            <a:r>
              <a:rPr lang="en-GB" dirty="0" smtClean="0"/>
              <a:t> at </a:t>
            </a:r>
            <a:r>
              <a:rPr lang="en-GB" dirty="0" smtClean="0">
                <a:hlinkClick r:id="rId6" action="ppaction://hlinkfile" tooltip="London Heathrow Airport"/>
              </a:rPr>
              <a:t>London Heathrow Airport</a:t>
            </a:r>
            <a:r>
              <a:rPr lang="en-GB" dirty="0" smtClean="0"/>
              <a:t>. British Airways is the largest airline in the UK based on fleet size, international flights and international destinations. BA's UK passengers originating at non-London airports must connect via London after British Airways discontinued all direct overseas flights from UK airports outside London following the sale of </a:t>
            </a:r>
            <a:r>
              <a:rPr lang="en-GB" dirty="0" smtClean="0">
                <a:hlinkClick r:id="rId7" action="ppaction://hlinkfile" tooltip="BA Connect"/>
              </a:rPr>
              <a:t>BA Connect</a:t>
            </a:r>
            <a:r>
              <a:rPr lang="en-GB" dirty="0" smtClean="0"/>
              <a:t> to British regional carrier </a:t>
            </a:r>
            <a:r>
              <a:rPr lang="en-GB" dirty="0" err="1" smtClean="0">
                <a:hlinkClick r:id="rId8" action="ppaction://hlinkfile" tooltip="Flybe"/>
              </a:rPr>
              <a:t>Flybe</a:t>
            </a:r>
            <a:r>
              <a:rPr lang="en-GB" dirty="0" smtClean="0"/>
              <a:t> in 2007.</a:t>
            </a:r>
          </a:p>
          <a:p>
            <a:r>
              <a:rPr lang="en-GB" dirty="0" smtClean="0"/>
              <a:t>The British Airways Board was established in 1971 to control the two nationalised airline corporations, </a:t>
            </a:r>
            <a:r>
              <a:rPr lang="en-GB" dirty="0" smtClean="0">
                <a:hlinkClick r:id="rId9" action="ppaction://hlinkfile" tooltip="British Overseas Airways Corporation"/>
              </a:rPr>
              <a:t>BOAC</a:t>
            </a:r>
            <a:r>
              <a:rPr lang="en-GB" dirty="0" smtClean="0"/>
              <a:t> and </a:t>
            </a:r>
            <a:r>
              <a:rPr lang="en-GB" dirty="0" smtClean="0">
                <a:hlinkClick r:id="rId10" action="ppaction://hlinkfile" tooltip="British European Airways"/>
              </a:rPr>
              <a:t>BEA</a:t>
            </a:r>
            <a:r>
              <a:rPr lang="en-GB" dirty="0" smtClean="0"/>
              <a:t>, and two smaller, regional airlines, </a:t>
            </a:r>
            <a:r>
              <a:rPr lang="en-GB" dirty="0" smtClean="0">
                <a:hlinkClick r:id="rId11" action="ppaction://hlinkfile" tooltip="Cambrian Airways"/>
              </a:rPr>
              <a:t>Cambrian Airways</a:t>
            </a:r>
            <a:r>
              <a:rPr lang="en-GB" dirty="0" smtClean="0"/>
              <a:t>, from </a:t>
            </a:r>
            <a:r>
              <a:rPr lang="en-GB" dirty="0" smtClean="0">
                <a:hlinkClick r:id="rId12" action="ppaction://hlinkfile" tooltip="Cardiff"/>
              </a:rPr>
              <a:t>Cardiff</a:t>
            </a:r>
            <a:r>
              <a:rPr lang="en-GB" dirty="0" smtClean="0"/>
              <a:t>, and </a:t>
            </a:r>
            <a:r>
              <a:rPr lang="en-GB" dirty="0" smtClean="0">
                <a:hlinkClick r:id="rId13" action="ppaction://hlinkfile" tooltip="Northeast Airlines (UK)"/>
              </a:rPr>
              <a:t>Northeast Airlines</a:t>
            </a:r>
            <a:r>
              <a:rPr lang="en-GB" dirty="0" smtClean="0"/>
              <a:t>, from </a:t>
            </a:r>
            <a:r>
              <a:rPr lang="en-GB" dirty="0" smtClean="0">
                <a:hlinkClick r:id="rId14" action="ppaction://hlinkfile" tooltip="Newcastle upon Tyne"/>
              </a:rPr>
              <a:t>Newcastle upon Tyne</a:t>
            </a:r>
            <a:r>
              <a:rPr lang="en-GB" dirty="0" smtClean="0"/>
              <a:t>. On 31 March 1974, all four companies were merged to form British Airways. After almost thirteen years as a state company, that was sold in February 1987 as part of a privatisation plan by the Conservative Government. The carrier soon expanded with the acquisition of </a:t>
            </a:r>
            <a:r>
              <a:rPr lang="en-GB" dirty="0" smtClean="0">
                <a:hlinkClick r:id="rId15" action="ppaction://hlinkfile" tooltip="British Caledonian"/>
              </a:rPr>
              <a:t>British Caledonian</a:t>
            </a:r>
            <a:r>
              <a:rPr lang="en-GB" dirty="0" smtClean="0"/>
              <a:t> in 1987 and </a:t>
            </a:r>
            <a:r>
              <a:rPr lang="en-GB" dirty="0" smtClean="0">
                <a:hlinkClick r:id="rId16" action="ppaction://hlinkfile" tooltip="Dan-Air"/>
              </a:rPr>
              <a:t>Dan-Air</a:t>
            </a:r>
            <a:r>
              <a:rPr lang="en-GB" dirty="0" smtClean="0"/>
              <a:t>, Gatwick-based carrier, in 1992.</a:t>
            </a:r>
          </a:p>
          <a:p>
            <a:r>
              <a:rPr lang="en-GB" dirty="0" smtClean="0"/>
              <a:t>A long-time </a:t>
            </a:r>
            <a:r>
              <a:rPr lang="en-GB" dirty="0" smtClean="0">
                <a:hlinkClick r:id="rId17" action="ppaction://hlinkfile" tooltip="Boeing"/>
              </a:rPr>
              <a:t>Boeing</a:t>
            </a:r>
            <a:r>
              <a:rPr lang="en-GB" dirty="0" smtClean="0"/>
              <a:t> customer, British Airways ordered fifty-nine </a:t>
            </a:r>
            <a:r>
              <a:rPr lang="en-GB" dirty="0" smtClean="0">
                <a:hlinkClick r:id="rId18" action="ppaction://hlinkfile" tooltip="Airbus A320 family"/>
              </a:rPr>
              <a:t>Airbus A320 family</a:t>
            </a:r>
            <a:r>
              <a:rPr lang="en-GB" dirty="0" smtClean="0"/>
              <a:t> aircraft in August 1998. In 2007, it purchased twelve </a:t>
            </a:r>
            <a:r>
              <a:rPr lang="en-GB" dirty="0" smtClean="0">
                <a:hlinkClick r:id="rId19" action="ppaction://hlinkfile" tooltip="Airbus A380"/>
              </a:rPr>
              <a:t>Airbus A380s</a:t>
            </a:r>
            <a:r>
              <a:rPr lang="en-GB" dirty="0" smtClean="0"/>
              <a:t> and twenty-four </a:t>
            </a:r>
            <a:r>
              <a:rPr lang="en-GB" dirty="0" smtClean="0">
                <a:hlinkClick r:id="rId20" action="ppaction://hlinkfile" tooltip="Boeing 787 Dreamliner"/>
              </a:rPr>
              <a:t>Boeing 787 </a:t>
            </a:r>
            <a:r>
              <a:rPr lang="en-GB" dirty="0" err="1" smtClean="0">
                <a:hlinkClick r:id="rId20" action="ppaction://hlinkfile" tooltip="Boeing 787 Dreamliner"/>
              </a:rPr>
              <a:t>Dreamliner</a:t>
            </a:r>
            <a:r>
              <a:rPr lang="en-GB" dirty="0" smtClean="0"/>
              <a:t>, marking the start of its </a:t>
            </a:r>
            <a:r>
              <a:rPr lang="en-GB" dirty="0" smtClean="0">
                <a:hlinkClick r:id="rId21" action="ppaction://hlinkfile" tooltip="Flight length"/>
              </a:rPr>
              <a:t>long-haul</a:t>
            </a:r>
            <a:r>
              <a:rPr lang="en-GB" dirty="0" smtClean="0"/>
              <a:t> fleet replacement. The centrepiece of the airline's long-haul fleet is the </a:t>
            </a:r>
            <a:r>
              <a:rPr lang="en-GB" dirty="0" smtClean="0">
                <a:hlinkClick r:id="rId22" action="ppaction://hlinkfile" tooltip="Boeing 747-400"/>
              </a:rPr>
              <a:t>Boeing 747-400</a:t>
            </a:r>
            <a:r>
              <a:rPr lang="en-GB" dirty="0" smtClean="0"/>
              <a:t>; with 57 examples in service, British Airways is the largest operator of this type in the world.</a:t>
            </a:r>
            <a:endParaRPr lang="en-GB" smtClean="0"/>
          </a:p>
          <a:p>
            <a:endParaRPr lang="en-GB"/>
          </a:p>
        </p:txBody>
      </p:sp>
      <p:sp>
        <p:nvSpPr>
          <p:cNvPr id="4" name="Slide Number Placeholder 3"/>
          <p:cNvSpPr>
            <a:spLocks noGrp="1"/>
          </p:cNvSpPr>
          <p:nvPr>
            <p:ph type="sldNum" sz="quarter" idx="10"/>
          </p:nvPr>
        </p:nvSpPr>
        <p:spPr/>
        <p:txBody>
          <a:bodyPr/>
          <a:lstStyle/>
          <a:p>
            <a:fld id="{E7B0C2F4-8DE4-4F9F-B2BB-C044DD352E96}" type="slidenum">
              <a:rPr lang="en-GB" smtClean="0"/>
              <a:pPr/>
              <a:t>77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bg>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3427"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3428"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3429"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0"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3431"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2"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3433"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4"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3435" name="Rectangle 11"/>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10343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103437" name="Rectangle 13"/>
          <p:cNvSpPr>
            <a:spLocks noGrp="1" noChangeArrowheads="1"/>
          </p:cNvSpPr>
          <p:nvPr>
            <p:ph type="dt" sz="quarter" idx="2"/>
          </p:nvPr>
        </p:nvSpPr>
        <p:spPr/>
        <p:txBody>
          <a:bodyPr/>
          <a:lstStyle>
            <a:lvl1pPr>
              <a:spcBef>
                <a:spcPct val="0"/>
              </a:spcBef>
              <a:defRPr/>
            </a:lvl1pPr>
          </a:lstStyle>
          <a:p>
            <a:fld id="{37344878-8772-4D2E-B93E-3FF384706195}" type="datetimeFigureOut">
              <a:rPr lang="en-GB" smtClean="0"/>
              <a:pPr/>
              <a:t>10/9/13</a:t>
            </a:fld>
            <a:endParaRPr lang="en-GB"/>
          </a:p>
        </p:txBody>
      </p:sp>
      <p:sp>
        <p:nvSpPr>
          <p:cNvPr id="103438" name="Rectangle 14"/>
          <p:cNvSpPr>
            <a:spLocks noGrp="1" noChangeArrowheads="1"/>
          </p:cNvSpPr>
          <p:nvPr>
            <p:ph type="ftr" sz="quarter" idx="3"/>
          </p:nvPr>
        </p:nvSpPr>
        <p:spPr/>
        <p:txBody>
          <a:bodyPr/>
          <a:lstStyle>
            <a:lvl1pPr>
              <a:spcBef>
                <a:spcPct val="0"/>
              </a:spcBef>
              <a:defRPr/>
            </a:lvl1pPr>
          </a:lstStyle>
          <a:p>
            <a:endParaRPr lang="en-GB"/>
          </a:p>
        </p:txBody>
      </p:sp>
      <p:sp>
        <p:nvSpPr>
          <p:cNvPr id="103439" name="Rectangle 15"/>
          <p:cNvSpPr>
            <a:spLocks noGrp="1" noChangeArrowheads="1"/>
          </p:cNvSpPr>
          <p:nvPr>
            <p:ph type="sldNum" sz="quarter" idx="4"/>
          </p:nvPr>
        </p:nvSpPr>
        <p:spPr/>
        <p:txBody>
          <a:bodyPr/>
          <a:lstStyle>
            <a:lvl1pPr>
              <a:spcBef>
                <a:spcPct val="0"/>
              </a:spcBef>
              <a:defRPr/>
            </a:lvl1pPr>
          </a:lstStyle>
          <a:p>
            <a:fld id="{6C574A71-F338-46A8-88E5-67A72A5C0BB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10/9/13</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bwMode="invGray">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2403"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2404"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2405"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6"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2407"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8"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2409"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10"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241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412"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spcBef>
                <a:spcPct val="50000"/>
              </a:spcBef>
              <a:defRPr sz="1400"/>
            </a:lvl1pPr>
          </a:lstStyle>
          <a:p>
            <a:fld id="{37344878-8772-4D2E-B93E-3FF384706195}" type="datetimeFigureOut">
              <a:rPr lang="en-GB" smtClean="0"/>
              <a:pPr/>
              <a:t>10/9/13</a:t>
            </a:fld>
            <a:endParaRPr lang="en-GB"/>
          </a:p>
        </p:txBody>
      </p:sp>
      <p:sp>
        <p:nvSpPr>
          <p:cNvPr id="102413"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a:spcBef>
                <a:spcPct val="50000"/>
              </a:spcBef>
              <a:defRPr sz="1400"/>
            </a:lvl1pPr>
          </a:lstStyle>
          <a:p>
            <a:endParaRPr lang="en-GB"/>
          </a:p>
        </p:txBody>
      </p:sp>
      <p:sp>
        <p:nvSpPr>
          <p:cNvPr id="102414"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spcBef>
                <a:spcPct val="50000"/>
              </a:spcBef>
              <a:defRPr sz="1400"/>
            </a:lvl1pPr>
          </a:lstStyle>
          <a:p>
            <a:fld id="{6C574A71-F338-46A8-88E5-67A72A5C0BB8}" type="slidenum">
              <a:rPr lang="en-GB" smtClean="0"/>
              <a:pPr/>
              <a:t>‹#›</a:t>
            </a:fld>
            <a:endParaRPr lang="en-GB"/>
          </a:p>
        </p:txBody>
      </p:sp>
      <p:sp>
        <p:nvSpPr>
          <p:cNvPr id="102415" name="Rectangle 15"/>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Times New Roman" charset="0"/>
        </a:defRPr>
      </a:lvl2pPr>
      <a:lvl3pPr algn="ctr" rtl="0" eaLnBrk="1" fontAlgn="base" hangingPunct="1">
        <a:spcBef>
          <a:spcPct val="0"/>
        </a:spcBef>
        <a:spcAft>
          <a:spcPct val="0"/>
        </a:spcAft>
        <a:defRPr sz="4400">
          <a:solidFill>
            <a:schemeClr val="tx2"/>
          </a:solidFill>
          <a:latin typeface="Times New Roman" charset="0"/>
        </a:defRPr>
      </a:lvl3pPr>
      <a:lvl4pPr algn="ctr" rtl="0" eaLnBrk="1" fontAlgn="base" hangingPunct="1">
        <a:spcBef>
          <a:spcPct val="0"/>
        </a:spcBef>
        <a:spcAft>
          <a:spcPct val="0"/>
        </a:spcAft>
        <a:defRPr sz="4400">
          <a:solidFill>
            <a:schemeClr val="tx2"/>
          </a:solidFill>
          <a:latin typeface="Times New Roman" charset="0"/>
        </a:defRPr>
      </a:lvl4pPr>
      <a:lvl5pPr algn="ctr" rtl="0" eaLnBrk="1" fontAlgn="base" hangingPunct="1">
        <a:spcBef>
          <a:spcPct val="0"/>
        </a:spcBef>
        <a:spcAft>
          <a:spcPct val="0"/>
        </a:spcAft>
        <a:defRPr sz="4400">
          <a:solidFill>
            <a:schemeClr val="tx2"/>
          </a:solidFill>
          <a:latin typeface="Times New Roman" charset="0"/>
        </a:defRPr>
      </a:lvl5pPr>
      <a:lvl6pPr marL="457200" algn="ctr" rtl="0" eaLnBrk="1" fontAlgn="base" hangingPunct="1">
        <a:spcBef>
          <a:spcPct val="0"/>
        </a:spcBef>
        <a:spcAft>
          <a:spcPct val="0"/>
        </a:spcAft>
        <a:defRPr sz="4400">
          <a:solidFill>
            <a:schemeClr val="tx2"/>
          </a:solidFill>
          <a:latin typeface="Times New Roman" charset="0"/>
        </a:defRPr>
      </a:lvl6pPr>
      <a:lvl7pPr marL="914400" algn="ctr" rtl="0" eaLnBrk="1" fontAlgn="base" hangingPunct="1">
        <a:spcBef>
          <a:spcPct val="0"/>
        </a:spcBef>
        <a:spcAft>
          <a:spcPct val="0"/>
        </a:spcAft>
        <a:defRPr sz="4400">
          <a:solidFill>
            <a:schemeClr val="tx2"/>
          </a:solidFill>
          <a:latin typeface="Times New Roman" charset="0"/>
        </a:defRPr>
      </a:lvl7pPr>
      <a:lvl8pPr marL="1371600" algn="ctr" rtl="0" eaLnBrk="1" fontAlgn="base" hangingPunct="1">
        <a:spcBef>
          <a:spcPct val="0"/>
        </a:spcBef>
        <a:spcAft>
          <a:spcPct val="0"/>
        </a:spcAft>
        <a:defRPr sz="4400">
          <a:solidFill>
            <a:schemeClr val="tx2"/>
          </a:solidFill>
          <a:latin typeface="Times New Roman" charset="0"/>
        </a:defRPr>
      </a:lvl8pPr>
      <a:lvl9pPr marL="1828800" algn="ctr" rtl="0" eaLnBrk="1" fontAlgn="base" hangingPunct="1">
        <a:spcBef>
          <a:spcPct val="0"/>
        </a:spcBef>
        <a:spcAft>
          <a:spcPct val="0"/>
        </a:spcAft>
        <a:defRPr sz="4400">
          <a:solidFill>
            <a:schemeClr val="tx2"/>
          </a:solidFill>
          <a:latin typeface="Times New Roman"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n.wikipedia.org/wiki/English_Poor_Laws%23cite_note-publicpolicy1-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uBocuZvSzI4" TargetMode="External"/><Relationship Id="rId4" Type="http://schemas.openxmlformats.org/officeDocument/2006/relationships/hyperlink" Target="https://www.youtube.com/watch?v=BKPpuqOYu5E" TargetMode="External"/><Relationship Id="rId1" Type="http://schemas.openxmlformats.org/officeDocument/2006/relationships/slideLayout" Target="../slideLayouts/slideLayout2.xml"/><Relationship Id="rId2" Type="http://schemas.openxmlformats.org/officeDocument/2006/relationships/hyperlink" Target="https://www.youtube.com/watch?v=3Rsg6HGEbV8"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3.jpeg"/><Relationship Id="rId4" Type="http://schemas.openxmlformats.org/officeDocument/2006/relationships/image" Target="../media/image14.jpeg"/><Relationship Id="rId5" Type="http://schemas.openxmlformats.org/officeDocument/2006/relationships/image" Target="../media/image15.jpeg"/><Relationship Id="rId6"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Issues in Management</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r>
              <a:rPr lang="en-GB" dirty="0" smtClean="0"/>
              <a:t>,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Industrial Revolution</a:t>
            </a:r>
            <a:endParaRPr lang="en-US" dirty="0"/>
          </a:p>
        </p:txBody>
      </p:sp>
      <p:pic>
        <p:nvPicPr>
          <p:cNvPr id="4" name="Content Placeholder 3" descr="ir1"/>
          <p:cNvPicPr>
            <a:picLocks noGrp="1" noChangeAspect="1"/>
          </p:cNvPicPr>
          <p:nvPr>
            <p:ph idx="1"/>
          </p:nvPr>
        </p:nvPicPr>
        <p:blipFill>
          <a:blip r:embed="rId2"/>
          <a:srcRect l="-9949" r="-9949"/>
          <a:stretch>
            <a:fillRect/>
          </a:stretch>
        </p:blipFill>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mtClean="0"/>
              <a:t>Modern theories of organisation</a:t>
            </a:r>
            <a:endParaRPr lang="en-GB" dirty="0" smtClean="0"/>
          </a:p>
        </p:txBody>
      </p:sp>
      <p:sp>
        <p:nvSpPr>
          <p:cNvPr id="7171" name="Rectangle 3"/>
          <p:cNvSpPr>
            <a:spLocks noGrp="1" noChangeArrowheads="1"/>
          </p:cNvSpPr>
          <p:nvPr>
            <p:ph idx="1"/>
          </p:nvPr>
        </p:nvSpPr>
        <p:spPr>
          <a:xfrm>
            <a:off x="304800" y="1676400"/>
            <a:ext cx="8534400" cy="4419600"/>
          </a:xfrm>
        </p:spPr>
        <p:txBody>
          <a:bodyPr/>
          <a:lstStyle/>
          <a:p>
            <a:r>
              <a:rPr lang="en-GB" sz="2800" dirty="0" smtClean="0"/>
              <a:t>Industrialisation - subsistence </a:t>
            </a:r>
            <a:r>
              <a:rPr lang="en-GB" sz="2800" dirty="0" smtClean="0"/>
              <a:t>economy to a money-market economy</a:t>
            </a:r>
            <a:r>
              <a:rPr lang="en-GB" sz="2800" dirty="0" smtClean="0"/>
              <a:t> was </a:t>
            </a:r>
            <a:r>
              <a:rPr lang="en-GB" sz="2800" dirty="0" smtClean="0"/>
              <a:t>ACHIEVED thru the creation of the factory system.</a:t>
            </a:r>
            <a:endParaRPr lang="en-GB" sz="2800" dirty="0" smtClean="0"/>
          </a:p>
          <a:p>
            <a:r>
              <a:rPr lang="en-GB" sz="2800" dirty="0" smtClean="0"/>
              <a:t>Varied </a:t>
            </a:r>
            <a:r>
              <a:rPr lang="en-GB" sz="2800" dirty="0" smtClean="0"/>
              <a:t>from country to country. </a:t>
            </a:r>
            <a:r>
              <a:rPr lang="en-GB" sz="2800" dirty="0" smtClean="0"/>
              <a:t> UK and US driven </a:t>
            </a:r>
            <a:r>
              <a:rPr lang="en-GB" sz="2800" dirty="0" smtClean="0"/>
              <a:t>by individuals seeking profit maximisation. </a:t>
            </a:r>
            <a:r>
              <a:rPr lang="en-GB" sz="2800" dirty="0" smtClean="0"/>
              <a:t> </a:t>
            </a:r>
          </a:p>
          <a:p>
            <a:r>
              <a:rPr lang="en-GB" sz="2800" dirty="0" smtClean="0"/>
              <a:t>In </a:t>
            </a:r>
            <a:r>
              <a:rPr lang="en-GB" sz="2800" dirty="0" smtClean="0"/>
              <a:t>Europe there was a different approach – in Germany in particular, and in France, industrialisation was largely state-</a:t>
            </a:r>
            <a:r>
              <a:rPr lang="en-GB" sz="2800" dirty="0" smtClean="0"/>
              <a:t>sponsored - to </a:t>
            </a:r>
            <a:r>
              <a:rPr lang="en-GB" sz="2800" dirty="0" smtClean="0"/>
              <a:t>further the economic and military objectives of the state rather than to increase the profit-making capacity of individuals.</a:t>
            </a:r>
            <a:endParaRPr lang="en-GB" sz="2800" dirty="0" smtClean="0"/>
          </a:p>
          <a:p>
            <a:endParaRPr lang="en-US" dirty="0" smtClean="0"/>
          </a:p>
          <a:p>
            <a:r>
              <a:rPr lang="en-GB" dirty="0" smtClean="0"/>
              <a:t>	</a:t>
            </a:r>
            <a:br>
              <a:rPr lang="en-GB" dirty="0" smtClean="0"/>
            </a:br>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thoughts ?</a:t>
            </a:r>
            <a:endParaRPr lang="en-US" dirty="0"/>
          </a:p>
        </p:txBody>
      </p:sp>
      <p:pic>
        <p:nvPicPr>
          <p:cNvPr id="4" name="Content Placeholder 3" descr="ir1"/>
          <p:cNvPicPr>
            <a:picLocks noGrp="1" noChangeAspect="1"/>
          </p:cNvPicPr>
          <p:nvPr>
            <p:ph idx="1"/>
          </p:nvPr>
        </p:nvPicPr>
        <p:blipFill>
          <a:blip r:embed="rId2"/>
          <a:srcRect l="-20470" r="-20470"/>
          <a:stretch>
            <a:fillRect/>
          </a:stretch>
        </p:blipFill>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143000"/>
          </a:xfrm>
        </p:spPr>
        <p:txBody>
          <a:bodyPr/>
          <a:lstStyle/>
          <a:p>
            <a:r>
              <a:rPr lang="en-US" dirty="0" smtClean="0"/>
              <a:t>Why in UK or Europe ?</a:t>
            </a:r>
            <a:endParaRPr lang="en-US" dirty="0"/>
          </a:p>
        </p:txBody>
      </p:sp>
      <p:sp>
        <p:nvSpPr>
          <p:cNvPr id="3" name="Content Placeholder 2"/>
          <p:cNvSpPr>
            <a:spLocks noGrp="1"/>
          </p:cNvSpPr>
          <p:nvPr>
            <p:ph idx="1"/>
          </p:nvPr>
        </p:nvSpPr>
        <p:spPr>
          <a:xfrm>
            <a:off x="228600" y="1143000"/>
            <a:ext cx="8915400" cy="4953000"/>
          </a:xfrm>
        </p:spPr>
        <p:txBody>
          <a:bodyPr/>
          <a:lstStyle/>
          <a:p>
            <a:r>
              <a:rPr lang="en-US" dirty="0" smtClean="0"/>
              <a:t>Numerous </a:t>
            </a:r>
            <a:r>
              <a:rPr lang="en-US" dirty="0" smtClean="0"/>
              <a:t>factors have been suggested, including education, technological </a:t>
            </a:r>
            <a:r>
              <a:rPr lang="en-US" dirty="0" smtClean="0"/>
              <a:t>changes, modern </a:t>
            </a:r>
            <a:r>
              <a:rPr lang="en-US" dirty="0" smtClean="0"/>
              <a:t>government,</a:t>
            </a:r>
            <a:r>
              <a:rPr lang="en-US" dirty="0" smtClean="0"/>
              <a:t> attitudes</a:t>
            </a:r>
            <a:r>
              <a:rPr lang="en-US" dirty="0" smtClean="0"/>
              <a:t>, ecology, and culture</a:t>
            </a:r>
            <a:r>
              <a:rPr lang="en-US" dirty="0" smtClean="0"/>
              <a:t>.</a:t>
            </a:r>
            <a:endParaRPr lang="en-US" baseline="30000" dirty="0" smtClean="0"/>
          </a:p>
          <a:p>
            <a:r>
              <a:rPr lang="en-US" dirty="0" smtClean="0"/>
              <a:t>The Enlightenment </a:t>
            </a:r>
            <a:r>
              <a:rPr lang="en-US" dirty="0" smtClean="0"/>
              <a:t>meant a larger educated population but also more modern views on work.</a:t>
            </a:r>
            <a:r>
              <a:rPr lang="en-US" dirty="0" smtClean="0"/>
              <a:t> Europe </a:t>
            </a:r>
            <a:r>
              <a:rPr lang="en-US" dirty="0" smtClean="0"/>
              <a:t>in the late 18th century</a:t>
            </a:r>
            <a:r>
              <a:rPr lang="en-US" dirty="0" smtClean="0"/>
              <a:t> $1,500 </a:t>
            </a:r>
            <a:r>
              <a:rPr lang="en-US" dirty="0" smtClean="0"/>
              <a:t>dollars in</a:t>
            </a:r>
            <a:r>
              <a:rPr lang="en-US" dirty="0" smtClean="0"/>
              <a:t> purchasing power and UK $2,000 dollars </a:t>
            </a:r>
            <a:r>
              <a:rPr lang="en-US" dirty="0" smtClean="0"/>
              <a:t>whereas China, by comparison, had only</a:t>
            </a:r>
            <a:r>
              <a:rPr lang="en-US" dirty="0" smtClean="0"/>
              <a:t> $450.</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Enlightenment</a:t>
            </a:r>
            <a:endParaRPr lang="en-US" dirty="0"/>
          </a:p>
        </p:txBody>
      </p:sp>
      <p:sp>
        <p:nvSpPr>
          <p:cNvPr id="3" name="Content Placeholder 2"/>
          <p:cNvSpPr>
            <a:spLocks noGrp="1"/>
          </p:cNvSpPr>
          <p:nvPr>
            <p:ph idx="1"/>
          </p:nvPr>
        </p:nvSpPr>
        <p:spPr>
          <a:xfrm>
            <a:off x="304800" y="1981200"/>
            <a:ext cx="8839200" cy="4114800"/>
          </a:xfrm>
        </p:spPr>
        <p:txBody>
          <a:bodyPr/>
          <a:lstStyle/>
          <a:p>
            <a:r>
              <a:rPr lang="en-US" dirty="0" smtClean="0"/>
              <a:t>A movement of intellectuals </a:t>
            </a:r>
            <a:r>
              <a:rPr lang="en-US" dirty="0" smtClean="0"/>
              <a:t>beginning in the late 17th and 18th century Europe emphasizing </a:t>
            </a:r>
            <a:r>
              <a:rPr lang="en-US" dirty="0" smtClean="0"/>
              <a:t>reason </a:t>
            </a:r>
            <a:r>
              <a:rPr lang="en-US" dirty="0" smtClean="0"/>
              <a:t>and </a:t>
            </a:r>
            <a:r>
              <a:rPr lang="en-US" dirty="0" smtClean="0"/>
              <a:t>individualism </a:t>
            </a:r>
            <a:r>
              <a:rPr lang="en-US" dirty="0" smtClean="0"/>
              <a:t>rather than </a:t>
            </a:r>
            <a:r>
              <a:rPr lang="en-US" dirty="0" smtClean="0"/>
              <a:t>tradition</a:t>
            </a:r>
            <a:r>
              <a:rPr lang="en-US" dirty="0" smtClean="0"/>
              <a:t>.</a:t>
            </a:r>
            <a:r>
              <a:rPr lang="en-US" dirty="0" smtClean="0"/>
              <a:t> </a:t>
            </a:r>
            <a:r>
              <a:rPr lang="en-US" dirty="0" smtClean="0"/>
              <a:t>Its purpose was to reform society using reason, challenge ideas grounded in tradition and faith, and advance knowledge through the scientific </a:t>
            </a:r>
            <a:r>
              <a:rPr lang="en-US" dirty="0" smtClean="0"/>
              <a:t>method.. </a:t>
            </a:r>
            <a:r>
              <a:rPr lang="en-US" dirty="0" smtClean="0"/>
              <a:t>It promoted scientific thought, skepticism, and intellectual interchange</a:t>
            </a:r>
            <a:r>
              <a:rPr lang="en-US" dirty="0" smtClean="0"/>
              <a:t>. </a:t>
            </a:r>
            <a:r>
              <a:rPr lang="en-US" dirty="0" smtClean="0"/>
              <a:t>It opposed superstition and intolerance, with the Catholic </a:t>
            </a:r>
            <a:r>
              <a:rPr lang="en-US" dirty="0" smtClean="0"/>
              <a:t>Church.</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in the UK?</a:t>
            </a:r>
            <a:endParaRPr lang="en-US" dirty="0"/>
          </a:p>
        </p:txBody>
      </p:sp>
      <p:sp>
        <p:nvSpPr>
          <p:cNvPr id="3" name="Content Placeholder 2"/>
          <p:cNvSpPr>
            <a:spLocks noGrp="1"/>
          </p:cNvSpPr>
          <p:nvPr>
            <p:ph idx="1"/>
          </p:nvPr>
        </p:nvSpPr>
        <p:spPr/>
        <p:txBody>
          <a:bodyPr/>
          <a:lstStyle/>
          <a:p>
            <a:r>
              <a:rPr lang="en-US" dirty="0" smtClean="0"/>
              <a:t>Culture that enabled entrepreneurs</a:t>
            </a:r>
          </a:p>
          <a:p>
            <a:r>
              <a:rPr lang="en-US" dirty="0" smtClean="0"/>
              <a:t>Peace followed unification of England and Scotland </a:t>
            </a:r>
          </a:p>
          <a:p>
            <a:r>
              <a:rPr lang="en-US" dirty="0" smtClean="0"/>
              <a:t>No trade barriers</a:t>
            </a:r>
          </a:p>
          <a:p>
            <a:r>
              <a:rPr lang="en-US" dirty="0" smtClean="0"/>
              <a:t>Rule of law</a:t>
            </a:r>
          </a:p>
          <a:p>
            <a:r>
              <a:rPr lang="en-US" dirty="0" smtClean="0"/>
              <a:t>Legal system allowing companies with stockholders</a:t>
            </a:r>
          </a:p>
          <a:p>
            <a:r>
              <a:rPr lang="en-US" dirty="0" smtClean="0"/>
              <a:t>Free market capitalism</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Also</a:t>
            </a:r>
            <a:endParaRPr lang="en-US" dirty="0"/>
          </a:p>
        </p:txBody>
      </p:sp>
      <p:sp>
        <p:nvSpPr>
          <p:cNvPr id="3" name="Content Placeholder 2"/>
          <p:cNvSpPr>
            <a:spLocks noGrp="1"/>
          </p:cNvSpPr>
          <p:nvPr>
            <p:ph idx="1"/>
          </p:nvPr>
        </p:nvSpPr>
        <p:spPr/>
        <p:txBody>
          <a:bodyPr/>
          <a:lstStyle/>
          <a:p>
            <a:r>
              <a:rPr lang="en-US" dirty="0" smtClean="0"/>
              <a:t>Geography – coast, rivers</a:t>
            </a:r>
          </a:p>
          <a:p>
            <a:r>
              <a:rPr lang="en-US" dirty="0" smtClean="0"/>
              <a:t>Natural resources - coal</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a:xfrm>
            <a:off x="381000" y="1676400"/>
            <a:ext cx="8382000" cy="4419600"/>
          </a:xfrm>
        </p:spPr>
        <p:txBody>
          <a:bodyPr/>
          <a:lstStyle/>
          <a:p>
            <a:r>
              <a:rPr lang="en-GB" sz="2800" dirty="0" smtClean="0"/>
              <a:t>O</a:t>
            </a:r>
            <a:r>
              <a:rPr lang="en-GB" sz="2800" dirty="0" smtClean="0"/>
              <a:t>rganisation </a:t>
            </a:r>
            <a:r>
              <a:rPr lang="en-GB" sz="2800" dirty="0" smtClean="0"/>
              <a:t>theory</a:t>
            </a:r>
            <a:r>
              <a:rPr lang="en-GB" sz="2800" dirty="0" smtClean="0"/>
              <a:t> developed with </a:t>
            </a:r>
            <a:r>
              <a:rPr lang="en-GB" sz="2800" dirty="0" smtClean="0"/>
              <a:t>the need by managers to legitimate and enhance their authority to initiate change.</a:t>
            </a:r>
            <a:endParaRPr lang="en-GB" sz="2800" dirty="0" smtClean="0"/>
          </a:p>
          <a:p>
            <a:r>
              <a:rPr lang="en-GB" sz="2800" dirty="0" smtClean="0"/>
              <a:t>Industrial </a:t>
            </a:r>
            <a:r>
              <a:rPr lang="en-GB" sz="2800" dirty="0" smtClean="0"/>
              <a:t>Revolution gave birth to the factory system, the precursor of all modern organisations. </a:t>
            </a:r>
          </a:p>
          <a:p>
            <a:r>
              <a:rPr lang="en-GB" sz="2800" dirty="0" smtClean="0"/>
              <a:t>Two key features of the factory system were its </a:t>
            </a:r>
            <a:r>
              <a:rPr lang="en-GB" sz="2800" i="1" dirty="0" smtClean="0"/>
              <a:t>trial-and-error nature, and the </a:t>
            </a:r>
            <a:r>
              <a:rPr lang="en-GB" sz="2800" dirty="0" smtClean="0"/>
              <a:t>antagonistic relationship between owners and employees, or – to use the terminology of the times – masters and servants. </a:t>
            </a:r>
            <a:r>
              <a:rPr lang="en-GB" sz="2800" dirty="0" smtClean="0"/>
              <a:t> </a:t>
            </a: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Master and Servant</a:t>
            </a:r>
            <a:endParaRPr lang="en-US" dirty="0"/>
          </a:p>
        </p:txBody>
      </p:sp>
      <p:pic>
        <p:nvPicPr>
          <p:cNvPr id="4" name="Content Placeholder 3" descr="ir1"/>
          <p:cNvPicPr>
            <a:picLocks noGrp="1" noChangeAspect="1"/>
          </p:cNvPicPr>
          <p:nvPr>
            <p:ph idx="1"/>
          </p:nvPr>
        </p:nvPicPr>
        <p:blipFill>
          <a:blip r:embed="rId2"/>
          <a:srcRect l="-25631" r="-25631"/>
          <a:stretch>
            <a:fillRect/>
          </a:stretch>
        </p:blipFill>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Workhouse</a:t>
            </a:r>
            <a:endParaRPr lang="en-US" dirty="0"/>
          </a:p>
        </p:txBody>
      </p:sp>
      <p:pic>
        <p:nvPicPr>
          <p:cNvPr id="4" name="Content Placeholder 3" descr="ir1"/>
          <p:cNvPicPr>
            <a:picLocks noGrp="1" noChangeAspect="1"/>
          </p:cNvPicPr>
          <p:nvPr>
            <p:ph idx="1"/>
          </p:nvPr>
        </p:nvPicPr>
        <p:blipFill>
          <a:blip r:embed="rId2"/>
          <a:srcRect t="-2941" b="-2941"/>
          <a:stretch>
            <a:fillRect/>
          </a:stretch>
        </p:blipFill>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Swansea Workhouse</a:t>
            </a:r>
            <a:endParaRPr lang="en-US" dirty="0"/>
          </a:p>
        </p:txBody>
      </p:sp>
      <p:pic>
        <p:nvPicPr>
          <p:cNvPr id="4" name="Content Placeholder 3" descr="ir1"/>
          <p:cNvPicPr>
            <a:picLocks noGrp="1" noChangeAspect="1"/>
          </p:cNvPicPr>
          <p:nvPr>
            <p:ph idx="1"/>
          </p:nvPr>
        </p:nvPicPr>
        <p:blipFill>
          <a:blip r:embed="rId3"/>
          <a:srcRect l="-7388" r="-7388"/>
          <a:stretch>
            <a:fillRect/>
          </a:stretch>
        </p:blipFill>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Swansea Workhouse</a:t>
            </a:r>
            <a:endParaRPr lang="en-US" dirty="0"/>
          </a:p>
        </p:txBody>
      </p:sp>
      <p:sp>
        <p:nvSpPr>
          <p:cNvPr id="3" name="Content Placeholder 2"/>
          <p:cNvSpPr>
            <a:spLocks noGrp="1"/>
          </p:cNvSpPr>
          <p:nvPr>
            <p:ph idx="1"/>
          </p:nvPr>
        </p:nvSpPr>
        <p:spPr/>
        <p:txBody>
          <a:bodyPr/>
          <a:lstStyle/>
          <a:p>
            <a:r>
              <a:rPr lang="en-US" dirty="0" smtClean="0"/>
              <a:t>Built 1862</a:t>
            </a:r>
          </a:p>
          <a:p>
            <a:r>
              <a:rPr lang="en-US" dirty="0" smtClean="0"/>
              <a:t>£15,780</a:t>
            </a:r>
          </a:p>
          <a:p>
            <a:pPr>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Poor Law</a:t>
            </a:r>
            <a:endParaRPr lang="en-US" dirty="0"/>
          </a:p>
        </p:txBody>
      </p:sp>
      <p:sp>
        <p:nvSpPr>
          <p:cNvPr id="3" name="Content Placeholder 2"/>
          <p:cNvSpPr>
            <a:spLocks noGrp="1"/>
          </p:cNvSpPr>
          <p:nvPr>
            <p:ph idx="1"/>
          </p:nvPr>
        </p:nvSpPr>
        <p:spPr/>
        <p:txBody>
          <a:bodyPr/>
          <a:lstStyle/>
          <a:p>
            <a:r>
              <a:rPr lang="en-US" dirty="0" smtClean="0"/>
              <a:t>The </a:t>
            </a:r>
            <a:r>
              <a:rPr lang="en-US" b="1" dirty="0" smtClean="0"/>
              <a:t>English Poor Laws</a:t>
            </a:r>
            <a:r>
              <a:rPr lang="en-US" baseline="30000" dirty="0" smtClean="0"/>
              <a:t>[</a:t>
            </a:r>
            <a:r>
              <a:rPr lang="en-US" dirty="0" smtClean="0"/>
              <a:t> </a:t>
            </a:r>
            <a:r>
              <a:rPr lang="en-US" dirty="0" smtClean="0"/>
              <a:t>were a system of poor </a:t>
            </a:r>
            <a:r>
              <a:rPr lang="en-US" dirty="0" smtClean="0"/>
              <a:t>relief which </a:t>
            </a:r>
            <a:r>
              <a:rPr lang="en-US" dirty="0" smtClean="0"/>
              <a:t>existed in England and </a:t>
            </a:r>
            <a:r>
              <a:rPr lang="en-US" dirty="0" smtClean="0"/>
              <a:t>Wales</a:t>
            </a:r>
            <a:r>
              <a:rPr lang="en-US" baseline="30000" dirty="0" smtClean="0"/>
              <a:t> </a:t>
            </a:r>
            <a:r>
              <a:rPr lang="en-US" dirty="0" smtClean="0"/>
              <a:t>that </a:t>
            </a:r>
            <a:r>
              <a:rPr lang="en-US" dirty="0" smtClean="0"/>
              <a:t>developed out of late-medieval and Tudor-era laws being codified in 1587–98. The Poor Law system was in existence until the emergence of the modern welfare </a:t>
            </a:r>
            <a:r>
              <a:rPr lang="en-US" dirty="0" err="1" smtClean="0"/>
              <a:t>statee</a:t>
            </a:r>
            <a:r>
              <a:rPr lang="en-US" dirty="0" smtClean="0"/>
              <a:t> </a:t>
            </a:r>
            <a:r>
              <a:rPr lang="en-US" dirty="0" smtClean="0"/>
              <a:t>after the Second World War.</a:t>
            </a:r>
            <a:r>
              <a:rPr lang="en-US" baseline="30000" dirty="0" smtClean="0">
                <a:hlinkClick r:id="rId2"/>
              </a:rPr>
              <a:t>[</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Because </a:t>
            </a:r>
            <a:endParaRPr lang="en-US" dirty="0"/>
          </a:p>
        </p:txBody>
      </p:sp>
      <p:pic>
        <p:nvPicPr>
          <p:cNvPr id="4" name="Content Placeholder 3" descr="ir1"/>
          <p:cNvPicPr>
            <a:picLocks noGrp="1" noChangeAspect="1"/>
          </p:cNvPicPr>
          <p:nvPr>
            <p:ph idx="1"/>
          </p:nvPr>
        </p:nvPicPr>
        <p:blipFill>
          <a:blip r:embed="rId2"/>
          <a:srcRect l="-13258" r="-13258"/>
          <a:stretch>
            <a:fillRect/>
          </a:stretch>
        </p:blipFill>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Because …</a:t>
            </a:r>
            <a:endParaRPr lang="en-US" dirty="0"/>
          </a:p>
        </p:txBody>
      </p:sp>
      <p:sp>
        <p:nvSpPr>
          <p:cNvPr id="3" name="Content Placeholder 2"/>
          <p:cNvSpPr>
            <a:spLocks noGrp="1"/>
          </p:cNvSpPr>
          <p:nvPr>
            <p:ph idx="1"/>
          </p:nvPr>
        </p:nvSpPr>
        <p:spPr/>
        <p:txBody>
          <a:bodyPr/>
          <a:lstStyle/>
          <a:p>
            <a:r>
              <a:rPr lang="en-US" dirty="0" smtClean="0"/>
              <a:t>he Poor Laws in the aftermath of the Black </a:t>
            </a:r>
            <a:r>
              <a:rPr lang="en-US" dirty="0" smtClean="0"/>
              <a:t>Death, </a:t>
            </a:r>
            <a:r>
              <a:rPr lang="en-US" dirty="0" smtClean="0"/>
              <a:t>when </a:t>
            </a:r>
            <a:r>
              <a:rPr lang="en-US" dirty="0" err="1" smtClean="0"/>
              <a:t>labour</a:t>
            </a:r>
            <a:r>
              <a:rPr lang="en-US" dirty="0" smtClean="0"/>
              <a:t> was in short supply, were concerned with making the able bodied work.</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Poor Law 1834</a:t>
            </a:r>
            <a:endParaRPr lang="en-US" dirty="0"/>
          </a:p>
        </p:txBody>
      </p:sp>
      <p:sp>
        <p:nvSpPr>
          <p:cNvPr id="3" name="Content Placeholder 2"/>
          <p:cNvSpPr>
            <a:spLocks noGrp="1"/>
          </p:cNvSpPr>
          <p:nvPr>
            <p:ph idx="1"/>
          </p:nvPr>
        </p:nvSpPr>
        <p:spPr/>
        <p:txBody>
          <a:bodyPr/>
          <a:lstStyle/>
          <a:p>
            <a:r>
              <a:rPr lang="en-US" dirty="0" smtClean="0"/>
              <a:t>The changes of the industrial revolution led to the development of the towns, rapid population growth, and the first experience of modern unemployment and the trade cycle. All this caused increasing poor rates. The reform movement </a:t>
            </a:r>
            <a:r>
              <a:rPr lang="en-US" dirty="0" err="1" smtClean="0"/>
              <a:t>centred</a:t>
            </a:r>
            <a:r>
              <a:rPr lang="en-US" dirty="0" smtClean="0"/>
              <a:t> on three main doctrines:</a:t>
            </a:r>
            <a:r>
              <a:rPr lang="en-US" dirty="0" smtClean="0"/>
              <a:t> </a:t>
            </a:r>
            <a:endParaRPr 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1832-1834 The Poor Law Commission </a:t>
            </a:r>
            <a:r>
              <a:rPr lang="en-US" dirty="0" err="1" smtClean="0"/>
              <a:t>emphasised</a:t>
            </a:r>
            <a:r>
              <a:rPr lang="en-US" dirty="0" smtClean="0"/>
              <a:t> two principles: </a:t>
            </a:r>
          </a:p>
          <a:p>
            <a:r>
              <a:rPr lang="en-US" i="1" dirty="0" smtClean="0"/>
              <a:t>less eligibility</a:t>
            </a:r>
            <a:r>
              <a:rPr lang="en-US" dirty="0" smtClean="0"/>
              <a:t>: the position of the pauper must be 'less eligible', or less to be chosen, than that of the independent </a:t>
            </a:r>
            <a:r>
              <a:rPr lang="en-US" dirty="0" err="1" smtClean="0"/>
              <a:t>labourer</a:t>
            </a:r>
            <a:r>
              <a:rPr lang="en-US" dirty="0" smtClean="0"/>
              <a:t>. </a:t>
            </a:r>
          </a:p>
          <a:p>
            <a:r>
              <a:rPr lang="en-US" i="1" dirty="0" smtClean="0"/>
              <a:t>the workhouse test</a:t>
            </a:r>
            <a:r>
              <a:rPr lang="en-US" dirty="0" smtClean="0"/>
              <a:t>: there was to be no relief outside the workhouse. </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Llandeilo</a:t>
            </a:r>
            <a:r>
              <a:rPr lang="en-US" dirty="0" smtClean="0"/>
              <a:t> Workhouse</a:t>
            </a:r>
            <a:endParaRPr lang="en-US" dirty="0"/>
          </a:p>
        </p:txBody>
      </p:sp>
      <p:sp>
        <p:nvSpPr>
          <p:cNvPr id="3" name="Content Placeholder 2"/>
          <p:cNvSpPr>
            <a:spLocks noGrp="1"/>
          </p:cNvSpPr>
          <p:nvPr>
            <p:ph idx="1"/>
          </p:nvPr>
        </p:nvSpPr>
        <p:spPr>
          <a:xfrm>
            <a:off x="0" y="1600200"/>
            <a:ext cx="8915400" cy="4495800"/>
          </a:xfrm>
        </p:spPr>
        <p:txBody>
          <a:bodyPr/>
          <a:lstStyle/>
          <a:p>
            <a:r>
              <a:rPr lang="en-US" sz="2400" dirty="0" smtClean="0"/>
              <a:t>We the Church wardens, overseers of the poor and several others of the Inhabitants of the said parish ... Do hereby Covenant and agree to and with David Mathew for the maintenance, washing, </a:t>
            </a:r>
            <a:r>
              <a:rPr lang="en-US" sz="2400" dirty="0" err="1" smtClean="0"/>
              <a:t>fireing</a:t>
            </a:r>
            <a:r>
              <a:rPr lang="en-US" sz="2400" dirty="0" smtClean="0"/>
              <a:t> and all other Necessaries for the paupers of the said parish that shall Come under his Care within the aforesaid House at the rate of two shillings pier week per pauper, wearing </a:t>
            </a:r>
            <a:r>
              <a:rPr lang="en-US" sz="2400" dirty="0" err="1" smtClean="0"/>
              <a:t>aparel</a:t>
            </a:r>
            <a:r>
              <a:rPr lang="en-US" sz="2400" dirty="0" smtClean="0"/>
              <a:t> and Burials Excepted ... and likewise that no relief shall be given to any person or persons that shall refuse to Come to the said House exceeding Six pence and we Do Hereby order </a:t>
            </a:r>
            <a:r>
              <a:rPr lang="en-US" sz="2400" dirty="0" err="1" smtClean="0"/>
              <a:t>oure</a:t>
            </a:r>
            <a:r>
              <a:rPr lang="en-US" sz="2400" dirty="0" smtClean="0"/>
              <a:t> overseers to provide as much bed Clothes as shall be sufficient for three </a:t>
            </a:r>
            <a:r>
              <a:rPr lang="en-US" sz="2400" dirty="0" err="1" smtClean="0"/>
              <a:t>bedes</a:t>
            </a:r>
            <a:r>
              <a:rPr lang="en-US" sz="2400" dirty="0" smtClean="0"/>
              <a:t>, and also we Do hereby likewise order our aforesaid Overseers to purchase the worth or value of one pound one shilling of bed Clothes and other Necessaries and to Deliver the same unto John Bevan pauper of our said parish. </a:t>
            </a:r>
            <a:endParaRPr 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143000"/>
          </a:xfrm>
        </p:spPr>
        <p:txBody>
          <a:bodyPr/>
          <a:lstStyle/>
          <a:p>
            <a:r>
              <a:rPr lang="en-US" dirty="0" smtClean="0"/>
              <a:t>The Workhouse</a:t>
            </a:r>
            <a:endParaRPr lang="en-US" dirty="0"/>
          </a:p>
        </p:txBody>
      </p:sp>
      <p:sp>
        <p:nvSpPr>
          <p:cNvPr id="3" name="Content Placeholder 2"/>
          <p:cNvSpPr>
            <a:spLocks noGrp="1"/>
          </p:cNvSpPr>
          <p:nvPr>
            <p:ph idx="1"/>
          </p:nvPr>
        </p:nvSpPr>
        <p:spPr>
          <a:xfrm>
            <a:off x="-381000" y="990600"/>
            <a:ext cx="9525000" cy="5410200"/>
          </a:xfrm>
        </p:spPr>
        <p:txBody>
          <a:bodyPr/>
          <a:lstStyle/>
          <a:p>
            <a:r>
              <a:rPr lang="en-US" sz="1800" dirty="0" smtClean="0"/>
              <a:t>We then stated (1) that we had found a woman making the most beautiful lace. She, though evidently a very unwilling witness, allowed that she had been making about six yards a month for the matron, and had been doing so for several years. (2) That the cream was taken from morning milk supplied for the inmates and made into butter. This the master allowed, but declared the butter was used to make pastry for the officers. He would not do it any more, (3) That the master had been accustomed to receive fowls and ducks from the butchers who supplied the meat for the workhouse, for which he did not pay, and which were weighed in with the meat. This also he allowed. The master asserted that these were very small matters, and to make his case better misrepresented some portion of our conversation on Friday evening. The board, though informed by Mr. Hull and myself of the accuracy of these statements, nevertheless accepted the master's </a:t>
            </a:r>
            <a:r>
              <a:rPr lang="en-US" sz="1800" dirty="0" smtClean="0"/>
              <a:t>explanation </a:t>
            </a:r>
            <a:r>
              <a:rPr lang="en-US" sz="1800" dirty="0" smtClean="0"/>
              <a:t>without any inquiry whatever, and refused to grant us a committee. Now. Sir, the board expressed themselves as satisfied. I wish to ask the ratepayers are they satisfied? Are they contented that a woman kept out of the rates should make this beautiful lace, presumably for the master's family, and not with a view to keeping herself from being a burden on the rates? Are they contented that the inmates should be deprived of a great part of the nutriment of their milk in order to improve the </a:t>
            </a:r>
            <a:r>
              <a:rPr lang="en-US" sz="1800" dirty="0" err="1" smtClean="0"/>
              <a:t>flavour</a:t>
            </a:r>
            <a:r>
              <a:rPr lang="en-US" sz="1800" dirty="0" smtClean="0"/>
              <a:t> of the pastry of the officials? Are they contented that the butcher should send the master fowls, etc., at. say, </a:t>
            </a:r>
            <a:r>
              <a:rPr lang="en-US" sz="1800" dirty="0" err="1" smtClean="0"/>
              <a:t>ls</a:t>
            </a:r>
            <a:r>
              <a:rPr lang="en-US" sz="1800" dirty="0" smtClean="0"/>
              <a:t>. a pound. instead of meat at perhaps 9d. merely as a </a:t>
            </a:r>
            <a:r>
              <a:rPr lang="en-US" sz="1800" dirty="0" err="1" smtClean="0"/>
              <a:t>favour</a:t>
            </a:r>
            <a:r>
              <a:rPr lang="en-US" sz="1800" dirty="0" smtClean="0"/>
              <a:t>? Do they think it is right that the board, by its actions and decisions, should virtually say to Mr. Hull, Mr. Lane-Poole, and myself, and to such ladies as Miss </a:t>
            </a:r>
            <a:r>
              <a:rPr lang="en-US" sz="1800" dirty="0" err="1" smtClean="0"/>
              <a:t>Kelsart</a:t>
            </a:r>
            <a:r>
              <a:rPr lang="en-US" sz="1800" dirty="0" smtClean="0"/>
              <a:t>, Mr. Lane-Poole, Nurse Harcourt, and others, 'you are all unworthy of credit,' and the master alone is to be believed whenever his statements clash with ours, and this without any further inquiry of any sort? </a:t>
            </a:r>
            <a:endParaRPr lang="en-US" sz="1800"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a:xfrm>
            <a:off x="304800" y="1981200"/>
            <a:ext cx="8229600" cy="4114800"/>
          </a:xfrm>
        </p:spPr>
        <p:txBody>
          <a:bodyPr/>
          <a:lstStyle/>
          <a:p>
            <a:r>
              <a:rPr lang="en-GB" dirty="0" smtClean="0"/>
              <a:t>As the nineteenth century progressed, and organisations grew in number and size, trial and error increasingly gave way to more considered approaches to the organisation. This development was especially pronounced in the USA and continental Europe, as industrial leadership moved away from Britain and towards these areas.</a:t>
            </a:r>
            <a:r>
              <a:rPr lang="en-GB" dirty="0" smtClean="0"/>
              <a:t> </a:t>
            </a:r>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a:t>
            </a:r>
            <a:endParaRPr lang="en-US" dirty="0"/>
          </a:p>
        </p:txBody>
      </p:sp>
      <p:sp>
        <p:nvSpPr>
          <p:cNvPr id="3" name="Content Placeholder 2"/>
          <p:cNvSpPr>
            <a:spLocks noGrp="1"/>
          </p:cNvSpPr>
          <p:nvPr>
            <p:ph idx="1"/>
          </p:nvPr>
        </p:nvSpPr>
        <p:spPr/>
        <p:txBody>
          <a:bodyPr/>
          <a:lstStyle/>
          <a:p>
            <a:r>
              <a:rPr lang="en-GB" dirty="0" smtClean="0"/>
              <a:t>What emerged, separately, were three different but complementary attempts by Taylor in the USA, </a:t>
            </a:r>
            <a:r>
              <a:rPr lang="en-GB" dirty="0" err="1" smtClean="0"/>
              <a:t>Fayol</a:t>
            </a:r>
            <a:r>
              <a:rPr lang="en-GB" dirty="0" smtClean="0"/>
              <a:t> in France and Max Weber in Germany to replace the </a:t>
            </a:r>
            <a:r>
              <a:rPr lang="en-GB" i="1" dirty="0" smtClean="0"/>
              <a:t>informal, </a:t>
            </a:r>
            <a:r>
              <a:rPr lang="en-GB" dirty="0" smtClean="0"/>
              <a:t>rule-of-thumb approach to organisations with universal theory for how they should operate.</a:t>
            </a:r>
            <a:r>
              <a:rPr lang="en-GB" dirty="0" smtClean="0"/>
              <a:t> </a:t>
            </a:r>
            <a:endParaRPr lang="en-US" dirty="0" smtClean="0"/>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772400" cy="1143000"/>
          </a:xfrm>
        </p:spPr>
        <p:txBody>
          <a:bodyPr/>
          <a:lstStyle/>
          <a:p>
            <a:r>
              <a:rPr lang="en-US" dirty="0" smtClean="0"/>
              <a:t>Continued</a:t>
            </a:r>
            <a:endParaRPr lang="en-US" dirty="0"/>
          </a:p>
        </p:txBody>
      </p:sp>
      <p:sp>
        <p:nvSpPr>
          <p:cNvPr id="3" name="Content Placeholder 2"/>
          <p:cNvSpPr>
            <a:spLocks noGrp="1"/>
          </p:cNvSpPr>
          <p:nvPr>
            <p:ph idx="1"/>
          </p:nvPr>
        </p:nvSpPr>
        <p:spPr>
          <a:xfrm>
            <a:off x="304800" y="1143000"/>
            <a:ext cx="8839200" cy="4572000"/>
          </a:xfrm>
        </p:spPr>
        <p:txBody>
          <a:bodyPr/>
          <a:lstStyle/>
          <a:p>
            <a:r>
              <a:rPr lang="en-GB" dirty="0" smtClean="0"/>
              <a:t>These three approaches became known as the Classical school of organisation theory and the core elements are:</a:t>
            </a:r>
            <a:endParaRPr lang="en-GB" dirty="0" smtClean="0"/>
          </a:p>
          <a:p>
            <a:r>
              <a:rPr lang="en-GB" dirty="0" smtClean="0"/>
              <a:t>A </a:t>
            </a:r>
            <a:r>
              <a:rPr lang="en-GB" dirty="0" smtClean="0"/>
              <a:t>‘one best way’ for all organisations to be structured and operate.</a:t>
            </a:r>
          </a:p>
          <a:p>
            <a:pPr>
              <a:buFont typeface="Arial" pitchFamily="34" charset="0"/>
              <a:buNone/>
            </a:pPr>
            <a:r>
              <a:rPr lang="en-GB" dirty="0" smtClean="0"/>
              <a:t>• This approach is founded on the rules of law and legitimate managerial authority.</a:t>
            </a:r>
            <a:endParaRPr lang="en-GB" dirty="0" smtClean="0"/>
          </a:p>
          <a:p>
            <a:pPr>
              <a:buFont typeface="Arial" pitchFamily="34" charset="0"/>
              <a:buChar char="•"/>
            </a:pPr>
            <a:r>
              <a:rPr lang="en-GB" dirty="0" smtClean="0"/>
              <a:t>Organisations </a:t>
            </a:r>
            <a:r>
              <a:rPr lang="en-GB" dirty="0" smtClean="0"/>
              <a:t>are rational entities pursuing rational goals – rational – adopting business methods based on scientific methods</a:t>
            </a:r>
            <a:r>
              <a:rPr lang="en-GB" dirty="0" smtClean="0"/>
              <a:t>.</a:t>
            </a:r>
            <a:endParaRPr lang="en-GB"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7772400" cy="990600"/>
          </a:xfrm>
        </p:spPr>
        <p:txBody>
          <a:bodyPr/>
          <a:lstStyle/>
          <a:p>
            <a:r>
              <a:rPr lang="en-US" dirty="0" smtClean="0"/>
              <a:t>Continued</a:t>
            </a:r>
            <a:endParaRPr lang="en-US" dirty="0"/>
          </a:p>
        </p:txBody>
      </p:sp>
      <p:sp>
        <p:nvSpPr>
          <p:cNvPr id="3" name="Content Placeholder 2"/>
          <p:cNvSpPr>
            <a:spLocks noGrp="1"/>
          </p:cNvSpPr>
          <p:nvPr>
            <p:ph idx="1"/>
          </p:nvPr>
        </p:nvSpPr>
        <p:spPr>
          <a:xfrm>
            <a:off x="0" y="838200"/>
            <a:ext cx="9144000" cy="6019800"/>
          </a:xfrm>
        </p:spPr>
        <p:txBody>
          <a:bodyPr/>
          <a:lstStyle/>
          <a:p>
            <a:r>
              <a:rPr lang="en-GB" dirty="0" smtClean="0"/>
              <a:t>People </a:t>
            </a:r>
            <a:r>
              <a:rPr lang="en-GB" dirty="0" smtClean="0"/>
              <a:t>are motivated to work solely by financial reward.</a:t>
            </a:r>
            <a:endParaRPr lang="en-GB" dirty="0" smtClean="0"/>
          </a:p>
          <a:p>
            <a:r>
              <a:rPr lang="en-GB" dirty="0" smtClean="0"/>
              <a:t>Human </a:t>
            </a:r>
            <a:r>
              <a:rPr lang="en-GB" dirty="0" smtClean="0"/>
              <a:t>emotion, at all levels in the organisation, should be eliminated because they threaten the consistent application of rules and the efficient pursuit of goals.</a:t>
            </a:r>
            <a:endParaRPr lang="en-GB" dirty="0" smtClean="0"/>
          </a:p>
          <a:p>
            <a:r>
              <a:rPr lang="en-GB" dirty="0" smtClean="0"/>
              <a:t>Most </a:t>
            </a:r>
            <a:r>
              <a:rPr lang="en-GB" dirty="0" smtClean="0"/>
              <a:t>appropriate form of job design is achieved through the use of hierarchy and division of labour to create narrowly-focused jobs with standardised procedures and rules, with no discretion, saying what job-holders do and how they do it, and their work is monitored and controlled by superiors.</a:t>
            </a:r>
          </a:p>
          <a:p>
            <a:endParaRPr lang="en-US" dirty="0" smtClean="0"/>
          </a:p>
          <a:p>
            <a:endParaRPr lang="en-US" dirty="0" smtClean="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eaLnBrk="1" hangingPunct="1"/>
            <a:r>
              <a:rPr lang="en-GB" smtClean="0"/>
              <a:t>Classical Organisation Theory</a:t>
            </a:r>
            <a:endParaRPr lang="en-GB" dirty="0" smtClean="0"/>
          </a:p>
        </p:txBody>
      </p:sp>
      <p:sp>
        <p:nvSpPr>
          <p:cNvPr id="8195" name="Rectangle 3"/>
          <p:cNvSpPr>
            <a:spLocks noGrp="1" noChangeArrowheads="1"/>
          </p:cNvSpPr>
          <p:nvPr>
            <p:ph idx="1"/>
          </p:nvPr>
        </p:nvSpPr>
        <p:spPr/>
        <p:txBody>
          <a:bodyPr/>
          <a:lstStyle/>
          <a:p>
            <a:pPr eaLnBrk="1" hangingPunct="1">
              <a:buFontTx/>
              <a:buNone/>
            </a:pPr>
            <a:r>
              <a:rPr lang="en-GB" dirty="0" smtClean="0"/>
              <a:t>	· Scientific Management approach - </a:t>
            </a:r>
            <a:r>
              <a:rPr lang="en-US" dirty="0" smtClean="0"/>
              <a:t>focusing on the management of work and workers – Frederick Taylor</a:t>
            </a:r>
            <a:r>
              <a:rPr lang="en-GB" dirty="0" smtClean="0"/>
              <a:t/>
            </a:r>
            <a:br>
              <a:rPr lang="en-GB" dirty="0" smtClean="0"/>
            </a:br>
            <a:r>
              <a:rPr lang="en-GB" dirty="0" smtClean="0"/>
              <a:t>· Weber's Bureaucratic approach</a:t>
            </a:r>
            <a:br>
              <a:rPr lang="en-GB" dirty="0" smtClean="0"/>
            </a:br>
            <a:r>
              <a:rPr lang="en-GB" dirty="0" smtClean="0"/>
              <a:t>· Administrative theory - </a:t>
            </a:r>
            <a:r>
              <a:rPr lang="en-US" dirty="0" smtClean="0"/>
              <a:t>addressing issues concerning how overall </a:t>
            </a:r>
            <a:r>
              <a:rPr lang="en-US" dirty="0" err="1" smtClean="0"/>
              <a:t>organisation</a:t>
            </a:r>
            <a:r>
              <a:rPr lang="en-US" dirty="0" smtClean="0"/>
              <a:t> should be structured</a:t>
            </a:r>
            <a:r>
              <a:rPr lang="en-GB" dirty="0" smtClean="0"/>
              <a:t> </a:t>
            </a:r>
            <a:r>
              <a:rPr lang="en-GB" dirty="0" smtClean="0"/>
              <a:t> </a:t>
            </a:r>
            <a:endParaRPr lang="en-GB" dirty="0" smtClean="0"/>
          </a:p>
          <a:p>
            <a:pPr eaLnBrk="1" hangingPunct="1">
              <a:buFontTx/>
              <a:buNone/>
            </a:pPr>
            <a:r>
              <a:rPr lang="en-GB" dirty="0" smtClean="0"/>
              <a:t>	</a:t>
            </a:r>
            <a:r>
              <a:rPr lang="en-GB" dirty="0" err="1" smtClean="0"/>
              <a:t>Fayol</a:t>
            </a:r>
            <a:r>
              <a:rPr lang="en-GB" dirty="0" smtClean="0"/>
              <a:t>, </a:t>
            </a:r>
            <a:r>
              <a:rPr lang="en-GB" dirty="0" err="1" smtClean="0"/>
              <a:t>Gulick</a:t>
            </a:r>
            <a:r>
              <a:rPr lang="en-GB" dirty="0" smtClean="0"/>
              <a:t> and Weber</a:t>
            </a:r>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Idea of Classical Organisational Theory</a:t>
            </a:r>
            <a:endParaRPr lang="en-GB" dirty="0"/>
          </a:p>
        </p:txBody>
      </p:sp>
      <p:sp>
        <p:nvSpPr>
          <p:cNvPr id="3" name="Content Placeholder 2"/>
          <p:cNvSpPr>
            <a:spLocks noGrp="1"/>
          </p:cNvSpPr>
          <p:nvPr>
            <p:ph idx="1"/>
          </p:nvPr>
        </p:nvSpPr>
        <p:spPr/>
        <p:txBody>
          <a:bodyPr/>
          <a:lstStyle/>
          <a:p>
            <a:r>
              <a:rPr lang="en-GB" dirty="0" smtClean="0"/>
              <a:t>One best way – to perform a task</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Frederick Taylor</a:t>
            </a:r>
            <a:endParaRPr lang="en-US" dirty="0"/>
          </a:p>
        </p:txBody>
      </p:sp>
      <p:pic>
        <p:nvPicPr>
          <p:cNvPr id="4" name="Content Placeholder 3" descr="ir1"/>
          <p:cNvPicPr>
            <a:picLocks noGrp="1" noChangeAspect="1"/>
          </p:cNvPicPr>
          <p:nvPr>
            <p:ph idx="1"/>
          </p:nvPr>
        </p:nvPicPr>
        <p:blipFill>
          <a:blip r:embed="rId2"/>
          <a:srcRect l="-91667" r="-91667"/>
          <a:stretch>
            <a:fillRect/>
          </a:stretch>
        </p:blipFill>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Frederick Winslow Taylor</a:t>
            </a:r>
            <a:endParaRPr lang="en-US" dirty="0"/>
          </a:p>
        </p:txBody>
      </p:sp>
      <p:sp>
        <p:nvSpPr>
          <p:cNvPr id="3" name="Content Placeholder 2"/>
          <p:cNvSpPr>
            <a:spLocks noGrp="1"/>
          </p:cNvSpPr>
          <p:nvPr>
            <p:ph idx="1"/>
          </p:nvPr>
        </p:nvSpPr>
        <p:spPr>
          <a:xfrm>
            <a:off x="0" y="1524000"/>
            <a:ext cx="9144000" cy="4572000"/>
          </a:xfrm>
        </p:spPr>
        <p:txBody>
          <a:bodyPr/>
          <a:lstStyle/>
          <a:p>
            <a:pPr fontAlgn="auto">
              <a:spcBef>
                <a:spcPts val="0"/>
              </a:spcBef>
              <a:spcAft>
                <a:spcPts val="0"/>
              </a:spcAft>
              <a:buClr>
                <a:schemeClr val="hlink"/>
              </a:buClr>
              <a:defRPr/>
            </a:pPr>
            <a:r>
              <a:rPr lang="en-US" dirty="0" smtClean="0"/>
              <a:t>Born Pennsylvania </a:t>
            </a:r>
            <a:r>
              <a:rPr lang="en-US" dirty="0" smtClean="0"/>
              <a:t>1856</a:t>
            </a:r>
          </a:p>
          <a:p>
            <a:pPr fontAlgn="auto">
              <a:spcBef>
                <a:spcPts val="0"/>
              </a:spcBef>
              <a:spcAft>
                <a:spcPts val="0"/>
              </a:spcAft>
              <a:buClr>
                <a:schemeClr val="hlink"/>
              </a:buClr>
              <a:defRPr/>
            </a:pPr>
            <a:r>
              <a:rPr lang="en-US" dirty="0" smtClean="0"/>
              <a:t>Studies in Europe,</a:t>
            </a:r>
            <a:r>
              <a:rPr lang="en-US" dirty="0" smtClean="0"/>
              <a:t> Harvard </a:t>
            </a:r>
            <a:r>
              <a:rPr lang="en-US" dirty="0" smtClean="0"/>
              <a:t>but does not pass</a:t>
            </a:r>
            <a:r>
              <a:rPr lang="en-US" dirty="0" smtClean="0"/>
              <a:t> exams</a:t>
            </a:r>
            <a:endParaRPr lang="en-US" dirty="0" smtClean="0"/>
          </a:p>
          <a:p>
            <a:pPr fontAlgn="auto">
              <a:spcBef>
                <a:spcPts val="0"/>
              </a:spcBef>
              <a:spcAft>
                <a:spcPts val="0"/>
              </a:spcAft>
              <a:buClr>
                <a:schemeClr val="hlink"/>
              </a:buClr>
              <a:defRPr/>
            </a:pPr>
            <a:r>
              <a:rPr lang="en-US" dirty="0" smtClean="0"/>
              <a:t>Studies mechanical engineering at </a:t>
            </a:r>
            <a:r>
              <a:rPr lang="en-US" dirty="0" smtClean="0"/>
              <a:t>Stevens</a:t>
            </a:r>
          </a:p>
          <a:p>
            <a:pPr fontAlgn="auto">
              <a:spcBef>
                <a:spcPts val="0"/>
              </a:spcBef>
              <a:spcAft>
                <a:spcPts val="0"/>
              </a:spcAft>
              <a:defRPr/>
            </a:pPr>
            <a:r>
              <a:rPr lang="en-US" dirty="0" smtClean="0"/>
              <a:t>Begins working for a steel Company in </a:t>
            </a:r>
            <a:r>
              <a:rPr lang="en-US" dirty="0" smtClean="0"/>
              <a:t>1878</a:t>
            </a:r>
          </a:p>
          <a:p>
            <a:pPr fontAlgn="auto">
              <a:spcBef>
                <a:spcPts val="0"/>
              </a:spcBef>
              <a:spcAft>
                <a:spcPts val="0"/>
              </a:spcAft>
              <a:defRPr/>
            </a:pPr>
            <a:r>
              <a:rPr lang="en-US" dirty="0" smtClean="0"/>
              <a:t>D</a:t>
            </a:r>
            <a:r>
              <a:rPr lang="en-US" dirty="0" smtClean="0"/>
              <a:t>oubles </a:t>
            </a:r>
            <a:r>
              <a:rPr lang="en-US" dirty="0" smtClean="0"/>
              <a:t>the work of his men, promoted to  </a:t>
            </a:r>
            <a:r>
              <a:rPr lang="en-US" dirty="0" smtClean="0"/>
              <a:t>foreman</a:t>
            </a:r>
          </a:p>
          <a:p>
            <a:pPr fontAlgn="auto">
              <a:spcBef>
                <a:spcPts val="0"/>
              </a:spcBef>
              <a:spcAft>
                <a:spcPts val="0"/>
              </a:spcAft>
              <a:defRPr/>
            </a:pPr>
            <a:r>
              <a:rPr lang="en-US" dirty="0" smtClean="0"/>
              <a:t>Studies </a:t>
            </a:r>
            <a:r>
              <a:rPr lang="en-US" dirty="0" smtClean="0"/>
              <a:t>productivity as a means of measuring of manufacturing. </a:t>
            </a:r>
          </a:p>
          <a:p>
            <a:pPr fontAlgn="auto">
              <a:lnSpc>
                <a:spcPct val="90000"/>
              </a:lnSpc>
              <a:spcBef>
                <a:spcPts val="0"/>
              </a:spcBef>
              <a:spcAft>
                <a:spcPts val="0"/>
              </a:spcAft>
              <a:defRPr/>
            </a:pPr>
            <a:r>
              <a:rPr lang="en-US" dirty="0" smtClean="0"/>
              <a:t>Creates systems to gain maximum efficiency from workers and machines in the factory.</a:t>
            </a:r>
          </a:p>
          <a:p>
            <a:pPr fontAlgn="auto">
              <a:lnSpc>
                <a:spcPct val="90000"/>
              </a:lnSpc>
              <a:spcBef>
                <a:spcPts val="0"/>
              </a:spcBef>
              <a:spcAft>
                <a:spcPts val="0"/>
              </a:spcAft>
              <a:defRPr/>
            </a:pPr>
            <a:r>
              <a:rPr lang="en-US" dirty="0" smtClean="0"/>
              <a:t>Focuses on time and motion studies to learn how to complete a task in the least amount of time</a:t>
            </a:r>
            <a:r>
              <a:rPr lang="en-US" dirty="0" smtClean="0"/>
              <a:t>.</a:t>
            </a:r>
            <a:endParaRPr lang="en-US"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143000"/>
          </a:xfrm>
        </p:spPr>
        <p:txBody>
          <a:bodyPr/>
          <a:lstStyle/>
          <a:p>
            <a:r>
              <a:rPr lang="en-US" dirty="0" smtClean="0"/>
              <a:t>Continued</a:t>
            </a:r>
            <a:endParaRPr lang="en-US" dirty="0"/>
          </a:p>
        </p:txBody>
      </p:sp>
      <p:sp>
        <p:nvSpPr>
          <p:cNvPr id="3" name="Content Placeholder 2"/>
          <p:cNvSpPr>
            <a:spLocks noGrp="1"/>
          </p:cNvSpPr>
          <p:nvPr>
            <p:ph idx="1"/>
          </p:nvPr>
        </p:nvSpPr>
        <p:spPr>
          <a:xfrm>
            <a:off x="0" y="914400"/>
            <a:ext cx="9144000" cy="5181600"/>
          </a:xfrm>
        </p:spPr>
        <p:txBody>
          <a:bodyPr/>
          <a:lstStyle/>
          <a:p>
            <a:pPr fontAlgn="auto">
              <a:lnSpc>
                <a:spcPct val="90000"/>
              </a:lnSpc>
              <a:spcBef>
                <a:spcPts val="0"/>
              </a:spcBef>
              <a:spcAft>
                <a:spcPts val="0"/>
              </a:spcAft>
              <a:defRPr/>
            </a:pPr>
            <a:r>
              <a:rPr lang="en-US" dirty="0" smtClean="0"/>
              <a:t>Becomes consulting engineer for</a:t>
            </a:r>
            <a:r>
              <a:rPr lang="en-US" dirty="0" smtClean="0"/>
              <a:t> other </a:t>
            </a:r>
            <a:r>
              <a:rPr lang="en-US" dirty="0" smtClean="0"/>
              <a:t>companies</a:t>
            </a:r>
          </a:p>
          <a:p>
            <a:pPr fontAlgn="auto">
              <a:lnSpc>
                <a:spcPct val="90000"/>
              </a:lnSpc>
              <a:spcBef>
                <a:spcPts val="0"/>
              </a:spcBef>
              <a:spcAft>
                <a:spcPts val="0"/>
              </a:spcAft>
              <a:defRPr/>
            </a:pPr>
            <a:r>
              <a:rPr lang="en-US" dirty="0" smtClean="0"/>
              <a:t>Publishes—</a:t>
            </a:r>
            <a:r>
              <a:rPr lang="en-US" u="sng" dirty="0" smtClean="0"/>
              <a:t>The Principles of Scientific </a:t>
            </a:r>
            <a:r>
              <a:rPr lang="en-US" u="sng" dirty="0" smtClean="0"/>
              <a:t>Management</a:t>
            </a:r>
          </a:p>
          <a:p>
            <a:pPr fontAlgn="auto">
              <a:spcBef>
                <a:spcPts val="0"/>
              </a:spcBef>
              <a:spcAft>
                <a:spcPts val="0"/>
              </a:spcAft>
              <a:defRPr/>
            </a:pPr>
            <a:r>
              <a:rPr lang="en-GB" dirty="0" smtClean="0"/>
              <a:t>Efficiency on a task level</a:t>
            </a:r>
          </a:p>
          <a:p>
            <a:pPr fontAlgn="auto">
              <a:spcBef>
                <a:spcPts val="0"/>
              </a:spcBef>
              <a:spcAft>
                <a:spcPts val="0"/>
              </a:spcAft>
              <a:defRPr/>
            </a:pPr>
            <a:r>
              <a:rPr lang="en-GB" dirty="0" smtClean="0"/>
              <a:t>His experience – running large organisation and improving efficiency</a:t>
            </a:r>
          </a:p>
          <a:p>
            <a:pPr fontAlgn="auto">
              <a:spcBef>
                <a:spcPts val="0"/>
              </a:spcBef>
              <a:spcAft>
                <a:spcPts val="0"/>
              </a:spcAft>
              <a:defRPr/>
            </a:pPr>
            <a:r>
              <a:rPr lang="en-GB" dirty="0" smtClean="0"/>
              <a:t>Taylor – a blueprint for managers – ONE BEST WAY -  a fair day’s pay for a fair day’s work.</a:t>
            </a:r>
          </a:p>
          <a:p>
            <a:pPr fontAlgn="auto">
              <a:spcBef>
                <a:spcPts val="0"/>
              </a:spcBef>
              <a:spcAft>
                <a:spcPts val="0"/>
              </a:spcAft>
              <a:defRPr/>
            </a:pPr>
            <a:r>
              <a:rPr lang="en-GB" dirty="0" smtClean="0"/>
              <a:t>Taylor initially used sackings – blacklisting – victimisation – but he realised that they were counter-productive – because they failed to achieve the changes.</a:t>
            </a:r>
            <a:endParaRPr lang="en-US" dirty="0" smtClean="0"/>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143000"/>
          </a:xfrm>
        </p:spPr>
        <p:txBody>
          <a:bodyPr/>
          <a:lstStyle/>
          <a:p>
            <a:r>
              <a:rPr lang="en-GB" sz="3200" b="1" dirty="0" smtClean="0"/>
              <a:t>Taylor's scientific management approach </a:t>
            </a:r>
            <a:endParaRPr lang="en-US" sz="3200" dirty="0"/>
          </a:p>
        </p:txBody>
      </p:sp>
      <p:sp>
        <p:nvSpPr>
          <p:cNvPr id="3" name="Content Placeholder 2"/>
          <p:cNvSpPr>
            <a:spLocks noGrp="1"/>
          </p:cNvSpPr>
          <p:nvPr>
            <p:ph idx="1"/>
          </p:nvPr>
        </p:nvSpPr>
        <p:spPr>
          <a:xfrm>
            <a:off x="0" y="914400"/>
            <a:ext cx="9144000" cy="5943600"/>
          </a:xfrm>
        </p:spPr>
        <p:txBody>
          <a:bodyPr/>
          <a:lstStyle/>
          <a:p>
            <a:pPr>
              <a:defRPr/>
            </a:pPr>
            <a:r>
              <a:rPr lang="en-GB" sz="2800" dirty="0" smtClean="0"/>
              <a:t>B</a:t>
            </a:r>
            <a:r>
              <a:rPr lang="en-GB" sz="2800" dirty="0" smtClean="0"/>
              <a:t>ased </a:t>
            </a:r>
            <a:r>
              <a:rPr lang="en-GB" sz="2800" dirty="0" smtClean="0"/>
              <a:t>on planning work to achieve efficiency, standardisation, specialisation and simplification.  Increased productivity was through mutual trust between management and workers, and to increase this level of </a:t>
            </a:r>
            <a:r>
              <a:rPr lang="en-GB" sz="2800" dirty="0" smtClean="0"/>
              <a:t>trust</a:t>
            </a:r>
          </a:p>
          <a:p>
            <a:pPr>
              <a:defRPr/>
            </a:pPr>
            <a:r>
              <a:rPr lang="en-GB" sz="2800" dirty="0" smtClean="0"/>
              <a:t>A</a:t>
            </a:r>
            <a:r>
              <a:rPr lang="en-GB" sz="2800" dirty="0" smtClean="0"/>
              <a:t>dvantages </a:t>
            </a:r>
            <a:r>
              <a:rPr lang="en-GB" sz="2800" dirty="0" smtClean="0"/>
              <a:t>of productivity improvement should go to </a:t>
            </a:r>
            <a:r>
              <a:rPr lang="en-GB" sz="2800" dirty="0" smtClean="0"/>
              <a:t>workers</a:t>
            </a:r>
          </a:p>
          <a:p>
            <a:pPr>
              <a:defRPr/>
            </a:pPr>
            <a:r>
              <a:rPr lang="en-GB" sz="2800" dirty="0" smtClean="0"/>
              <a:t>Physical </a:t>
            </a:r>
            <a:r>
              <a:rPr lang="en-GB" sz="2800" dirty="0" smtClean="0"/>
              <a:t>stress and anxiety should be eliminated as much as </a:t>
            </a:r>
            <a:r>
              <a:rPr lang="en-GB" sz="2800" dirty="0" smtClean="0"/>
              <a:t>possible</a:t>
            </a:r>
          </a:p>
          <a:p>
            <a:pPr>
              <a:defRPr/>
            </a:pPr>
            <a:r>
              <a:rPr lang="en-GB" sz="2800" dirty="0" smtClean="0"/>
              <a:t>Capabilities </a:t>
            </a:r>
            <a:r>
              <a:rPr lang="en-GB" sz="2800" dirty="0" smtClean="0"/>
              <a:t>of workers should be developed through </a:t>
            </a:r>
            <a:r>
              <a:rPr lang="en-GB" sz="2800" dirty="0" smtClean="0"/>
              <a:t>training</a:t>
            </a:r>
          </a:p>
          <a:p>
            <a:pPr>
              <a:defRPr/>
            </a:pPr>
            <a:r>
              <a:rPr lang="en-GB" sz="2800" dirty="0" smtClean="0"/>
              <a:t>T</a:t>
            </a:r>
            <a:r>
              <a:rPr lang="en-GB" sz="2800" dirty="0" smtClean="0"/>
              <a:t>raditional </a:t>
            </a:r>
            <a:r>
              <a:rPr lang="en-GB" sz="2800" dirty="0" smtClean="0"/>
              <a:t>'boss' concept should be eliminated.</a:t>
            </a:r>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GB" smtClean="0"/>
              <a:t/>
            </a:r>
            <a:br>
              <a:rPr lang="en-GB" smtClean="0"/>
            </a:br>
            <a:r>
              <a:rPr lang="en-GB" smtClean="0"/>
              <a:t/>
            </a:r>
            <a:br>
              <a:rPr lang="en-GB" smtClean="0"/>
            </a:br>
            <a:r>
              <a:rPr lang="en-GB" smtClean="0"/>
              <a:t/>
            </a:r>
            <a:br>
              <a:rPr lang="en-GB" smtClean="0"/>
            </a:br>
            <a:r>
              <a:rPr lang="en-GB" smtClean="0"/>
              <a:t>                                                         </a:t>
            </a:r>
            <a:br>
              <a:rPr lang="en-GB" smtClean="0"/>
            </a:br>
            <a:r>
              <a:rPr lang="en-GB" smtClean="0"/>
              <a:t/>
            </a:r>
            <a:br>
              <a:rPr lang="en-GB" smtClean="0"/>
            </a:br>
            <a:r>
              <a:rPr lang="en-GB" smtClean="0"/>
              <a:t/>
            </a:r>
            <a:br>
              <a:rPr lang="en-GB" smtClean="0"/>
            </a:br>
            <a:r>
              <a:rPr lang="en-GB" smtClean="0"/>
              <a:t> </a:t>
            </a:r>
            <a:br>
              <a:rPr lang="en-GB" smtClean="0"/>
            </a:br>
            <a:r>
              <a:rPr lang="en-GB" smtClean="0"/>
              <a:t/>
            </a:r>
            <a:br>
              <a:rPr lang="en-GB" smtClean="0"/>
            </a:br>
            <a:r>
              <a:rPr lang="en-GB" smtClean="0"/>
              <a:t>Taylor’s principles of scientific management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endParaRPr lang="en-GB" dirty="0"/>
          </a:p>
        </p:txBody>
      </p:sp>
      <p:sp>
        <p:nvSpPr>
          <p:cNvPr id="12291" name="Rectangle 3"/>
          <p:cNvSpPr>
            <a:spLocks noGrp="1" noChangeArrowheads="1"/>
          </p:cNvSpPr>
          <p:nvPr>
            <p:ph idx="1"/>
          </p:nvPr>
        </p:nvSpPr>
        <p:spPr/>
        <p:txBody>
          <a:bodyPr>
            <a:normAutofit fontScale="77500" lnSpcReduction="20000"/>
          </a:bodyPr>
          <a:lstStyle/>
          <a:p>
            <a:r>
              <a:rPr lang="en-GB" dirty="0" smtClean="0"/>
              <a:t>Science, not rule-of-thumb - old rules-of-thumb should be supplanted by a scientific approach to each element of a person's work</a:t>
            </a:r>
          </a:p>
          <a:p>
            <a:r>
              <a:rPr lang="en-GB" dirty="0" smtClean="0"/>
              <a:t>Scientific selection of the worker - organisational members should be selected based on some analysis, and then trained, taught and developed </a:t>
            </a:r>
          </a:p>
          <a:p>
            <a:r>
              <a:rPr lang="en-GB" dirty="0" smtClean="0"/>
              <a:t>Management and labour cooperation rather than conflict - Management should collaborate with all organisational members so that all work can be done in conformity with the scientific principles developed </a:t>
            </a:r>
          </a:p>
          <a:p>
            <a:r>
              <a:rPr lang="en-GB" dirty="0" smtClean="0"/>
              <a:t>Scientific training of workers - Workers should be trained by experts, using scientific methods</a:t>
            </a: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3 core elements of scientific management</a:t>
            </a:r>
            <a:endParaRPr lang="en-GB" dirty="0"/>
          </a:p>
        </p:txBody>
      </p:sp>
      <p:sp>
        <p:nvSpPr>
          <p:cNvPr id="13315" name="Content Placeholder 2"/>
          <p:cNvSpPr>
            <a:spLocks noGrp="1"/>
          </p:cNvSpPr>
          <p:nvPr>
            <p:ph idx="1"/>
          </p:nvPr>
        </p:nvSpPr>
        <p:spPr/>
        <p:txBody>
          <a:bodyPr/>
          <a:lstStyle/>
          <a:p>
            <a:pPr eaLnBrk="1" hangingPunct="1"/>
            <a:r>
              <a:rPr lang="en-GB" smtClean="0"/>
              <a:t>Systematic collection of knowledge about work processes by managers</a:t>
            </a:r>
          </a:p>
          <a:p>
            <a:pPr eaLnBrk="1" hangingPunct="1"/>
            <a:r>
              <a:rPr lang="en-GB" smtClean="0"/>
              <a:t>Removal of worker discretion and control over their tasks</a:t>
            </a:r>
          </a:p>
          <a:p>
            <a:pPr eaLnBrk="1" hangingPunct="1"/>
            <a:r>
              <a:rPr lang="en-GB" smtClean="0"/>
              <a:t>Laying down of standard times for carrying out each job or task.</a:t>
            </a: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this stuff still alive today then?</a:t>
            </a:r>
            <a:endParaRPr lang="en-US" dirty="0"/>
          </a:p>
        </p:txBody>
      </p:sp>
      <p:pic>
        <p:nvPicPr>
          <p:cNvPr id="4" name="Content Placeholder 3" descr="ir1"/>
          <p:cNvPicPr>
            <a:picLocks noGrp="1" noChangeAspect="1"/>
          </p:cNvPicPr>
          <p:nvPr>
            <p:ph idx="1"/>
          </p:nvPr>
        </p:nvPicPr>
        <p:blipFill>
          <a:blip r:embed="rId2"/>
          <a:srcRect l="-16252" r="-16252"/>
          <a:stretch>
            <a:fillRect/>
          </a:stretch>
        </p:blipFill>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a:t>
            </a:r>
            <a:endParaRPr lang="en-US" dirty="0"/>
          </a:p>
        </p:txBody>
      </p:sp>
      <p:pic>
        <p:nvPicPr>
          <p:cNvPr id="4" name="Content Placeholder 3" descr="ir1"/>
          <p:cNvPicPr>
            <a:picLocks noGrp="1" noChangeAspect="1"/>
          </p:cNvPicPr>
          <p:nvPr>
            <p:ph idx="1"/>
          </p:nvPr>
        </p:nvPicPr>
        <p:blipFill>
          <a:blip r:embed="rId2"/>
          <a:srcRect l="-38745" r="-38745"/>
          <a:stretch>
            <a:fillRect/>
          </a:stretch>
        </p:blipFill>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a:t>
            </a:r>
            <a:endParaRPr lang="en-US" dirty="0"/>
          </a:p>
        </p:txBody>
      </p:sp>
      <p:pic>
        <p:nvPicPr>
          <p:cNvPr id="4" name="Content Placeholder 3" descr="ir1"/>
          <p:cNvPicPr>
            <a:picLocks noGrp="1" noChangeAspect="1"/>
          </p:cNvPicPr>
          <p:nvPr>
            <p:ph idx="1"/>
          </p:nvPr>
        </p:nvPicPr>
        <p:blipFill>
          <a:blip r:embed="rId2"/>
          <a:srcRect l="-12848" r="-12848"/>
          <a:stretch>
            <a:fillRect/>
          </a:stretch>
        </p:blipFill>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of course</a:t>
            </a:r>
            <a:endParaRPr lang="en-US" dirty="0"/>
          </a:p>
        </p:txBody>
      </p:sp>
      <p:pic>
        <p:nvPicPr>
          <p:cNvPr id="4" name="Content Placeholder 3" descr="ir1"/>
          <p:cNvPicPr>
            <a:picLocks noGrp="1" noChangeAspect="1"/>
          </p:cNvPicPr>
          <p:nvPr>
            <p:ph idx="1"/>
          </p:nvPr>
        </p:nvPicPr>
        <p:blipFill>
          <a:blip r:embed="rId2"/>
          <a:srcRect l="-20742" r="-20742"/>
          <a:stretch>
            <a:fillRect/>
          </a:stretch>
        </p:blipFill>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McDonalds</a:t>
            </a:r>
            <a:endParaRPr lang="en-US" dirty="0"/>
          </a:p>
        </p:txBody>
      </p:sp>
      <p:sp>
        <p:nvSpPr>
          <p:cNvPr id="3" name="Content Placeholder 2"/>
          <p:cNvSpPr>
            <a:spLocks noGrp="1"/>
          </p:cNvSpPr>
          <p:nvPr>
            <p:ph idx="1"/>
          </p:nvPr>
        </p:nvSpPr>
        <p:spPr/>
        <p:txBody>
          <a:bodyPr/>
          <a:lstStyle/>
          <a:p>
            <a:r>
              <a:rPr lang="en-US" dirty="0" smtClean="0">
                <a:hlinkClick r:id="rId2"/>
              </a:rPr>
              <a:t>https://www.youtube.com/watch?v=</a:t>
            </a:r>
            <a:r>
              <a:rPr lang="en-US" dirty="0" smtClean="0">
                <a:hlinkClick r:id="rId2"/>
              </a:rPr>
              <a:t>3Rsg6HGEbV8</a:t>
            </a:r>
            <a:endParaRPr lang="en-US" dirty="0" smtClean="0"/>
          </a:p>
          <a:p>
            <a:r>
              <a:rPr lang="en-US" dirty="0" smtClean="0">
                <a:hlinkClick r:id="rId3"/>
              </a:rPr>
              <a:t>https://www.youtube.com/watch?v=</a:t>
            </a:r>
            <a:r>
              <a:rPr lang="en-US" dirty="0" smtClean="0">
                <a:hlinkClick r:id="rId3"/>
              </a:rPr>
              <a:t>uBocuZvSzI4</a:t>
            </a:r>
            <a:endParaRPr lang="en-US" dirty="0" smtClean="0"/>
          </a:p>
          <a:p>
            <a:r>
              <a:rPr lang="en-US" dirty="0" smtClean="0">
                <a:hlinkClick r:id="rId4"/>
              </a:rPr>
              <a:t>https://www.youtube.com/watch?v=</a:t>
            </a:r>
            <a:r>
              <a:rPr lang="en-US" dirty="0" smtClean="0">
                <a:hlinkClick r:id="rId4"/>
              </a:rPr>
              <a:t>BKPpuqOYu5E</a:t>
            </a:r>
            <a:endParaRPr lang="en-US" dirty="0" smtClean="0"/>
          </a:p>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Max Weber</a:t>
            </a:r>
            <a:endParaRPr lang="en-US" dirty="0"/>
          </a:p>
        </p:txBody>
      </p:sp>
      <p:pic>
        <p:nvPicPr>
          <p:cNvPr id="4" name="Content Placeholder 3" descr="ir1"/>
          <p:cNvPicPr>
            <a:picLocks noGrp="1" noChangeAspect="1"/>
          </p:cNvPicPr>
          <p:nvPr>
            <p:ph idx="1"/>
          </p:nvPr>
        </p:nvPicPr>
        <p:blipFill>
          <a:blip r:embed="rId2"/>
          <a:srcRect l="-76379" r="-76379"/>
          <a:stretch>
            <a:fillRect/>
          </a:stretch>
        </p:blipFill>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 thoughts</a:t>
            </a:r>
            <a:endParaRPr lang="en-US" dirty="0"/>
          </a:p>
        </p:txBody>
      </p:sp>
      <p:sp>
        <p:nvSpPr>
          <p:cNvPr id="3" name="Content Placeholder 2"/>
          <p:cNvSpPr>
            <a:spLocks noGrp="1"/>
          </p:cNvSpPr>
          <p:nvPr>
            <p:ph idx="1"/>
          </p:nvPr>
        </p:nvSpPr>
        <p:spPr/>
        <p:txBody>
          <a:bodyPr/>
          <a:lstStyle/>
          <a:p>
            <a:pPr>
              <a:spcBef>
                <a:spcPct val="0"/>
              </a:spcBef>
              <a:defRPr/>
            </a:pPr>
            <a:r>
              <a:rPr lang="en-US" dirty="0" smtClean="0"/>
              <a:t>German sociologist - Weber first describes the concept of bureaucracy – an ideal form of </a:t>
            </a:r>
            <a:r>
              <a:rPr lang="en-US" dirty="0" err="1" smtClean="0"/>
              <a:t>organisational</a:t>
            </a:r>
            <a:r>
              <a:rPr lang="en-US" dirty="0" smtClean="0"/>
              <a:t> structure</a:t>
            </a:r>
          </a:p>
          <a:p>
            <a:pPr>
              <a:spcBef>
                <a:spcPct val="0"/>
              </a:spcBef>
              <a:defRPr/>
            </a:pPr>
            <a:r>
              <a:rPr lang="en-US" dirty="0" smtClean="0"/>
              <a:t>He defines bureaucratic administration as the exercise of control on the basis of knowledge</a:t>
            </a:r>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mtClean="0"/>
              <a:t>Weber's bureaucratic approach</a:t>
            </a:r>
          </a:p>
        </p:txBody>
      </p:sp>
      <p:sp>
        <p:nvSpPr>
          <p:cNvPr id="16387" name="Rectangle 3"/>
          <p:cNvSpPr>
            <a:spLocks noGrp="1" noChangeArrowheads="1"/>
          </p:cNvSpPr>
          <p:nvPr>
            <p:ph idx="1"/>
          </p:nvPr>
        </p:nvSpPr>
        <p:spPr/>
        <p:txBody>
          <a:bodyPr>
            <a:normAutofit/>
          </a:bodyPr>
          <a:lstStyle/>
          <a:p>
            <a:r>
              <a:rPr lang="en-GB" dirty="0" smtClean="0"/>
              <a:t>Structure in the organisation, positions should be arranged in a hierarchy, each with a particular, established amount of responsibility and authority. </a:t>
            </a:r>
          </a:p>
          <a:p>
            <a:r>
              <a:rPr lang="en-GB" dirty="0" smtClean="0"/>
              <a:t>Specialisation Tasks should be distinguished on a functional basis, and then separated according to specialisation, each having a separate chain of command. </a:t>
            </a:r>
            <a:endParaRPr lang="en-GB" dirty="0" smtClean="0"/>
          </a:p>
          <a:p>
            <a:endParaRPr lang="en-GB" dirty="0" smtClean="0"/>
          </a:p>
        </p:txBody>
      </p:sp>
      <p:sp>
        <p:nvSpPr>
          <p:cNvPr id="4" name="Rectangle 3"/>
          <p:cNvSpPr/>
          <p:nvPr/>
        </p:nvSpPr>
        <p:spPr>
          <a:xfrm>
            <a:off x="714375" y="-1195388"/>
            <a:ext cx="7858125" cy="706438"/>
          </a:xfrm>
          <a:prstGeom prst="rect">
            <a:avLst/>
          </a:prstGeom>
        </p:spPr>
        <p:txBody>
          <a:bodyPr>
            <a:spAutoFit/>
          </a:bodyPr>
          <a:lstStyle/>
          <a:p>
            <a:pPr fontAlgn="auto">
              <a:spcAft>
                <a:spcPts val="0"/>
              </a:spcAft>
              <a:defRPr/>
            </a:pPr>
            <a:r>
              <a:rPr lang="en-GB" sz="4000" b="1" dirty="0">
                <a:solidFill>
                  <a:srgbClr val="B13F9A"/>
                </a:solidFill>
                <a:latin typeface="Arial"/>
                <a:ea typeface="+mj-ea"/>
                <a:cs typeface="+mj-cs"/>
              </a:rPr>
              <a:t>Weber's bureaucratic approach</a:t>
            </a: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GB" dirty="0" smtClean="0"/>
              <a:t>Predictability and stability The organisation should operate according to a system of procedures consisting of formal rules and regulations. </a:t>
            </a:r>
          </a:p>
          <a:p>
            <a:r>
              <a:rPr lang="en-GB" dirty="0" smtClean="0"/>
              <a:t>Rationality Recruitment and selection of personnel should be impartial. </a:t>
            </a:r>
          </a:p>
          <a:p>
            <a:r>
              <a:rPr lang="en-GB" dirty="0" smtClean="0"/>
              <a:t>Democracy Responsibility and authority should be recognised by designations and not by persons.</a:t>
            </a:r>
          </a:p>
          <a:p>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274638"/>
            <a:ext cx="8892480" cy="1143000"/>
          </a:xfrm>
        </p:spPr>
        <p:txBody>
          <a:bodyPr>
            <a:normAutofit fontScale="90000"/>
          </a:bodyPr>
          <a:lstStyle/>
          <a:p>
            <a:r>
              <a:rPr lang="en-US" dirty="0" smtClean="0"/>
              <a:t/>
            </a:r>
            <a:br>
              <a:rPr lang="en-US" dirty="0" smtClean="0"/>
            </a:br>
            <a:r>
              <a:rPr lang="en-US" dirty="0" smtClean="0"/>
              <a:t>Weber uses and defines the terms authority and power as:</a:t>
            </a:r>
            <a:br>
              <a:rPr lang="en-US" dirty="0" smtClean="0"/>
            </a:br>
            <a:endParaRPr lang="en-GB" dirty="0"/>
          </a:p>
        </p:txBody>
      </p:sp>
      <p:sp>
        <p:nvSpPr>
          <p:cNvPr id="15362" name="Rectangle 3"/>
          <p:cNvSpPr>
            <a:spLocks noGrp="1" noChangeArrowheads="1"/>
          </p:cNvSpPr>
          <p:nvPr>
            <p:ph idx="1"/>
          </p:nvPr>
        </p:nvSpPr>
        <p:spPr/>
        <p:txBody>
          <a:bodyPr/>
          <a:lstStyle/>
          <a:p>
            <a:r>
              <a:rPr lang="en-US" dirty="0" smtClean="0"/>
              <a:t>Power: any relationship within which one person could impose his will, regardless of any resistance from the other</a:t>
            </a:r>
          </a:p>
          <a:p>
            <a:r>
              <a:rPr lang="en-US" dirty="0" smtClean="0"/>
              <a:t>Authority: existed when there was a belief in the legitimacy of that power. </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a:xfrm>
            <a:off x="533400" y="1676400"/>
            <a:ext cx="8610600" cy="5181600"/>
          </a:xfrm>
        </p:spPr>
        <p:txBody>
          <a:bodyPr/>
          <a:lstStyle/>
          <a:p>
            <a:r>
              <a:rPr lang="en-GB" sz="2400" kern="1200" dirty="0" smtClean="0"/>
              <a:t>To </a:t>
            </a:r>
            <a:r>
              <a:rPr lang="en-GB" sz="2400" kern="1200" dirty="0" smtClean="0"/>
              <a:t>Weber </a:t>
            </a:r>
            <a:r>
              <a:rPr lang="en-GB" sz="2400" kern="1200" dirty="0" smtClean="0"/>
              <a:t>the defining characteristic and the social innovation implied by bureaucracy was the way in which it regulated the relationship between the individual and the organization.</a:t>
            </a:r>
          </a:p>
          <a:p>
            <a:r>
              <a:rPr lang="en-GB" sz="2400" kern="1200" dirty="0" smtClean="0"/>
              <a:t>Bureaucracy means that work is sealed off from the rest of individuals’ lives and conversely that the rest of individuals’ lives is free from work.</a:t>
            </a:r>
            <a:endParaRPr lang="en-US" sz="2400" dirty="0" smtClean="0"/>
          </a:p>
          <a:p>
            <a:r>
              <a:rPr lang="en-GB" sz="2400" kern="1200" dirty="0" smtClean="0"/>
              <a:t>Post-bureaucratic organizations would seek to increase individuals’ commitment and loyalty to their work – not by altering the relations of power in work, but by manipulating individuals’ emotional relation to their work (Hughes, 2005).</a:t>
            </a:r>
            <a:endParaRPr lang="en-GB" sz="2400" dirty="0" smtClean="0"/>
          </a:p>
          <a:p>
            <a:endParaRPr lang="en-US" sz="2400" dirty="0" smtClean="0"/>
          </a:p>
          <a:p>
            <a:endParaRPr lang="en-US" sz="2400" dirty="0"/>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Weber classification of </a:t>
            </a:r>
            <a:r>
              <a:rPr lang="en-US" dirty="0" err="1" smtClean="0"/>
              <a:t>organisations</a:t>
            </a:r>
            <a:r>
              <a:rPr lang="en-US" dirty="0" smtClean="0"/>
              <a:t> </a:t>
            </a:r>
            <a:br>
              <a:rPr lang="en-US" dirty="0" smtClean="0"/>
            </a:br>
            <a:endParaRPr lang="en-GB" dirty="0"/>
          </a:p>
        </p:txBody>
      </p:sp>
      <p:sp>
        <p:nvSpPr>
          <p:cNvPr id="16386" name="Rectangle 3"/>
          <p:cNvSpPr>
            <a:spLocks noGrp="1" noChangeArrowheads="1"/>
          </p:cNvSpPr>
          <p:nvPr>
            <p:ph idx="1"/>
          </p:nvPr>
        </p:nvSpPr>
        <p:spPr/>
        <p:txBody>
          <a:bodyPr>
            <a:normAutofit/>
          </a:bodyPr>
          <a:lstStyle/>
          <a:p>
            <a:r>
              <a:rPr lang="en-US" dirty="0" smtClean="0"/>
              <a:t>Charismatic Authority: based on the sacred or outstanding characteristic of the </a:t>
            </a:r>
            <a:r>
              <a:rPr lang="en-US" dirty="0" smtClean="0"/>
              <a:t>individual PERSONALITY IS KEY</a:t>
            </a:r>
          </a:p>
          <a:p>
            <a:endParaRPr lang="en-US" dirty="0" smtClean="0"/>
          </a:p>
        </p:txBody>
      </p:sp>
      <p:pic>
        <p:nvPicPr>
          <p:cNvPr id="5" name="Picture 4" descr="ir1"/>
          <p:cNvPicPr>
            <a:picLocks noChangeAspect="1"/>
          </p:cNvPicPr>
          <p:nvPr/>
        </p:nvPicPr>
        <p:blipFill>
          <a:blip r:embed="rId3"/>
          <a:stretch>
            <a:fillRect/>
          </a:stretch>
        </p:blipFill>
        <p:spPr>
          <a:xfrm>
            <a:off x="0" y="3733800"/>
            <a:ext cx="2540000" cy="1422400"/>
          </a:xfrm>
          <a:prstGeom prst="rect">
            <a:avLst/>
          </a:prstGeom>
        </p:spPr>
      </p:pic>
      <p:pic>
        <p:nvPicPr>
          <p:cNvPr id="6" name="Picture 5" descr="ir1"/>
          <p:cNvPicPr>
            <a:picLocks noChangeAspect="1"/>
          </p:cNvPicPr>
          <p:nvPr/>
        </p:nvPicPr>
        <p:blipFill>
          <a:blip r:embed="rId4"/>
          <a:stretch>
            <a:fillRect/>
          </a:stretch>
        </p:blipFill>
        <p:spPr>
          <a:xfrm>
            <a:off x="4800600" y="3581400"/>
            <a:ext cx="1155700" cy="1447800"/>
          </a:xfrm>
          <a:prstGeom prst="rect">
            <a:avLst/>
          </a:prstGeom>
        </p:spPr>
      </p:pic>
      <p:pic>
        <p:nvPicPr>
          <p:cNvPr id="7" name="Picture 6" descr="ir1"/>
          <p:cNvPicPr>
            <a:picLocks noChangeAspect="1"/>
          </p:cNvPicPr>
          <p:nvPr/>
        </p:nvPicPr>
        <p:blipFill>
          <a:blip r:embed="rId5"/>
          <a:stretch>
            <a:fillRect/>
          </a:stretch>
        </p:blipFill>
        <p:spPr>
          <a:xfrm>
            <a:off x="6324600" y="3505200"/>
            <a:ext cx="2362200" cy="2362200"/>
          </a:xfrm>
          <a:prstGeom prst="rect">
            <a:avLst/>
          </a:prstGeom>
        </p:spPr>
      </p:pic>
      <p:pic>
        <p:nvPicPr>
          <p:cNvPr id="8" name="Picture 7" descr="ir1"/>
          <p:cNvPicPr>
            <a:picLocks noChangeAspect="1"/>
          </p:cNvPicPr>
          <p:nvPr/>
        </p:nvPicPr>
        <p:blipFill>
          <a:blip r:embed="rId6"/>
          <a:stretch>
            <a:fillRect/>
          </a:stretch>
        </p:blipFill>
        <p:spPr>
          <a:xfrm>
            <a:off x="2819400" y="3962400"/>
            <a:ext cx="1790700" cy="2362200"/>
          </a:xfrm>
          <a:prstGeom prst="rect">
            <a:avLst/>
          </a:prstGeom>
        </p:spPr>
      </p:pic>
    </p:spTree>
  </p:cSld>
  <p:clrMapOvr>
    <a:masterClrMapping/>
  </p:clrMapOvr>
  <p:transition/>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Traditional Authority: essentially a respect for </a:t>
            </a:r>
            <a:r>
              <a:rPr lang="en-US" dirty="0" smtClean="0"/>
              <a:t>customs</a:t>
            </a:r>
          </a:p>
          <a:p>
            <a:pPr>
              <a:buNone/>
            </a:pPr>
            <a:r>
              <a:rPr lang="en-US" dirty="0" smtClean="0"/>
              <a:t>CUSTOM IS </a:t>
            </a:r>
          </a:p>
          <a:p>
            <a:pPr>
              <a:buNone/>
            </a:pPr>
            <a:r>
              <a:rPr lang="en-US" dirty="0" smtClean="0"/>
              <a:t>KEY</a:t>
            </a:r>
          </a:p>
          <a:p>
            <a:endParaRPr lang="en-US" dirty="0"/>
          </a:p>
        </p:txBody>
      </p:sp>
      <p:pic>
        <p:nvPicPr>
          <p:cNvPr id="4" name="Picture 3" descr="ir1"/>
          <p:cNvPicPr>
            <a:picLocks noChangeAspect="1"/>
          </p:cNvPicPr>
          <p:nvPr/>
        </p:nvPicPr>
        <p:blipFill>
          <a:blip r:embed="rId2"/>
          <a:stretch>
            <a:fillRect/>
          </a:stretch>
        </p:blipFill>
        <p:spPr>
          <a:xfrm>
            <a:off x="3657600" y="2895600"/>
            <a:ext cx="4370294" cy="3333750"/>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Rational Legal Authority: based on a code or set of rules.  ‘Resting on a belief in the legality of patterns or normative rule and the right of those elevated to authority under such rule to issue commands.’ </a:t>
            </a:r>
            <a:r>
              <a:rPr lang="en-US" dirty="0" smtClean="0"/>
              <a:t>p347</a:t>
            </a:r>
          </a:p>
          <a:p>
            <a:r>
              <a:rPr lang="en-US" dirty="0" smtClean="0"/>
              <a:t>RULES AND LAWS ARE KEY</a:t>
            </a:r>
          </a:p>
          <a:p>
            <a:endParaRPr lang="en-US" dirty="0"/>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pPr>
              <a:spcBef>
                <a:spcPct val="0"/>
              </a:spcBef>
            </a:pPr>
            <a:r>
              <a:rPr lang="en-US" dirty="0" smtClean="0"/>
              <a:t>A legal code can be established which can claim obedience from members of the </a:t>
            </a:r>
            <a:r>
              <a:rPr lang="en-US" dirty="0" err="1" smtClean="0"/>
              <a:t>organisation</a:t>
            </a:r>
            <a:endParaRPr lang="en-US" dirty="0" smtClean="0"/>
          </a:p>
          <a:p>
            <a:pPr>
              <a:lnSpc>
                <a:spcPct val="90000"/>
              </a:lnSpc>
              <a:spcBef>
                <a:spcPct val="0"/>
              </a:spcBef>
            </a:pPr>
            <a:r>
              <a:rPr lang="en-US" dirty="0" smtClean="0"/>
              <a:t>The manager or the authority additionally follows the impersonal order – rational authority is legal because it is exercised through </a:t>
            </a:r>
            <a:r>
              <a:rPr lang="en-US" dirty="0" err="1" smtClean="0"/>
              <a:t>formalised</a:t>
            </a:r>
            <a:r>
              <a:rPr lang="en-US" dirty="0" smtClean="0"/>
              <a:t> laws and regulations which govern all activities and people.   Does not require sentiment or loyalty to some </a:t>
            </a:r>
            <a:r>
              <a:rPr lang="en-US" dirty="0" err="1" smtClean="0"/>
              <a:t>charismastic</a:t>
            </a:r>
            <a:r>
              <a:rPr lang="en-US" dirty="0" smtClean="0"/>
              <a:t> leader.</a:t>
            </a:r>
          </a:p>
          <a:p>
            <a:endParaRPr lang="en-US" dirty="0"/>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Weber’s parameters of bureaucracy</a:t>
            </a:r>
            <a:endParaRPr lang="en-GB" dirty="0"/>
          </a:p>
        </p:txBody>
      </p:sp>
      <p:sp>
        <p:nvSpPr>
          <p:cNvPr id="17410" name="Rectangle 3"/>
          <p:cNvSpPr>
            <a:spLocks noGrp="1" noChangeArrowheads="1"/>
          </p:cNvSpPr>
          <p:nvPr>
            <p:ph idx="1"/>
          </p:nvPr>
        </p:nvSpPr>
        <p:spPr/>
        <p:txBody>
          <a:bodyPr>
            <a:normAutofit lnSpcReduction="10000"/>
          </a:bodyPr>
          <a:lstStyle/>
          <a:p>
            <a:r>
              <a:rPr lang="en-US" dirty="0" smtClean="0"/>
              <a:t>A continuous system of </a:t>
            </a:r>
            <a:r>
              <a:rPr lang="en-US" dirty="0" err="1" smtClean="0"/>
              <a:t>authorised</a:t>
            </a:r>
            <a:r>
              <a:rPr lang="en-US" dirty="0" smtClean="0"/>
              <a:t> jobs maintained by regulations</a:t>
            </a:r>
          </a:p>
          <a:p>
            <a:r>
              <a:rPr lang="en-US" dirty="0" err="1" smtClean="0"/>
              <a:t>Specialisation</a:t>
            </a:r>
            <a:r>
              <a:rPr lang="en-US" dirty="0" smtClean="0"/>
              <a:t>: encompasses a defined “sphere of competence,” based on its divisions of </a:t>
            </a:r>
            <a:r>
              <a:rPr lang="en-US" dirty="0" err="1" smtClean="0"/>
              <a:t>labour</a:t>
            </a:r>
            <a:endParaRPr lang="en-US" dirty="0" smtClean="0"/>
          </a:p>
          <a:p>
            <a:r>
              <a:rPr lang="en-US" dirty="0" smtClean="0"/>
              <a:t>A stated chain of command of offices: a consistent </a:t>
            </a:r>
            <a:r>
              <a:rPr lang="en-US" dirty="0" err="1" smtClean="0"/>
              <a:t>organisation</a:t>
            </a:r>
            <a:r>
              <a:rPr lang="en-US" dirty="0" smtClean="0"/>
              <a:t> of supervision based on distinctive levels of authority</a:t>
            </a:r>
          </a:p>
        </p:txBody>
      </p:sp>
    </p:spTree>
  </p:cSld>
  <p:clrMapOvr>
    <a:masterClrMapping/>
  </p:clrMapOvr>
  <p:transition/>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18434" name="Rectangle 3"/>
          <p:cNvSpPr>
            <a:spLocks noGrp="1" noChangeArrowheads="1"/>
          </p:cNvSpPr>
          <p:nvPr>
            <p:ph idx="1"/>
          </p:nvPr>
        </p:nvSpPr>
        <p:spPr/>
        <p:txBody>
          <a:bodyPr>
            <a:normAutofit lnSpcReduction="10000"/>
          </a:bodyPr>
          <a:lstStyle/>
          <a:p>
            <a:r>
              <a:rPr lang="en-US" dirty="0" smtClean="0"/>
              <a:t>Rules: an all encompassing system of directives which govern behavior: rules may require training to comprehend and manage</a:t>
            </a:r>
          </a:p>
          <a:p>
            <a:r>
              <a:rPr lang="en-US" dirty="0" smtClean="0"/>
              <a:t>Impersonality: no partiality, either for or against, clients, workers, or administrators</a:t>
            </a:r>
          </a:p>
          <a:p>
            <a:r>
              <a:rPr lang="en-US" dirty="0" smtClean="0"/>
              <a:t>Free selection of appointed officials: equal opportunity based on education and professional qualification</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19458" name="Rectangle 3"/>
          <p:cNvSpPr>
            <a:spLocks noGrp="1" noChangeArrowheads="1"/>
          </p:cNvSpPr>
          <p:nvPr>
            <p:ph idx="1"/>
          </p:nvPr>
        </p:nvSpPr>
        <p:spPr/>
        <p:txBody>
          <a:bodyPr>
            <a:normAutofit fontScale="92500" lnSpcReduction="20000"/>
          </a:bodyPr>
          <a:lstStyle/>
          <a:p>
            <a:r>
              <a:rPr lang="en-US" dirty="0" smtClean="0"/>
              <a:t>Full-time paid officials: only or major employment; paid on the basis of position</a:t>
            </a:r>
          </a:p>
          <a:p>
            <a:r>
              <a:rPr lang="en-US" dirty="0" smtClean="0"/>
              <a:t>Career officials: promotion based on seniority and merit; designated by supervisors</a:t>
            </a:r>
          </a:p>
          <a:p>
            <a:r>
              <a:rPr lang="en-US" dirty="0" smtClean="0"/>
              <a:t>Private/Public split: separates business and private life </a:t>
            </a:r>
          </a:p>
          <a:p>
            <a:r>
              <a:rPr lang="en-US" dirty="0" smtClean="0"/>
              <a:t>The finances and interests of the two should be kept firmly apart: the resources of the </a:t>
            </a:r>
            <a:r>
              <a:rPr lang="en-US" dirty="0" err="1" smtClean="0"/>
              <a:t>organisation</a:t>
            </a:r>
            <a:r>
              <a:rPr lang="en-US" dirty="0" smtClean="0"/>
              <a:t> are quite distinct from those of the members as private individuals. </a:t>
            </a:r>
          </a:p>
        </p:txBody>
      </p:sp>
    </p:spTree>
  </p:cSld>
  <p:clrMapOvr>
    <a:masterClrMapping/>
  </p:clrMapOvr>
  <p:transition/>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Can bureaucracies serve useful purposes?</a:t>
            </a:r>
            <a:endParaRPr lang="en-GB" dirty="0"/>
          </a:p>
        </p:txBody>
      </p:sp>
      <p:sp>
        <p:nvSpPr>
          <p:cNvPr id="21507" name="Content Placeholder 2"/>
          <p:cNvSpPr>
            <a:spLocks noGrp="1"/>
          </p:cNvSpPr>
          <p:nvPr>
            <p:ph idx="1"/>
          </p:nvPr>
        </p:nvSpPr>
        <p:spPr/>
        <p:txBody>
          <a:bodyPr/>
          <a:lstStyle/>
          <a:p>
            <a:r>
              <a:rPr lang="en-GB" smtClean="0"/>
              <a:t>Public sector – </a:t>
            </a:r>
          </a:p>
          <a:p>
            <a:pPr lvl="1"/>
            <a:r>
              <a:rPr lang="en-GB" smtClean="0"/>
              <a:t>need for uniformity of treatment</a:t>
            </a:r>
          </a:p>
          <a:p>
            <a:pPr lvl="1"/>
            <a:r>
              <a:rPr lang="en-GB" smtClean="0"/>
              <a:t>regularity of procedures</a:t>
            </a:r>
          </a:p>
          <a:p>
            <a:pPr lvl="1"/>
            <a:r>
              <a:rPr lang="en-GB" smtClean="0"/>
              <a:t>accountability of action</a:t>
            </a:r>
          </a:p>
        </p:txBody>
      </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Bureaucracy</a:t>
            </a:r>
            <a:endParaRPr lang="en-GB" dirty="0"/>
          </a:p>
        </p:txBody>
      </p:sp>
      <p:sp>
        <p:nvSpPr>
          <p:cNvPr id="3" name="Content Placeholder 2"/>
          <p:cNvSpPr>
            <a:spLocks noGrp="1"/>
          </p:cNvSpPr>
          <p:nvPr>
            <p:ph idx="1"/>
          </p:nvPr>
        </p:nvSpPr>
        <p:spPr/>
        <p:txBody>
          <a:bodyPr/>
          <a:lstStyle/>
          <a:p>
            <a:r>
              <a:rPr lang="en-GB" dirty="0" smtClean="0"/>
              <a:t>Demise of bureaucracy in the 21st century?</a:t>
            </a:r>
          </a:p>
          <a:p>
            <a:r>
              <a:rPr lang="en-GB" dirty="0" smtClean="0"/>
              <a:t>Flourish?</a:t>
            </a:r>
          </a:p>
          <a:p>
            <a:pPr lvl="1"/>
            <a:r>
              <a:rPr lang="en-GB" dirty="0" smtClean="0"/>
              <a:t>NHS, Defence, Welfare, Economy – bureaucracies most efficient/effective</a:t>
            </a:r>
          </a:p>
          <a:p>
            <a:pPr lvl="1"/>
            <a:endParaRPr lang="en-GB" dirty="0"/>
          </a:p>
          <a:p>
            <a:pPr lvl="1">
              <a:buNone/>
            </a:pPr>
            <a:r>
              <a:rPr lang="en-GB" dirty="0" smtClean="0"/>
              <a:t>Alternatives?</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a:xfrm>
            <a:off x="457200" y="1600201"/>
            <a:ext cx="8229600" cy="3484984"/>
          </a:xfrm>
        </p:spPr>
        <p:txBody>
          <a:bodyPr>
            <a:normAutofit/>
          </a:bodyPr>
          <a:lstStyle/>
          <a:p>
            <a:r>
              <a:rPr lang="en-GB" dirty="0" smtClean="0"/>
              <a:t>Conventional wisdom has it that bureaucracy is conformist, seeks standardisation and </a:t>
            </a:r>
            <a:r>
              <a:rPr lang="en-GB" dirty="0" err="1" smtClean="0"/>
              <a:t>routinisation</a:t>
            </a:r>
            <a:r>
              <a:rPr lang="en-GB" dirty="0" smtClean="0"/>
              <a:t> of work and therefore, causes inflexibility and resistance to change in managing public organisations</a:t>
            </a:r>
          </a:p>
          <a:p>
            <a:pPr lvl="6"/>
            <a:r>
              <a:rPr lang="en-GB" dirty="0" err="1" smtClean="0"/>
              <a:t>Jreisat</a:t>
            </a:r>
            <a:r>
              <a:rPr lang="en-GB" dirty="0" smtClean="0"/>
              <a:t>, 2002, page 38</a:t>
            </a:r>
          </a:p>
        </p:txBody>
      </p:sp>
      <p:sp>
        <p:nvSpPr>
          <p:cNvPr id="4" name="Rectangle 3"/>
          <p:cNvSpPr/>
          <p:nvPr/>
        </p:nvSpPr>
        <p:spPr>
          <a:xfrm>
            <a:off x="-1908720" y="4653136"/>
            <a:ext cx="7344816" cy="1815882"/>
          </a:xfrm>
          <a:prstGeom prst="rect">
            <a:avLst/>
          </a:prstGeom>
        </p:spPr>
        <p:txBody>
          <a:bodyPr wrap="square">
            <a:spAutoFit/>
          </a:bodyPr>
          <a:lstStyle/>
          <a:p>
            <a:pPr lvl="6">
              <a:buFont typeface="Arial" pitchFamily="34" charset="0"/>
              <a:buChar char="•"/>
            </a:pPr>
            <a:r>
              <a:rPr lang="en-GB" sz="2800" dirty="0" smtClean="0"/>
              <a:t>Slow, inept and wasteful</a:t>
            </a:r>
          </a:p>
          <a:p>
            <a:pPr lvl="6">
              <a:buFont typeface="Arial" pitchFamily="34" charset="0"/>
              <a:buChar char="•"/>
            </a:pPr>
            <a:r>
              <a:rPr lang="en-GB" sz="2800" dirty="0" smtClean="0"/>
              <a:t>Poor perceptions</a:t>
            </a:r>
          </a:p>
          <a:p>
            <a:pPr lvl="6">
              <a:buFont typeface="Arial" pitchFamily="34" charset="0"/>
              <a:buChar char="•"/>
            </a:pPr>
            <a:r>
              <a:rPr lang="en-GB" sz="2800" dirty="0" smtClean="0"/>
              <a:t>Self-evident it must go!</a:t>
            </a:r>
          </a:p>
          <a:p>
            <a:pPr lvl="6">
              <a:buFont typeface="Arial" pitchFamily="34" charset="0"/>
              <a:buChar char="•"/>
            </a:pPr>
            <a:r>
              <a:rPr lang="en-GB" sz="2800" dirty="0" smtClean="0"/>
              <a:t>Persists in modern society</a:t>
            </a:r>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Mother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Bureaucracy is characterised by the following:</a:t>
            </a:r>
          </a:p>
          <a:p>
            <a:pPr lvl="1"/>
            <a:r>
              <a:rPr lang="en-GB" dirty="0" smtClean="0"/>
              <a:t>Fixed and jurisdictional areas ordered by rules, laws and regulations</a:t>
            </a:r>
          </a:p>
          <a:p>
            <a:pPr lvl="1"/>
            <a:r>
              <a:rPr lang="en-GB" dirty="0" smtClean="0"/>
              <a:t>The principle of hierarchy whereby structures are established with superior and subordinate relationships</a:t>
            </a:r>
          </a:p>
          <a:p>
            <a:pPr lvl="1"/>
            <a:r>
              <a:rPr lang="en-GB" dirty="0" smtClean="0"/>
              <a:t>Management of office relies on written files</a:t>
            </a:r>
          </a:p>
          <a:p>
            <a:pPr lvl="1"/>
            <a:r>
              <a:rPr lang="en-GB" dirty="0" smtClean="0"/>
              <a:t>Occupation of offices based on expertise and training</a:t>
            </a:r>
          </a:p>
          <a:p>
            <a:pPr lvl="1"/>
            <a:r>
              <a:rPr lang="en-GB" dirty="0" smtClean="0"/>
              <a:t>Full-time employment of personnel who are compensated and can expect employment to be a career</a:t>
            </a:r>
          </a:p>
          <a:p>
            <a:pPr lvl="1"/>
            <a:r>
              <a:rPr lang="en-GB" dirty="0" smtClean="0"/>
              <a:t>Administration of the office follows general rules that are stable and can be learned</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Bureaucracies and Politics</a:t>
            </a:r>
            <a:endParaRPr lang="en-GB" dirty="0"/>
          </a:p>
        </p:txBody>
      </p:sp>
      <p:sp>
        <p:nvSpPr>
          <p:cNvPr id="3" name="Content Placeholder 2"/>
          <p:cNvSpPr>
            <a:spLocks noGrp="1"/>
          </p:cNvSpPr>
          <p:nvPr>
            <p:ph idx="1"/>
          </p:nvPr>
        </p:nvSpPr>
        <p:spPr/>
        <p:txBody>
          <a:bodyPr>
            <a:normAutofit fontScale="92500"/>
          </a:bodyPr>
          <a:lstStyle/>
          <a:p>
            <a:r>
              <a:rPr lang="en-GB" dirty="0" smtClean="0"/>
              <a:t>Decision to create and maintain bureaucracies is political made in the process of governance</a:t>
            </a:r>
          </a:p>
          <a:p>
            <a:r>
              <a:rPr lang="en-GB" dirty="0" smtClean="0"/>
              <a:t>Modern democracies require bureaucracies because only effective and efficient bureaucracies can generate the capacity for decision-making and costs in a democracy</a:t>
            </a:r>
          </a:p>
          <a:p>
            <a:r>
              <a:rPr lang="en-GB" dirty="0" smtClean="0"/>
              <a:t>A nation that cannot feed or educate its citizens – unable to support  a functioning democracy</a:t>
            </a:r>
          </a:p>
          <a:p>
            <a:pPr>
              <a:buNone/>
            </a:pPr>
            <a:endParaRPr lang="en-GB" dirty="0" smtClean="0"/>
          </a:p>
          <a:p>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l="-2579" t="14086" r="43773" b="4641"/>
          <a:stretch>
            <a:fillRect/>
          </a:stretch>
        </p:blipFill>
        <p:spPr bwMode="auto">
          <a:xfrm>
            <a:off x="539552" y="210532"/>
            <a:ext cx="8208912" cy="6647468"/>
          </a:xfrm>
          <a:prstGeom prst="rect">
            <a:avLst/>
          </a:prstGeom>
          <a:noFill/>
          <a:ln w="9525">
            <a:noFill/>
            <a:miter lim="800000"/>
            <a:headEnd/>
            <a:tailEnd/>
          </a:ln>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http://www.youtube.com/watch?v=OjYznUXT9Ac</a:t>
            </a:r>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Politics affects bureaucracy’s responsibilities and scope of action</a:t>
            </a:r>
          </a:p>
          <a:p>
            <a:r>
              <a:rPr lang="en-GB" dirty="0" smtClean="0"/>
              <a:t>Some political systems are highly centralised with unitary governments</a:t>
            </a:r>
          </a:p>
          <a:p>
            <a:r>
              <a:rPr lang="en-GB" dirty="0" smtClean="0"/>
              <a:t>Decentralised with semi-autonomous governments exercising power in fragmented political systems</a:t>
            </a:r>
            <a:endParaRPr lang="en-GB" dirty="0"/>
          </a:p>
        </p:txBody>
      </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Fragmented Political Systems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US classic example of fragmented political system failing to provide the political consensus to create a relationship with bureaucracy (Long, 1949)</a:t>
            </a:r>
          </a:p>
          <a:p>
            <a:r>
              <a:rPr lang="en-GB" dirty="0" smtClean="0"/>
              <a:t>Formal institutions of government cannot concentrate power and define political ends</a:t>
            </a:r>
          </a:p>
          <a:p>
            <a:r>
              <a:rPr lang="en-GB" dirty="0" smtClean="0"/>
              <a:t>Bureaucracy must build support from bottom up rather than via contact with political branches</a:t>
            </a:r>
          </a:p>
          <a:p>
            <a:r>
              <a:rPr lang="en-GB" dirty="0" smtClean="0"/>
              <a:t>Bureaucracy is seen as a competitor for political power and politicians run campaigns against bureaucracy</a:t>
            </a:r>
          </a:p>
          <a:p>
            <a:r>
              <a:rPr lang="en-GB" dirty="0" smtClean="0"/>
              <a:t>In US – banning bureaucracies – receptive audience</a:t>
            </a:r>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Democracies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Democracy is enhanced by more authority more bureaucracy for governments closer to the people</a:t>
            </a:r>
          </a:p>
          <a:p>
            <a:r>
              <a:rPr lang="en-GB" dirty="0" smtClean="0"/>
              <a:t>Individuals select community which best meets preferences for taxes and services</a:t>
            </a:r>
          </a:p>
          <a:p>
            <a:r>
              <a:rPr lang="en-GB" dirty="0" smtClean="0"/>
              <a:t>Implicit however is argument that governments have capacity to provide effective services or can buy them from private sector</a:t>
            </a:r>
          </a:p>
          <a:p>
            <a:r>
              <a:rPr lang="en-GB" dirty="0" smtClean="0"/>
              <a:t>Without capacity – decentralisation and </a:t>
            </a:r>
            <a:r>
              <a:rPr lang="en-GB" dirty="0" err="1" smtClean="0"/>
              <a:t>dis</a:t>
            </a:r>
            <a:r>
              <a:rPr lang="en-GB" dirty="0" smtClean="0"/>
              <a:t>-satisfaction</a:t>
            </a:r>
          </a:p>
          <a:p>
            <a:endParaRPr lang="en-GB" dirty="0" smtClean="0"/>
          </a:p>
          <a:p>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bureaucracy</a:t>
            </a:r>
            <a:endParaRPr lang="en-GB" dirty="0"/>
          </a:p>
        </p:txBody>
      </p:sp>
      <p:sp>
        <p:nvSpPr>
          <p:cNvPr id="3" name="Content Placeholder 2"/>
          <p:cNvSpPr>
            <a:spLocks noGrp="1"/>
          </p:cNvSpPr>
          <p:nvPr>
            <p:ph idx="1"/>
          </p:nvPr>
        </p:nvSpPr>
        <p:spPr/>
        <p:txBody>
          <a:bodyPr/>
          <a:lstStyle/>
          <a:p>
            <a:r>
              <a:rPr lang="en-GB" dirty="0" smtClean="0"/>
              <a:t>To eliminate government bureaucracy by moving as many functions as possible to the private sector</a:t>
            </a:r>
          </a:p>
          <a:p>
            <a:r>
              <a:rPr lang="en-GB" dirty="0" smtClean="0"/>
              <a:t>Are private bureaucracies more effective/efficient than government bureaucracy?</a:t>
            </a:r>
          </a:p>
          <a:p>
            <a:r>
              <a:rPr lang="en-GB" dirty="0" smtClean="0"/>
              <a:t>Open question</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approaches of anti-bureaucracy</a:t>
            </a:r>
            <a:endParaRPr lang="en-GB" dirty="0"/>
          </a:p>
        </p:txBody>
      </p:sp>
      <p:sp>
        <p:nvSpPr>
          <p:cNvPr id="3" name="Content Placeholder 2"/>
          <p:cNvSpPr>
            <a:spLocks noGrp="1"/>
          </p:cNvSpPr>
          <p:nvPr>
            <p:ph idx="1"/>
          </p:nvPr>
        </p:nvSpPr>
        <p:spPr/>
        <p:txBody>
          <a:bodyPr/>
          <a:lstStyle/>
          <a:p>
            <a:r>
              <a:rPr lang="en-GB" dirty="0" smtClean="0"/>
              <a:t>Westminster model</a:t>
            </a:r>
          </a:p>
          <a:p>
            <a:r>
              <a:rPr lang="en-GB" dirty="0" smtClean="0"/>
              <a:t>US model</a:t>
            </a: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772400" cy="1143000"/>
          </a:xfrm>
        </p:spPr>
        <p:txBody>
          <a:bodyPr>
            <a:normAutofit/>
          </a:bodyPr>
          <a:lstStyle/>
          <a:p>
            <a:r>
              <a:rPr lang="en-GB" dirty="0" smtClean="0"/>
              <a:t>Westminster model</a:t>
            </a:r>
            <a:endParaRPr lang="en-GB" dirty="0"/>
          </a:p>
        </p:txBody>
      </p:sp>
      <p:sp>
        <p:nvSpPr>
          <p:cNvPr id="3" name="Content Placeholder 2"/>
          <p:cNvSpPr>
            <a:spLocks noGrp="1"/>
          </p:cNvSpPr>
          <p:nvPr>
            <p:ph idx="1"/>
          </p:nvPr>
        </p:nvSpPr>
        <p:spPr>
          <a:xfrm>
            <a:off x="685800" y="1268760"/>
            <a:ext cx="7772400" cy="4827240"/>
          </a:xfrm>
        </p:spPr>
        <p:txBody>
          <a:bodyPr/>
          <a:lstStyle/>
          <a:p>
            <a:pPr lvl="1"/>
            <a:r>
              <a:rPr lang="en-GB" dirty="0" smtClean="0"/>
              <a:t>What is the proper role and scope of government?</a:t>
            </a:r>
          </a:p>
          <a:p>
            <a:pPr lvl="1"/>
            <a:r>
              <a:rPr lang="en-GB" dirty="0" smtClean="0"/>
              <a:t>Size of government – essential functions are designed</a:t>
            </a:r>
          </a:p>
          <a:p>
            <a:pPr lvl="1"/>
            <a:r>
              <a:rPr lang="en-GB" dirty="0" smtClean="0"/>
              <a:t>Government can define priorities for reducing government bureaucracy by getting rid of those that do not fit in with its defined function</a:t>
            </a:r>
          </a:p>
          <a:p>
            <a:pPr lvl="1"/>
            <a:r>
              <a:rPr lang="en-GB" dirty="0" smtClean="0"/>
              <a:t>BT – UK government decided operating a telephone system was not a government function</a:t>
            </a:r>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 Model</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Contracts out public function</a:t>
            </a:r>
          </a:p>
          <a:p>
            <a:r>
              <a:rPr lang="en-GB" dirty="0" smtClean="0"/>
              <a:t>Little debate on for example subsidising agriculture – subsidise wheat not </a:t>
            </a:r>
            <a:r>
              <a:rPr lang="en-GB" dirty="0" err="1" smtClean="0"/>
              <a:t>soyabeans</a:t>
            </a:r>
            <a:endParaRPr lang="en-GB" dirty="0" smtClean="0"/>
          </a:p>
          <a:p>
            <a:r>
              <a:rPr lang="en-GB" dirty="0" smtClean="0"/>
              <a:t>No debate on whether or not it should be subsidised</a:t>
            </a:r>
          </a:p>
          <a:p>
            <a:r>
              <a:rPr lang="en-GB" dirty="0" smtClean="0"/>
              <a:t>Lack of overall planning means governments cut taxes without concerns for which services should be reduced </a:t>
            </a:r>
          </a:p>
          <a:p>
            <a:r>
              <a:rPr lang="en-GB" dirty="0" smtClean="0"/>
              <a:t>Or demand  privatisation without determining if sufficient private organisations to create a competitive market</a:t>
            </a: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Management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Eliminate government bureaucracy</a:t>
            </a:r>
          </a:p>
          <a:p>
            <a:r>
              <a:rPr lang="en-GB" dirty="0" smtClean="0"/>
              <a:t>Liberate bureaucratic managers by freeing them for rules and restrictions that government managers face</a:t>
            </a:r>
          </a:p>
          <a:p>
            <a:r>
              <a:rPr lang="en-GB" dirty="0" smtClean="0"/>
              <a:t>Inconsistency – the liberation of public managers requires the capacity to act – but the diminution of government reduces this capacity</a:t>
            </a:r>
          </a:p>
          <a:p>
            <a:r>
              <a:rPr lang="en-GB" dirty="0" smtClean="0"/>
              <a:t>O’Toole (1991) water treatment services contracted out – lose capacity of this function if private contract does not work out</a:t>
            </a:r>
          </a:p>
          <a:p>
            <a:endParaRPr lang="en-GB" dirty="0" smtClean="0"/>
          </a:p>
          <a:p>
            <a:endParaRPr lang="en-GB" dirty="0"/>
          </a:p>
        </p:txBody>
      </p:sp>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Private organisation retain capacity on behalf of government – different goals of private sector organisations render the capacity less flexible/useful than it previously was for pursuing government ends</a:t>
            </a:r>
          </a:p>
          <a:p>
            <a:r>
              <a:rPr lang="en-GB" dirty="0" smtClean="0"/>
              <a:t>Privatisation of government functions can lead to increases in corruption and loss of faith by citizens in government efforts</a:t>
            </a:r>
          </a:p>
          <a:p>
            <a:r>
              <a:rPr lang="en-GB" dirty="0" smtClean="0"/>
              <a:t>US rely on heavy private sector and marked by greater corruption</a:t>
            </a:r>
          </a:p>
          <a:p>
            <a:r>
              <a:rPr lang="en-GB" dirty="0" smtClean="0"/>
              <a:t>Irony ?</a:t>
            </a:r>
            <a:endParaRPr lang="en-GB" dirty="0"/>
          </a:p>
        </p:txBody>
      </p:sp>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Benchmarking and performance standards ensure managers may be able to experiment but are held to a bottom line</a:t>
            </a:r>
          </a:p>
          <a:p>
            <a:r>
              <a:rPr lang="en-GB" dirty="0" smtClean="0"/>
              <a:t>Narrow accountability that produces numbers not better performance</a:t>
            </a:r>
          </a:p>
          <a:p>
            <a:r>
              <a:rPr lang="en-GB" dirty="0" smtClean="0"/>
              <a:t>Goal displacement – highly bureaucratic systems create red tape for administrators</a:t>
            </a:r>
          </a:p>
          <a:p>
            <a:r>
              <a:rPr lang="en-GB" dirty="0" smtClean="0"/>
              <a:t>Replace bureaucracy with liberated contract managers – substitute private bureaucracies with public ones – creating organisations more difficult to control and oversee</a:t>
            </a:r>
          </a:p>
          <a:p>
            <a:endParaRPr lang="en-GB" dirty="0"/>
          </a:p>
        </p:txBody>
      </p:sp>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Postmodern Challenge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Bureaucracy – seeks to order processes and produce outputs by regular means that can be systematically analysed</a:t>
            </a:r>
          </a:p>
          <a:p>
            <a:r>
              <a:rPr lang="en-GB" dirty="0" smtClean="0"/>
              <a:t>Postmodernism is a reaction to positivism</a:t>
            </a:r>
          </a:p>
          <a:p>
            <a:r>
              <a:rPr lang="en-GB" dirty="0" smtClean="0"/>
              <a:t>Postmodernism advocates reforms to counter the problems of bureaucracy</a:t>
            </a:r>
          </a:p>
          <a:p>
            <a:pPr lvl="1"/>
            <a:r>
              <a:rPr lang="en-GB" dirty="0" smtClean="0"/>
              <a:t>Decentralisation</a:t>
            </a:r>
          </a:p>
          <a:p>
            <a:pPr lvl="1"/>
            <a:r>
              <a:rPr lang="en-GB" dirty="0" smtClean="0"/>
              <a:t>Greater participation</a:t>
            </a:r>
          </a:p>
          <a:p>
            <a:pPr lvl="1"/>
            <a:r>
              <a:rPr lang="en-GB" dirty="0" smtClean="0"/>
              <a:t>Customer driven organisations</a:t>
            </a:r>
          </a:p>
          <a:p>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Postmodern critics of bureaucracy – roots in Human Relations School</a:t>
            </a:r>
          </a:p>
          <a:p>
            <a:r>
              <a:rPr lang="en-GB" dirty="0" smtClean="0"/>
              <a:t>Stress on informal – unstructured leads to a rejection of bureaucracy for more participatory, decentralised organisational processes</a:t>
            </a:r>
          </a:p>
          <a:p>
            <a:r>
              <a:rPr lang="en-GB" dirty="0" smtClean="0"/>
              <a:t>View boundaries with scepticism – and seek to incorporate client within the organisation</a:t>
            </a:r>
            <a:endParaRPr lang="en-GB" dirty="0"/>
          </a:p>
        </p:txBody>
      </p:sp>
    </p:spTree>
  </p:cSld>
  <p:clrMapOvr>
    <a:masterClrMapping/>
  </p:clrMapOvr>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Postmodern bureaucracies</a:t>
            </a:r>
            <a:endParaRPr lang="en-GB" dirty="0"/>
          </a:p>
        </p:txBody>
      </p:sp>
      <p:sp>
        <p:nvSpPr>
          <p:cNvPr id="3" name="Content Placeholder 2"/>
          <p:cNvSpPr>
            <a:spLocks noGrp="1"/>
          </p:cNvSpPr>
          <p:nvPr>
            <p:ph idx="1"/>
          </p:nvPr>
        </p:nvSpPr>
        <p:spPr>
          <a:xfrm>
            <a:off x="457200" y="1600200"/>
            <a:ext cx="8229600" cy="4565103"/>
          </a:xfrm>
        </p:spPr>
        <p:txBody>
          <a:bodyPr>
            <a:normAutofit/>
          </a:bodyPr>
          <a:lstStyle/>
          <a:p>
            <a:r>
              <a:rPr lang="en-GB" dirty="0" smtClean="0"/>
              <a:t>Effort to make organisation client-</a:t>
            </a:r>
            <a:r>
              <a:rPr lang="en-GB" dirty="0" err="1" smtClean="0"/>
              <a:t>centered</a:t>
            </a:r>
            <a:endParaRPr lang="en-GB" dirty="0" smtClean="0"/>
          </a:p>
          <a:p>
            <a:pPr lvl="1"/>
            <a:r>
              <a:rPr lang="en-GB" dirty="0" smtClean="0"/>
              <a:t>Bureaucracies are self-serving and make the life of the bureaucrats easier rather than serving the customer</a:t>
            </a:r>
          </a:p>
          <a:p>
            <a:pPr lvl="1"/>
            <a:r>
              <a:rPr lang="en-GB" dirty="0" smtClean="0"/>
              <a:t>Reflects postmodernism’s concerns with social welfare bureaucracies</a:t>
            </a:r>
          </a:p>
          <a:p>
            <a:pPr lvl="1"/>
            <a:endParaRPr lang="en-GB" dirty="0" smtClean="0"/>
          </a:p>
          <a:p>
            <a:pPr lvl="1">
              <a:buNone/>
            </a:pPr>
            <a:endParaRPr lang="en-GB" dirty="0"/>
          </a:p>
        </p:txBody>
      </p:sp>
    </p:spTree>
  </p:cSld>
  <p:clrMapOvr>
    <a:masterClrMapping/>
  </p:clrMapOvr>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Feminist critique of bureaucracy</a:t>
            </a:r>
            <a:endParaRPr lang="en-GB" dirty="0"/>
          </a:p>
        </p:txBody>
      </p:sp>
      <p:sp>
        <p:nvSpPr>
          <p:cNvPr id="3" name="Content Placeholder 2"/>
          <p:cNvSpPr>
            <a:spLocks noGrp="1"/>
          </p:cNvSpPr>
          <p:nvPr>
            <p:ph idx="1"/>
          </p:nvPr>
        </p:nvSpPr>
        <p:spPr>
          <a:xfrm>
            <a:off x="685800" y="1988840"/>
            <a:ext cx="8458200" cy="4114800"/>
          </a:xfrm>
        </p:spPr>
        <p:txBody>
          <a:bodyPr/>
          <a:lstStyle/>
          <a:p>
            <a:r>
              <a:rPr lang="en-GB" dirty="0" smtClean="0"/>
              <a:t>Challenges notion of hierarchy – a defining characteristic of bureaucracy</a:t>
            </a:r>
          </a:p>
          <a:p>
            <a:r>
              <a:rPr lang="en-GB" dirty="0" smtClean="0"/>
              <a:t>Hierarchy forces women to take on the role of organisation advocate if they want to succeed</a:t>
            </a:r>
          </a:p>
          <a:p>
            <a:r>
              <a:rPr lang="en-GB" dirty="0" smtClean="0"/>
              <a:t>Women’s identity under identity as a bureaucrat</a:t>
            </a:r>
          </a:p>
          <a:p>
            <a:r>
              <a:rPr lang="en-GB" dirty="0" smtClean="0"/>
              <a:t>Feminist theory solution – flat, decentralised organisation – operate in consensus</a:t>
            </a:r>
          </a:p>
          <a:p>
            <a:pPr>
              <a:buNone/>
            </a:pP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Clash with women who lead organisations</a:t>
            </a:r>
          </a:p>
          <a:p>
            <a:r>
              <a:rPr lang="en-GB" dirty="0" smtClean="0"/>
              <a:t>Nicholson-</a:t>
            </a:r>
            <a:r>
              <a:rPr lang="en-GB" dirty="0" err="1" smtClean="0"/>
              <a:t>Crotty</a:t>
            </a:r>
            <a:r>
              <a:rPr lang="en-GB" dirty="0" smtClean="0"/>
              <a:t> and Meier (2002) </a:t>
            </a:r>
            <a:r>
              <a:rPr lang="en-GB" dirty="0" err="1" smtClean="0"/>
              <a:t>foundds</a:t>
            </a:r>
            <a:r>
              <a:rPr lang="en-GB" dirty="0" smtClean="0"/>
              <a:t> behaviour of top women managers as increasing bureaucracy so that they could exert control over an organisation that might be hostile to women managers</a:t>
            </a:r>
          </a:p>
          <a:p>
            <a:r>
              <a:rPr lang="en-GB" dirty="0" smtClean="0"/>
              <a:t>Women managers though added less bureaucracy to organisations where there were women managers </a:t>
            </a:r>
          </a:p>
          <a:p>
            <a:r>
              <a:rPr lang="en-GB" dirty="0" smtClean="0"/>
              <a:t>As women managers spent more time in charge – they decreased the level of bureaucracy</a:t>
            </a:r>
          </a:p>
          <a:p>
            <a:pPr lvl="1"/>
            <a:r>
              <a:rPr lang="en-GB" dirty="0" smtClean="0"/>
              <a:t>Strategy was temporary effort to exert control and reduced when supporters were in key positions of authority</a:t>
            </a:r>
            <a:endParaRPr lang="en-GB" dirty="0"/>
          </a:p>
        </p:txBody>
      </p:sp>
    </p:spTree>
  </p:cSld>
  <p:clrMapOvr>
    <a:masterClrMapping/>
  </p:clrMapOvr>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820472" cy="1143000"/>
          </a:xfrm>
        </p:spPr>
        <p:txBody>
          <a:bodyPr>
            <a:normAutofit fontScale="90000"/>
          </a:bodyPr>
          <a:lstStyle/>
          <a:p>
            <a:r>
              <a:rPr lang="en-GB" dirty="0" smtClean="0"/>
              <a:t>Separate organisation form and function</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Promotes scientific management ‘one best way’ of designing and organising work processes </a:t>
            </a:r>
          </a:p>
          <a:p>
            <a:r>
              <a:rPr lang="en-GB" dirty="0" smtClean="0"/>
              <a:t>Much organisational theory counsels the opposite .... </a:t>
            </a:r>
          </a:p>
          <a:p>
            <a:pPr lvl="1"/>
            <a:r>
              <a:rPr lang="en-GB" dirty="0" smtClean="0"/>
              <a:t>Organisations based on task and dynamic/stable environments</a:t>
            </a:r>
          </a:p>
          <a:p>
            <a:pPr lvl="1"/>
            <a:r>
              <a:rPr lang="en-GB" dirty="0" smtClean="0"/>
              <a:t>Most effective structures fit depending on environment and internal processes</a:t>
            </a:r>
          </a:p>
          <a:p>
            <a:pPr lvl="1"/>
            <a:r>
              <a:rPr lang="en-GB" dirty="0" smtClean="0"/>
              <a:t>Optimal levels of hierarchy in educational organisations that are largely </a:t>
            </a:r>
            <a:r>
              <a:rPr lang="en-GB" dirty="0" err="1" smtClean="0"/>
              <a:t>unbureaucratic</a:t>
            </a:r>
            <a:endParaRPr lang="en-GB" dirty="0" smtClean="0"/>
          </a:p>
          <a:p>
            <a:pPr lvl="1"/>
            <a:endParaRPr lang="en-GB" dirty="0"/>
          </a:p>
        </p:txBody>
      </p:sp>
    </p:spTree>
  </p:cSld>
  <p:clrMapOvr>
    <a:masterClrMapping/>
  </p:clrMapOvr>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lstStyle/>
          <a:p>
            <a:r>
              <a:rPr lang="en-GB" dirty="0" smtClean="0"/>
              <a:t>Bureaucracy is likely to be less rigid and unchanging in reality</a:t>
            </a:r>
          </a:p>
          <a:p>
            <a:r>
              <a:rPr lang="en-GB" dirty="0" smtClean="0"/>
              <a:t>Equal power ?</a:t>
            </a:r>
          </a:p>
          <a:p>
            <a:endParaRPr lang="en-GB" dirty="0"/>
          </a:p>
        </p:txBody>
      </p:sp>
    </p:spTree>
  </p:cSld>
  <p:clrMapOvr>
    <a:masterClrMapping/>
  </p:clrMapOvr>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Replacing the bureaucracy?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What about networks?  2 or more units in which not all the major components are in one hierarchy</a:t>
            </a:r>
          </a:p>
          <a:p>
            <a:r>
              <a:rPr lang="en-GB" dirty="0" smtClean="0"/>
              <a:t>Actors in networks, in bureaucracies – that in turn are connected with other organisations </a:t>
            </a:r>
          </a:p>
          <a:p>
            <a:r>
              <a:rPr lang="en-GB" dirty="0" smtClean="0"/>
              <a:t>Complex arrangements – common interests</a:t>
            </a:r>
          </a:p>
          <a:p>
            <a:r>
              <a:rPr lang="en-GB" dirty="0" smtClean="0"/>
              <a:t>Served by working together on a regular basis</a:t>
            </a:r>
          </a:p>
          <a:p>
            <a:r>
              <a:rPr lang="en-GB" dirty="0" smtClean="0"/>
              <a:t>Networks designed to deal with ‘wicked problems’ not in a single jurisdiction/bureaucracy</a:t>
            </a:r>
            <a:endParaRPr lang="en-GB" dirty="0"/>
          </a:p>
        </p:txBody>
      </p:sp>
    </p:spTree>
  </p:cSld>
  <p:clrMapOvr>
    <a:masterClrMapping/>
  </p:clrMapOvr>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67544" y="1981200"/>
            <a:ext cx="8208912" cy="4114800"/>
          </a:xfrm>
        </p:spPr>
        <p:txBody>
          <a:bodyPr/>
          <a:lstStyle/>
          <a:p>
            <a:r>
              <a:rPr lang="en-GB" dirty="0" smtClean="0"/>
              <a:t>Networks rather than bureaucracies to deliver public services</a:t>
            </a:r>
          </a:p>
          <a:p>
            <a:r>
              <a:rPr lang="en-GB" dirty="0" smtClean="0"/>
              <a:t>Lack the ability to compel performance</a:t>
            </a:r>
          </a:p>
          <a:p>
            <a:r>
              <a:rPr lang="en-GB" dirty="0" smtClean="0"/>
              <a:t>Networks undercut hierarchy</a:t>
            </a:r>
          </a:p>
          <a:p>
            <a:r>
              <a:rPr lang="en-GB" dirty="0" smtClean="0"/>
              <a:t>However still bureaucracies persist</a:t>
            </a:r>
          </a:p>
          <a:p>
            <a:r>
              <a:rPr lang="en-GB" dirty="0" smtClean="0"/>
              <a:t>Efficient, effective, responsive and innovative</a:t>
            </a:r>
          </a:p>
          <a:p>
            <a:r>
              <a:rPr lang="en-GB" dirty="0" smtClean="0"/>
              <a:t>Place a premium on personal discipline/public interested idealism</a:t>
            </a:r>
          </a:p>
          <a:p>
            <a:endParaRPr lang="en-GB" dirty="0" smtClean="0"/>
          </a:p>
          <a:p>
            <a:endParaRPr lang="en-GB" dirty="0"/>
          </a:p>
        </p:txBody>
      </p:sp>
    </p:spTree>
  </p:cSld>
  <p:clrMapOvr>
    <a:masterClrMapping/>
  </p:clrMapOvr>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demand</a:t>
            </a:r>
            <a:endParaRPr lang="en-GB" dirty="0"/>
          </a:p>
        </p:txBody>
      </p:sp>
      <p:sp>
        <p:nvSpPr>
          <p:cNvPr id="3" name="Content Placeholder 2"/>
          <p:cNvSpPr>
            <a:spLocks noGrp="1"/>
          </p:cNvSpPr>
          <p:nvPr>
            <p:ph idx="1"/>
          </p:nvPr>
        </p:nvSpPr>
        <p:spPr/>
        <p:txBody>
          <a:bodyPr/>
          <a:lstStyle/>
          <a:p>
            <a:r>
              <a:rPr lang="en-GB" dirty="0" smtClean="0"/>
              <a:t>Responsive to demand – no respecters of person</a:t>
            </a:r>
          </a:p>
          <a:p>
            <a:r>
              <a:rPr lang="en-GB" dirty="0" smtClean="0"/>
              <a:t>Representative bureaucracy – workforce reflects composition of citizenry re:  gender, class, race and ethnicity – equal opportunity and equal quality</a:t>
            </a:r>
          </a:p>
          <a:p>
            <a:pPr>
              <a:buNone/>
            </a:pPr>
            <a:endParaRPr lang="en-GB" dirty="0"/>
          </a:p>
        </p:txBody>
      </p:sp>
    </p:spTree>
  </p:cSld>
  <p:clrMapOvr>
    <a:masterClrMapping/>
  </p:clrMapOvr>
</p:sld>
</file>

<file path=ppt/theme/theme1.xml><?xml version="1.0" encoding="utf-8"?>
<a:theme xmlns:a="http://schemas.openxmlformats.org/drawingml/2006/main" name="Theme1">
  <a:themeElements>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2129</TotalTime>
  <Words>7950</Words>
  <Application>Microsoft Macintosh PowerPoint</Application>
  <PresentationFormat>On-screen Show (4:3)</PresentationFormat>
  <Paragraphs>477</Paragraphs>
  <Slides>77</Slides>
  <Notes>36</Notes>
  <HiddenSlides>0</HiddenSlides>
  <MMClips>0</MMClips>
  <ScaleCrop>false</ScaleCrop>
  <HeadingPairs>
    <vt:vector size="4" baseType="variant">
      <vt:variant>
        <vt:lpstr>Design Template</vt:lpstr>
      </vt:variant>
      <vt:variant>
        <vt:i4>1</vt:i4>
      </vt:variant>
      <vt:variant>
        <vt:lpstr>Slide Titles</vt:lpstr>
      </vt:variant>
      <vt:variant>
        <vt:i4>77</vt:i4>
      </vt:variant>
    </vt:vector>
  </HeadingPairs>
  <TitlesOfParts>
    <vt:vector size="78" baseType="lpstr">
      <vt:lpstr>Theme1</vt:lpstr>
      <vt:lpstr>Critical Issues in Management</vt:lpstr>
      <vt:lpstr>Industrial Revolution</vt:lpstr>
      <vt:lpstr>Modern theories of organisation</vt:lpstr>
      <vt:lpstr>Your thoughts ?</vt:lpstr>
      <vt:lpstr>Why in UK or Europe ?</vt:lpstr>
      <vt:lpstr>The Enlightenment</vt:lpstr>
      <vt:lpstr>Why in the UK?</vt:lpstr>
      <vt:lpstr>Also</vt:lpstr>
      <vt:lpstr>Continued</vt:lpstr>
      <vt:lpstr>Master and Servant</vt:lpstr>
      <vt:lpstr>The Workhouse</vt:lpstr>
      <vt:lpstr>Swansea Workhouse</vt:lpstr>
      <vt:lpstr>Swansea Workhouse</vt:lpstr>
      <vt:lpstr>The Poor Law</vt:lpstr>
      <vt:lpstr>Because </vt:lpstr>
      <vt:lpstr>Because …</vt:lpstr>
      <vt:lpstr>Poor Law 1834</vt:lpstr>
      <vt:lpstr>Continued</vt:lpstr>
      <vt:lpstr>The Llandeilo Workhouse</vt:lpstr>
      <vt:lpstr>The Workhouse</vt:lpstr>
      <vt:lpstr>Continued</vt:lpstr>
      <vt:lpstr>And</vt:lpstr>
      <vt:lpstr>Continued</vt:lpstr>
      <vt:lpstr>Continued</vt:lpstr>
      <vt:lpstr>Classical Organisation Theory</vt:lpstr>
      <vt:lpstr>Main Idea of Classical Organisational Theory</vt:lpstr>
      <vt:lpstr>Frederick Taylor</vt:lpstr>
      <vt:lpstr>Frederick Winslow Taylor</vt:lpstr>
      <vt:lpstr>Continued</vt:lpstr>
      <vt:lpstr>Taylor's scientific management approach </vt:lpstr>
      <vt:lpstr>                                                                  Taylor’s principles of scientific management         </vt:lpstr>
      <vt:lpstr>3 core elements of scientific management</vt:lpstr>
      <vt:lpstr>Is this stuff still alive today then?</vt:lpstr>
      <vt:lpstr>And </vt:lpstr>
      <vt:lpstr>And </vt:lpstr>
      <vt:lpstr>And of course</vt:lpstr>
      <vt:lpstr>McDonalds</vt:lpstr>
      <vt:lpstr>Max Weber</vt:lpstr>
      <vt:lpstr>His thoughts</vt:lpstr>
      <vt:lpstr>Weber's bureaucratic approach</vt:lpstr>
      <vt:lpstr>Continued</vt:lpstr>
      <vt:lpstr> Weber uses and defines the terms authority and power as: </vt:lpstr>
      <vt:lpstr>Continued</vt:lpstr>
      <vt:lpstr>Weber classification of organisations  </vt:lpstr>
      <vt:lpstr>Continued</vt:lpstr>
      <vt:lpstr>Continued</vt:lpstr>
      <vt:lpstr>Continued</vt:lpstr>
      <vt:lpstr>Weber’s parameters of bureaucracy</vt:lpstr>
      <vt:lpstr>Continued</vt:lpstr>
      <vt:lpstr>Continued</vt:lpstr>
      <vt:lpstr>Can bureaucracies serve useful purposes?</vt:lpstr>
      <vt:lpstr>Bureaucracy</vt:lpstr>
      <vt:lpstr>Definition(s)</vt:lpstr>
      <vt:lpstr>The Mother ....</vt:lpstr>
      <vt:lpstr>Bureaucracies and Politics</vt:lpstr>
      <vt:lpstr>Slide 56</vt:lpstr>
      <vt:lpstr>http://www.youtube.com/watch?v=OjYznUXT9Ac</vt:lpstr>
      <vt:lpstr>Continued</vt:lpstr>
      <vt:lpstr>Fragmented Political Systems</vt:lpstr>
      <vt:lpstr>Democracies</vt:lpstr>
      <vt:lpstr>Government bureaucracy</vt:lpstr>
      <vt:lpstr>Two approaches of anti-bureaucracy</vt:lpstr>
      <vt:lpstr>Westminster model</vt:lpstr>
      <vt:lpstr>US Model</vt:lpstr>
      <vt:lpstr>New Management</vt:lpstr>
      <vt:lpstr>Continued</vt:lpstr>
      <vt:lpstr>Continued</vt:lpstr>
      <vt:lpstr>The Postmodern Challenge</vt:lpstr>
      <vt:lpstr>Continued</vt:lpstr>
      <vt:lpstr>Postmodern bureaucracies</vt:lpstr>
      <vt:lpstr>Feminist critique of bureaucracy</vt:lpstr>
      <vt:lpstr>Continued</vt:lpstr>
      <vt:lpstr>Separate organisation form and function</vt:lpstr>
      <vt:lpstr>Criticisms</vt:lpstr>
      <vt:lpstr>Replacing the bureaucracy?</vt:lpstr>
      <vt:lpstr>Continued</vt:lpstr>
      <vt:lpstr>Market demand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Issues in Management</dc:title>
  <dc:creator>George Jawad</dc:creator>
  <cp:lastModifiedBy>Caroline Jawad</cp:lastModifiedBy>
  <cp:revision>70</cp:revision>
  <dcterms:created xsi:type="dcterms:W3CDTF">2013-10-09T17:28:25Z</dcterms:created>
  <dcterms:modified xsi:type="dcterms:W3CDTF">2013-10-09T19:12:09Z</dcterms:modified>
</cp:coreProperties>
</file>