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8" r:id="rId33"/>
    <p:sldId id="289" r:id="rId34"/>
    <p:sldId id="290" r:id="rId35"/>
    <p:sldId id="291" r:id="rId36"/>
    <p:sldId id="292" r:id="rId37"/>
    <p:sldId id="293"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870DE8-B708-4F54-BA3C-EEEB13D0EC82}" v="141" dt="2023-07-25T20:16:12.0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6" d="100"/>
          <a:sy n="76" d="100"/>
        </p:scale>
        <p:origin x="182" y="53"/>
      </p:cViewPr>
      <p:guideLst/>
    </p:cSldViewPr>
  </p:slideViewPr>
  <p:notesTextViewPr>
    <p:cViewPr>
      <p:scale>
        <a:sx n="1" d="1"/>
        <a:sy n="1" d="1"/>
      </p:scale>
      <p:origin x="0" y="0"/>
    </p:cViewPr>
  </p:notesTextViewPr>
  <p:sorterViewPr>
    <p:cViewPr>
      <p:scale>
        <a:sx n="100" d="100"/>
        <a:sy n="100" d="100"/>
      </p:scale>
      <p:origin x="0" y="-355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Mahu" userId="0e64b0d503ee9422" providerId="LiveId" clId="{F5B8A042-81FD-49F4-8DBD-C7B8EF9F40E2}"/>
    <pc:docChg chg="undo custSel modSld">
      <pc:chgData name="Maria Mahu" userId="0e64b0d503ee9422" providerId="LiveId" clId="{F5B8A042-81FD-49F4-8DBD-C7B8EF9F40E2}" dt="2023-06-29T12:03:49.079" v="358" actId="255"/>
      <pc:docMkLst>
        <pc:docMk/>
      </pc:docMkLst>
      <pc:sldChg chg="addSp delSp modSp mod">
        <pc:chgData name="Maria Mahu" userId="0e64b0d503ee9422" providerId="LiveId" clId="{F5B8A042-81FD-49F4-8DBD-C7B8EF9F40E2}" dt="2023-06-29T12:02:46.336" v="347" actId="1076"/>
        <pc:sldMkLst>
          <pc:docMk/>
          <pc:sldMk cId="109857222" sldId="256"/>
        </pc:sldMkLst>
        <pc:spChg chg="del mod ord">
          <ac:chgData name="Maria Mahu" userId="0e64b0d503ee9422" providerId="LiveId" clId="{F5B8A042-81FD-49F4-8DBD-C7B8EF9F40E2}" dt="2023-06-29T11:58:19.795" v="310" actId="478"/>
          <ac:spMkLst>
            <pc:docMk/>
            <pc:sldMk cId="109857222" sldId="256"/>
            <ac:spMk id="2" creationId="{00000000-0000-0000-0000-000000000000}"/>
          </ac:spMkLst>
        </pc:spChg>
        <pc:spChg chg="del mod ord">
          <ac:chgData name="Maria Mahu" userId="0e64b0d503ee9422" providerId="LiveId" clId="{F5B8A042-81FD-49F4-8DBD-C7B8EF9F40E2}" dt="2023-06-29T11:59:12.113" v="316" actId="478"/>
          <ac:spMkLst>
            <pc:docMk/>
            <pc:sldMk cId="109857222" sldId="256"/>
            <ac:spMk id="3" creationId="{00000000-0000-0000-0000-000000000000}"/>
          </ac:spMkLst>
        </pc:spChg>
        <pc:spChg chg="add del mod">
          <ac:chgData name="Maria Mahu" userId="0e64b0d503ee9422" providerId="LiveId" clId="{F5B8A042-81FD-49F4-8DBD-C7B8EF9F40E2}" dt="2023-06-29T11:34:59.692" v="62"/>
          <ac:spMkLst>
            <pc:docMk/>
            <pc:sldMk cId="109857222" sldId="256"/>
            <ac:spMk id="5" creationId="{9E97DECA-4374-0F10-B512-7732225A2CB9}"/>
          </ac:spMkLst>
        </pc:spChg>
        <pc:spChg chg="add del mod">
          <ac:chgData name="Maria Mahu" userId="0e64b0d503ee9422" providerId="LiveId" clId="{F5B8A042-81FD-49F4-8DBD-C7B8EF9F40E2}" dt="2023-06-29T11:55:24.392" v="292" actId="478"/>
          <ac:spMkLst>
            <pc:docMk/>
            <pc:sldMk cId="109857222" sldId="256"/>
            <ac:spMk id="6" creationId="{4C3A43BD-13A0-D7DB-91AC-C468BA11A117}"/>
          </ac:spMkLst>
        </pc:spChg>
        <pc:spChg chg="add mod">
          <ac:chgData name="Maria Mahu" userId="0e64b0d503ee9422" providerId="LiveId" clId="{F5B8A042-81FD-49F4-8DBD-C7B8EF9F40E2}" dt="2023-06-29T12:01:17.933" v="333" actId="14100"/>
          <ac:spMkLst>
            <pc:docMk/>
            <pc:sldMk cId="109857222" sldId="256"/>
            <ac:spMk id="7" creationId="{28BBF955-F304-1A1B-E00D-61AB928A7E58}"/>
          </ac:spMkLst>
        </pc:spChg>
        <pc:spChg chg="del">
          <ac:chgData name="Maria Mahu" userId="0e64b0d503ee9422" providerId="LiveId" clId="{F5B8A042-81FD-49F4-8DBD-C7B8EF9F40E2}" dt="2023-06-29T11:53:46.597" v="275" actId="26606"/>
          <ac:spMkLst>
            <pc:docMk/>
            <pc:sldMk cId="109857222" sldId="256"/>
            <ac:spMk id="9" creationId="{5A59F003-E00A-43F9-91DC-CC54E3B87466}"/>
          </ac:spMkLst>
        </pc:spChg>
        <pc:spChg chg="add del mod">
          <ac:chgData name="Maria Mahu" userId="0e64b0d503ee9422" providerId="LiveId" clId="{F5B8A042-81FD-49F4-8DBD-C7B8EF9F40E2}" dt="2023-06-29T11:59:40.118" v="322" actId="478"/>
          <ac:spMkLst>
            <pc:docMk/>
            <pc:sldMk cId="109857222" sldId="256"/>
            <ac:spMk id="10" creationId="{03B003EF-2A07-E0FA-CC5E-FDEE416CF6B6}"/>
          </ac:spMkLst>
        </pc:spChg>
        <pc:spChg chg="del">
          <ac:chgData name="Maria Mahu" userId="0e64b0d503ee9422" providerId="LiveId" clId="{F5B8A042-81FD-49F4-8DBD-C7B8EF9F40E2}" dt="2023-06-29T11:53:46.597" v="275" actId="26606"/>
          <ac:spMkLst>
            <pc:docMk/>
            <pc:sldMk cId="109857222" sldId="256"/>
            <ac:spMk id="11" creationId="{D74A4382-E3AD-430A-9A1F-DFA3E0E77A7D}"/>
          </ac:spMkLst>
        </pc:spChg>
        <pc:spChg chg="del">
          <ac:chgData name="Maria Mahu" userId="0e64b0d503ee9422" providerId="LiveId" clId="{F5B8A042-81FD-49F4-8DBD-C7B8EF9F40E2}" dt="2023-06-29T11:53:46.597" v="275" actId="26606"/>
          <ac:spMkLst>
            <pc:docMk/>
            <pc:sldMk cId="109857222" sldId="256"/>
            <ac:spMk id="13" creationId="{79F40191-0F44-4FD1-82CC-ACB507C14BE6}"/>
          </ac:spMkLst>
        </pc:spChg>
        <pc:spChg chg="add mod">
          <ac:chgData name="Maria Mahu" userId="0e64b0d503ee9422" providerId="LiveId" clId="{F5B8A042-81FD-49F4-8DBD-C7B8EF9F40E2}" dt="2023-06-29T12:02:46.336" v="347" actId="1076"/>
          <ac:spMkLst>
            <pc:docMk/>
            <pc:sldMk cId="109857222" sldId="256"/>
            <ac:spMk id="14" creationId="{CF273C42-5023-248C-A3DD-2D36ECD96016}"/>
          </ac:spMkLst>
        </pc:spChg>
        <pc:spChg chg="add mod">
          <ac:chgData name="Maria Mahu" userId="0e64b0d503ee9422" providerId="LiveId" clId="{F5B8A042-81FD-49F4-8DBD-C7B8EF9F40E2}" dt="2023-06-29T12:00:39.851" v="329" actId="1076"/>
          <ac:spMkLst>
            <pc:docMk/>
            <pc:sldMk cId="109857222" sldId="256"/>
            <ac:spMk id="16" creationId="{DC5D9242-3AFD-7E3F-D1B5-E9C6CDEB8DD6}"/>
          </ac:spMkLst>
        </pc:spChg>
        <pc:spChg chg="add del">
          <ac:chgData name="Maria Mahu" userId="0e64b0d503ee9422" providerId="LiveId" clId="{F5B8A042-81FD-49F4-8DBD-C7B8EF9F40E2}" dt="2023-06-29T11:57:41.942" v="304" actId="26606"/>
          <ac:spMkLst>
            <pc:docMk/>
            <pc:sldMk cId="109857222" sldId="256"/>
            <ac:spMk id="18" creationId="{9B7AD9F6-8CE7-4299-8FC6-328F4DCD3FF9}"/>
          </ac:spMkLst>
        </pc:spChg>
        <pc:spChg chg="add del">
          <ac:chgData name="Maria Mahu" userId="0e64b0d503ee9422" providerId="LiveId" clId="{F5B8A042-81FD-49F4-8DBD-C7B8EF9F40E2}" dt="2023-06-29T11:57:41.942" v="304" actId="26606"/>
          <ac:spMkLst>
            <pc:docMk/>
            <pc:sldMk cId="109857222" sldId="256"/>
            <ac:spMk id="20" creationId="{F49775AF-8896-43EE-92C6-83497D6DC56F}"/>
          </ac:spMkLst>
        </pc:spChg>
        <pc:spChg chg="add del">
          <ac:chgData name="Maria Mahu" userId="0e64b0d503ee9422" providerId="LiveId" clId="{F5B8A042-81FD-49F4-8DBD-C7B8EF9F40E2}" dt="2023-06-29T11:57:41.926" v="303" actId="26606"/>
          <ac:spMkLst>
            <pc:docMk/>
            <pc:sldMk cId="109857222" sldId="256"/>
            <ac:spMk id="25" creationId="{7DA3C418-758E-4180-A5D0-8655D6804587}"/>
          </ac:spMkLst>
        </pc:spChg>
        <pc:spChg chg="add del">
          <ac:chgData name="Maria Mahu" userId="0e64b0d503ee9422" providerId="LiveId" clId="{F5B8A042-81FD-49F4-8DBD-C7B8EF9F40E2}" dt="2023-06-29T11:57:41.926" v="303" actId="26606"/>
          <ac:spMkLst>
            <pc:docMk/>
            <pc:sldMk cId="109857222" sldId="256"/>
            <ac:spMk id="27" creationId="{28C8EF06-5EC3-4883-AFAF-D74FF46550FB}"/>
          </ac:spMkLst>
        </pc:spChg>
        <pc:spChg chg="add">
          <ac:chgData name="Maria Mahu" userId="0e64b0d503ee9422" providerId="LiveId" clId="{F5B8A042-81FD-49F4-8DBD-C7B8EF9F40E2}" dt="2023-06-29T11:57:41.942" v="304" actId="26606"/>
          <ac:spMkLst>
            <pc:docMk/>
            <pc:sldMk cId="109857222" sldId="256"/>
            <ac:spMk id="29" creationId="{ECC07320-C2CA-4E29-8481-9D9E143C7788}"/>
          </ac:spMkLst>
        </pc:spChg>
        <pc:spChg chg="add">
          <ac:chgData name="Maria Mahu" userId="0e64b0d503ee9422" providerId="LiveId" clId="{F5B8A042-81FD-49F4-8DBD-C7B8EF9F40E2}" dt="2023-06-29T11:57:41.942" v="304" actId="26606"/>
          <ac:spMkLst>
            <pc:docMk/>
            <pc:sldMk cId="109857222" sldId="256"/>
            <ac:spMk id="30" creationId="{178FB36B-5BFE-42CA-BC60-1115E0D95EEC}"/>
          </ac:spMkLst>
        </pc:spChg>
        <pc:picChg chg="mod ord">
          <ac:chgData name="Maria Mahu" userId="0e64b0d503ee9422" providerId="LiveId" clId="{F5B8A042-81FD-49F4-8DBD-C7B8EF9F40E2}" dt="2023-06-29T11:57:41.942" v="304" actId="26606"/>
          <ac:picMkLst>
            <pc:docMk/>
            <pc:sldMk cId="109857222" sldId="256"/>
            <ac:picMk id="4" creationId="{7DF3F4D4-B14D-ACE3-DCA2-C8A78BA72E1B}"/>
          </ac:picMkLst>
        </pc:picChg>
      </pc:sldChg>
      <pc:sldChg chg="modSp">
        <pc:chgData name="Maria Mahu" userId="0e64b0d503ee9422" providerId="LiveId" clId="{F5B8A042-81FD-49F4-8DBD-C7B8EF9F40E2}" dt="2023-06-29T12:03:49.079" v="358" actId="255"/>
        <pc:sldMkLst>
          <pc:docMk/>
          <pc:sldMk cId="2153974818" sldId="257"/>
        </pc:sldMkLst>
        <pc:spChg chg="mod">
          <ac:chgData name="Maria Mahu" userId="0e64b0d503ee9422" providerId="LiveId" clId="{F5B8A042-81FD-49F4-8DBD-C7B8EF9F40E2}" dt="2023-06-29T12:03:49.079" v="358" actId="255"/>
          <ac:spMkLst>
            <pc:docMk/>
            <pc:sldMk cId="2153974818" sldId="257"/>
            <ac:spMk id="2" creationId="{D7535F89-D9F4-E0DB-4CBF-E0FEF0E89FB2}"/>
          </ac:spMkLst>
        </pc:spChg>
      </pc:sldChg>
      <pc:sldChg chg="addSp delSp modSp mod">
        <pc:chgData name="Maria Mahu" userId="0e64b0d503ee9422" providerId="LiveId" clId="{F5B8A042-81FD-49F4-8DBD-C7B8EF9F40E2}" dt="2023-06-29T11:48:20.364" v="274" actId="26606"/>
        <pc:sldMkLst>
          <pc:docMk/>
          <pc:sldMk cId="1247891512" sldId="258"/>
        </pc:sldMkLst>
        <pc:spChg chg="mod">
          <ac:chgData name="Maria Mahu" userId="0e64b0d503ee9422" providerId="LiveId" clId="{F5B8A042-81FD-49F4-8DBD-C7B8EF9F40E2}" dt="2023-06-29T11:48:20.364" v="274" actId="26606"/>
          <ac:spMkLst>
            <pc:docMk/>
            <pc:sldMk cId="1247891512" sldId="258"/>
            <ac:spMk id="2" creationId="{7CF3AA58-59B2-2FBC-AC05-7DDFDC55ED55}"/>
          </ac:spMkLst>
        </pc:spChg>
        <pc:spChg chg="mod ord">
          <ac:chgData name="Maria Mahu" userId="0e64b0d503ee9422" providerId="LiveId" clId="{F5B8A042-81FD-49F4-8DBD-C7B8EF9F40E2}" dt="2023-06-29T11:48:20.364" v="274" actId="26606"/>
          <ac:spMkLst>
            <pc:docMk/>
            <pc:sldMk cId="1247891512" sldId="258"/>
            <ac:spMk id="3" creationId="{F3D03F34-3EE8-DCA6-8EB9-D2045637B2E5}"/>
          </ac:spMkLst>
        </pc:spChg>
        <pc:spChg chg="add del">
          <ac:chgData name="Maria Mahu" userId="0e64b0d503ee9422" providerId="LiveId" clId="{F5B8A042-81FD-49F4-8DBD-C7B8EF9F40E2}" dt="2023-06-29T11:48:20.364" v="274" actId="26606"/>
          <ac:spMkLst>
            <pc:docMk/>
            <pc:sldMk cId="1247891512" sldId="258"/>
            <ac:spMk id="9" creationId="{201CC55D-ED54-4C5C-95E6-10947BD1103B}"/>
          </ac:spMkLst>
        </pc:spChg>
        <pc:spChg chg="add del">
          <ac:chgData name="Maria Mahu" userId="0e64b0d503ee9422" providerId="LiveId" clId="{F5B8A042-81FD-49F4-8DBD-C7B8EF9F40E2}" dt="2023-06-29T11:48:20.364" v="274" actId="26606"/>
          <ac:spMkLst>
            <pc:docMk/>
            <pc:sldMk cId="1247891512" sldId="258"/>
            <ac:spMk id="15" creationId="{3873B707-463F-40B0-8227-E8CC6C67EB25}"/>
          </ac:spMkLst>
        </pc:spChg>
        <pc:spChg chg="add del">
          <ac:chgData name="Maria Mahu" userId="0e64b0d503ee9422" providerId="LiveId" clId="{F5B8A042-81FD-49F4-8DBD-C7B8EF9F40E2}" dt="2023-06-29T11:48:20.364" v="274" actId="26606"/>
          <ac:spMkLst>
            <pc:docMk/>
            <pc:sldMk cId="1247891512" sldId="258"/>
            <ac:spMk id="17" creationId="{C13237C8-E62C-4F0D-A318-BD6FB6C2D138}"/>
          </ac:spMkLst>
        </pc:spChg>
        <pc:spChg chg="add del">
          <ac:chgData name="Maria Mahu" userId="0e64b0d503ee9422" providerId="LiveId" clId="{F5B8A042-81FD-49F4-8DBD-C7B8EF9F40E2}" dt="2023-06-29T11:48:20.364" v="274" actId="26606"/>
          <ac:spMkLst>
            <pc:docMk/>
            <pc:sldMk cId="1247891512" sldId="258"/>
            <ac:spMk id="19" creationId="{19C9EAEA-39D0-4B0E-A0EB-51E7B26740B1}"/>
          </ac:spMkLst>
        </pc:spChg>
        <pc:spChg chg="add del">
          <ac:chgData name="Maria Mahu" userId="0e64b0d503ee9422" providerId="LiveId" clId="{F5B8A042-81FD-49F4-8DBD-C7B8EF9F40E2}" dt="2023-06-29T11:48:13.593" v="271" actId="26606"/>
          <ac:spMkLst>
            <pc:docMk/>
            <pc:sldMk cId="1247891512" sldId="258"/>
            <ac:spMk id="1031" creationId="{6A84B152-3496-4C52-AF08-97AFFC09DD2C}"/>
          </ac:spMkLst>
        </pc:spChg>
        <pc:spChg chg="add del">
          <ac:chgData name="Maria Mahu" userId="0e64b0d503ee9422" providerId="LiveId" clId="{F5B8A042-81FD-49F4-8DBD-C7B8EF9F40E2}" dt="2023-06-29T11:48:13.593" v="271" actId="26606"/>
          <ac:spMkLst>
            <pc:docMk/>
            <pc:sldMk cId="1247891512" sldId="258"/>
            <ac:spMk id="1033" creationId="{6B2ADB95-0FA3-4BD7-A8AC-89D014A83E5B}"/>
          </ac:spMkLst>
        </pc:spChg>
        <pc:spChg chg="add del">
          <ac:chgData name="Maria Mahu" userId="0e64b0d503ee9422" providerId="LiveId" clId="{F5B8A042-81FD-49F4-8DBD-C7B8EF9F40E2}" dt="2023-06-29T11:48:13.593" v="271" actId="26606"/>
          <ac:spMkLst>
            <pc:docMk/>
            <pc:sldMk cId="1247891512" sldId="258"/>
            <ac:spMk id="1035" creationId="{C924DBCE-E731-4B22-8181-A39C1D86276C}"/>
          </ac:spMkLst>
        </pc:spChg>
        <pc:spChg chg="add del">
          <ac:chgData name="Maria Mahu" userId="0e64b0d503ee9422" providerId="LiveId" clId="{F5B8A042-81FD-49F4-8DBD-C7B8EF9F40E2}" dt="2023-06-29T11:48:13.593" v="271" actId="26606"/>
          <ac:spMkLst>
            <pc:docMk/>
            <pc:sldMk cId="1247891512" sldId="258"/>
            <ac:spMk id="1037" creationId="{4CBF9756-6AC8-4C65-84DF-56FBFFA1D873}"/>
          </ac:spMkLst>
        </pc:spChg>
        <pc:spChg chg="add del">
          <ac:chgData name="Maria Mahu" userId="0e64b0d503ee9422" providerId="LiveId" clId="{F5B8A042-81FD-49F4-8DBD-C7B8EF9F40E2}" dt="2023-06-29T11:48:13.593" v="271" actId="26606"/>
          <ac:spMkLst>
            <pc:docMk/>
            <pc:sldMk cId="1247891512" sldId="258"/>
            <ac:spMk id="1039" creationId="{2D385988-EAAF-4C27-AF8A-2BFBECAF3D4F}"/>
          </ac:spMkLst>
        </pc:spChg>
        <pc:spChg chg="add del">
          <ac:chgData name="Maria Mahu" userId="0e64b0d503ee9422" providerId="LiveId" clId="{F5B8A042-81FD-49F4-8DBD-C7B8EF9F40E2}" dt="2023-06-29T11:48:13.593" v="271" actId="26606"/>
          <ac:spMkLst>
            <pc:docMk/>
            <pc:sldMk cId="1247891512" sldId="258"/>
            <ac:spMk id="1043" creationId="{B621D332-7329-4994-8836-C429A51B7549}"/>
          </ac:spMkLst>
        </pc:spChg>
        <pc:spChg chg="add del">
          <ac:chgData name="Maria Mahu" userId="0e64b0d503ee9422" providerId="LiveId" clId="{F5B8A042-81FD-49F4-8DBD-C7B8EF9F40E2}" dt="2023-06-29T11:48:13.593" v="271" actId="26606"/>
          <ac:spMkLst>
            <pc:docMk/>
            <pc:sldMk cId="1247891512" sldId="258"/>
            <ac:spMk id="1045" creationId="{2D20F754-35A9-4508-BE3C-C59996D1437B}"/>
          </ac:spMkLst>
        </pc:spChg>
        <pc:spChg chg="add del">
          <ac:chgData name="Maria Mahu" userId="0e64b0d503ee9422" providerId="LiveId" clId="{F5B8A042-81FD-49F4-8DBD-C7B8EF9F40E2}" dt="2023-06-29T11:48:20.349" v="273" actId="26606"/>
          <ac:spMkLst>
            <pc:docMk/>
            <pc:sldMk cId="1247891512" sldId="258"/>
            <ac:spMk id="1047" creationId="{3346177D-ADC4-4968-B747-5CFCD390B5B9}"/>
          </ac:spMkLst>
        </pc:spChg>
        <pc:spChg chg="add del">
          <ac:chgData name="Maria Mahu" userId="0e64b0d503ee9422" providerId="LiveId" clId="{F5B8A042-81FD-49F4-8DBD-C7B8EF9F40E2}" dt="2023-06-29T11:48:20.349" v="273" actId="26606"/>
          <ac:spMkLst>
            <pc:docMk/>
            <pc:sldMk cId="1247891512" sldId="258"/>
            <ac:spMk id="1048" creationId="{0844A943-BF79-4FEA-ABB1-3BD54D236606}"/>
          </ac:spMkLst>
        </pc:spChg>
        <pc:spChg chg="add del">
          <ac:chgData name="Maria Mahu" userId="0e64b0d503ee9422" providerId="LiveId" clId="{F5B8A042-81FD-49F4-8DBD-C7B8EF9F40E2}" dt="2023-06-29T11:48:20.349" v="273" actId="26606"/>
          <ac:spMkLst>
            <pc:docMk/>
            <pc:sldMk cId="1247891512" sldId="258"/>
            <ac:spMk id="1049" creationId="{6437CC72-F4A8-4DC3-AFAB-D22C482C8100}"/>
          </ac:spMkLst>
        </pc:spChg>
        <pc:spChg chg="add">
          <ac:chgData name="Maria Mahu" userId="0e64b0d503ee9422" providerId="LiveId" clId="{F5B8A042-81FD-49F4-8DBD-C7B8EF9F40E2}" dt="2023-06-29T11:48:20.364" v="274" actId="26606"/>
          <ac:spMkLst>
            <pc:docMk/>
            <pc:sldMk cId="1247891512" sldId="258"/>
            <ac:spMk id="1051" creationId="{45D37F4E-DDB4-456B-97E0-9937730A039F}"/>
          </ac:spMkLst>
        </pc:spChg>
        <pc:spChg chg="add">
          <ac:chgData name="Maria Mahu" userId="0e64b0d503ee9422" providerId="LiveId" clId="{F5B8A042-81FD-49F4-8DBD-C7B8EF9F40E2}" dt="2023-06-29T11:48:20.364" v="274" actId="26606"/>
          <ac:spMkLst>
            <pc:docMk/>
            <pc:sldMk cId="1247891512" sldId="258"/>
            <ac:spMk id="1052" creationId="{B2DD41CD-8F47-4F56-AD12-4E2FF7696987}"/>
          </ac:spMkLst>
        </pc:spChg>
        <pc:grpChg chg="add del">
          <ac:chgData name="Maria Mahu" userId="0e64b0d503ee9422" providerId="LiveId" clId="{F5B8A042-81FD-49F4-8DBD-C7B8EF9F40E2}" dt="2023-06-29T11:48:20.364" v="274" actId="26606"/>
          <ac:grpSpMkLst>
            <pc:docMk/>
            <pc:sldMk cId="1247891512" sldId="258"/>
            <ac:grpSpMk id="11" creationId="{1DE889C7-FAD6-4397-98E2-05D503484459}"/>
          </ac:grpSpMkLst>
        </pc:grpChg>
        <pc:picChg chg="del mod">
          <ac:chgData name="Maria Mahu" userId="0e64b0d503ee9422" providerId="LiveId" clId="{F5B8A042-81FD-49F4-8DBD-C7B8EF9F40E2}" dt="2023-06-29T11:46:15.171" v="257" actId="478"/>
          <ac:picMkLst>
            <pc:docMk/>
            <pc:sldMk cId="1247891512" sldId="258"/>
            <ac:picMk id="4" creationId="{80348FD0-5D60-2B34-70FB-3B36C6563476}"/>
          </ac:picMkLst>
        </pc:picChg>
        <pc:picChg chg="add mod">
          <ac:chgData name="Maria Mahu" userId="0e64b0d503ee9422" providerId="LiveId" clId="{F5B8A042-81FD-49F4-8DBD-C7B8EF9F40E2}" dt="2023-06-29T11:48:20.364" v="274" actId="26606"/>
          <ac:picMkLst>
            <pc:docMk/>
            <pc:sldMk cId="1247891512" sldId="258"/>
            <ac:picMk id="1026" creationId="{5BD8137A-F825-F271-7D65-2C05793CBA15}"/>
          </ac:picMkLst>
        </pc:picChg>
        <pc:cxnChg chg="add del">
          <ac:chgData name="Maria Mahu" userId="0e64b0d503ee9422" providerId="LiveId" clId="{F5B8A042-81FD-49F4-8DBD-C7B8EF9F40E2}" dt="2023-06-29T11:48:13.593" v="271" actId="26606"/>
          <ac:cxnSpMkLst>
            <pc:docMk/>
            <pc:sldMk cId="1247891512" sldId="258"/>
            <ac:cxnSpMk id="1041" creationId="{43621FD4-D14D-45D5-9A57-9A2DE5EA59C0}"/>
          </ac:cxnSpMkLst>
        </pc:cxnChg>
      </pc:sldChg>
      <pc:sldChg chg="modSp mod">
        <pc:chgData name="Maria Mahu" userId="0e64b0d503ee9422" providerId="LiveId" clId="{F5B8A042-81FD-49F4-8DBD-C7B8EF9F40E2}" dt="2023-06-29T11:46:59.435" v="261" actId="1035"/>
        <pc:sldMkLst>
          <pc:docMk/>
          <pc:sldMk cId="1202460851" sldId="268"/>
        </pc:sldMkLst>
        <pc:picChg chg="mod">
          <ac:chgData name="Maria Mahu" userId="0e64b0d503ee9422" providerId="LiveId" clId="{F5B8A042-81FD-49F4-8DBD-C7B8EF9F40E2}" dt="2023-06-29T11:46:59.435" v="261" actId="1035"/>
          <ac:picMkLst>
            <pc:docMk/>
            <pc:sldMk cId="1202460851" sldId="268"/>
            <ac:picMk id="5" creationId="{97C2C4A7-0F75-36F7-050A-C0A0AE2133CE}"/>
          </ac:picMkLst>
        </pc:picChg>
      </pc:sldChg>
    </pc:docChg>
  </pc:docChgLst>
  <pc:docChgLst>
    <pc:chgData name="Maria Mahu" userId="0e64b0d503ee9422" providerId="LiveId" clId="{17870DE8-B708-4F54-BA3C-EEEB13D0EC82}"/>
    <pc:docChg chg="undo redo custSel addSld delSld modSld">
      <pc:chgData name="Maria Mahu" userId="0e64b0d503ee9422" providerId="LiveId" clId="{17870DE8-B708-4F54-BA3C-EEEB13D0EC82}" dt="2023-07-28T11:28:38.989" v="694" actId="20577"/>
      <pc:docMkLst>
        <pc:docMk/>
      </pc:docMkLst>
      <pc:sldChg chg="addSp delSp modSp mod">
        <pc:chgData name="Maria Mahu" userId="0e64b0d503ee9422" providerId="LiveId" clId="{17870DE8-B708-4F54-BA3C-EEEB13D0EC82}" dt="2023-07-24T16:54:33.378" v="467" actId="20577"/>
        <pc:sldMkLst>
          <pc:docMk/>
          <pc:sldMk cId="109857222" sldId="256"/>
        </pc:sldMkLst>
        <pc:spChg chg="add del mod">
          <ac:chgData name="Maria Mahu" userId="0e64b0d503ee9422" providerId="LiveId" clId="{17870DE8-B708-4F54-BA3C-EEEB13D0EC82}" dt="2023-07-24T15:39:08.148" v="415" actId="20577"/>
          <ac:spMkLst>
            <pc:docMk/>
            <pc:sldMk cId="109857222" sldId="256"/>
            <ac:spMk id="7" creationId="{28BBF955-F304-1A1B-E00D-61AB928A7E58}"/>
          </ac:spMkLst>
        </pc:spChg>
        <pc:spChg chg="mod">
          <ac:chgData name="Maria Mahu" userId="0e64b0d503ee9422" providerId="LiveId" clId="{17870DE8-B708-4F54-BA3C-EEEB13D0EC82}" dt="2023-07-24T16:54:33.378" v="467" actId="20577"/>
          <ac:spMkLst>
            <pc:docMk/>
            <pc:sldMk cId="109857222" sldId="256"/>
            <ac:spMk id="14" creationId="{CF273C42-5023-248C-A3DD-2D36ECD96016}"/>
          </ac:spMkLst>
        </pc:spChg>
      </pc:sldChg>
      <pc:sldChg chg="modSp mod">
        <pc:chgData name="Maria Mahu" userId="0e64b0d503ee9422" providerId="LiveId" clId="{17870DE8-B708-4F54-BA3C-EEEB13D0EC82}" dt="2023-07-24T15:29:08.601" v="287" actId="21"/>
        <pc:sldMkLst>
          <pc:docMk/>
          <pc:sldMk cId="2153974818" sldId="257"/>
        </pc:sldMkLst>
        <pc:spChg chg="mod">
          <ac:chgData name="Maria Mahu" userId="0e64b0d503ee9422" providerId="LiveId" clId="{17870DE8-B708-4F54-BA3C-EEEB13D0EC82}" dt="2023-07-24T15:29:08.601" v="287" actId="21"/>
          <ac:spMkLst>
            <pc:docMk/>
            <pc:sldMk cId="2153974818" sldId="257"/>
            <ac:spMk id="2" creationId="{D7535F89-D9F4-E0DB-4CBF-E0FEF0E89FB2}"/>
          </ac:spMkLst>
        </pc:spChg>
      </pc:sldChg>
      <pc:sldChg chg="modSp mod">
        <pc:chgData name="Maria Mahu" userId="0e64b0d503ee9422" providerId="LiveId" clId="{17870DE8-B708-4F54-BA3C-EEEB13D0EC82}" dt="2023-07-25T20:03:38.160" v="471" actId="14100"/>
        <pc:sldMkLst>
          <pc:docMk/>
          <pc:sldMk cId="1921569038" sldId="262"/>
        </pc:sldMkLst>
        <pc:spChg chg="mod">
          <ac:chgData name="Maria Mahu" userId="0e64b0d503ee9422" providerId="LiveId" clId="{17870DE8-B708-4F54-BA3C-EEEB13D0EC82}" dt="2023-07-25T20:03:38.160" v="471" actId="14100"/>
          <ac:spMkLst>
            <pc:docMk/>
            <pc:sldMk cId="1921569038" sldId="262"/>
            <ac:spMk id="3" creationId="{ED4B62D7-81C4-1B79-B00C-5A84ECDAA24B}"/>
          </ac:spMkLst>
        </pc:spChg>
        <pc:picChg chg="mod">
          <ac:chgData name="Maria Mahu" userId="0e64b0d503ee9422" providerId="LiveId" clId="{17870DE8-B708-4F54-BA3C-EEEB13D0EC82}" dt="2023-07-25T20:03:32.232" v="470" actId="14100"/>
          <ac:picMkLst>
            <pc:docMk/>
            <pc:sldMk cId="1921569038" sldId="262"/>
            <ac:picMk id="4" creationId="{5A3372BB-E890-7369-3C11-DC768111B90D}"/>
          </ac:picMkLst>
        </pc:picChg>
      </pc:sldChg>
      <pc:sldChg chg="addSp modSp mod">
        <pc:chgData name="Maria Mahu" userId="0e64b0d503ee9422" providerId="LiveId" clId="{17870DE8-B708-4F54-BA3C-EEEB13D0EC82}" dt="2023-07-25T20:16:12.090" v="562" actId="1076"/>
        <pc:sldMkLst>
          <pc:docMk/>
          <pc:sldMk cId="114382265" sldId="263"/>
        </pc:sldMkLst>
        <pc:spChg chg="mod">
          <ac:chgData name="Maria Mahu" userId="0e64b0d503ee9422" providerId="LiveId" clId="{17870DE8-B708-4F54-BA3C-EEEB13D0EC82}" dt="2023-07-24T15:43:23.277" v="422" actId="14100"/>
          <ac:spMkLst>
            <pc:docMk/>
            <pc:sldMk cId="114382265" sldId="263"/>
            <ac:spMk id="2" creationId="{F4B627F2-C732-B862-F728-E60C24B900AC}"/>
          </ac:spMkLst>
        </pc:spChg>
        <pc:picChg chg="add mod">
          <ac:chgData name="Maria Mahu" userId="0e64b0d503ee9422" providerId="LiveId" clId="{17870DE8-B708-4F54-BA3C-EEEB13D0EC82}" dt="2023-07-25T20:16:12.090" v="562" actId="1076"/>
          <ac:picMkLst>
            <pc:docMk/>
            <pc:sldMk cId="114382265" sldId="263"/>
            <ac:picMk id="3" creationId="{3DB7D78B-A1E5-C87A-A758-35482AB36467}"/>
          </ac:picMkLst>
        </pc:picChg>
      </pc:sldChg>
      <pc:sldChg chg="addSp modSp mod">
        <pc:chgData name="Maria Mahu" userId="0e64b0d503ee9422" providerId="LiveId" clId="{17870DE8-B708-4F54-BA3C-EEEB13D0EC82}" dt="2023-07-28T11:28:38.989" v="694" actId="20577"/>
        <pc:sldMkLst>
          <pc:docMk/>
          <pc:sldMk cId="4048308814" sldId="264"/>
        </pc:sldMkLst>
        <pc:spChg chg="mod">
          <ac:chgData name="Maria Mahu" userId="0e64b0d503ee9422" providerId="LiveId" clId="{17870DE8-B708-4F54-BA3C-EEEB13D0EC82}" dt="2023-07-28T11:28:38.989" v="694" actId="20577"/>
          <ac:spMkLst>
            <pc:docMk/>
            <pc:sldMk cId="4048308814" sldId="264"/>
            <ac:spMk id="2" creationId="{9656829F-F60D-B0E8-8E82-EB34BC09BEEE}"/>
          </ac:spMkLst>
        </pc:spChg>
        <pc:spChg chg="mod">
          <ac:chgData name="Maria Mahu" userId="0e64b0d503ee9422" providerId="LiveId" clId="{17870DE8-B708-4F54-BA3C-EEEB13D0EC82}" dt="2023-07-28T11:28:02.760" v="692" actId="113"/>
          <ac:spMkLst>
            <pc:docMk/>
            <pc:sldMk cId="4048308814" sldId="264"/>
            <ac:spMk id="3" creationId="{86FFE08C-A813-FBC5-7211-9A99C77776B2}"/>
          </ac:spMkLst>
        </pc:spChg>
        <pc:spChg chg="add mod">
          <ac:chgData name="Maria Mahu" userId="0e64b0d503ee9422" providerId="LiveId" clId="{17870DE8-B708-4F54-BA3C-EEEB13D0EC82}" dt="2023-07-20T14:23:20.376" v="152" actId="255"/>
          <ac:spMkLst>
            <pc:docMk/>
            <pc:sldMk cId="4048308814" sldId="264"/>
            <ac:spMk id="5" creationId="{5B602954-3AE0-9552-20A9-D16FE39BEFBC}"/>
          </ac:spMkLst>
        </pc:spChg>
        <pc:spChg chg="mod">
          <ac:chgData name="Maria Mahu" userId="0e64b0d503ee9422" providerId="LiveId" clId="{17870DE8-B708-4F54-BA3C-EEEB13D0EC82}" dt="2023-07-28T11:26:51.942" v="682" actId="14100"/>
          <ac:spMkLst>
            <pc:docMk/>
            <pc:sldMk cId="4048308814" sldId="264"/>
            <ac:spMk id="6" creationId="{DC4E1917-8DC2-D959-A36E-86368301DA75}"/>
          </ac:spMkLst>
        </pc:spChg>
        <pc:picChg chg="mod">
          <ac:chgData name="Maria Mahu" userId="0e64b0d503ee9422" providerId="LiveId" clId="{17870DE8-B708-4F54-BA3C-EEEB13D0EC82}" dt="2023-07-21T12:02:33.611" v="262" actId="14100"/>
          <ac:picMkLst>
            <pc:docMk/>
            <pc:sldMk cId="4048308814" sldId="264"/>
            <ac:picMk id="4" creationId="{B78EF235-B55D-6A3C-C597-3DB342539095}"/>
          </ac:picMkLst>
        </pc:picChg>
      </pc:sldChg>
      <pc:sldChg chg="modSp mod">
        <pc:chgData name="Maria Mahu" userId="0e64b0d503ee9422" providerId="LiveId" clId="{17870DE8-B708-4F54-BA3C-EEEB13D0EC82}" dt="2023-07-25T20:05:25.761" v="478" actId="2711"/>
        <pc:sldMkLst>
          <pc:docMk/>
          <pc:sldMk cId="627984797" sldId="265"/>
        </pc:sldMkLst>
        <pc:spChg chg="mod">
          <ac:chgData name="Maria Mahu" userId="0e64b0d503ee9422" providerId="LiveId" clId="{17870DE8-B708-4F54-BA3C-EEEB13D0EC82}" dt="2023-07-20T14:24:34.835" v="169" actId="20577"/>
          <ac:spMkLst>
            <pc:docMk/>
            <pc:sldMk cId="627984797" sldId="265"/>
            <ac:spMk id="2" creationId="{22C01BFE-8972-5F01-9D23-EABC7B3C467C}"/>
          </ac:spMkLst>
        </pc:spChg>
        <pc:spChg chg="mod">
          <ac:chgData name="Maria Mahu" userId="0e64b0d503ee9422" providerId="LiveId" clId="{17870DE8-B708-4F54-BA3C-EEEB13D0EC82}" dt="2023-07-25T20:05:25.761" v="478" actId="2711"/>
          <ac:spMkLst>
            <pc:docMk/>
            <pc:sldMk cId="627984797" sldId="265"/>
            <ac:spMk id="3" creationId="{B02DFF20-50B5-05A1-5754-1DC7B8A36BA4}"/>
          </ac:spMkLst>
        </pc:spChg>
        <pc:picChg chg="mod">
          <ac:chgData name="Maria Mahu" userId="0e64b0d503ee9422" providerId="LiveId" clId="{17870DE8-B708-4F54-BA3C-EEEB13D0EC82}" dt="2023-07-25T20:04:59.385" v="476" actId="1076"/>
          <ac:picMkLst>
            <pc:docMk/>
            <pc:sldMk cId="627984797" sldId="265"/>
            <ac:picMk id="4" creationId="{2199490A-F600-FF37-7267-207C726720BF}"/>
          </ac:picMkLst>
        </pc:picChg>
      </pc:sldChg>
      <pc:sldChg chg="addSp delSp modSp mod">
        <pc:chgData name="Maria Mahu" userId="0e64b0d503ee9422" providerId="LiveId" clId="{17870DE8-B708-4F54-BA3C-EEEB13D0EC82}" dt="2023-07-25T20:15:53.242" v="559" actId="20577"/>
        <pc:sldMkLst>
          <pc:docMk/>
          <pc:sldMk cId="563749207" sldId="266"/>
        </pc:sldMkLst>
        <pc:spChg chg="mod">
          <ac:chgData name="Maria Mahu" userId="0e64b0d503ee9422" providerId="LiveId" clId="{17870DE8-B708-4F54-BA3C-EEEB13D0EC82}" dt="2023-07-25T20:14:57.257" v="552" actId="113"/>
          <ac:spMkLst>
            <pc:docMk/>
            <pc:sldMk cId="563749207" sldId="266"/>
            <ac:spMk id="2" creationId="{8754754E-CACC-205F-A880-AA240D519A98}"/>
          </ac:spMkLst>
        </pc:spChg>
        <pc:spChg chg="mod">
          <ac:chgData name="Maria Mahu" userId="0e64b0d503ee9422" providerId="LiveId" clId="{17870DE8-B708-4F54-BA3C-EEEB13D0EC82}" dt="2023-07-25T20:15:53.242" v="559" actId="20577"/>
          <ac:spMkLst>
            <pc:docMk/>
            <pc:sldMk cId="563749207" sldId="266"/>
            <ac:spMk id="3" creationId="{713AE810-C7D5-0844-0A78-4D99433E8BAD}"/>
          </ac:spMkLst>
        </pc:spChg>
        <pc:spChg chg="add mod">
          <ac:chgData name="Maria Mahu" userId="0e64b0d503ee9422" providerId="LiveId" clId="{17870DE8-B708-4F54-BA3C-EEEB13D0EC82}" dt="2023-07-21T12:00:33.743" v="252" actId="1076"/>
          <ac:spMkLst>
            <pc:docMk/>
            <pc:sldMk cId="563749207" sldId="266"/>
            <ac:spMk id="13" creationId="{CF5973BE-FCEE-4251-5CD2-E84774E0C62A}"/>
          </ac:spMkLst>
        </pc:spChg>
        <pc:spChg chg="del">
          <ac:chgData name="Maria Mahu" userId="0e64b0d503ee9422" providerId="LiveId" clId="{17870DE8-B708-4F54-BA3C-EEEB13D0EC82}" dt="2023-07-21T11:55:47.324" v="206" actId="26606"/>
          <ac:spMkLst>
            <pc:docMk/>
            <pc:sldMk cId="563749207" sldId="266"/>
            <ac:spMk id="23" creationId="{28D31E1B-0407-4223-9642-0B642CBF57D9}"/>
          </ac:spMkLst>
        </pc:spChg>
        <pc:spChg chg="del">
          <ac:chgData name="Maria Mahu" userId="0e64b0d503ee9422" providerId="LiveId" clId="{17870DE8-B708-4F54-BA3C-EEEB13D0EC82}" dt="2023-07-21T11:55:47.324" v="206" actId="26606"/>
          <ac:spMkLst>
            <pc:docMk/>
            <pc:sldMk cId="563749207" sldId="266"/>
            <ac:spMk id="30" creationId="{D5B0017B-2ECA-49AF-B397-DC140825DF8D}"/>
          </ac:spMkLst>
        </pc:spChg>
        <pc:spChg chg="del">
          <ac:chgData name="Maria Mahu" userId="0e64b0d503ee9422" providerId="LiveId" clId="{17870DE8-B708-4F54-BA3C-EEEB13D0EC82}" dt="2023-07-21T11:55:47.324" v="206" actId="26606"/>
          <ac:spMkLst>
            <pc:docMk/>
            <pc:sldMk cId="563749207" sldId="266"/>
            <ac:spMk id="32" creationId="{70E96339-907C-46C3-99AC-31179B6F0EBD}"/>
          </ac:spMkLst>
        </pc:spChg>
        <pc:spChg chg="add del">
          <ac:chgData name="Maria Mahu" userId="0e64b0d503ee9422" providerId="LiveId" clId="{17870DE8-B708-4F54-BA3C-EEEB13D0EC82}" dt="2023-07-21T11:56:09.890" v="211" actId="26606"/>
          <ac:spMkLst>
            <pc:docMk/>
            <pc:sldMk cId="563749207" sldId="266"/>
            <ac:spMk id="39" creationId="{D2B783EE-0239-4717-BBEA-8C9EAC61C824}"/>
          </ac:spMkLst>
        </pc:spChg>
        <pc:spChg chg="add del">
          <ac:chgData name="Maria Mahu" userId="0e64b0d503ee9422" providerId="LiveId" clId="{17870DE8-B708-4F54-BA3C-EEEB13D0EC82}" dt="2023-07-21T11:56:09.890" v="211" actId="26606"/>
          <ac:spMkLst>
            <pc:docMk/>
            <pc:sldMk cId="563749207" sldId="266"/>
            <ac:spMk id="41" creationId="{A7B99495-F43F-4D80-A44F-2CB4764EB90B}"/>
          </ac:spMkLst>
        </pc:spChg>
        <pc:spChg chg="add del">
          <ac:chgData name="Maria Mahu" userId="0e64b0d503ee9422" providerId="LiveId" clId="{17870DE8-B708-4F54-BA3C-EEEB13D0EC82}" dt="2023-07-21T11:56:09.890" v="211" actId="26606"/>
          <ac:spMkLst>
            <pc:docMk/>
            <pc:sldMk cId="563749207" sldId="266"/>
            <ac:spMk id="43" creationId="{70BEB1E7-2F88-40BC-B73D-42E5B6F80BFC}"/>
          </ac:spMkLst>
        </pc:spChg>
        <pc:spChg chg="add del">
          <ac:chgData name="Maria Mahu" userId="0e64b0d503ee9422" providerId="LiveId" clId="{17870DE8-B708-4F54-BA3C-EEEB13D0EC82}" dt="2023-07-21T11:56:09.874" v="210" actId="26606"/>
          <ac:spMkLst>
            <pc:docMk/>
            <pc:sldMk cId="563749207" sldId="266"/>
            <ac:spMk id="48" creationId="{45D37F4E-DDB4-456B-97E0-9937730A039F}"/>
          </ac:spMkLst>
        </pc:spChg>
        <pc:spChg chg="add del">
          <ac:chgData name="Maria Mahu" userId="0e64b0d503ee9422" providerId="LiveId" clId="{17870DE8-B708-4F54-BA3C-EEEB13D0EC82}" dt="2023-07-21T11:56:09.874" v="210" actId="26606"/>
          <ac:spMkLst>
            <pc:docMk/>
            <pc:sldMk cId="563749207" sldId="266"/>
            <ac:spMk id="50" creationId="{B2DD41CD-8F47-4F56-AD12-4E2FF7696987}"/>
          </ac:spMkLst>
        </pc:spChg>
        <pc:grpChg chg="del">
          <ac:chgData name="Maria Mahu" userId="0e64b0d503ee9422" providerId="LiveId" clId="{17870DE8-B708-4F54-BA3C-EEEB13D0EC82}" dt="2023-07-21T11:55:47.324" v="206" actId="26606"/>
          <ac:grpSpMkLst>
            <pc:docMk/>
            <pc:sldMk cId="563749207" sldId="266"/>
            <ac:grpSpMk id="25" creationId="{AE1C45F0-260A-458C-96ED-C1F6D2151219}"/>
          </ac:grpSpMkLst>
        </pc:grpChg>
        <pc:picChg chg="del mod">
          <ac:chgData name="Maria Mahu" userId="0e64b0d503ee9422" providerId="LiveId" clId="{17870DE8-B708-4F54-BA3C-EEEB13D0EC82}" dt="2023-07-21T11:54:50.340" v="198" actId="478"/>
          <ac:picMkLst>
            <pc:docMk/>
            <pc:sldMk cId="563749207" sldId="266"/>
            <ac:picMk id="4" creationId="{5B1E6AF1-A50F-EAA0-8876-07F7549A65D7}"/>
          </ac:picMkLst>
        </pc:picChg>
        <pc:picChg chg="add del">
          <ac:chgData name="Maria Mahu" userId="0e64b0d503ee9422" providerId="LiveId" clId="{17870DE8-B708-4F54-BA3C-EEEB13D0EC82}" dt="2023-07-21T11:55:07.991" v="200" actId="22"/>
          <ac:picMkLst>
            <pc:docMk/>
            <pc:sldMk cId="563749207" sldId="266"/>
            <ac:picMk id="6" creationId="{E75DF1D4-0115-18C8-8106-A4C851C96B36}"/>
          </ac:picMkLst>
        </pc:picChg>
        <pc:picChg chg="add del mod">
          <ac:chgData name="Maria Mahu" userId="0e64b0d503ee9422" providerId="LiveId" clId="{17870DE8-B708-4F54-BA3C-EEEB13D0EC82}" dt="2023-07-21T11:55:26.319" v="203" actId="478"/>
          <ac:picMkLst>
            <pc:docMk/>
            <pc:sldMk cId="563749207" sldId="266"/>
            <ac:picMk id="8" creationId="{7BEE2E8C-8C2A-DD47-8911-A60935A95256}"/>
          </ac:picMkLst>
        </pc:picChg>
        <pc:picChg chg="add mod">
          <ac:chgData name="Maria Mahu" userId="0e64b0d503ee9422" providerId="LiveId" clId="{17870DE8-B708-4F54-BA3C-EEEB13D0EC82}" dt="2023-07-25T20:05:32.937" v="479" actId="1076"/>
          <ac:picMkLst>
            <pc:docMk/>
            <pc:sldMk cId="563749207" sldId="266"/>
            <ac:picMk id="10" creationId="{B4F732A8-54FE-61E2-E796-407B674B7D30}"/>
          </ac:picMkLst>
        </pc:picChg>
        <pc:picChg chg="add del mod">
          <ac:chgData name="Maria Mahu" userId="0e64b0d503ee9422" providerId="LiveId" clId="{17870DE8-B708-4F54-BA3C-EEEB13D0EC82}" dt="2023-07-21T11:55:50.443" v="207" actId="478"/>
          <ac:picMkLst>
            <pc:docMk/>
            <pc:sldMk cId="563749207" sldId="266"/>
            <ac:picMk id="12" creationId="{B31B1962-A799-1BC8-90C0-1DE18207956A}"/>
          </ac:picMkLst>
        </pc:picChg>
        <pc:cxnChg chg="del">
          <ac:chgData name="Maria Mahu" userId="0e64b0d503ee9422" providerId="LiveId" clId="{17870DE8-B708-4F54-BA3C-EEEB13D0EC82}" dt="2023-07-21T11:55:47.324" v="206" actId="26606"/>
          <ac:cxnSpMkLst>
            <pc:docMk/>
            <pc:sldMk cId="563749207" sldId="266"/>
            <ac:cxnSpMk id="34" creationId="{6CF1BAF6-AD41-4082-B212-8A1F9A2E8779}"/>
          </ac:cxnSpMkLst>
        </pc:cxnChg>
        <pc:cxnChg chg="add">
          <ac:chgData name="Maria Mahu" userId="0e64b0d503ee9422" providerId="LiveId" clId="{17870DE8-B708-4F54-BA3C-EEEB13D0EC82}" dt="2023-07-21T11:56:09.890" v="211" actId="26606"/>
          <ac:cxnSpMkLst>
            <pc:docMk/>
            <pc:sldMk cId="563749207" sldId="266"/>
            <ac:cxnSpMk id="52" creationId="{FC23E3B9-5ABF-58B3-E2B0-E9A5DAA90037}"/>
          </ac:cxnSpMkLst>
        </pc:cxnChg>
      </pc:sldChg>
      <pc:sldChg chg="modSp mod">
        <pc:chgData name="Maria Mahu" userId="0e64b0d503ee9422" providerId="LiveId" clId="{17870DE8-B708-4F54-BA3C-EEEB13D0EC82}" dt="2023-07-25T20:07:04.656" v="497" actId="20577"/>
        <pc:sldMkLst>
          <pc:docMk/>
          <pc:sldMk cId="1202460851" sldId="268"/>
        </pc:sldMkLst>
        <pc:spChg chg="mod">
          <ac:chgData name="Maria Mahu" userId="0e64b0d503ee9422" providerId="LiveId" clId="{17870DE8-B708-4F54-BA3C-EEEB13D0EC82}" dt="2023-07-25T20:07:04.656" v="497" actId="20577"/>
          <ac:spMkLst>
            <pc:docMk/>
            <pc:sldMk cId="1202460851" sldId="268"/>
            <ac:spMk id="3" creationId="{9FDE7A0F-BC93-B0E7-A607-D13BC0D9EA43}"/>
          </ac:spMkLst>
        </pc:spChg>
        <pc:picChg chg="mod">
          <ac:chgData name="Maria Mahu" userId="0e64b0d503ee9422" providerId="LiveId" clId="{17870DE8-B708-4F54-BA3C-EEEB13D0EC82}" dt="2023-07-25T20:06:32.134" v="484" actId="1076"/>
          <ac:picMkLst>
            <pc:docMk/>
            <pc:sldMk cId="1202460851" sldId="268"/>
            <ac:picMk id="5" creationId="{97C2C4A7-0F75-36F7-050A-C0A0AE2133CE}"/>
          </ac:picMkLst>
        </pc:picChg>
      </pc:sldChg>
      <pc:sldChg chg="modSp mod">
        <pc:chgData name="Maria Mahu" userId="0e64b0d503ee9422" providerId="LiveId" clId="{17870DE8-B708-4F54-BA3C-EEEB13D0EC82}" dt="2023-07-24T15:31:25.953" v="319" actId="20577"/>
        <pc:sldMkLst>
          <pc:docMk/>
          <pc:sldMk cId="1258011853" sldId="269"/>
        </pc:sldMkLst>
        <pc:spChg chg="mod">
          <ac:chgData name="Maria Mahu" userId="0e64b0d503ee9422" providerId="LiveId" clId="{17870DE8-B708-4F54-BA3C-EEEB13D0EC82}" dt="2023-07-24T15:31:25.953" v="319" actId="20577"/>
          <ac:spMkLst>
            <pc:docMk/>
            <pc:sldMk cId="1258011853" sldId="269"/>
            <ac:spMk id="2" creationId="{F0F06F3F-0D43-38AE-F4BD-B9B19C4BED92}"/>
          </ac:spMkLst>
        </pc:spChg>
      </pc:sldChg>
      <pc:sldChg chg="modSp mod">
        <pc:chgData name="Maria Mahu" userId="0e64b0d503ee9422" providerId="LiveId" clId="{17870DE8-B708-4F54-BA3C-EEEB13D0EC82}" dt="2023-07-25T20:08:12.335" v="509" actId="1076"/>
        <pc:sldMkLst>
          <pc:docMk/>
          <pc:sldMk cId="104251752" sldId="270"/>
        </pc:sldMkLst>
        <pc:spChg chg="mod">
          <ac:chgData name="Maria Mahu" userId="0e64b0d503ee9422" providerId="LiveId" clId="{17870DE8-B708-4F54-BA3C-EEEB13D0EC82}" dt="2023-07-25T20:08:12.335" v="509" actId="1076"/>
          <ac:spMkLst>
            <pc:docMk/>
            <pc:sldMk cId="104251752" sldId="270"/>
            <ac:spMk id="2" creationId="{42C80390-E02F-E3C1-2C89-F10432BFF751}"/>
          </ac:spMkLst>
        </pc:spChg>
        <pc:spChg chg="mod">
          <ac:chgData name="Maria Mahu" userId="0e64b0d503ee9422" providerId="LiveId" clId="{17870DE8-B708-4F54-BA3C-EEEB13D0EC82}" dt="2023-07-25T20:08:04.684" v="508" actId="1076"/>
          <ac:spMkLst>
            <pc:docMk/>
            <pc:sldMk cId="104251752" sldId="270"/>
            <ac:spMk id="3" creationId="{7BD85D51-6AB8-DA2B-30EC-4F30604C9687}"/>
          </ac:spMkLst>
        </pc:spChg>
        <pc:picChg chg="mod">
          <ac:chgData name="Maria Mahu" userId="0e64b0d503ee9422" providerId="LiveId" clId="{17870DE8-B708-4F54-BA3C-EEEB13D0EC82}" dt="2023-07-25T20:07:57.718" v="507" actId="1076"/>
          <ac:picMkLst>
            <pc:docMk/>
            <pc:sldMk cId="104251752" sldId="270"/>
            <ac:picMk id="4" creationId="{A28B533E-FEB3-F9CA-39D5-7EC7046FED3B}"/>
          </ac:picMkLst>
        </pc:picChg>
      </pc:sldChg>
      <pc:sldChg chg="modSp mod">
        <pc:chgData name="Maria Mahu" userId="0e64b0d503ee9422" providerId="LiveId" clId="{17870DE8-B708-4F54-BA3C-EEEB13D0EC82}" dt="2023-07-25T20:08:39.184" v="512" actId="1076"/>
        <pc:sldMkLst>
          <pc:docMk/>
          <pc:sldMk cId="877624309" sldId="271"/>
        </pc:sldMkLst>
        <pc:spChg chg="mod">
          <ac:chgData name="Maria Mahu" userId="0e64b0d503ee9422" providerId="LiveId" clId="{17870DE8-B708-4F54-BA3C-EEEB13D0EC82}" dt="2023-07-25T20:08:39.184" v="512" actId="1076"/>
          <ac:spMkLst>
            <pc:docMk/>
            <pc:sldMk cId="877624309" sldId="271"/>
            <ac:spMk id="2" creationId="{9BBBBD74-3374-DA43-FAE4-EBB5BCF34AC3}"/>
          </ac:spMkLst>
        </pc:spChg>
        <pc:spChg chg="mod">
          <ac:chgData name="Maria Mahu" userId="0e64b0d503ee9422" providerId="LiveId" clId="{17870DE8-B708-4F54-BA3C-EEEB13D0EC82}" dt="2023-07-25T20:08:30.660" v="511" actId="14100"/>
          <ac:spMkLst>
            <pc:docMk/>
            <pc:sldMk cId="877624309" sldId="271"/>
            <ac:spMk id="3" creationId="{64C3D4CA-A72F-15F9-C7A5-73ECB03B4715}"/>
          </ac:spMkLst>
        </pc:spChg>
      </pc:sldChg>
      <pc:sldChg chg="addSp delSp modSp mod">
        <pc:chgData name="Maria Mahu" userId="0e64b0d503ee9422" providerId="LiveId" clId="{17870DE8-B708-4F54-BA3C-EEEB13D0EC82}" dt="2023-07-25T20:09:37.714" v="523" actId="1076"/>
        <pc:sldMkLst>
          <pc:docMk/>
          <pc:sldMk cId="1338053028" sldId="272"/>
        </pc:sldMkLst>
        <pc:spChg chg="mod">
          <ac:chgData name="Maria Mahu" userId="0e64b0d503ee9422" providerId="LiveId" clId="{17870DE8-B708-4F54-BA3C-EEEB13D0EC82}" dt="2023-07-25T20:09:14.842" v="518" actId="26606"/>
          <ac:spMkLst>
            <pc:docMk/>
            <pc:sldMk cId="1338053028" sldId="272"/>
            <ac:spMk id="2" creationId="{A2805D41-E337-EBE9-6730-06D56F2C77AF}"/>
          </ac:spMkLst>
        </pc:spChg>
        <pc:spChg chg="mod">
          <ac:chgData name="Maria Mahu" userId="0e64b0d503ee9422" providerId="LiveId" clId="{17870DE8-B708-4F54-BA3C-EEEB13D0EC82}" dt="2023-07-25T20:09:34.413" v="522" actId="14100"/>
          <ac:spMkLst>
            <pc:docMk/>
            <pc:sldMk cId="1338053028" sldId="272"/>
            <ac:spMk id="3" creationId="{7AB98491-A7AE-E7C1-A52D-7E219F2B7DCA}"/>
          </ac:spMkLst>
        </pc:spChg>
        <pc:spChg chg="add del">
          <ac:chgData name="Maria Mahu" userId="0e64b0d503ee9422" providerId="LiveId" clId="{17870DE8-B708-4F54-BA3C-EEEB13D0EC82}" dt="2023-07-25T20:09:14.842" v="518" actId="26606"/>
          <ac:spMkLst>
            <pc:docMk/>
            <pc:sldMk cId="1338053028" sldId="272"/>
            <ac:spMk id="17" creationId="{A648176E-454C-437C-B0FC-9B82FCF32B24}"/>
          </ac:spMkLst>
        </pc:spChg>
        <pc:spChg chg="add del">
          <ac:chgData name="Maria Mahu" userId="0e64b0d503ee9422" providerId="LiveId" clId="{17870DE8-B708-4F54-BA3C-EEEB13D0EC82}" dt="2023-07-25T20:09:14.842" v="518" actId="26606"/>
          <ac:spMkLst>
            <pc:docMk/>
            <pc:sldMk cId="1338053028" sldId="272"/>
            <ac:spMk id="18" creationId="{361DC183-07AE-409A-AB63-34A0C77B60E6}"/>
          </ac:spMkLst>
        </pc:spChg>
        <pc:spChg chg="add del">
          <ac:chgData name="Maria Mahu" userId="0e64b0d503ee9422" providerId="LiveId" clId="{17870DE8-B708-4F54-BA3C-EEEB13D0EC82}" dt="2023-07-25T20:09:14.842" v="518" actId="26606"/>
          <ac:spMkLst>
            <pc:docMk/>
            <pc:sldMk cId="1338053028" sldId="272"/>
            <ac:spMk id="19" creationId="{90464369-70FA-42AF-948F-80664CA7BFE5}"/>
          </ac:spMkLst>
        </pc:spChg>
        <pc:spChg chg="add del">
          <ac:chgData name="Maria Mahu" userId="0e64b0d503ee9422" providerId="LiveId" clId="{17870DE8-B708-4F54-BA3C-EEEB13D0EC82}" dt="2023-07-25T20:09:14.842" v="518" actId="26606"/>
          <ac:spMkLst>
            <pc:docMk/>
            <pc:sldMk cId="1338053028" sldId="272"/>
            <ac:spMk id="20" creationId="{A6604B49-AD5C-4590-B051-06C8222ECD99}"/>
          </ac:spMkLst>
        </pc:spChg>
        <pc:spChg chg="add del">
          <ac:chgData name="Maria Mahu" userId="0e64b0d503ee9422" providerId="LiveId" clId="{17870DE8-B708-4F54-BA3C-EEEB13D0EC82}" dt="2023-07-25T20:09:14.842" v="518" actId="26606"/>
          <ac:spMkLst>
            <pc:docMk/>
            <pc:sldMk cId="1338053028" sldId="272"/>
            <ac:spMk id="21" creationId="{CC552A98-EF7D-4D42-AB69-066B786AB55B}"/>
          </ac:spMkLst>
        </pc:spChg>
        <pc:spChg chg="add del">
          <ac:chgData name="Maria Mahu" userId="0e64b0d503ee9422" providerId="LiveId" clId="{17870DE8-B708-4F54-BA3C-EEEB13D0EC82}" dt="2023-07-25T20:09:08.294" v="515" actId="26606"/>
          <ac:spMkLst>
            <pc:docMk/>
            <pc:sldMk cId="1338053028" sldId="272"/>
            <ac:spMk id="26" creationId="{B86AA2DA-281A-4806-8977-D617AEAC830F}"/>
          </ac:spMkLst>
        </pc:spChg>
        <pc:spChg chg="add del">
          <ac:chgData name="Maria Mahu" userId="0e64b0d503ee9422" providerId="LiveId" clId="{17870DE8-B708-4F54-BA3C-EEEB13D0EC82}" dt="2023-07-25T20:09:08.294" v="515" actId="26606"/>
          <ac:spMkLst>
            <pc:docMk/>
            <pc:sldMk cId="1338053028" sldId="272"/>
            <ac:spMk id="28" creationId="{64185774-6FC0-4B8D-A8DB-A8854688960B}"/>
          </ac:spMkLst>
        </pc:spChg>
        <pc:spChg chg="add del">
          <ac:chgData name="Maria Mahu" userId="0e64b0d503ee9422" providerId="LiveId" clId="{17870DE8-B708-4F54-BA3C-EEEB13D0EC82}" dt="2023-07-25T20:09:08.294" v="515" actId="26606"/>
          <ac:spMkLst>
            <pc:docMk/>
            <pc:sldMk cId="1338053028" sldId="272"/>
            <ac:spMk id="30" creationId="{B7D3B4FC-79F4-47D2-9D79-DA876E6AD813}"/>
          </ac:spMkLst>
        </pc:spChg>
        <pc:spChg chg="add del">
          <ac:chgData name="Maria Mahu" userId="0e64b0d503ee9422" providerId="LiveId" clId="{17870DE8-B708-4F54-BA3C-EEEB13D0EC82}" dt="2023-07-25T20:09:08.294" v="515" actId="26606"/>
          <ac:spMkLst>
            <pc:docMk/>
            <pc:sldMk cId="1338053028" sldId="272"/>
            <ac:spMk id="32" creationId="{2775D660-3127-4688-9782-F7C4639B1691}"/>
          </ac:spMkLst>
        </pc:spChg>
        <pc:spChg chg="add del">
          <ac:chgData name="Maria Mahu" userId="0e64b0d503ee9422" providerId="LiveId" clId="{17870DE8-B708-4F54-BA3C-EEEB13D0EC82}" dt="2023-07-25T20:09:14.748" v="517" actId="26606"/>
          <ac:spMkLst>
            <pc:docMk/>
            <pc:sldMk cId="1338053028" sldId="272"/>
            <ac:spMk id="34" creationId="{45D37F4E-DDB4-456B-97E0-9937730A039F}"/>
          </ac:spMkLst>
        </pc:spChg>
        <pc:spChg chg="add del">
          <ac:chgData name="Maria Mahu" userId="0e64b0d503ee9422" providerId="LiveId" clId="{17870DE8-B708-4F54-BA3C-EEEB13D0EC82}" dt="2023-07-25T20:09:14.748" v="517" actId="26606"/>
          <ac:spMkLst>
            <pc:docMk/>
            <pc:sldMk cId="1338053028" sldId="272"/>
            <ac:spMk id="35" creationId="{B2DD41CD-8F47-4F56-AD12-4E2FF7696987}"/>
          </ac:spMkLst>
        </pc:spChg>
        <pc:spChg chg="add">
          <ac:chgData name="Maria Mahu" userId="0e64b0d503ee9422" providerId="LiveId" clId="{17870DE8-B708-4F54-BA3C-EEEB13D0EC82}" dt="2023-07-25T20:09:14.842" v="518" actId="26606"/>
          <ac:spMkLst>
            <pc:docMk/>
            <pc:sldMk cId="1338053028" sldId="272"/>
            <ac:spMk id="37" creationId="{7FF47CB7-972F-479F-A36D-9E72D26EC8DA}"/>
          </ac:spMkLst>
        </pc:spChg>
        <pc:spChg chg="add">
          <ac:chgData name="Maria Mahu" userId="0e64b0d503ee9422" providerId="LiveId" clId="{17870DE8-B708-4F54-BA3C-EEEB13D0EC82}" dt="2023-07-25T20:09:14.842" v="518" actId="26606"/>
          <ac:spMkLst>
            <pc:docMk/>
            <pc:sldMk cId="1338053028" sldId="272"/>
            <ac:spMk id="38" creationId="{0D153B68-5844-490D-8E67-F616D6D721CA}"/>
          </ac:spMkLst>
        </pc:spChg>
        <pc:spChg chg="add">
          <ac:chgData name="Maria Mahu" userId="0e64b0d503ee9422" providerId="LiveId" clId="{17870DE8-B708-4F54-BA3C-EEEB13D0EC82}" dt="2023-07-25T20:09:14.842" v="518" actId="26606"/>
          <ac:spMkLst>
            <pc:docMk/>
            <pc:sldMk cId="1338053028" sldId="272"/>
            <ac:spMk id="39" creationId="{9A0D773F-7A7D-4DBB-9DEA-86BB8B8F4BC8}"/>
          </ac:spMkLst>
        </pc:spChg>
        <pc:picChg chg="mod">
          <ac:chgData name="Maria Mahu" userId="0e64b0d503ee9422" providerId="LiveId" clId="{17870DE8-B708-4F54-BA3C-EEEB13D0EC82}" dt="2023-07-25T20:09:37.714" v="523" actId="1076"/>
          <ac:picMkLst>
            <pc:docMk/>
            <pc:sldMk cId="1338053028" sldId="272"/>
            <ac:picMk id="4" creationId="{8E4CEFF7-79B4-8821-7B26-DF799D9ED1C8}"/>
          </ac:picMkLst>
        </pc:picChg>
      </pc:sldChg>
      <pc:sldChg chg="addSp delSp modSp mod">
        <pc:chgData name="Maria Mahu" userId="0e64b0d503ee9422" providerId="LiveId" clId="{17870DE8-B708-4F54-BA3C-EEEB13D0EC82}" dt="2023-07-25T20:10:43.681" v="532" actId="1076"/>
        <pc:sldMkLst>
          <pc:docMk/>
          <pc:sldMk cId="3596026635" sldId="273"/>
        </pc:sldMkLst>
        <pc:spChg chg="mod">
          <ac:chgData name="Maria Mahu" userId="0e64b0d503ee9422" providerId="LiveId" clId="{17870DE8-B708-4F54-BA3C-EEEB13D0EC82}" dt="2023-07-25T20:10:22.530" v="528" actId="26606"/>
          <ac:spMkLst>
            <pc:docMk/>
            <pc:sldMk cId="3596026635" sldId="273"/>
            <ac:spMk id="2" creationId="{A4F5D1FD-C341-E190-D569-3A5BE0CA7CDC}"/>
          </ac:spMkLst>
        </pc:spChg>
        <pc:spChg chg="mod">
          <ac:chgData name="Maria Mahu" userId="0e64b0d503ee9422" providerId="LiveId" clId="{17870DE8-B708-4F54-BA3C-EEEB13D0EC82}" dt="2023-07-25T20:10:43.681" v="532" actId="1076"/>
          <ac:spMkLst>
            <pc:docMk/>
            <pc:sldMk cId="3596026635" sldId="273"/>
            <ac:spMk id="3" creationId="{FB785D78-D460-8657-B114-C03B372F4FFB}"/>
          </ac:spMkLst>
        </pc:spChg>
        <pc:spChg chg="add del">
          <ac:chgData name="Maria Mahu" userId="0e64b0d503ee9422" providerId="LiveId" clId="{17870DE8-B708-4F54-BA3C-EEEB13D0EC82}" dt="2023-07-25T20:10:02.662" v="526" actId="26606"/>
          <ac:spMkLst>
            <pc:docMk/>
            <pc:sldMk cId="3596026635" sldId="273"/>
            <ac:spMk id="9" creationId="{04812C46-200A-4DEB-A05E-3ED6C68C2387}"/>
          </ac:spMkLst>
        </pc:spChg>
        <pc:spChg chg="add del">
          <ac:chgData name="Maria Mahu" userId="0e64b0d503ee9422" providerId="LiveId" clId="{17870DE8-B708-4F54-BA3C-EEEB13D0EC82}" dt="2023-07-25T20:10:02.662" v="526" actId="26606"/>
          <ac:spMkLst>
            <pc:docMk/>
            <pc:sldMk cId="3596026635" sldId="273"/>
            <ac:spMk id="11" creationId="{D1EA859B-E555-4109-94F3-6700E046E008}"/>
          </ac:spMkLst>
        </pc:spChg>
        <pc:spChg chg="add del">
          <ac:chgData name="Maria Mahu" userId="0e64b0d503ee9422" providerId="LiveId" clId="{17870DE8-B708-4F54-BA3C-EEEB13D0EC82}" dt="2023-07-25T20:10:02.551" v="525" actId="26606"/>
          <ac:spMkLst>
            <pc:docMk/>
            <pc:sldMk cId="3596026635" sldId="273"/>
            <ac:spMk id="16" creationId="{637B2035-1FCB-439A-B421-095E136C7E07}"/>
          </ac:spMkLst>
        </pc:spChg>
        <pc:spChg chg="add del">
          <ac:chgData name="Maria Mahu" userId="0e64b0d503ee9422" providerId="LiveId" clId="{17870DE8-B708-4F54-BA3C-EEEB13D0EC82}" dt="2023-07-25T20:10:02.551" v="525" actId="26606"/>
          <ac:spMkLst>
            <pc:docMk/>
            <pc:sldMk cId="3596026635" sldId="273"/>
            <ac:spMk id="18" creationId="{676D6CDF-C512-4739-B158-55EE955EFA39}"/>
          </ac:spMkLst>
        </pc:spChg>
        <pc:spChg chg="add del">
          <ac:chgData name="Maria Mahu" userId="0e64b0d503ee9422" providerId="LiveId" clId="{17870DE8-B708-4F54-BA3C-EEEB13D0EC82}" dt="2023-07-25T20:10:22.530" v="528" actId="26606"/>
          <ac:spMkLst>
            <pc:docMk/>
            <pc:sldMk cId="3596026635" sldId="273"/>
            <ac:spMk id="20" creationId="{9A0D773F-7A7D-4DBB-9DEA-86BB8B8F4BC8}"/>
          </ac:spMkLst>
        </pc:spChg>
        <pc:spChg chg="add del">
          <ac:chgData name="Maria Mahu" userId="0e64b0d503ee9422" providerId="LiveId" clId="{17870DE8-B708-4F54-BA3C-EEEB13D0EC82}" dt="2023-07-25T20:10:22.530" v="528" actId="26606"/>
          <ac:spMkLst>
            <pc:docMk/>
            <pc:sldMk cId="3596026635" sldId="273"/>
            <ac:spMk id="21" creationId="{7FF47CB7-972F-479F-A36D-9E72D26EC8DA}"/>
          </ac:spMkLst>
        </pc:spChg>
        <pc:spChg chg="add del">
          <ac:chgData name="Maria Mahu" userId="0e64b0d503ee9422" providerId="LiveId" clId="{17870DE8-B708-4F54-BA3C-EEEB13D0EC82}" dt="2023-07-25T20:10:22.530" v="528" actId="26606"/>
          <ac:spMkLst>
            <pc:docMk/>
            <pc:sldMk cId="3596026635" sldId="273"/>
            <ac:spMk id="22" creationId="{0D153B68-5844-490D-8E67-F616D6D721CA}"/>
          </ac:spMkLst>
        </pc:spChg>
        <pc:spChg chg="add">
          <ac:chgData name="Maria Mahu" userId="0e64b0d503ee9422" providerId="LiveId" clId="{17870DE8-B708-4F54-BA3C-EEEB13D0EC82}" dt="2023-07-25T20:10:22.530" v="528" actId="26606"/>
          <ac:spMkLst>
            <pc:docMk/>
            <pc:sldMk cId="3596026635" sldId="273"/>
            <ac:spMk id="27" creationId="{743AA782-23D1-4521-8CAD-47662984AA08}"/>
          </ac:spMkLst>
        </pc:spChg>
        <pc:spChg chg="add">
          <ac:chgData name="Maria Mahu" userId="0e64b0d503ee9422" providerId="LiveId" clId="{17870DE8-B708-4F54-BA3C-EEEB13D0EC82}" dt="2023-07-25T20:10:22.530" v="528" actId="26606"/>
          <ac:spMkLst>
            <pc:docMk/>
            <pc:sldMk cId="3596026635" sldId="273"/>
            <ac:spMk id="29" creationId="{650D18FE-0824-4A46-B22C-A86B52E5780A}"/>
          </ac:spMkLst>
        </pc:spChg>
        <pc:picChg chg="mod ord">
          <ac:chgData name="Maria Mahu" userId="0e64b0d503ee9422" providerId="LiveId" clId="{17870DE8-B708-4F54-BA3C-EEEB13D0EC82}" dt="2023-07-25T20:10:27.560" v="529" actId="1076"/>
          <ac:picMkLst>
            <pc:docMk/>
            <pc:sldMk cId="3596026635" sldId="273"/>
            <ac:picMk id="4" creationId="{6AD8D66B-E9BC-F8C7-106C-45A274AD0890}"/>
          </ac:picMkLst>
        </pc:picChg>
      </pc:sldChg>
      <pc:sldChg chg="modSp mod">
        <pc:chgData name="Maria Mahu" userId="0e64b0d503ee9422" providerId="LiveId" clId="{17870DE8-B708-4F54-BA3C-EEEB13D0EC82}" dt="2023-07-24T15:32:07.782" v="333" actId="27636"/>
        <pc:sldMkLst>
          <pc:docMk/>
          <pc:sldMk cId="4149347952" sldId="275"/>
        </pc:sldMkLst>
        <pc:spChg chg="mod">
          <ac:chgData name="Maria Mahu" userId="0e64b0d503ee9422" providerId="LiveId" clId="{17870DE8-B708-4F54-BA3C-EEEB13D0EC82}" dt="2023-07-24T15:32:07.782" v="333" actId="27636"/>
          <ac:spMkLst>
            <pc:docMk/>
            <pc:sldMk cId="4149347952" sldId="275"/>
            <ac:spMk id="2" creationId="{043ED195-581B-5124-0236-41D1C2F01712}"/>
          </ac:spMkLst>
        </pc:spChg>
      </pc:sldChg>
      <pc:sldChg chg="modSp mod">
        <pc:chgData name="Maria Mahu" userId="0e64b0d503ee9422" providerId="LiveId" clId="{17870DE8-B708-4F54-BA3C-EEEB13D0EC82}" dt="2023-07-28T11:21:32.584" v="646" actId="1076"/>
        <pc:sldMkLst>
          <pc:docMk/>
          <pc:sldMk cId="2274592528" sldId="277"/>
        </pc:sldMkLst>
        <pc:spChg chg="mod">
          <ac:chgData name="Maria Mahu" userId="0e64b0d503ee9422" providerId="LiveId" clId="{17870DE8-B708-4F54-BA3C-EEEB13D0EC82}" dt="2023-07-28T11:20:01.181" v="638" actId="14100"/>
          <ac:spMkLst>
            <pc:docMk/>
            <pc:sldMk cId="2274592528" sldId="277"/>
            <ac:spMk id="2" creationId="{C0446067-DF0B-6954-FC99-1E542164BEC2}"/>
          </ac:spMkLst>
        </pc:spChg>
        <pc:spChg chg="mod">
          <ac:chgData name="Maria Mahu" userId="0e64b0d503ee9422" providerId="LiveId" clId="{17870DE8-B708-4F54-BA3C-EEEB13D0EC82}" dt="2023-07-28T11:20:57.449" v="642" actId="1076"/>
          <ac:spMkLst>
            <pc:docMk/>
            <pc:sldMk cId="2274592528" sldId="277"/>
            <ac:spMk id="3" creationId="{0EAC08A3-839C-5A45-EAE6-1652519A77A6}"/>
          </ac:spMkLst>
        </pc:spChg>
        <pc:picChg chg="mod">
          <ac:chgData name="Maria Mahu" userId="0e64b0d503ee9422" providerId="LiveId" clId="{17870DE8-B708-4F54-BA3C-EEEB13D0EC82}" dt="2023-07-28T11:21:32.584" v="646" actId="1076"/>
          <ac:picMkLst>
            <pc:docMk/>
            <pc:sldMk cId="2274592528" sldId="277"/>
            <ac:picMk id="4" creationId="{4B712BE8-5B9A-1C1D-9EB3-A2B813339E30}"/>
          </ac:picMkLst>
        </pc:picChg>
      </pc:sldChg>
      <pc:sldChg chg="modSp mod">
        <pc:chgData name="Maria Mahu" userId="0e64b0d503ee9422" providerId="LiveId" clId="{17870DE8-B708-4F54-BA3C-EEEB13D0EC82}" dt="2023-07-24T15:33:35.782" v="354" actId="20577"/>
        <pc:sldMkLst>
          <pc:docMk/>
          <pc:sldMk cId="3652840234" sldId="281"/>
        </pc:sldMkLst>
        <pc:spChg chg="mod">
          <ac:chgData name="Maria Mahu" userId="0e64b0d503ee9422" providerId="LiveId" clId="{17870DE8-B708-4F54-BA3C-EEEB13D0EC82}" dt="2023-07-24T15:33:35.782" v="354" actId="20577"/>
          <ac:spMkLst>
            <pc:docMk/>
            <pc:sldMk cId="3652840234" sldId="281"/>
            <ac:spMk id="2" creationId="{7F9411D6-4F67-AF26-038D-664C690D0467}"/>
          </ac:spMkLst>
        </pc:spChg>
      </pc:sldChg>
      <pc:sldChg chg="modSp mod">
        <pc:chgData name="Maria Mahu" userId="0e64b0d503ee9422" providerId="LiveId" clId="{17870DE8-B708-4F54-BA3C-EEEB13D0EC82}" dt="2023-07-28T11:22:07.704" v="651" actId="14100"/>
        <pc:sldMkLst>
          <pc:docMk/>
          <pc:sldMk cId="1489166507" sldId="282"/>
        </pc:sldMkLst>
        <pc:spChg chg="mod">
          <ac:chgData name="Maria Mahu" userId="0e64b0d503ee9422" providerId="LiveId" clId="{17870DE8-B708-4F54-BA3C-EEEB13D0EC82}" dt="2023-07-28T11:22:07.704" v="651" actId="14100"/>
          <ac:spMkLst>
            <pc:docMk/>
            <pc:sldMk cId="1489166507" sldId="282"/>
            <ac:spMk id="3" creationId="{38AC664E-DB48-9BD0-6978-82F5CCFE1BF2}"/>
          </ac:spMkLst>
        </pc:spChg>
      </pc:sldChg>
      <pc:sldChg chg="modSp mod">
        <pc:chgData name="Maria Mahu" userId="0e64b0d503ee9422" providerId="LiveId" clId="{17870DE8-B708-4F54-BA3C-EEEB13D0EC82}" dt="2023-07-28T11:23:17.932" v="661" actId="1076"/>
        <pc:sldMkLst>
          <pc:docMk/>
          <pc:sldMk cId="3125354161" sldId="283"/>
        </pc:sldMkLst>
        <pc:spChg chg="mod">
          <ac:chgData name="Maria Mahu" userId="0e64b0d503ee9422" providerId="LiveId" clId="{17870DE8-B708-4F54-BA3C-EEEB13D0EC82}" dt="2023-07-28T11:22:55.622" v="658" actId="14100"/>
          <ac:spMkLst>
            <pc:docMk/>
            <pc:sldMk cId="3125354161" sldId="283"/>
            <ac:spMk id="2" creationId="{F2D400D1-B090-6481-CDEF-97B68537EC5C}"/>
          </ac:spMkLst>
        </pc:spChg>
        <pc:spChg chg="mod">
          <ac:chgData name="Maria Mahu" userId="0e64b0d503ee9422" providerId="LiveId" clId="{17870DE8-B708-4F54-BA3C-EEEB13D0EC82}" dt="2023-07-28T11:23:17.932" v="661" actId="1076"/>
          <ac:spMkLst>
            <pc:docMk/>
            <pc:sldMk cId="3125354161" sldId="283"/>
            <ac:spMk id="3" creationId="{2ABB0028-8D3C-56F3-7D17-859455D3F673}"/>
          </ac:spMkLst>
        </pc:spChg>
        <pc:picChg chg="mod">
          <ac:chgData name="Maria Mahu" userId="0e64b0d503ee9422" providerId="LiveId" clId="{17870DE8-B708-4F54-BA3C-EEEB13D0EC82}" dt="2023-07-28T11:22:45.788" v="656" actId="1076"/>
          <ac:picMkLst>
            <pc:docMk/>
            <pc:sldMk cId="3125354161" sldId="283"/>
            <ac:picMk id="4" creationId="{FB738DC5-A7EA-B3AF-E9E6-E8048AE58984}"/>
          </ac:picMkLst>
        </pc:picChg>
      </pc:sldChg>
      <pc:sldChg chg="modSp mod">
        <pc:chgData name="Maria Mahu" userId="0e64b0d503ee9422" providerId="LiveId" clId="{17870DE8-B708-4F54-BA3C-EEEB13D0EC82}" dt="2023-07-28T11:24:28.313" v="669" actId="123"/>
        <pc:sldMkLst>
          <pc:docMk/>
          <pc:sldMk cId="1883548547" sldId="284"/>
        </pc:sldMkLst>
        <pc:spChg chg="mod">
          <ac:chgData name="Maria Mahu" userId="0e64b0d503ee9422" providerId="LiveId" clId="{17870DE8-B708-4F54-BA3C-EEEB13D0EC82}" dt="2023-07-28T11:24:28.313" v="669" actId="123"/>
          <ac:spMkLst>
            <pc:docMk/>
            <pc:sldMk cId="1883548547" sldId="284"/>
            <ac:spMk id="3" creationId="{4F945D68-4103-2BCD-F940-72A257FCDD2D}"/>
          </ac:spMkLst>
        </pc:spChg>
        <pc:picChg chg="mod">
          <ac:chgData name="Maria Mahu" userId="0e64b0d503ee9422" providerId="LiveId" clId="{17870DE8-B708-4F54-BA3C-EEEB13D0EC82}" dt="2023-07-28T11:24:05.545" v="667" actId="14100"/>
          <ac:picMkLst>
            <pc:docMk/>
            <pc:sldMk cId="1883548547" sldId="284"/>
            <ac:picMk id="4" creationId="{AC0F11A2-8CD5-F297-FC87-0A05DFC38934}"/>
          </ac:picMkLst>
        </pc:picChg>
      </pc:sldChg>
      <pc:sldChg chg="modSp mod">
        <pc:chgData name="Maria Mahu" userId="0e64b0d503ee9422" providerId="LiveId" clId="{17870DE8-B708-4F54-BA3C-EEEB13D0EC82}" dt="2023-07-28T11:25:13.998" v="674" actId="1076"/>
        <pc:sldMkLst>
          <pc:docMk/>
          <pc:sldMk cId="2093569978" sldId="285"/>
        </pc:sldMkLst>
        <pc:spChg chg="mod">
          <ac:chgData name="Maria Mahu" userId="0e64b0d503ee9422" providerId="LiveId" clId="{17870DE8-B708-4F54-BA3C-EEEB13D0EC82}" dt="2023-07-28T11:24:56.700" v="673" actId="14100"/>
          <ac:spMkLst>
            <pc:docMk/>
            <pc:sldMk cId="2093569978" sldId="285"/>
            <ac:spMk id="3" creationId="{02236B3D-A1C4-2B45-5F15-1B194B850FC5}"/>
          </ac:spMkLst>
        </pc:spChg>
        <pc:picChg chg="mod">
          <ac:chgData name="Maria Mahu" userId="0e64b0d503ee9422" providerId="LiveId" clId="{17870DE8-B708-4F54-BA3C-EEEB13D0EC82}" dt="2023-07-28T11:25:13.998" v="674" actId="1076"/>
          <ac:picMkLst>
            <pc:docMk/>
            <pc:sldMk cId="2093569978" sldId="285"/>
            <ac:picMk id="4" creationId="{F881BD92-7C26-5145-4F4D-EFD5F7AD3E74}"/>
          </ac:picMkLst>
        </pc:picChg>
      </pc:sldChg>
      <pc:sldChg chg="modSp mod">
        <pc:chgData name="Maria Mahu" userId="0e64b0d503ee9422" providerId="LiveId" clId="{17870DE8-B708-4F54-BA3C-EEEB13D0EC82}" dt="2023-07-28T11:25:24.437" v="675" actId="1076"/>
        <pc:sldMkLst>
          <pc:docMk/>
          <pc:sldMk cId="1234148260" sldId="286"/>
        </pc:sldMkLst>
        <pc:spChg chg="mod">
          <ac:chgData name="Maria Mahu" userId="0e64b0d503ee9422" providerId="LiveId" clId="{17870DE8-B708-4F54-BA3C-EEEB13D0EC82}" dt="2023-07-28T11:25:24.437" v="675" actId="1076"/>
          <ac:spMkLst>
            <pc:docMk/>
            <pc:sldMk cId="1234148260" sldId="286"/>
            <ac:spMk id="2" creationId="{A509FDE7-4119-093F-8D7A-C8FF366E77FB}"/>
          </ac:spMkLst>
        </pc:spChg>
      </pc:sldChg>
      <pc:sldChg chg="del">
        <pc:chgData name="Maria Mahu" userId="0e64b0d503ee9422" providerId="LiveId" clId="{17870DE8-B708-4F54-BA3C-EEEB13D0EC82}" dt="2023-07-24T15:33:16.263" v="353" actId="2696"/>
        <pc:sldMkLst>
          <pc:docMk/>
          <pc:sldMk cId="4032410903" sldId="287"/>
        </pc:sldMkLst>
      </pc:sldChg>
      <pc:sldChg chg="addSp delSp modSp mod">
        <pc:chgData name="Maria Mahu" userId="0e64b0d503ee9422" providerId="LiveId" clId="{17870DE8-B708-4F54-BA3C-EEEB13D0EC82}" dt="2023-07-24T15:35:28.232" v="363" actId="20577"/>
        <pc:sldMkLst>
          <pc:docMk/>
          <pc:sldMk cId="2833797034" sldId="288"/>
        </pc:sldMkLst>
        <pc:spChg chg="mod">
          <ac:chgData name="Maria Mahu" userId="0e64b0d503ee9422" providerId="LiveId" clId="{17870DE8-B708-4F54-BA3C-EEEB13D0EC82}" dt="2023-07-24T15:35:28.232" v="363" actId="20577"/>
          <ac:spMkLst>
            <pc:docMk/>
            <pc:sldMk cId="2833797034" sldId="288"/>
            <ac:spMk id="2" creationId="{DB5E6B90-C535-E0B6-205E-C7940E1B8AD4}"/>
          </ac:spMkLst>
        </pc:spChg>
        <pc:spChg chg="mod">
          <ac:chgData name="Maria Mahu" userId="0e64b0d503ee9422" providerId="LiveId" clId="{17870DE8-B708-4F54-BA3C-EEEB13D0EC82}" dt="2023-07-24T15:35:26.922" v="362" actId="26606"/>
          <ac:spMkLst>
            <pc:docMk/>
            <pc:sldMk cId="2833797034" sldId="288"/>
            <ac:spMk id="3" creationId="{C44F761F-3201-7D3C-9F82-6620F40449F8}"/>
          </ac:spMkLst>
        </pc:spChg>
        <pc:spChg chg="add del">
          <ac:chgData name="Maria Mahu" userId="0e64b0d503ee9422" providerId="LiveId" clId="{17870DE8-B708-4F54-BA3C-EEEB13D0EC82}" dt="2023-07-24T15:35:26.922" v="362" actId="26606"/>
          <ac:spMkLst>
            <pc:docMk/>
            <pc:sldMk cId="2833797034" sldId="288"/>
            <ac:spMk id="8" creationId="{8B9AA7C6-5E5A-498E-A6DF-A943376E09BC}"/>
          </ac:spMkLst>
        </pc:spChg>
        <pc:spChg chg="add del">
          <ac:chgData name="Maria Mahu" userId="0e64b0d503ee9422" providerId="LiveId" clId="{17870DE8-B708-4F54-BA3C-EEEB13D0EC82}" dt="2023-07-24T15:35:26.922" v="362" actId="26606"/>
          <ac:spMkLst>
            <pc:docMk/>
            <pc:sldMk cId="2833797034" sldId="288"/>
            <ac:spMk id="14" creationId="{81E140AE-0ABF-47C8-BF32-7D2F0CF2BA44}"/>
          </ac:spMkLst>
        </pc:spChg>
        <pc:spChg chg="add del">
          <ac:chgData name="Maria Mahu" userId="0e64b0d503ee9422" providerId="LiveId" clId="{17870DE8-B708-4F54-BA3C-EEEB13D0EC82}" dt="2023-07-24T15:35:26.922" v="362" actId="26606"/>
          <ac:spMkLst>
            <pc:docMk/>
            <pc:sldMk cId="2833797034" sldId="288"/>
            <ac:spMk id="16" creationId="{CBC4F608-B4B8-48C3-9572-C0F061B1CD99}"/>
          </ac:spMkLst>
        </pc:spChg>
        <pc:spChg chg="add del">
          <ac:chgData name="Maria Mahu" userId="0e64b0d503ee9422" providerId="LiveId" clId="{17870DE8-B708-4F54-BA3C-EEEB13D0EC82}" dt="2023-07-24T15:35:26.922" v="362" actId="26606"/>
          <ac:spMkLst>
            <pc:docMk/>
            <pc:sldMk cId="2833797034" sldId="288"/>
            <ac:spMk id="23" creationId="{245A9F99-D9B1-4094-A2E2-B90AC1DB7B9C}"/>
          </ac:spMkLst>
        </pc:spChg>
        <pc:spChg chg="add del">
          <ac:chgData name="Maria Mahu" userId="0e64b0d503ee9422" providerId="LiveId" clId="{17870DE8-B708-4F54-BA3C-EEEB13D0EC82}" dt="2023-07-24T15:35:26.922" v="362" actId="26606"/>
          <ac:spMkLst>
            <pc:docMk/>
            <pc:sldMk cId="2833797034" sldId="288"/>
            <ac:spMk id="25" creationId="{B7FAF607-473A-4A43-A23D-BBFF5C4117BB}"/>
          </ac:spMkLst>
        </pc:spChg>
        <pc:grpChg chg="add del">
          <ac:chgData name="Maria Mahu" userId="0e64b0d503ee9422" providerId="LiveId" clId="{17870DE8-B708-4F54-BA3C-EEEB13D0EC82}" dt="2023-07-24T15:35:26.922" v="362" actId="26606"/>
          <ac:grpSpMkLst>
            <pc:docMk/>
            <pc:sldMk cId="2833797034" sldId="288"/>
            <ac:grpSpMk id="10" creationId="{83EAB11A-76F7-48F4-9B4F-5BFDF4BF9670}"/>
          </ac:grpSpMkLst>
        </pc:grpChg>
        <pc:grpChg chg="add del">
          <ac:chgData name="Maria Mahu" userId="0e64b0d503ee9422" providerId="LiveId" clId="{17870DE8-B708-4F54-BA3C-EEEB13D0EC82}" dt="2023-07-24T15:35:26.922" v="362" actId="26606"/>
          <ac:grpSpMkLst>
            <pc:docMk/>
            <pc:sldMk cId="2833797034" sldId="288"/>
            <ac:grpSpMk id="27" creationId="{C5F6476F-D303-44D3-B30F-1BA348F0F64A}"/>
          </ac:grpSpMkLst>
        </pc:grpChg>
        <pc:picChg chg="add del">
          <ac:chgData name="Maria Mahu" userId="0e64b0d503ee9422" providerId="LiveId" clId="{17870DE8-B708-4F54-BA3C-EEEB13D0EC82}" dt="2023-07-24T15:35:26.922" v="362" actId="26606"/>
          <ac:picMkLst>
            <pc:docMk/>
            <pc:sldMk cId="2833797034" sldId="288"/>
            <ac:picMk id="20" creationId="{A46251A2-BE2C-B777-11D2-06E216FDE2BB}"/>
          </ac:picMkLst>
        </pc:picChg>
      </pc:sldChg>
      <pc:sldChg chg="new del">
        <pc:chgData name="Maria Mahu" userId="0e64b0d503ee9422" providerId="LiveId" clId="{17870DE8-B708-4F54-BA3C-EEEB13D0EC82}" dt="2023-07-20T14:07:46.262" v="103" actId="680"/>
        <pc:sldMkLst>
          <pc:docMk/>
          <pc:sldMk cId="3626077523" sldId="29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ECFBC6-E4A7-423E-A95F-7FF89EA2D2A5}" type="datetimeFigureOut">
              <a:t>7/28/2023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DE12EF-1F3E-495D-ACF5-E0F77BE04913}" type="slidenum">
              <a:t>‹#›</a:t>
            </a:fld>
            <a:endParaRPr lang="en-US"/>
          </a:p>
        </p:txBody>
      </p:sp>
    </p:spTree>
    <p:extLst>
      <p:ext uri="{BB962C8B-B14F-4D97-AF65-F5344CB8AC3E}">
        <p14:creationId xmlns:p14="http://schemas.microsoft.com/office/powerpoint/2010/main" val="679147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order to create Unilever, a worldwide company that makes consumer goods, two British soap and margarine companies joined in 1930. It is a worldwide giant with billions of consumers and operations in more than 190 countries. Its extensive product portfolio includes a number of different categories, including food and drink, cleaning supplies, cosmetics, and personal care products. Unilever has risen to the top of the market thanks to its dominant position and the worldwide acclaim of its identifiable brands, including Dove, Knorr, Lipton, and Magnum. Due to its extensive reach and commitment to innovation and sustainability, it is a significant player in the global market for consumer goods.</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3</a:t>
            </a:fld>
            <a:endParaRPr lang="en-US"/>
          </a:p>
        </p:txBody>
      </p:sp>
    </p:spTree>
    <p:extLst>
      <p:ext uri="{BB962C8B-B14F-4D97-AF65-F5344CB8AC3E}">
        <p14:creationId xmlns:p14="http://schemas.microsoft.com/office/powerpoint/2010/main" val="2424690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When the corporation initially set out to achieve its aim in 1929, it was a tiny family-owned business. As consumer preferences changed, it gradually expanded operations and broadened its product line. It focused on developing and supplying a single product line at first. Strategic mergers and acquisitions have expanded the company's product offering and market reach. These developments prepared the way for its current status as a multinational company with a broad product offering to a number of markets. The company has a long history of growth and adaptation, which has allowed it to meet the demands of a dynamic business environment while also setting itself up for long-term success and becoming a major participant in the worldwide market.</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4</a:t>
            </a:fld>
            <a:endParaRPr lang="en-US"/>
          </a:p>
        </p:txBody>
      </p:sp>
    </p:spTree>
    <p:extLst>
      <p:ext uri="{BB962C8B-B14F-4D97-AF65-F5344CB8AC3E}">
        <p14:creationId xmlns:p14="http://schemas.microsoft.com/office/powerpoint/2010/main" val="1154337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business has done spectacularly, displaying a history of steady financial success. It has expanded significantly over the last ten years, exceeding industry standards and routinely generating considerable sums of money. Its successful market expansion methods, which have helped it solidify its position in both home and foreign markets, are proof of its upward trajectory. The company's dedication to cutting costs has benefited profitability and long-term business operations as well. The business has also received praise from industry insiders for its commitment to innovation, lauding its ground-breaking products and best-in-class procedures. As a result of continually exceeding expectations, the </a:t>
            </a:r>
            <a:r>
              <a:rPr lang="en-US" dirty="0" err="1"/>
              <a:t>organisation</a:t>
            </a:r>
            <a:r>
              <a:rPr lang="en-US" dirty="0"/>
              <a:t> prospers and sets a higher standard for others in its sector.</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5</a:t>
            </a:fld>
            <a:endParaRPr lang="en-US"/>
          </a:p>
        </p:txBody>
      </p:sp>
    </p:spTree>
    <p:extLst>
      <p:ext uri="{BB962C8B-B14F-4D97-AF65-F5344CB8AC3E}">
        <p14:creationId xmlns:p14="http://schemas.microsoft.com/office/powerpoint/2010/main" val="3881107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the consumer goods sector, Unilever is up against severe competition from a number of foreign rival businesses. In a number of worldwide markets, Procter &amp; Gamble, a multinational firm, competes vehemently with Unilever. Due to the extensive selection of food and beverage products it offers, Nestlé directly competes with Unilever in those markets. The products offered by Unilever in the categories of oral care and personal hygiene are particularly susceptible because of Colgate-Palmolive's market dominance. In the market for personal care and hygiene products, respected rival Kimberly-Clark competes with Unilever's brands for consumers' attention. Additionally, Unilever faces competition from the multinational corporation Danone in the food and beverage industry, particularly in the dairy and plant-based goods sectors. Unilever must continually innovate, adjust to shifting consumer preferences, and differentiate itself from the competition in this intensely competitive industry.</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6</a:t>
            </a:fld>
            <a:endParaRPr lang="en-US"/>
          </a:p>
        </p:txBody>
      </p:sp>
    </p:spTree>
    <p:extLst>
      <p:ext uri="{BB962C8B-B14F-4D97-AF65-F5344CB8AC3E}">
        <p14:creationId xmlns:p14="http://schemas.microsoft.com/office/powerpoint/2010/main" val="2087916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company's commitment to flexibility and employee wellbeing is reflected in Unilever's cutting-edge workplace. The company encourages employees to maintain a good work-life balance and provides a flexible work environment that lets them work from home and attend to personal obligations. Routine tasks make use of modern equipment and technology, facilitating smooth teamwork and increasing efficiency. In order to foster a work atmosphere where people from all backgrounds feel encouraged to contribute their unique ideas and are accepted, Unilever places a significant focus on diversity and inclusion. Through certain initiatives and </a:t>
            </a:r>
            <a:r>
              <a:rPr lang="en-US" dirty="0" err="1"/>
              <a:t>programmes</a:t>
            </a:r>
            <a:r>
              <a:rPr lang="en-US" dirty="0"/>
              <a:t>, staff members are actively encouraged to innovate, which motivates them to conduct independent research and create novel concepts that advance the business.</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7</a:t>
            </a:fld>
            <a:endParaRPr lang="en-US"/>
          </a:p>
        </p:txBody>
      </p:sp>
    </p:spTree>
    <p:extLst>
      <p:ext uri="{BB962C8B-B14F-4D97-AF65-F5344CB8AC3E}">
        <p14:creationId xmlns:p14="http://schemas.microsoft.com/office/powerpoint/2010/main" val="842702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company has a well-established divisional </a:t>
            </a:r>
            <a:r>
              <a:rPr lang="en-US" dirty="0" err="1"/>
              <a:t>organisational</a:t>
            </a:r>
            <a:r>
              <a:rPr lang="en-US" dirty="0"/>
              <a:t> structure with distinct degrees of power and accountability. This </a:t>
            </a:r>
            <a:r>
              <a:rPr lang="en-US" dirty="0" err="1"/>
              <a:t>organisational</a:t>
            </a:r>
            <a:r>
              <a:rPr lang="en-US" dirty="0"/>
              <a:t> structure facilitates effective decision-making and responsibility across the board. In order to ensure </a:t>
            </a:r>
            <a:r>
              <a:rPr lang="en-US" dirty="0" err="1"/>
              <a:t>specialisation</a:t>
            </a:r>
            <a:r>
              <a:rPr lang="en-US" dirty="0"/>
              <a:t> and skill in various fields, departments and teams are set up according to functions like marketing, finance, operations, and human resources. The top management has the major decision-making power, and orders are communicated to lower levels so that they are in line with the overarching objectives of the company. In order to promote efficient information flow and collaboration, communication channels are present both horizontally across different departments and vertically from top to bottom.</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9</a:t>
            </a:fld>
            <a:endParaRPr lang="en-US"/>
          </a:p>
        </p:txBody>
      </p:sp>
    </p:spTree>
    <p:extLst>
      <p:ext uri="{BB962C8B-B14F-4D97-AF65-F5344CB8AC3E}">
        <p14:creationId xmlns:p14="http://schemas.microsoft.com/office/powerpoint/2010/main" val="3412412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structure of Unilever uses a matrix model, merging cross-functional teams from functional units and product divisions. Effective collaboration and communication between various </a:t>
            </a:r>
            <a:r>
              <a:rPr lang="en-US" dirty="0" err="1"/>
              <a:t>organisational</a:t>
            </a:r>
            <a:r>
              <a:rPr lang="en-US" dirty="0"/>
              <a:t> units are made possible by this framework. Additionally, Unilever supports </a:t>
            </a:r>
            <a:r>
              <a:rPr lang="en-US" dirty="0" err="1"/>
              <a:t>decentralisation</a:t>
            </a:r>
            <a:r>
              <a:rPr lang="en-US" dirty="0"/>
              <a:t>, empowering decision-making at different levels within the business. This </a:t>
            </a:r>
            <a:r>
              <a:rPr lang="en-US" dirty="0" err="1"/>
              <a:t>decentralised</a:t>
            </a:r>
            <a:r>
              <a:rPr lang="en-US" dirty="0"/>
              <a:t> strategy promotes innovation and local flexibility while enabling quick reactions to market changes. In order to take advantage of economies of scale and share information, the corporation also encourages global integration, encouraging coordination and uniformity across areas.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10</a:t>
            </a:fld>
            <a:endParaRPr lang="en-US"/>
          </a:p>
        </p:txBody>
      </p:sp>
    </p:spTree>
    <p:extLst>
      <p:ext uri="{BB962C8B-B14F-4D97-AF65-F5344CB8AC3E}">
        <p14:creationId xmlns:p14="http://schemas.microsoft.com/office/powerpoint/2010/main" val="8211946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structure of Unilever has been advantageous in a number of ways. The company's various departments and divisions now collaborate more frequently as a result of the matrix structure. This cooperation has made it easier to share knowledge, create synergies, and innovate, ultimately enhancing performance. Unilever's ability to respond to the market has improved because of the divisional structure, which has made it easier for the business to act quickly and meet regional market demands. This flexibility has been essential for keeping a competitive edge and adapting successfully to shifting customer demands. The matrix structure also makes it possible to allocate resources effectively across divisions, improving cost control and operational effectiveness.</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11</a:t>
            </a:fld>
            <a:endParaRPr lang="en-US"/>
          </a:p>
        </p:txBody>
      </p:sp>
    </p:spTree>
    <p:extLst>
      <p:ext uri="{BB962C8B-B14F-4D97-AF65-F5344CB8AC3E}">
        <p14:creationId xmlns:p14="http://schemas.microsoft.com/office/powerpoint/2010/main" val="2819454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structure of Unilever poses several difficulties for encouraging performance. Due to the complexity the matrix structure introduces, decision-making can take longer when there are many stakeholders and cross-functional cooperation. Since operations need to be successfully coordinated between divisions and functions to preserve alignment and optimum efficiency, communication and coordination become vital but can also be challenging. Due to overlapping authority and dual reporting lines within the matrix </a:t>
            </a:r>
            <a:r>
              <a:rPr lang="en-US" dirty="0" err="1"/>
              <a:t>organisation</a:t>
            </a:r>
            <a:r>
              <a:rPr lang="en-US" dirty="0"/>
              <a:t>, power struggles and conflicts may develop, hindering cooperation and overall performance. Additionally, having several divisions and functions might make it unclear who is responsible for making decisions and who owns them, which could lead to confusion and lower accountability.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12</a:t>
            </a:fld>
            <a:endParaRPr lang="en-US"/>
          </a:p>
        </p:txBody>
      </p:sp>
    </p:spTree>
    <p:extLst>
      <p:ext uri="{BB962C8B-B14F-4D97-AF65-F5344CB8AC3E}">
        <p14:creationId xmlns:p14="http://schemas.microsoft.com/office/powerpoint/2010/main" val="2181058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Unilever uses a number of ways to address the problems that its </a:t>
            </a:r>
            <a:r>
              <a:rPr lang="en-US" dirty="0" err="1"/>
              <a:t>organisational</a:t>
            </a:r>
            <a:r>
              <a:rPr lang="en-US" dirty="0"/>
              <a:t> structure presents. To promote effective information exchange and coordination between divisions and functions, the </a:t>
            </a:r>
            <a:r>
              <a:rPr lang="en-US" dirty="0" err="1"/>
              <a:t>organisation</a:t>
            </a:r>
            <a:r>
              <a:rPr lang="en-US" dirty="0"/>
              <a:t> builds clear communication routes. To resolve complicated problems inside the matrix structure with clarity, transparency, and efficiency, strong decision-making processes are put in place.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13</a:t>
            </a:fld>
            <a:endParaRPr lang="en-US"/>
          </a:p>
        </p:txBody>
      </p:sp>
    </p:spTree>
    <p:extLst>
      <p:ext uri="{BB962C8B-B14F-4D97-AF65-F5344CB8AC3E}">
        <p14:creationId xmlns:p14="http://schemas.microsoft.com/office/powerpoint/2010/main" val="8701013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managers of Unilever are crucial to the efficient operation of the company. They are accountable for creating the company's strategic strategy, making informed decisions, and setting objectives. Additionally, managers inspire employees to put out their best effort by effectively leading their teams, creating a positive workplace culture, and encouraging teamwork. They are in charge of resource allocation and </a:t>
            </a:r>
            <a:r>
              <a:rPr lang="en-US" dirty="0" err="1"/>
              <a:t>optimisation</a:t>
            </a:r>
            <a:r>
              <a:rPr lang="en-US" dirty="0"/>
              <a:t>, making sure that money, </a:t>
            </a:r>
            <a:r>
              <a:rPr lang="en-US" dirty="0" err="1"/>
              <a:t>labour</a:t>
            </a:r>
            <a:r>
              <a:rPr lang="en-US" dirty="0"/>
              <a:t>, and resources are used efficiently. They monitor and evaluate the work produced by their teams and individuals, offering comments, </a:t>
            </a:r>
            <a:r>
              <a:rPr lang="en-US" dirty="0" err="1"/>
              <a:t>recognising</a:t>
            </a:r>
            <a:r>
              <a:rPr lang="en-US" dirty="0"/>
              <a:t> achievements, and addressing any development gaps.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15</a:t>
            </a:fld>
            <a:endParaRPr lang="en-US"/>
          </a:p>
        </p:txBody>
      </p:sp>
    </p:spTree>
    <p:extLst>
      <p:ext uri="{BB962C8B-B14F-4D97-AF65-F5344CB8AC3E}">
        <p14:creationId xmlns:p14="http://schemas.microsoft.com/office/powerpoint/2010/main" val="1341365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order to efficiently manage their respective domains of responsibility, managers at Unilever perform a variety of tasks. By imagining the long-term objectives of their department or unit and creating action plans to accomplish those objectives, they engage in strategic planning. By setting expectations, assigning tasks, and directing staff members towards the successful completion of goals, managers provide leadership to their teams. They actively oversee the work of the team members on their team, performing assessments, giving comments, and identifying opportunities for progress.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16</a:t>
            </a:fld>
            <a:endParaRPr lang="en-US"/>
          </a:p>
        </p:txBody>
      </p:sp>
    </p:spTree>
    <p:extLst>
      <p:ext uri="{BB962C8B-B14F-4D97-AF65-F5344CB8AC3E}">
        <p14:creationId xmlns:p14="http://schemas.microsoft.com/office/powerpoint/2010/main" val="31109376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Managers at Unilever do a variety of different duties in addition to the ones listed above. They interact with internal and external stakeholders, building and sustaining connections, resolving issues, and encouraging cooperation for fruitful partnerships. Within their departments or units, managers are in charge of creating budgets, managing finances, allocating resources effectively, and keeping an eye on costs. In addition to actively identifying and employing competent employees, they also actively contribute to talent development by providing possibilities for training and career progression.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17</a:t>
            </a:fld>
            <a:endParaRPr lang="en-US"/>
          </a:p>
        </p:txBody>
      </p:sp>
    </p:spTree>
    <p:extLst>
      <p:ext uri="{BB962C8B-B14F-4D97-AF65-F5344CB8AC3E}">
        <p14:creationId xmlns:p14="http://schemas.microsoft.com/office/powerpoint/2010/main" val="29403306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Unilever managers depend on a variety of skill sets to efficiently manage the company. Managers must possess strong leadership qualities in order to guide teams, inspire excellent performance, and motivate employees. As managers must effectively communicate information, directives, and feedback to their teams and other stakeholders, communication skills are crucial. Managers may examine complicated circumstances, find answers, and make decisions that contribute to the success of the company with the help of problem-solving and decision-making skills. Building relationships, collaborating effectively, and resolving problems inside teams and with external stakeholders all require strong interpersonal skills.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18</a:t>
            </a:fld>
            <a:endParaRPr lang="en-US"/>
          </a:p>
        </p:txBody>
      </p:sp>
    </p:spTree>
    <p:extLst>
      <p:ext uri="{BB962C8B-B14F-4D97-AF65-F5344CB8AC3E}">
        <p14:creationId xmlns:p14="http://schemas.microsoft.com/office/powerpoint/2010/main" val="26949628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managers, like those at Unilever, frequently match their leadership style with different philosophies. They identify with transformational leadership theory because it places a strong emphasis on encouraging and motivating workers to </a:t>
            </a:r>
            <a:r>
              <a:rPr lang="en-US" dirty="0" err="1"/>
              <a:t>realise</a:t>
            </a:r>
            <a:r>
              <a:rPr lang="en-US" dirty="0"/>
              <a:t> their greatest potential. As managers modify their approach based on the requirements and skills of their team members as well as the particular circumstance, situational leadership theory is equally pertinent. According to the Servant Leadership Theory, managers should encourage and facilitate the development of their teams. In order to develop ownership and commitment, the Participative Leadership Theory is used, encouraging employee participation and decision-making. Priority is given to the ethical leadership theory, which encourages honesty, openness, and justice in deliberations and acts. The manager's role in successfully leading and directing the </a:t>
            </a:r>
            <a:r>
              <a:rPr lang="en-US" dirty="0" err="1"/>
              <a:t>organisation</a:t>
            </a:r>
            <a:r>
              <a:rPr lang="en-US" dirty="0"/>
              <a:t> is shaped by these leadership ideas.</a:t>
            </a:r>
          </a:p>
        </p:txBody>
      </p:sp>
      <p:sp>
        <p:nvSpPr>
          <p:cNvPr id="4" name="Slide Number Placeholder 3"/>
          <p:cNvSpPr>
            <a:spLocks noGrp="1"/>
          </p:cNvSpPr>
          <p:nvPr>
            <p:ph type="sldNum" sz="quarter" idx="5"/>
          </p:nvPr>
        </p:nvSpPr>
        <p:spPr/>
        <p:txBody>
          <a:bodyPr/>
          <a:lstStyle/>
          <a:p>
            <a:fld id="{FCDE12EF-1F3E-495D-ACF5-E0F77BE04913}" type="slidenum">
              <a:t>19</a:t>
            </a:fld>
            <a:endParaRPr lang="en-US"/>
          </a:p>
        </p:txBody>
      </p:sp>
    </p:spTree>
    <p:extLst>
      <p:ext uri="{BB962C8B-B14F-4D97-AF65-F5344CB8AC3E}">
        <p14:creationId xmlns:p14="http://schemas.microsoft.com/office/powerpoint/2010/main" val="432646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Unilever has a leadership strategy that incorporates a number of philosophies. Transformational leadership is commonplace in </a:t>
            </a:r>
            <a:r>
              <a:rPr lang="en-US" dirty="0" err="1"/>
              <a:t>organisations</a:t>
            </a:r>
            <a:r>
              <a:rPr lang="en-US" dirty="0"/>
              <a:t> because it inspires and motivates workers to </a:t>
            </a:r>
            <a:r>
              <a:rPr lang="en-US" dirty="0" err="1"/>
              <a:t>realise</a:t>
            </a:r>
            <a:r>
              <a:rPr lang="en-US" dirty="0"/>
              <a:t> their greatest potential. A strong focus is placed on honesty, fairness, and transparency in ethical leadership. The promotion of collaborative leadership fosters shared decision-making, cooperation, and teamwork. At Unilever, sustainability is a crucial component of leadership since executives take into account future social and environmental effects when making decisions. Additionally, inclusive leadership is encouraged, fostering a culture in which everyone feels included and empowered and where diversity is respected.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21</a:t>
            </a:fld>
            <a:endParaRPr lang="en-US"/>
          </a:p>
        </p:txBody>
      </p:sp>
    </p:spTree>
    <p:extLst>
      <p:ext uri="{BB962C8B-B14F-4D97-AF65-F5344CB8AC3E}">
        <p14:creationId xmlns:p14="http://schemas.microsoft.com/office/powerpoint/2010/main" val="2316701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existing leadership approach at Unilever brings several advantages. The focus on transformational leadership inspires and motivates employees, fostering high levels of engagement and performance. However, there are also some potential disadvantages. The emphasis on transformational and collaborative leadership may require significant time and resources. Decision-making complexity may arise due to shared decision-making and ethical considerations.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22</a:t>
            </a:fld>
            <a:endParaRPr lang="en-US"/>
          </a:p>
        </p:txBody>
      </p:sp>
    </p:spTree>
    <p:extLst>
      <p:ext uri="{BB962C8B-B14F-4D97-AF65-F5344CB8AC3E}">
        <p14:creationId xmlns:p14="http://schemas.microsoft.com/office/powerpoint/2010/main" val="34556926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Authentic Leadership Theory can be used to fill in some of Unilever's current deficiencies. The focus of authentic leadership is on leaders that are sincere, self-aware, and open, building credibility and trust among staff members. Focusing on emotional intelligence helps leaders understand and control their own and others' emotions, which improves collaboration, empathy, and communication within the company. Additionally, authentic leadership encourages employee empowerment by giving them liberty and allowing them to actively participate in decision-making. Making moral decisions is given priority, ensuring honesty, justice, and moral </a:t>
            </a:r>
            <a:r>
              <a:rPr lang="en-US" dirty="0" err="1"/>
              <a:t>behaviour</a:t>
            </a:r>
            <a:r>
              <a:rPr lang="en-US" dirty="0"/>
              <a:t> in all facets of leadership.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23</a:t>
            </a:fld>
            <a:endParaRPr lang="en-US"/>
          </a:p>
        </p:txBody>
      </p:sp>
    </p:spTree>
    <p:extLst>
      <p:ext uri="{BB962C8B-B14F-4D97-AF65-F5344CB8AC3E}">
        <p14:creationId xmlns:p14="http://schemas.microsoft.com/office/powerpoint/2010/main" val="25969357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use of the Authentic Leadership Theory benefits Unilever in a number of ways. First off, it encourages true and transparent leadership, which builds confidence and credibility among employees. This, in turn, strengthens relationships and improves collaboration within the </a:t>
            </a:r>
            <a:r>
              <a:rPr lang="en-US" dirty="0" err="1"/>
              <a:t>organisation</a:t>
            </a:r>
            <a:r>
              <a:rPr lang="en-US" dirty="0"/>
              <a:t>. Secondly, the application of authentic leadership empowers employees, leading to higher levels of engagement, motivation, and productivity. Authentic leaders </a:t>
            </a:r>
            <a:r>
              <a:rPr lang="en-US" dirty="0" err="1"/>
              <a:t>prioritise</a:t>
            </a:r>
            <a:r>
              <a:rPr lang="en-US" dirty="0"/>
              <a:t> employee well-being, creating a positive work environment that promotes a sense of belonging, satisfaction, and fulfilment.</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24</a:t>
            </a:fld>
            <a:endParaRPr lang="en-US"/>
          </a:p>
        </p:txBody>
      </p:sp>
    </p:spTree>
    <p:extLst>
      <p:ext uri="{BB962C8B-B14F-4D97-AF65-F5344CB8AC3E}">
        <p14:creationId xmlns:p14="http://schemas.microsoft.com/office/powerpoint/2010/main" val="3335638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Authentic Leadership Theory can be applied by Unilever in a number of ways. First, the company can put in place leadership development </a:t>
            </a:r>
            <a:r>
              <a:rPr lang="en-US" dirty="0" err="1"/>
              <a:t>programmes</a:t>
            </a:r>
            <a:r>
              <a:rPr lang="en-US" dirty="0"/>
              <a:t> that encourage and strengthen genuine leadership traits in both present and future leaders. To help participants improve self-awareness, transparency, and ethical decision-making abilities, these </a:t>
            </a:r>
            <a:r>
              <a:rPr lang="en-US" dirty="0" err="1"/>
              <a:t>programmes</a:t>
            </a:r>
            <a:r>
              <a:rPr lang="en-US" dirty="0"/>
              <a:t> may offer coaching, mentorship, and training. Second, by modelling sincerity, openness, and moral </a:t>
            </a:r>
            <a:r>
              <a:rPr lang="en-US" dirty="0" err="1"/>
              <a:t>behaviour</a:t>
            </a:r>
            <a:r>
              <a:rPr lang="en-US" dirty="0"/>
              <a:t> in their deeds and relationships with others, leaders inside Unilever can act as role models. They can inspire others to embrace real leadership by displaying these traits through their words and actions. Thirdly, it's crucial to promote an environment that values direct and honest communication. To foster a culture where everyone feels heard and respected, leaders should actively listen to their team members, offer helpful criticism, and promote discussion.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25</a:t>
            </a:fld>
            <a:endParaRPr lang="en-US"/>
          </a:p>
        </p:txBody>
      </p:sp>
    </p:spTree>
    <p:extLst>
      <p:ext uri="{BB962C8B-B14F-4D97-AF65-F5344CB8AC3E}">
        <p14:creationId xmlns:p14="http://schemas.microsoft.com/office/powerpoint/2010/main" val="37968706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Group and team </a:t>
            </a:r>
            <a:r>
              <a:rPr lang="en-US" dirty="0" err="1"/>
              <a:t>behaviours</a:t>
            </a:r>
            <a:r>
              <a:rPr lang="en-US" dirty="0"/>
              <a:t> are significantly influenced by a variety of leadership elements. The leadership style chosen is significant since an autocratic approach may produce different </a:t>
            </a:r>
            <a:r>
              <a:rPr lang="en-US" dirty="0" err="1"/>
              <a:t>behaviours</a:t>
            </a:r>
            <a:r>
              <a:rPr lang="en-US" dirty="0"/>
              <a:t> than a democratic or laissez-faire one. For leaders to give clear instructions, encourage collaboration, and guarantee alignment within the group or team, effective communication skills are a necessity. Inspiration and motivation are essential components because leaders who can do so can increase team member engagement and productivity. Leadership decision-making styles, whether consultative or directive, have a big impact on how teams function and how well they perform.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27</a:t>
            </a:fld>
            <a:endParaRPr lang="en-US"/>
          </a:p>
        </p:txBody>
      </p:sp>
    </p:spTree>
    <p:extLst>
      <p:ext uri="{BB962C8B-B14F-4D97-AF65-F5344CB8AC3E}">
        <p14:creationId xmlns:p14="http://schemas.microsoft.com/office/powerpoint/2010/main" val="19226349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Management factors play a crucial role in shaping group and team </a:t>
            </a:r>
            <a:r>
              <a:rPr lang="en-US" dirty="0" err="1"/>
              <a:t>behaviours</a:t>
            </a:r>
            <a:r>
              <a:rPr lang="en-US" dirty="0"/>
              <a:t> within an </a:t>
            </a:r>
            <a:r>
              <a:rPr lang="en-US" dirty="0" err="1"/>
              <a:t>organisation</a:t>
            </a:r>
            <a:r>
              <a:rPr lang="en-US" dirty="0"/>
              <a:t>. The </a:t>
            </a:r>
            <a:r>
              <a:rPr lang="en-US" dirty="0" err="1"/>
              <a:t>organisational</a:t>
            </a:r>
            <a:r>
              <a:rPr lang="en-US" dirty="0"/>
              <a:t> culture, set by management, creates the foundation for the norms, </a:t>
            </a:r>
            <a:r>
              <a:rPr lang="en-US" dirty="0" err="1"/>
              <a:t>behaviours</a:t>
            </a:r>
            <a:r>
              <a:rPr lang="en-US" dirty="0"/>
              <a:t>, and attitudes exhibited by groups and teams. Clear goals and expectations set by managers provide a framework for </a:t>
            </a:r>
            <a:r>
              <a:rPr lang="en-US" dirty="0" err="1"/>
              <a:t>behaviour</a:t>
            </a:r>
            <a:r>
              <a:rPr lang="en-US" dirty="0"/>
              <a:t>, promoting focus and direction. Resource allocation decisions made by management, such as budget, manpower, and technology, directly impact the capabilities and performance of groups and teams.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28</a:t>
            </a:fld>
            <a:endParaRPr lang="en-US"/>
          </a:p>
        </p:txBody>
      </p:sp>
    </p:spTree>
    <p:extLst>
      <p:ext uri="{BB962C8B-B14F-4D97-AF65-F5344CB8AC3E}">
        <p14:creationId xmlns:p14="http://schemas.microsoft.com/office/powerpoint/2010/main" val="12158049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Several </a:t>
            </a:r>
            <a:r>
              <a:rPr lang="en-US" dirty="0" err="1"/>
              <a:t>organisational</a:t>
            </a:r>
            <a:r>
              <a:rPr lang="en-US" dirty="0"/>
              <a:t> structural factors have an impact on group and team </a:t>
            </a:r>
            <a:r>
              <a:rPr lang="en-US" dirty="0" err="1"/>
              <a:t>behaviours</a:t>
            </a:r>
            <a:r>
              <a:rPr lang="en-US" dirty="0"/>
              <a:t>. The hierarchical structure of an </a:t>
            </a:r>
            <a:r>
              <a:rPr lang="en-US" dirty="0" err="1"/>
              <a:t>organisation</a:t>
            </a:r>
            <a:r>
              <a:rPr lang="en-US" dirty="0"/>
              <a:t> establishes the communication channels, decision-making processes, and power dynamics within groups and teams. The departmentalization approach, whether functional, divisional, or matrix, influences the collaboration, coordination, and communication among different groups and teams. Reporting relationships determine the authority, accountability, and flow of information within the </a:t>
            </a:r>
            <a:r>
              <a:rPr lang="en-US" dirty="0" err="1"/>
              <a:t>organisational</a:t>
            </a:r>
            <a:r>
              <a:rPr lang="en-US" dirty="0"/>
              <a:t> structure. The span of control, i.e., the number of subordinates a manager supervises, affects the level of autonomy and interaction within groups and teams. </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29</a:t>
            </a:fld>
            <a:endParaRPr lang="en-US"/>
          </a:p>
        </p:txBody>
      </p:sp>
    </p:spTree>
    <p:extLst>
      <p:ext uri="{BB962C8B-B14F-4D97-AF65-F5344CB8AC3E}">
        <p14:creationId xmlns:p14="http://schemas.microsoft.com/office/powerpoint/2010/main" val="1903859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tasks' design and </a:t>
            </a:r>
            <a:r>
              <a:rPr lang="en-US" dirty="0" err="1"/>
              <a:t>organisational</a:t>
            </a:r>
            <a:r>
              <a:rPr lang="en-US" dirty="0"/>
              <a:t> structure may have an impact on the group members' interdependence, coordination, and division of </a:t>
            </a:r>
            <a:r>
              <a:rPr lang="en-US" dirty="0" err="1"/>
              <a:t>labour</a:t>
            </a:r>
            <a:r>
              <a:rPr lang="en-US" dirty="0"/>
              <a:t>. Group and team interactions are significantly impacted by the usability and efficacy of communication and collaboration tools. The metrics used to evaluate group and team performance have an impact on their priorities, attention, and </a:t>
            </a:r>
            <a:r>
              <a:rPr lang="en-US" dirty="0" err="1"/>
              <a:t>behaviour</a:t>
            </a:r>
            <a:r>
              <a:rPr lang="en-US" dirty="0"/>
              <a:t>. Workloads and time restraints for teams and groups might affect their capacity for cooperation, decision-making, and stress management.</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30</a:t>
            </a:fld>
            <a:endParaRPr lang="en-US"/>
          </a:p>
        </p:txBody>
      </p:sp>
    </p:spTree>
    <p:extLst>
      <p:ext uri="{BB962C8B-B14F-4D97-AF65-F5344CB8AC3E}">
        <p14:creationId xmlns:p14="http://schemas.microsoft.com/office/powerpoint/2010/main" val="38150333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Group and team </a:t>
            </a:r>
            <a:r>
              <a:rPr lang="en-US" dirty="0" err="1"/>
              <a:t>behaviours</a:t>
            </a:r>
            <a:r>
              <a:rPr lang="en-US" dirty="0"/>
              <a:t> are significantly influenced by cultural influences. Members of a group are shaped in their attitudes, decision-making processes, and relationships with one another by the values and beliefs they hold in common, which are impacted by their culture. Cultural norms have an impact on communication techniques, which in turn affects how people express themselves, listen to others, and understand messages. How authority is allocated, choices are made, and how much input and engagement team members provide are all influenced by the degree of power distance present in a culture. Individualism against collectivism affects how people </a:t>
            </a:r>
            <a:r>
              <a:rPr lang="en-US" dirty="0" err="1"/>
              <a:t>prioritise</a:t>
            </a:r>
            <a:r>
              <a:rPr lang="en-US" dirty="0"/>
              <a:t> their own aims over group goals and place more value on teamwork than individual accomplishment.</a:t>
            </a:r>
          </a:p>
          <a:p>
            <a:br>
              <a:rPr lang="en-US" dirty="0"/>
            </a:br>
            <a:endParaRPr lang="en-US" dirty="0"/>
          </a:p>
        </p:txBody>
      </p:sp>
      <p:sp>
        <p:nvSpPr>
          <p:cNvPr id="4" name="Slide Number Placeholder 3"/>
          <p:cNvSpPr>
            <a:spLocks noGrp="1"/>
          </p:cNvSpPr>
          <p:nvPr>
            <p:ph type="sldNum" sz="quarter" idx="5"/>
          </p:nvPr>
        </p:nvSpPr>
        <p:spPr/>
        <p:txBody>
          <a:bodyPr/>
          <a:lstStyle/>
          <a:p>
            <a:fld id="{FCDE12EF-1F3E-495D-ACF5-E0F77BE04913}" type="slidenum">
              <a:t>31</a:t>
            </a:fld>
            <a:endParaRPr lang="en-US"/>
          </a:p>
        </p:txBody>
      </p:sp>
    </p:spTree>
    <p:extLst>
      <p:ext uri="{BB962C8B-B14F-4D97-AF65-F5344CB8AC3E}">
        <p14:creationId xmlns:p14="http://schemas.microsoft.com/office/powerpoint/2010/main" val="1219068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7/28/2023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unilever.com/our-company/" TargetMode="External"/><Relationship Id="rId2" Type="http://schemas.openxmlformats.org/officeDocument/2006/relationships/hyperlink" Target="https://www.comparably.com/companies/unilever/competitors" TargetMode="External"/><Relationship Id="rId1" Type="http://schemas.openxmlformats.org/officeDocument/2006/relationships/slideLayout" Target="../slideLayouts/slideLayout2.xml"/><Relationship Id="rId6" Type="http://schemas.openxmlformats.org/officeDocument/2006/relationships/hyperlink" Target="https://www.unilever.com/" TargetMode="External"/><Relationship Id="rId5" Type="http://schemas.openxmlformats.org/officeDocument/2006/relationships/hyperlink" Target="https://www.unilever.com/planet-and-society/future-of-work/future-workplace/" TargetMode="External"/><Relationship Id="rId4" Type="http://schemas.openxmlformats.org/officeDocument/2006/relationships/hyperlink" Target="https://www.unilever.com/planet-and-society/responsible-business/business-integrity/"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panmore.com/unilever-organizational-structure-product-innovation" TargetMode="External"/><Relationship Id="rId2" Type="http://schemas.openxmlformats.org/officeDocument/2006/relationships/hyperlink" Target="https://newsnreleases.com/2022/01/25/unilever-changes-organization-structure-into-five-business-group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DF3F4D4-B14D-ACE3-DCA2-C8A78BA72E1B}"/>
              </a:ext>
            </a:extLst>
          </p:cNvPr>
          <p:cNvPicPr>
            <a:picLocks noChangeAspect="1"/>
          </p:cNvPicPr>
          <p:nvPr/>
        </p:nvPicPr>
        <p:blipFill rotWithShape="1">
          <a:blip r:embed="rId2"/>
          <a:srcRect l="1216" r="10309" b="1"/>
          <a:stretch/>
        </p:blipFill>
        <p:spPr>
          <a:xfrm>
            <a:off x="2522358" y="10"/>
            <a:ext cx="9669642" cy="6857990"/>
          </a:xfrm>
          <a:prstGeom prst="rect">
            <a:avLst/>
          </a:prstGeom>
        </p:spPr>
      </p:pic>
      <p:sp>
        <p:nvSpPr>
          <p:cNvPr id="30" name="Rectangle 26">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28BBF955-F304-1A1B-E00D-61AB928A7E58}"/>
              </a:ext>
            </a:extLst>
          </p:cNvPr>
          <p:cNvSpPr txBox="1"/>
          <p:nvPr/>
        </p:nvSpPr>
        <p:spPr>
          <a:xfrm>
            <a:off x="382982" y="3157818"/>
            <a:ext cx="4278752" cy="2403800"/>
          </a:xfrm>
          <a:prstGeom prst="rect">
            <a:avLst/>
          </a:prstGeom>
          <a:noFill/>
        </p:spPr>
        <p:txBody>
          <a:bodyPr wrap="square">
            <a:spAutoFit/>
          </a:bodyPr>
          <a:lstStyle/>
          <a:p>
            <a:pPr algn="l">
              <a:defRPr/>
            </a:pPr>
            <a:r>
              <a:rPr lang="en-GB" sz="1400" b="1" dirty="0">
                <a:latin typeface="Times New Roman" panose="02020603050405020304" pitchFamily="18" charset="0"/>
                <a:ea typeface="Calibri" panose="020F0502020204030204" pitchFamily="34" charset="0"/>
                <a:cs typeface="Times New Roman" panose="02020603050405020304" pitchFamily="18" charset="0"/>
              </a:rPr>
              <a:t>Students Name/ Student ID/ Slide Nr</a:t>
            </a:r>
          </a:p>
          <a:p>
            <a:pPr algn="l">
              <a:defRPr/>
            </a:pPr>
            <a:r>
              <a:rPr lang="en-GB" sz="1400" b="1" dirty="0">
                <a:latin typeface="Times New Roman" panose="02020603050405020304" pitchFamily="18" charset="0"/>
                <a:ea typeface="Calibri" panose="020F0502020204030204" pitchFamily="34" charset="0"/>
                <a:cs typeface="Times New Roman" panose="02020603050405020304" pitchFamily="18" charset="0"/>
              </a:rPr>
              <a:t>                  </a:t>
            </a:r>
          </a:p>
          <a:p>
            <a:pPr algn="l">
              <a:lnSpc>
                <a:spcPct val="107000"/>
              </a:lnSpc>
              <a:spcAft>
                <a:spcPts val="800"/>
              </a:spcAft>
              <a:defRPr/>
            </a:pPr>
            <a:r>
              <a:rPr lang="en-GB" sz="1400" b="1">
                <a:latin typeface="Times New Roman" panose="02020603050405020304" pitchFamily="18" charset="0"/>
                <a:ea typeface="Calibri" panose="020F0502020204030204" pitchFamily="34" charset="0"/>
                <a:cs typeface="Times New Roman" panose="02020603050405020304" pitchFamily="18" charset="0"/>
              </a:rPr>
              <a:t>Alina Don-2209918-Slide </a:t>
            </a:r>
            <a:r>
              <a:rPr lang="en-GB" sz="1400" b="1" dirty="0">
                <a:latin typeface="Times New Roman" panose="02020603050405020304" pitchFamily="18" charset="0"/>
                <a:ea typeface="Calibri" panose="020F0502020204030204" pitchFamily="34" charset="0"/>
                <a:cs typeface="Times New Roman" panose="02020603050405020304" pitchFamily="18" charset="0"/>
              </a:rPr>
              <a:t>2 /7</a:t>
            </a:r>
          </a:p>
          <a:p>
            <a:pPr>
              <a:lnSpc>
                <a:spcPct val="107000"/>
              </a:lnSpc>
              <a:spcAft>
                <a:spcPts val="800"/>
              </a:spcAft>
              <a:defRPr/>
            </a:pPr>
            <a:r>
              <a:rPr lang="en-GB" sz="1400" b="1" dirty="0">
                <a:latin typeface="Times New Roman" panose="02020603050405020304" pitchFamily="18" charset="0"/>
                <a:ea typeface="Calibri" panose="020F0502020204030204" pitchFamily="34" charset="0"/>
                <a:cs typeface="Times New Roman" panose="02020603050405020304" pitchFamily="18" charset="0"/>
              </a:rPr>
              <a:t>Maria Mahu(Team Leader)-2115144- Slide 8/13</a:t>
            </a:r>
          </a:p>
          <a:p>
            <a:pPr algn="l">
              <a:lnSpc>
                <a:spcPct val="107000"/>
              </a:lnSpc>
              <a:spcAft>
                <a:spcPts val="800"/>
              </a:spcAft>
              <a:defRPr/>
            </a:pPr>
            <a:r>
              <a:rPr lang="en-GB" sz="1400" b="1" dirty="0" err="1">
                <a:latin typeface="Times New Roman" panose="02020603050405020304" pitchFamily="18" charset="0"/>
                <a:ea typeface="Calibri" panose="020F0502020204030204" pitchFamily="34" charset="0"/>
                <a:cs typeface="Times New Roman" panose="02020603050405020304" pitchFamily="18" charset="0"/>
              </a:rPr>
              <a:t>Crina</a:t>
            </a:r>
            <a:r>
              <a:rPr lang="en-GB" sz="1400" b="1" dirty="0">
                <a:latin typeface="Times New Roman" panose="02020603050405020304" pitchFamily="18" charset="0"/>
                <a:ea typeface="Calibri" panose="020F0502020204030204" pitchFamily="34" charset="0"/>
                <a:cs typeface="Times New Roman" panose="02020603050405020304" pitchFamily="18" charset="0"/>
              </a:rPr>
              <a:t> Mihut-2218982- Slide 14/19</a:t>
            </a:r>
          </a:p>
          <a:p>
            <a:pPr algn="l">
              <a:lnSpc>
                <a:spcPct val="107000"/>
              </a:lnSpc>
              <a:spcAft>
                <a:spcPts val="800"/>
              </a:spcAft>
              <a:defRPr/>
            </a:pPr>
            <a:r>
              <a:rPr lang="en-GB" sz="1400" b="1" dirty="0">
                <a:latin typeface="Times New Roman" panose="02020603050405020304" pitchFamily="18" charset="0"/>
                <a:ea typeface="Calibri" panose="020F0502020204030204" pitchFamily="34" charset="0"/>
                <a:cs typeface="Times New Roman" panose="02020603050405020304" pitchFamily="18" charset="0"/>
              </a:rPr>
              <a:t>Angela Muresan-2131060- Slide 20/25</a:t>
            </a:r>
          </a:p>
          <a:p>
            <a:pPr>
              <a:lnSpc>
                <a:spcPct val="107000"/>
              </a:lnSpc>
              <a:spcAft>
                <a:spcPts val="800"/>
              </a:spcAft>
              <a:defRPr/>
            </a:pPr>
            <a:r>
              <a:rPr lang="en-GB" sz="1400" b="1" dirty="0">
                <a:latin typeface="Times New Roman" panose="02020603050405020304" pitchFamily="18" charset="0"/>
                <a:ea typeface="Calibri" panose="020F0502020204030204" pitchFamily="34" charset="0"/>
                <a:cs typeface="Times New Roman" panose="02020603050405020304" pitchFamily="18" charset="0"/>
              </a:rPr>
              <a:t>Veronica Daniela Floria-2115140- Slide 26/31</a:t>
            </a:r>
          </a:p>
          <a:p>
            <a:pPr algn="l">
              <a:lnSpc>
                <a:spcPct val="107000"/>
              </a:lnSpc>
              <a:spcAft>
                <a:spcPts val="800"/>
              </a:spcAft>
              <a:defRPr/>
            </a:pPr>
            <a:endParaRPr lang="en-GB" sz="14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CF273C42-5023-248C-A3DD-2D36ECD96016}"/>
              </a:ext>
            </a:extLst>
          </p:cNvPr>
          <p:cNvSpPr txBox="1"/>
          <p:nvPr/>
        </p:nvSpPr>
        <p:spPr>
          <a:xfrm>
            <a:off x="283866" y="5538334"/>
            <a:ext cx="6094324" cy="923330"/>
          </a:xfrm>
          <a:prstGeom prst="rect">
            <a:avLst/>
          </a:prstGeom>
          <a:solidFill>
            <a:schemeClr val="accent2"/>
          </a:solidFill>
          <a:ln w="28575">
            <a:solidFill>
              <a:schemeClr val="tx1"/>
            </a:solidFill>
          </a:ln>
        </p:spPr>
        <p:txBody>
          <a:bodyPr wrap="square">
            <a:spAutoFit/>
          </a:bodyPr>
          <a:lstStyle/>
          <a:p>
            <a:r>
              <a:rPr lang="en-US" sz="1800" b="1" dirty="0"/>
              <a:t>Module Code:LCBB4003</a:t>
            </a:r>
            <a:br>
              <a:rPr lang="en-US" sz="1800" b="1" dirty="0"/>
            </a:br>
            <a:r>
              <a:rPr lang="en-US" sz="1800" b="1" dirty="0"/>
              <a:t>Lecturer Name: Dudley Ofori</a:t>
            </a:r>
          </a:p>
          <a:p>
            <a:r>
              <a:rPr lang="en-US" b="1"/>
              <a:t>Submission date: 29/07/2023</a:t>
            </a:r>
            <a:endParaRPr lang="en-GB" dirty="0"/>
          </a:p>
        </p:txBody>
      </p:sp>
      <p:sp>
        <p:nvSpPr>
          <p:cNvPr id="16" name="Title 15">
            <a:extLst>
              <a:ext uri="{FF2B5EF4-FFF2-40B4-BE49-F238E27FC236}">
                <a16:creationId xmlns:a16="http://schemas.microsoft.com/office/drawing/2014/main" id="{DC5D9242-3AFD-7E3F-D1B5-E9C6CDEB8DD6}"/>
              </a:ext>
            </a:extLst>
          </p:cNvPr>
          <p:cNvSpPr>
            <a:spLocks noGrp="1"/>
          </p:cNvSpPr>
          <p:nvPr>
            <p:ph type="ctrTitle"/>
          </p:nvPr>
        </p:nvSpPr>
        <p:spPr>
          <a:xfrm>
            <a:off x="137994" y="2311255"/>
            <a:ext cx="4424624" cy="1239000"/>
          </a:xfrm>
        </p:spPr>
        <p:txBody>
          <a:bodyPr>
            <a:normAutofit fontScale="90000"/>
          </a:bodyPr>
          <a:lstStyle/>
          <a:p>
            <a:r>
              <a:rPr lang="en-US" b="1" dirty="0"/>
              <a:t>INTRODUCING THE MODERN WORKPLACE </a:t>
            </a:r>
            <a:br>
              <a:rPr lang="en-US" dirty="0"/>
            </a:b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35F89-D9F4-E0DB-4CBF-E0FEF0E89FB2}"/>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br>
              <a:rPr lang="en-US" sz="7200" b="1" kern="1200" dirty="0">
                <a:solidFill>
                  <a:schemeClr val="tx1"/>
                </a:solidFill>
                <a:latin typeface="+mj-lt"/>
                <a:ea typeface="+mj-ea"/>
                <a:cs typeface="+mj-cs"/>
              </a:rPr>
            </a:br>
            <a:r>
              <a:rPr lang="en-US" sz="7200" b="1" kern="1200" dirty="0">
                <a:solidFill>
                  <a:schemeClr val="tx1"/>
                </a:solidFill>
                <a:latin typeface="+mj-lt"/>
                <a:ea typeface="+mj-ea"/>
                <a:cs typeface="+mj-cs"/>
              </a:rPr>
              <a:t>ORGANISATION PROFILE</a:t>
            </a:r>
            <a:br>
              <a:rPr lang="en-US" sz="7200" b="1" kern="1200" dirty="0">
                <a:solidFill>
                  <a:schemeClr val="tx1"/>
                </a:solidFill>
                <a:latin typeface="+mj-lt"/>
                <a:ea typeface="+mj-ea"/>
                <a:cs typeface="+mj-cs"/>
              </a:rPr>
            </a:br>
            <a:br>
              <a:rPr lang="en-US" sz="2400" b="1" kern="1200" dirty="0">
                <a:solidFill>
                  <a:schemeClr val="tx1"/>
                </a:solidFill>
              </a:rPr>
            </a:br>
            <a:r>
              <a:rPr lang="en-US" sz="2400" b="1" dirty="0">
                <a:latin typeface="Times New Roman" panose="02020603050405020304" pitchFamily="18" charset="0"/>
                <a:cs typeface="Times New Roman" panose="02020603050405020304" pitchFamily="18" charset="0"/>
              </a:rPr>
              <a:t>Alin Don- </a:t>
            </a:r>
            <a:r>
              <a:rPr lang="en-GB" sz="2400" b="1" dirty="0">
                <a:latin typeface="Times New Roman" panose="02020603050405020304" pitchFamily="18" charset="0"/>
                <a:ea typeface="Calibri" panose="020F0502020204030204" pitchFamily="34" charset="0"/>
                <a:cs typeface="Times New Roman" panose="02020603050405020304" pitchFamily="18" charset="0"/>
              </a:rPr>
              <a:t>2209918</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GB" sz="2800" b="1" dirty="0">
                <a:latin typeface="Times New Roman" panose="02020603050405020304" pitchFamily="18" charset="0"/>
                <a:ea typeface="Calibri" panose="020F0502020204030204" pitchFamily="34" charset="0"/>
                <a:cs typeface="Times New Roman" panose="02020603050405020304" pitchFamily="18" charset="0"/>
              </a:rPr>
            </a:br>
            <a:endParaRPr lang="en-US" sz="2800" b="1" kern="1200" dirty="0">
              <a:solidFill>
                <a:schemeClr val="tx1"/>
              </a:solidFill>
              <a:latin typeface="Times New Roman" panose="02020603050405020304" pitchFamily="18" charset="0"/>
              <a:cs typeface="Times New Roman" panose="02020603050405020304" pitchFamily="18" charset="0"/>
            </a:endParaRPr>
          </a:p>
        </p:txBody>
      </p:sp>
      <p:cxnSp>
        <p:nvCxnSpPr>
          <p:cNvPr id="24" name="Straight Connector 2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97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3AA58-59B2-2FBC-AC05-7DDFDC55ED55}"/>
              </a:ext>
            </a:extLst>
          </p:cNvPr>
          <p:cNvSpPr>
            <a:spLocks noGrp="1"/>
          </p:cNvSpPr>
          <p:nvPr>
            <p:ph type="title"/>
          </p:nvPr>
        </p:nvSpPr>
        <p:spPr>
          <a:xfrm>
            <a:off x="572493" y="238539"/>
            <a:ext cx="11018520" cy="1434415"/>
          </a:xfrm>
        </p:spPr>
        <p:txBody>
          <a:bodyPr anchor="b">
            <a:normAutofit/>
          </a:bodyPr>
          <a:lstStyle/>
          <a:p>
            <a:r>
              <a:rPr lang="en-US" sz="3000" b="1">
                <a:latin typeface="Times New Roman"/>
                <a:cs typeface="Times New Roman"/>
              </a:rPr>
              <a:t>Overview of the organisation:</a:t>
            </a:r>
            <a:r>
              <a:rPr lang="en-US" sz="3000">
                <a:latin typeface="Times New Roman"/>
                <a:cs typeface="Times New Roman"/>
              </a:rPr>
              <a:t> </a:t>
            </a:r>
            <a:endParaRPr lang="en-US" sz="3000"/>
          </a:p>
          <a:p>
            <a:br>
              <a:rPr lang="en-US" sz="3000"/>
            </a:br>
            <a:endParaRPr lang="en-US" sz="3000"/>
          </a:p>
        </p:txBody>
      </p:sp>
      <p:sp>
        <p:nvSpPr>
          <p:cNvPr id="105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D03F34-3EE8-DCA6-8EB9-D2045637B2E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000" dirty="0">
                <a:latin typeface="Times New Roman"/>
                <a:cs typeface="Times New Roman"/>
              </a:rPr>
              <a:t>Unilever, on a global scale is a significant producer of majorly used consumer goods (Unilever. 2023).</a:t>
            </a:r>
            <a:endParaRPr lang="en-US" sz="2000" dirty="0">
              <a:cs typeface="Calibri" panose="020F0502020204030204"/>
            </a:endParaRPr>
          </a:p>
          <a:p>
            <a:r>
              <a:rPr lang="en-US" sz="2000" dirty="0">
                <a:latin typeface="Times New Roman"/>
                <a:cs typeface="Times New Roman"/>
              </a:rPr>
              <a:t>The company started its journey in 1930 with the merging of two British margarine and soap businesses.</a:t>
            </a:r>
            <a:endParaRPr lang="en-US" sz="2000" dirty="0"/>
          </a:p>
          <a:p>
            <a:r>
              <a:rPr lang="en-US" sz="2000" dirty="0">
                <a:latin typeface="Times New Roman"/>
                <a:cs typeface="Times New Roman"/>
              </a:rPr>
              <a:t>The business has billions of consumers worldwide and has its presence in 100 countries with its 400 brands (Unilever. 2023).</a:t>
            </a:r>
            <a:endParaRPr lang="en-US" sz="2000" dirty="0"/>
          </a:p>
          <a:p>
            <a:r>
              <a:rPr lang="en-US" sz="2000" dirty="0">
                <a:latin typeface="Times New Roman"/>
                <a:cs typeface="Times New Roman"/>
              </a:rPr>
              <a:t>Products such as packaged foods and multiple drinks, home goods, personal; care items, cosmetics are some significant product lines of Unilever. </a:t>
            </a:r>
            <a:endParaRPr lang="en-US" sz="2000" dirty="0"/>
          </a:p>
          <a:p>
            <a:r>
              <a:rPr lang="en-US" sz="2000" dirty="0">
                <a:latin typeface="Times New Roman"/>
                <a:cs typeface="Times New Roman"/>
              </a:rPr>
              <a:t>Some well-known brands of Unilever are Dove, Knorr, Magnum, Lipton </a:t>
            </a:r>
            <a:r>
              <a:rPr lang="en-US" sz="2000" dirty="0" err="1">
                <a:latin typeface="Times New Roman"/>
                <a:cs typeface="Times New Roman"/>
              </a:rPr>
              <a:t>etc</a:t>
            </a:r>
            <a:r>
              <a:rPr lang="en-US" sz="2000" dirty="0">
                <a:latin typeface="Times New Roman"/>
                <a:cs typeface="Times New Roman"/>
              </a:rPr>
              <a:t> (Unilever. 2023). </a:t>
            </a:r>
            <a:endParaRPr lang="en-US" sz="2000" dirty="0"/>
          </a:p>
        </p:txBody>
      </p:sp>
      <p:pic>
        <p:nvPicPr>
          <p:cNvPr id="1026" name="Picture 2" descr="Unilever UK &amp; Ireland Homepage | Unilever">
            <a:extLst>
              <a:ext uri="{FF2B5EF4-FFF2-40B4-BE49-F238E27FC236}">
                <a16:creationId xmlns:a16="http://schemas.microsoft.com/office/drawing/2014/main" id="{5BD8137A-F825-F271-7D65-2C05793CBA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1" r="284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891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04670-28A2-76D7-F91F-62DEE9361B33}"/>
              </a:ext>
            </a:extLst>
          </p:cNvPr>
          <p:cNvSpPr>
            <a:spLocks noGrp="1"/>
          </p:cNvSpPr>
          <p:nvPr>
            <p:ph type="title"/>
          </p:nvPr>
        </p:nvSpPr>
        <p:spPr>
          <a:xfrm>
            <a:off x="793662" y="386930"/>
            <a:ext cx="10066122" cy="1298448"/>
          </a:xfrm>
        </p:spPr>
        <p:txBody>
          <a:bodyPr anchor="b">
            <a:normAutofit/>
          </a:bodyPr>
          <a:lstStyle/>
          <a:p>
            <a:r>
              <a:rPr lang="en-US" sz="2600" b="1">
                <a:latin typeface="Times New Roman"/>
                <a:cs typeface="Times New Roman"/>
              </a:rPr>
              <a:t>Organisation background: </a:t>
            </a:r>
            <a:endParaRPr lang="en-US" sz="2600"/>
          </a:p>
          <a:p>
            <a:br>
              <a:rPr lang="en-US" sz="2600"/>
            </a:br>
            <a:endParaRPr lang="en-US" sz="26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99EE27-CC79-D98F-ECCB-F9D45FDB2C4C}"/>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latin typeface="Times New Roman"/>
                <a:cs typeface="Times New Roman"/>
              </a:rPr>
              <a:t>Until 1929, the company was in the market as a family-run operation (Unilever. 2023).</a:t>
            </a:r>
            <a:endParaRPr lang="en-US" sz="1700">
              <a:cs typeface="Calibri" panose="020F0502020204030204"/>
            </a:endParaRPr>
          </a:p>
          <a:p>
            <a:r>
              <a:rPr lang="en-US" sz="1700">
                <a:latin typeface="Times New Roman"/>
                <a:cs typeface="Times New Roman"/>
              </a:rPr>
              <a:t>At the beginning it focused on the development and production of a single product line. </a:t>
            </a:r>
            <a:endParaRPr lang="en-US" sz="1700"/>
          </a:p>
          <a:p>
            <a:r>
              <a:rPr lang="en-US" sz="1700">
                <a:latin typeface="Times New Roman"/>
                <a:cs typeface="Times New Roman"/>
              </a:rPr>
              <a:t>Unilever has expanded itself through time and increased its available range of goods and services it offers.</a:t>
            </a:r>
            <a:endParaRPr lang="en-US" sz="1700"/>
          </a:p>
          <a:p>
            <a:r>
              <a:rPr lang="en-US" sz="1700">
                <a:latin typeface="Times New Roman"/>
                <a:cs typeface="Times New Roman"/>
              </a:rPr>
              <a:t>To increase its market share, the corporation has engaged in a number of mergers and acquisitions (Unilever. 2023).</a:t>
            </a:r>
            <a:endParaRPr lang="en-US" sz="1700"/>
          </a:p>
          <a:p>
            <a:r>
              <a:rPr lang="en-US" sz="1700">
                <a:latin typeface="Times New Roman"/>
                <a:cs typeface="Times New Roman"/>
              </a:rPr>
              <a:t>It has a wide range of products and a substantial global footprint now as a multinational company.</a:t>
            </a:r>
            <a:endParaRPr lang="en-US" sz="1700"/>
          </a:p>
          <a:p>
            <a:endParaRPr lang="en-US" sz="1700">
              <a:cs typeface="Calibri"/>
            </a:endParaRPr>
          </a:p>
        </p:txBody>
      </p:sp>
      <p:pic>
        <p:nvPicPr>
          <p:cNvPr id="4" name="Picture 4">
            <a:extLst>
              <a:ext uri="{FF2B5EF4-FFF2-40B4-BE49-F238E27FC236}">
                <a16:creationId xmlns:a16="http://schemas.microsoft.com/office/drawing/2014/main" id="{20E41D57-5AEF-E7F5-830D-3359E7644497}"/>
              </a:ext>
            </a:extLst>
          </p:cNvPr>
          <p:cNvPicPr>
            <a:picLocks noChangeAspect="1"/>
          </p:cNvPicPr>
          <p:nvPr/>
        </p:nvPicPr>
        <p:blipFill rotWithShape="1">
          <a:blip r:embed="rId3"/>
          <a:srcRect l="8697" r="13306"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8156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E411CED-E137-FAD6-7DB4-EA4913F5AAEA}"/>
              </a:ext>
            </a:extLst>
          </p:cNvPr>
          <p:cNvPicPr>
            <a:picLocks noChangeAspect="1"/>
          </p:cNvPicPr>
          <p:nvPr/>
        </p:nvPicPr>
        <p:blipFill rotWithShape="1">
          <a:blip r:embed="rId3"/>
          <a:srcRect l="59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B19A10-A844-6BAE-576E-848A147CCB45}"/>
              </a:ext>
            </a:extLst>
          </p:cNvPr>
          <p:cNvSpPr>
            <a:spLocks noGrp="1"/>
          </p:cNvSpPr>
          <p:nvPr>
            <p:ph type="title"/>
          </p:nvPr>
        </p:nvSpPr>
        <p:spPr>
          <a:xfrm>
            <a:off x="7531610" y="365125"/>
            <a:ext cx="3822189" cy="1899912"/>
          </a:xfrm>
        </p:spPr>
        <p:txBody>
          <a:bodyPr>
            <a:normAutofit/>
          </a:bodyPr>
          <a:lstStyle/>
          <a:p>
            <a:r>
              <a:rPr lang="en-US" sz="3100" b="1">
                <a:latin typeface="Times New Roman"/>
                <a:cs typeface="Times New Roman"/>
              </a:rPr>
              <a:t>Organisation performance: </a:t>
            </a:r>
            <a:endParaRPr lang="en-US" sz="3100"/>
          </a:p>
          <a:p>
            <a:br>
              <a:rPr lang="en-US" sz="3100"/>
            </a:br>
            <a:endParaRPr lang="en-US" sz="3100"/>
          </a:p>
        </p:txBody>
      </p:sp>
      <p:sp>
        <p:nvSpPr>
          <p:cNvPr id="3" name="Content Placeholder 2">
            <a:extLst>
              <a:ext uri="{FF2B5EF4-FFF2-40B4-BE49-F238E27FC236}">
                <a16:creationId xmlns:a16="http://schemas.microsoft.com/office/drawing/2014/main" id="{6055E66B-6018-DC57-9662-E9A4D547DB75}"/>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400">
                <a:latin typeface="Times New Roman"/>
                <a:cs typeface="Times New Roman"/>
              </a:rPr>
              <a:t>Over the past ten years, the company has regularly produced outstanding financial achievements.</a:t>
            </a:r>
            <a:endParaRPr lang="en-US" sz="1400">
              <a:cs typeface="Calibri" panose="020F0502020204030204"/>
            </a:endParaRPr>
          </a:p>
          <a:p>
            <a:r>
              <a:rPr lang="en-US" sz="1400">
                <a:latin typeface="Times New Roman"/>
                <a:cs typeface="Times New Roman"/>
              </a:rPr>
              <a:t>Its sales growth has routinely exceeded criteria set by the industry backed up by its strong values along with clear standards and policies (Unilever. 2023). </a:t>
            </a:r>
            <a:endParaRPr lang="en-US" sz="1400"/>
          </a:p>
          <a:p>
            <a:r>
              <a:rPr lang="en-US" sz="1400">
                <a:latin typeface="Times New Roman"/>
                <a:cs typeface="Times New Roman"/>
              </a:rPr>
              <a:t>The company has successfully increased both its domestic and global market share.</a:t>
            </a:r>
            <a:endParaRPr lang="en-US" sz="1400"/>
          </a:p>
          <a:p>
            <a:r>
              <a:rPr lang="en-US" sz="1400">
                <a:latin typeface="Times New Roman"/>
                <a:cs typeface="Times New Roman"/>
              </a:rPr>
              <a:t>Profitability has increased as a result of the application of efficient cost management techniques.</a:t>
            </a:r>
            <a:endParaRPr lang="en-US" sz="1400"/>
          </a:p>
          <a:p>
            <a:r>
              <a:rPr lang="en-US" sz="1400">
                <a:latin typeface="Times New Roman"/>
                <a:cs typeface="Times New Roman"/>
              </a:rPr>
              <a:t>For its cutting-edge procedures and unique goods, the company has won praise and awards.</a:t>
            </a:r>
            <a:endParaRPr lang="en-US" sz="1400"/>
          </a:p>
          <a:p>
            <a:endParaRPr lang="en-US" sz="1400">
              <a:cs typeface="Calibri"/>
            </a:endParaRPr>
          </a:p>
        </p:txBody>
      </p:sp>
    </p:spTree>
    <p:extLst>
      <p:ext uri="{BB962C8B-B14F-4D97-AF65-F5344CB8AC3E}">
        <p14:creationId xmlns:p14="http://schemas.microsoft.com/office/powerpoint/2010/main" val="846463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102C3-963D-7B3C-B29C-F2C89E61E0B3}"/>
              </a:ext>
            </a:extLst>
          </p:cNvPr>
          <p:cNvSpPr>
            <a:spLocks noGrp="1"/>
          </p:cNvSpPr>
          <p:nvPr>
            <p:ph type="title"/>
          </p:nvPr>
        </p:nvSpPr>
        <p:spPr>
          <a:xfrm>
            <a:off x="838200" y="698643"/>
            <a:ext cx="5243394" cy="2225532"/>
          </a:xfrm>
        </p:spPr>
        <p:txBody>
          <a:bodyPr anchor="t">
            <a:normAutofit/>
          </a:bodyPr>
          <a:lstStyle/>
          <a:p>
            <a:r>
              <a:rPr lang="en-US" sz="3500" b="1">
                <a:latin typeface="Times New Roman"/>
                <a:cs typeface="Times New Roman"/>
              </a:rPr>
              <a:t>Organisation Competitors: </a:t>
            </a:r>
            <a:endParaRPr lang="en-US" sz="3500"/>
          </a:p>
          <a:p>
            <a:br>
              <a:rPr lang="en-US" sz="3500"/>
            </a:br>
            <a:endParaRPr lang="en-US" sz="3500"/>
          </a:p>
        </p:txBody>
      </p:sp>
      <p:cxnSp>
        <p:nvCxnSpPr>
          <p:cNvPr id="11" name="Straight Connector 1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4">
            <a:extLst>
              <a:ext uri="{FF2B5EF4-FFF2-40B4-BE49-F238E27FC236}">
                <a16:creationId xmlns:a16="http://schemas.microsoft.com/office/drawing/2014/main" id="{0995DB6A-7170-E145-34FD-84713C62079E}"/>
              </a:ext>
            </a:extLst>
          </p:cNvPr>
          <p:cNvPicPr>
            <a:picLocks noChangeAspect="1"/>
          </p:cNvPicPr>
          <p:nvPr/>
        </p:nvPicPr>
        <p:blipFill>
          <a:blip r:embed="rId3"/>
          <a:stretch>
            <a:fillRect/>
          </a:stretch>
        </p:blipFill>
        <p:spPr>
          <a:xfrm>
            <a:off x="838200" y="3409116"/>
            <a:ext cx="5243391" cy="2182846"/>
          </a:xfrm>
          <a:prstGeom prst="rect">
            <a:avLst/>
          </a:prstGeom>
        </p:spPr>
      </p:pic>
      <p:sp>
        <p:nvSpPr>
          <p:cNvPr id="3" name="Content Placeholder 2">
            <a:extLst>
              <a:ext uri="{FF2B5EF4-FFF2-40B4-BE49-F238E27FC236}">
                <a16:creationId xmlns:a16="http://schemas.microsoft.com/office/drawing/2014/main" id="{9DAF451F-B1C3-A4A5-7D9A-A7135F6DD138}"/>
              </a:ext>
            </a:extLst>
          </p:cNvPr>
          <p:cNvSpPr>
            <a:spLocks noGrp="1"/>
          </p:cNvSpPr>
          <p:nvPr>
            <p:ph idx="1"/>
          </p:nvPr>
        </p:nvSpPr>
        <p:spPr>
          <a:xfrm>
            <a:off x="7229042" y="879355"/>
            <a:ext cx="4124758" cy="5120755"/>
          </a:xfrm>
        </p:spPr>
        <p:txBody>
          <a:bodyPr vert="horz" lIns="91440" tIns="45720" rIns="91440" bIns="45720" rtlCol="0" anchor="ctr">
            <a:normAutofit/>
          </a:bodyPr>
          <a:lstStyle/>
          <a:p>
            <a:r>
              <a:rPr lang="en-US" sz="1400" dirty="0">
                <a:solidFill>
                  <a:schemeClr val="tx1">
                    <a:alpha val="80000"/>
                  </a:schemeClr>
                </a:solidFill>
                <a:latin typeface="Times New Roman"/>
                <a:cs typeface="Times New Roman"/>
              </a:rPr>
              <a:t>Global consumer products juggernaut Procter &amp; Gamble competes with Unilever on a number of international marketplaces (Comparably. 2022).</a:t>
            </a:r>
            <a:endParaRPr lang="en-US" sz="1400" dirty="0">
              <a:solidFill>
                <a:schemeClr val="tx1">
                  <a:alpha val="80000"/>
                </a:schemeClr>
              </a:solidFill>
              <a:cs typeface="Calibri" panose="020F0502020204030204"/>
            </a:endParaRPr>
          </a:p>
          <a:p>
            <a:r>
              <a:rPr lang="en-US" sz="1400" dirty="0">
                <a:solidFill>
                  <a:schemeClr val="tx1">
                    <a:alpha val="80000"/>
                  </a:schemeClr>
                </a:solidFill>
                <a:latin typeface="Times New Roman"/>
                <a:cs typeface="Times New Roman"/>
              </a:rPr>
              <a:t>Unilever's extensive range of food and beverage items are directly contested by those offered by Nestlé, a well-known industry rival (Comparably. 2022).</a:t>
            </a:r>
            <a:endParaRPr lang="en-US" sz="1400" dirty="0">
              <a:solidFill>
                <a:schemeClr val="tx1">
                  <a:alpha val="80000"/>
                </a:schemeClr>
              </a:solidFill>
            </a:endParaRPr>
          </a:p>
          <a:p>
            <a:r>
              <a:rPr lang="en-US" sz="1400" dirty="0">
                <a:solidFill>
                  <a:schemeClr val="tx1">
                    <a:alpha val="80000"/>
                  </a:schemeClr>
                </a:solidFill>
                <a:latin typeface="Times New Roman"/>
                <a:cs typeface="Times New Roman"/>
              </a:rPr>
              <a:t>Colgate-Palmolive is a global leader in the markets for dental care and personal hygiene products, giving Unilever stiff competition (Comparably. 2022).</a:t>
            </a:r>
            <a:endParaRPr lang="en-US" sz="1400" dirty="0">
              <a:solidFill>
                <a:schemeClr val="tx1">
                  <a:alpha val="80000"/>
                </a:schemeClr>
              </a:solidFill>
            </a:endParaRPr>
          </a:p>
          <a:p>
            <a:r>
              <a:rPr lang="en-US" sz="1400" dirty="0">
                <a:solidFill>
                  <a:schemeClr val="tx1">
                    <a:alpha val="80000"/>
                  </a:schemeClr>
                </a:solidFill>
                <a:latin typeface="Times New Roman"/>
                <a:cs typeface="Times New Roman"/>
              </a:rPr>
              <a:t>Kimberly-Clark, a seasoned competitor, competes against Unilever's brands in the personal care and hygiene industry (Comparably. 2022).</a:t>
            </a:r>
            <a:endParaRPr lang="en-US" sz="1400" dirty="0">
              <a:solidFill>
                <a:schemeClr val="tx1">
                  <a:alpha val="80000"/>
                </a:schemeClr>
              </a:solidFill>
            </a:endParaRPr>
          </a:p>
          <a:p>
            <a:r>
              <a:rPr lang="en-US" sz="1400" dirty="0">
                <a:solidFill>
                  <a:schemeClr val="tx1">
                    <a:alpha val="80000"/>
                  </a:schemeClr>
                </a:solidFill>
                <a:latin typeface="Times New Roman"/>
                <a:cs typeface="Times New Roman"/>
              </a:rPr>
              <a:t>In the food and beverage industry, particularly in the dairy and plant-based products sectors, global multinational Danone competes with Unilever (Comparably. 2022). </a:t>
            </a:r>
            <a:endParaRPr lang="en-US" sz="1400" dirty="0">
              <a:solidFill>
                <a:schemeClr val="tx1">
                  <a:alpha val="80000"/>
                </a:schemeClr>
              </a:solidFill>
            </a:endParaRPr>
          </a:p>
          <a:p>
            <a:endParaRPr lang="en-US" sz="1400" dirty="0">
              <a:solidFill>
                <a:schemeClr val="tx1">
                  <a:alpha val="80000"/>
                </a:schemeClr>
              </a:solidFill>
              <a:cs typeface="Calibri"/>
            </a:endParaRPr>
          </a:p>
        </p:txBody>
      </p:sp>
    </p:spTree>
    <p:extLst>
      <p:ext uri="{BB962C8B-B14F-4D97-AF65-F5344CB8AC3E}">
        <p14:creationId xmlns:p14="http://schemas.microsoft.com/office/powerpoint/2010/main" val="1872405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A3372BB-E890-7369-3C11-DC768111B90D}"/>
              </a:ext>
            </a:extLst>
          </p:cNvPr>
          <p:cNvPicPr>
            <a:picLocks noChangeAspect="1"/>
          </p:cNvPicPr>
          <p:nvPr/>
        </p:nvPicPr>
        <p:blipFill rotWithShape="1">
          <a:blip r:embed="rId3"/>
          <a:srcRect r="5882" b="-1"/>
          <a:stretch/>
        </p:blipFill>
        <p:spPr>
          <a:xfrm>
            <a:off x="5767754" y="10"/>
            <a:ext cx="6424244"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60FD3E-1145-4340-346A-EA819B026704}"/>
              </a:ext>
            </a:extLst>
          </p:cNvPr>
          <p:cNvSpPr>
            <a:spLocks noGrp="1"/>
          </p:cNvSpPr>
          <p:nvPr>
            <p:ph type="title"/>
          </p:nvPr>
        </p:nvSpPr>
        <p:spPr>
          <a:xfrm>
            <a:off x="838200" y="365125"/>
            <a:ext cx="3822189" cy="1899912"/>
          </a:xfrm>
        </p:spPr>
        <p:txBody>
          <a:bodyPr>
            <a:normAutofit/>
          </a:bodyPr>
          <a:lstStyle/>
          <a:p>
            <a:r>
              <a:rPr lang="en-US" sz="3100" b="1">
                <a:latin typeface="Times New Roman"/>
                <a:cs typeface="Times New Roman"/>
              </a:rPr>
              <a:t>Modern workplace of the organisation: </a:t>
            </a:r>
            <a:endParaRPr lang="en-US" sz="3100"/>
          </a:p>
          <a:p>
            <a:br>
              <a:rPr lang="en-US" sz="3100"/>
            </a:br>
            <a:endParaRPr lang="en-US" sz="3100"/>
          </a:p>
        </p:txBody>
      </p:sp>
      <p:sp>
        <p:nvSpPr>
          <p:cNvPr id="3" name="Content Placeholder 2">
            <a:extLst>
              <a:ext uri="{FF2B5EF4-FFF2-40B4-BE49-F238E27FC236}">
                <a16:creationId xmlns:a16="http://schemas.microsoft.com/office/drawing/2014/main" id="{ED4B62D7-81C4-1B79-B00C-5A84ECDAA24B}"/>
              </a:ext>
            </a:extLst>
          </p:cNvPr>
          <p:cNvSpPr>
            <a:spLocks noGrp="1"/>
          </p:cNvSpPr>
          <p:nvPr>
            <p:ph idx="1"/>
          </p:nvPr>
        </p:nvSpPr>
        <p:spPr>
          <a:xfrm>
            <a:off x="492370" y="1748413"/>
            <a:ext cx="5164852" cy="4428550"/>
          </a:xfrm>
        </p:spPr>
        <p:txBody>
          <a:bodyPr vert="horz" lIns="91440" tIns="45720" rIns="91440" bIns="45720" rtlCol="0">
            <a:normAutofit/>
          </a:bodyPr>
          <a:lstStyle/>
          <a:p>
            <a:r>
              <a:rPr lang="en-US" sz="1400" dirty="0">
                <a:latin typeface="Times New Roman"/>
                <a:cs typeface="Times New Roman"/>
              </a:rPr>
              <a:t>The company values a good work-life balance and promotes a flexible work environment, allowing employees to work from home.</a:t>
            </a:r>
            <a:endParaRPr lang="en-US" sz="1400" dirty="0">
              <a:cs typeface="Calibri" panose="020F0502020204030204"/>
            </a:endParaRPr>
          </a:p>
          <a:p>
            <a:r>
              <a:rPr lang="en-US" sz="1400" dirty="0">
                <a:latin typeface="Times New Roman"/>
                <a:cs typeface="Times New Roman"/>
              </a:rPr>
              <a:t>Modern technology and digital tools are being integrated into daily operations to boost collaboration and output (Unilever. 2023).</a:t>
            </a:r>
            <a:endParaRPr lang="en-US" sz="1400" dirty="0"/>
          </a:p>
          <a:p>
            <a:r>
              <a:rPr lang="en-US" sz="1400" dirty="0">
                <a:latin typeface="Times New Roman"/>
                <a:cs typeface="Times New Roman"/>
              </a:rPr>
              <a:t>The company promotes inclusiveness and diversity, which results in a welcoming workplace where staff members feel appreciated and empowered.</a:t>
            </a:r>
            <a:endParaRPr lang="en-US" sz="1400" dirty="0"/>
          </a:p>
          <a:p>
            <a:r>
              <a:rPr lang="en-US" sz="1400" dirty="0">
                <a:latin typeface="Times New Roman"/>
                <a:cs typeface="Times New Roman"/>
              </a:rPr>
              <a:t>It is crucial to encourage the development of new ideas among employees, and for this reason, specific </a:t>
            </a:r>
            <a:r>
              <a:rPr lang="en-US" sz="1400" dirty="0" err="1">
                <a:latin typeface="Times New Roman"/>
                <a:cs typeface="Times New Roman"/>
              </a:rPr>
              <a:t>programmes</a:t>
            </a:r>
            <a:r>
              <a:rPr lang="en-US" sz="1400" dirty="0">
                <a:latin typeface="Times New Roman"/>
                <a:cs typeface="Times New Roman"/>
              </a:rPr>
              <a:t> and venues have been developed (Unilever. 2023).</a:t>
            </a:r>
            <a:endParaRPr lang="en-US" sz="1400" dirty="0"/>
          </a:p>
          <a:p>
            <a:r>
              <a:rPr lang="en-US" sz="1400" dirty="0">
                <a:latin typeface="Times New Roman"/>
                <a:cs typeface="Times New Roman"/>
              </a:rPr>
              <a:t>Employees are given opportunities for continual learning and development in order to promote growth and adaptability in a work environment that is continuously changing.</a:t>
            </a:r>
            <a:endParaRPr lang="en-US" sz="1400" dirty="0"/>
          </a:p>
          <a:p>
            <a:endParaRPr lang="en-US" sz="1300" dirty="0">
              <a:cs typeface="Calibri"/>
            </a:endParaRPr>
          </a:p>
        </p:txBody>
      </p:sp>
    </p:spTree>
    <p:extLst>
      <p:ext uri="{BB962C8B-B14F-4D97-AF65-F5344CB8AC3E}">
        <p14:creationId xmlns:p14="http://schemas.microsoft.com/office/powerpoint/2010/main" val="1921569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B627F2-C732-B862-F728-E60C24B900AC}"/>
              </a:ext>
            </a:extLst>
          </p:cNvPr>
          <p:cNvSpPr>
            <a:spLocks noGrp="1"/>
          </p:cNvSpPr>
          <p:nvPr>
            <p:ph type="title"/>
          </p:nvPr>
        </p:nvSpPr>
        <p:spPr>
          <a:xfrm>
            <a:off x="1524000" y="2098274"/>
            <a:ext cx="9144000" cy="2469656"/>
          </a:xfrm>
        </p:spPr>
        <p:txBody>
          <a:bodyPr vert="horz" lIns="91440" tIns="45720" rIns="91440" bIns="45720" rtlCol="0" anchor="ctr">
            <a:normAutofit fontScale="90000"/>
          </a:bodyPr>
          <a:lstStyle/>
          <a:p>
            <a:pPr algn="ctr"/>
            <a:br>
              <a:rPr lang="en-US" sz="4500" b="1" kern="1200" dirty="0">
                <a:solidFill>
                  <a:schemeClr val="tx1"/>
                </a:solidFill>
                <a:latin typeface="+mj-lt"/>
                <a:ea typeface="+mj-ea"/>
                <a:cs typeface="+mj-cs"/>
              </a:rPr>
            </a:br>
            <a:r>
              <a:rPr lang="en-US" sz="4500" b="1" kern="1200" dirty="0">
                <a:solidFill>
                  <a:schemeClr val="tx1"/>
                </a:solidFill>
                <a:latin typeface="+mj-lt"/>
                <a:ea typeface="+mj-ea"/>
                <a:cs typeface="+mj-cs"/>
              </a:rPr>
              <a:t>EXPLORING RELATIONS OF ORGANISATIONAL STRUCTURE AND PERFORMANCE:</a:t>
            </a:r>
            <a:br>
              <a:rPr lang="en-US" sz="4500" b="1" kern="1200" dirty="0">
                <a:solidFill>
                  <a:schemeClr val="tx1"/>
                </a:solidFill>
                <a:latin typeface="+mj-lt"/>
                <a:ea typeface="+mj-ea"/>
                <a:cs typeface="+mj-cs"/>
              </a:rPr>
            </a:br>
            <a:r>
              <a:rPr lang="en-US" sz="4500" b="1" kern="1200" dirty="0">
                <a:solidFill>
                  <a:schemeClr val="tx1"/>
                </a:solidFill>
                <a:latin typeface="+mj-lt"/>
                <a:ea typeface="+mj-ea"/>
                <a:cs typeface="+mj-cs"/>
              </a:rPr>
              <a:t> </a:t>
            </a:r>
            <a:endParaRPr lang="en-US" sz="4500" kern="1200" dirty="0">
              <a:solidFill>
                <a:schemeClr val="tx1"/>
              </a:solidFill>
              <a:latin typeface="+mj-lt"/>
              <a:ea typeface="+mj-ea"/>
              <a:cs typeface="+mj-cs"/>
            </a:endParaRPr>
          </a:p>
          <a:p>
            <a:pPr algn="ctr"/>
            <a:r>
              <a:rPr lang="en-US" sz="2700" b="1" dirty="0">
                <a:latin typeface="Times New Roman" panose="02020603050405020304" pitchFamily="18" charset="0"/>
                <a:cs typeface="Times New Roman" panose="02020603050405020304" pitchFamily="18" charset="0"/>
              </a:rPr>
              <a:t>Maria Mahu- </a:t>
            </a:r>
            <a:r>
              <a:rPr lang="en-GB" sz="2800" b="1" dirty="0">
                <a:latin typeface="Times New Roman" panose="02020603050405020304" pitchFamily="18" charset="0"/>
                <a:ea typeface="Calibri" panose="020F0502020204030204" pitchFamily="34" charset="0"/>
                <a:cs typeface="Times New Roman" panose="02020603050405020304" pitchFamily="18" charset="0"/>
              </a:rPr>
              <a:t>2115144</a:t>
            </a:r>
            <a:br>
              <a:rPr lang="en-GB" sz="2800" b="1" dirty="0">
                <a:latin typeface="Times New Roman" panose="02020603050405020304" pitchFamily="18" charset="0"/>
                <a:ea typeface="Calibri" panose="020F0502020204030204" pitchFamily="34" charset="0"/>
                <a:cs typeface="Times New Roman" panose="02020603050405020304" pitchFamily="18" charset="0"/>
              </a:rPr>
            </a:br>
            <a:br>
              <a:rPr lang="en-GB" sz="2800" b="1" dirty="0">
                <a:latin typeface="Times New Roman" panose="02020603050405020304" pitchFamily="18" charset="0"/>
                <a:ea typeface="Calibri" panose="020F0502020204030204" pitchFamily="34" charset="0"/>
                <a:cs typeface="Times New Roman" panose="02020603050405020304" pitchFamily="18" charset="0"/>
              </a:rPr>
            </a:br>
            <a:br>
              <a:rPr lang="en-US" sz="2700" dirty="0"/>
            </a:br>
            <a:br>
              <a:rPr lang="en-US" sz="2700" kern="1200" dirty="0">
                <a:solidFill>
                  <a:schemeClr val="tx1"/>
                </a:solidFill>
              </a:rPr>
            </a:br>
            <a:endParaRPr lang="en-US" sz="2700" kern="1200" dirty="0">
              <a:solidFill>
                <a:schemeClr val="tx1"/>
              </a:solidFill>
            </a:endParaRPr>
          </a:p>
        </p:txBody>
      </p:sp>
      <p:cxnSp>
        <p:nvCxnSpPr>
          <p:cNvPr id="24" name="Straight Connector 2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3" name="Picture 2" descr="Unilever UK &amp; Ireland Homepage | Unilever">
            <a:extLst>
              <a:ext uri="{FF2B5EF4-FFF2-40B4-BE49-F238E27FC236}">
                <a16:creationId xmlns:a16="http://schemas.microsoft.com/office/drawing/2014/main" id="{3DB7D78B-A1E5-C87A-A758-35482AB3646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51" r="2845" b="2"/>
          <a:stretch/>
        </p:blipFill>
        <p:spPr bwMode="auto">
          <a:xfrm>
            <a:off x="10201834" y="3671217"/>
            <a:ext cx="1393702" cy="1448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38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6829F-F60D-B0E8-8E82-EB34BC09BEEE}"/>
              </a:ext>
            </a:extLst>
          </p:cNvPr>
          <p:cNvSpPr>
            <a:spLocks noGrp="1"/>
          </p:cNvSpPr>
          <p:nvPr>
            <p:ph type="title"/>
          </p:nvPr>
        </p:nvSpPr>
        <p:spPr>
          <a:xfrm>
            <a:off x="6495206" y="1573664"/>
            <a:ext cx="5854218" cy="623436"/>
          </a:xfrm>
        </p:spPr>
        <p:txBody>
          <a:bodyPr anchor="b">
            <a:normAutofit fontScale="90000"/>
          </a:bodyPr>
          <a:lstStyle/>
          <a:p>
            <a:br>
              <a:rPr lang="en-US" sz="2000" b="1" dirty="0">
                <a:latin typeface="Times New Roman"/>
                <a:cs typeface="Times New Roman"/>
              </a:rPr>
            </a:br>
            <a:br>
              <a:rPr lang="en-US" sz="2000" b="1" dirty="0">
                <a:latin typeface="Times New Roman"/>
                <a:cs typeface="Times New Roman"/>
              </a:rPr>
            </a:br>
            <a:br>
              <a:rPr lang="en-US" sz="2000" b="1" dirty="0">
                <a:latin typeface="Times New Roman"/>
                <a:cs typeface="Times New Roman"/>
              </a:rPr>
            </a:br>
            <a:br>
              <a:rPr lang="en-US" sz="2200" b="1" dirty="0">
                <a:latin typeface="Times New Roman"/>
                <a:cs typeface="Times New Roman"/>
              </a:rPr>
            </a:br>
            <a:br>
              <a:rPr lang="en-US" sz="2200" b="1" dirty="0">
                <a:latin typeface="Times New Roman"/>
                <a:cs typeface="Times New Roman"/>
              </a:rPr>
            </a:br>
            <a:br>
              <a:rPr lang="en-US" sz="2000" dirty="0"/>
            </a:br>
            <a:r>
              <a:rPr lang="en-US" sz="2000" dirty="0">
                <a:latin typeface="Times New Roman"/>
                <a:cs typeface="Times New Roman"/>
              </a:rPr>
              <a:t>The company follows a divisional </a:t>
            </a:r>
            <a:r>
              <a:rPr lang="en-US" sz="2000">
                <a:latin typeface="Times New Roman"/>
                <a:cs typeface="Times New Roman"/>
              </a:rPr>
              <a:t>organizational structure:</a:t>
            </a:r>
            <a:br>
              <a:rPr lang="en-US" sz="2000" dirty="0">
                <a:latin typeface="Times New Roman"/>
                <a:cs typeface="Times New Roman"/>
              </a:rPr>
            </a:br>
            <a:endParaRPr lang="en-US" sz="2000" dirty="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a:extLst>
              <a:ext uri="{FF2B5EF4-FFF2-40B4-BE49-F238E27FC236}">
                <a16:creationId xmlns:a16="http://schemas.microsoft.com/office/drawing/2014/main" id="{B78EF235-B55D-6A3C-C597-3DB3425390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8711" y="592980"/>
            <a:ext cx="5628018" cy="4807712"/>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FFE08C-A813-FBC5-7211-9A99C77776B2}"/>
              </a:ext>
            </a:extLst>
          </p:cNvPr>
          <p:cNvSpPr>
            <a:spLocks noGrp="1"/>
          </p:cNvSpPr>
          <p:nvPr>
            <p:ph idx="1"/>
          </p:nvPr>
        </p:nvSpPr>
        <p:spPr>
          <a:xfrm>
            <a:off x="6752777" y="2117490"/>
            <a:ext cx="5181652" cy="4152681"/>
          </a:xfrm>
        </p:spPr>
        <p:txBody>
          <a:bodyPr vert="horz" lIns="91440" tIns="45720" rIns="91440" bIns="45720" rtlCol="0" anchor="ctr">
            <a:normAutofit/>
          </a:bodyPr>
          <a:lstStyle/>
          <a:p>
            <a:pPr>
              <a:lnSpc>
                <a:spcPct val="150000"/>
              </a:lnSpc>
            </a:pPr>
            <a:r>
              <a:rPr lang="en-US" sz="1400" b="1" dirty="0">
                <a:latin typeface="Times New Roman"/>
                <a:cs typeface="Times New Roman"/>
              </a:rPr>
              <a:t>Board of directors</a:t>
            </a:r>
            <a:r>
              <a:rPr lang="en-US" sz="1400" dirty="0">
                <a:latin typeface="Times New Roman"/>
                <a:cs typeface="Times New Roman"/>
              </a:rPr>
              <a:t>-responsible</a:t>
            </a:r>
            <a:r>
              <a:rPr lang="en-US" sz="1400" b="1" dirty="0">
                <a:latin typeface="Times New Roman"/>
                <a:cs typeface="Times New Roman"/>
              </a:rPr>
              <a:t> </a:t>
            </a:r>
            <a:r>
              <a:rPr lang="en-US" sz="1400" dirty="0">
                <a:latin typeface="Times New Roman"/>
                <a:cs typeface="Times New Roman"/>
              </a:rPr>
              <a:t>for governance and strategic direction of Unilever.</a:t>
            </a:r>
          </a:p>
          <a:p>
            <a:pPr>
              <a:lnSpc>
                <a:spcPct val="150000"/>
              </a:lnSpc>
            </a:pPr>
            <a:r>
              <a:rPr lang="en-US" sz="1400" b="1" dirty="0">
                <a:latin typeface="Times New Roman"/>
                <a:cs typeface="Times New Roman"/>
              </a:rPr>
              <a:t>Executive Leadership </a:t>
            </a:r>
            <a:r>
              <a:rPr lang="en-US" sz="1400" dirty="0">
                <a:latin typeface="Times New Roman"/>
                <a:cs typeface="Times New Roman"/>
              </a:rPr>
              <a:t>team responsible for implementing the company’s strategy and achieving its objectives,</a:t>
            </a:r>
          </a:p>
          <a:p>
            <a:pPr>
              <a:lnSpc>
                <a:spcPct val="150000"/>
              </a:lnSpc>
            </a:pPr>
            <a:r>
              <a:rPr lang="en-US" sz="1400" b="1" dirty="0">
                <a:latin typeface="Times New Roman"/>
                <a:cs typeface="Times New Roman"/>
              </a:rPr>
              <a:t>Business divisions</a:t>
            </a:r>
            <a:r>
              <a:rPr lang="en-US" sz="1400" dirty="0">
                <a:latin typeface="Times New Roman"/>
                <a:cs typeface="Times New Roman"/>
              </a:rPr>
              <a:t>: Beauty&amp; Personal Care, Food and Refreshment and Home Care.</a:t>
            </a:r>
          </a:p>
          <a:p>
            <a:pPr>
              <a:lnSpc>
                <a:spcPct val="150000"/>
              </a:lnSpc>
            </a:pPr>
            <a:r>
              <a:rPr lang="en-US" sz="1400" b="1" dirty="0">
                <a:latin typeface="Times New Roman"/>
                <a:cs typeface="Times New Roman"/>
              </a:rPr>
              <a:t>Geographical Regions-</a:t>
            </a:r>
            <a:r>
              <a:rPr lang="en-US" sz="1400" dirty="0">
                <a:latin typeface="Times New Roman"/>
                <a:cs typeface="Times New Roman"/>
              </a:rPr>
              <a:t>responsible</a:t>
            </a:r>
            <a:r>
              <a:rPr lang="en-US" sz="1400" b="1" dirty="0">
                <a:latin typeface="Times New Roman"/>
                <a:cs typeface="Times New Roman"/>
              </a:rPr>
              <a:t> </a:t>
            </a:r>
            <a:r>
              <a:rPr lang="en-US" sz="1400" dirty="0">
                <a:latin typeface="Times New Roman"/>
                <a:cs typeface="Times New Roman"/>
              </a:rPr>
              <a:t>for sales, distributions, and marketing within that region.</a:t>
            </a:r>
          </a:p>
          <a:p>
            <a:pPr>
              <a:lnSpc>
                <a:spcPct val="150000"/>
              </a:lnSpc>
            </a:pPr>
            <a:r>
              <a:rPr lang="en-US" sz="1400" b="1" dirty="0">
                <a:latin typeface="Times New Roman"/>
                <a:cs typeface="Times New Roman"/>
              </a:rPr>
              <a:t>Support functions- </a:t>
            </a:r>
            <a:r>
              <a:rPr lang="en-US" sz="1400" dirty="0">
                <a:latin typeface="Times New Roman"/>
                <a:cs typeface="Times New Roman"/>
              </a:rPr>
              <a:t>provide services and assistance to the business divisions and regions.</a:t>
            </a:r>
          </a:p>
          <a:p>
            <a:endParaRPr lang="en-US" sz="1400" dirty="0">
              <a:cs typeface="Calibri" panose="020F0502020204030204"/>
            </a:endParaRPr>
          </a:p>
          <a:p>
            <a:endParaRPr lang="en-US" sz="1400" dirty="0">
              <a:cs typeface="Calibri" panose="020F0502020204030204"/>
            </a:endParaRP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B602954-3AE0-9552-20A9-D16FE39BEFBC}"/>
              </a:ext>
            </a:extLst>
          </p:cNvPr>
          <p:cNvSpPr txBox="1"/>
          <p:nvPr/>
        </p:nvSpPr>
        <p:spPr>
          <a:xfrm>
            <a:off x="937204" y="5934033"/>
            <a:ext cx="5868237" cy="246221"/>
          </a:xfrm>
          <a:prstGeom prst="rect">
            <a:avLst/>
          </a:prstGeom>
          <a:noFill/>
        </p:spPr>
        <p:txBody>
          <a:bodyPr wrap="square" rtlCol="0">
            <a:spAutoFit/>
          </a:bodyPr>
          <a:lstStyle/>
          <a:p>
            <a:r>
              <a:rPr lang="en-GB" sz="1000" dirty="0"/>
              <a:t>Image source: https://creately.com/diagram/example/hm8bqm1c/new-unilever-organogram</a:t>
            </a:r>
          </a:p>
        </p:txBody>
      </p:sp>
      <p:sp>
        <p:nvSpPr>
          <p:cNvPr id="6" name="TextBox 5">
            <a:extLst>
              <a:ext uri="{FF2B5EF4-FFF2-40B4-BE49-F238E27FC236}">
                <a16:creationId xmlns:a16="http://schemas.microsoft.com/office/drawing/2014/main" id="{DC4E1917-8DC2-D959-A36E-86368301DA75}"/>
              </a:ext>
            </a:extLst>
          </p:cNvPr>
          <p:cNvSpPr txBox="1"/>
          <p:nvPr/>
        </p:nvSpPr>
        <p:spPr>
          <a:xfrm>
            <a:off x="7475973" y="477564"/>
            <a:ext cx="4023360" cy="954107"/>
          </a:xfrm>
          <a:prstGeom prst="rect">
            <a:avLst/>
          </a:prstGeom>
          <a:noFill/>
        </p:spPr>
        <p:txBody>
          <a:bodyPr wrap="square" rtlCol="0">
            <a:spAutoFit/>
          </a:bodyPr>
          <a:lstStyle/>
          <a:p>
            <a:pPr algn="ctr"/>
            <a:r>
              <a:rPr lang="en-US" sz="2800" b="1" dirty="0">
                <a:latin typeface="Times New Roman"/>
                <a:cs typeface="Times New Roman"/>
              </a:rPr>
              <a:t>The structure the </a:t>
            </a:r>
            <a:r>
              <a:rPr lang="en-US" sz="2800" b="1" dirty="0" err="1">
                <a:latin typeface="Times New Roman"/>
                <a:cs typeface="Times New Roman"/>
              </a:rPr>
              <a:t>organisation</a:t>
            </a:r>
            <a:r>
              <a:rPr lang="en-US" sz="2800" b="1" dirty="0">
                <a:latin typeface="Times New Roman"/>
                <a:cs typeface="Times New Roman"/>
              </a:rPr>
              <a:t> follows: </a:t>
            </a:r>
            <a:endParaRPr lang="en-GB" sz="2800" dirty="0"/>
          </a:p>
        </p:txBody>
      </p:sp>
      <p:sp>
        <p:nvSpPr>
          <p:cNvPr id="7" name="TextBox 6">
            <a:extLst>
              <a:ext uri="{FF2B5EF4-FFF2-40B4-BE49-F238E27FC236}">
                <a16:creationId xmlns:a16="http://schemas.microsoft.com/office/drawing/2014/main" id="{48797427-CD24-51AA-1491-9004AF9E1009}"/>
              </a:ext>
            </a:extLst>
          </p:cNvPr>
          <p:cNvSpPr txBox="1"/>
          <p:nvPr/>
        </p:nvSpPr>
        <p:spPr>
          <a:xfrm>
            <a:off x="6495206" y="3054699"/>
            <a:ext cx="45719"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048308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01BFE-8972-5F01-9D23-EABC7B3C467C}"/>
              </a:ext>
            </a:extLst>
          </p:cNvPr>
          <p:cNvSpPr>
            <a:spLocks noGrp="1"/>
          </p:cNvSpPr>
          <p:nvPr>
            <p:ph type="title"/>
          </p:nvPr>
        </p:nvSpPr>
        <p:spPr>
          <a:xfrm>
            <a:off x="656395" y="800408"/>
            <a:ext cx="10141799" cy="1300554"/>
          </a:xfrm>
        </p:spPr>
        <p:txBody>
          <a:bodyPr anchor="b">
            <a:normAutofit fontScale="90000"/>
          </a:bodyPr>
          <a:lstStyle/>
          <a:p>
            <a:br>
              <a:rPr lang="en-US" sz="2800" b="1" dirty="0">
                <a:latin typeface="Times New Roman"/>
                <a:cs typeface="Times New Roman"/>
              </a:rPr>
            </a:br>
            <a:br>
              <a:rPr lang="en-US" sz="2800" b="1" dirty="0">
                <a:latin typeface="Times New Roman"/>
                <a:cs typeface="Times New Roman"/>
              </a:rPr>
            </a:br>
            <a:br>
              <a:rPr lang="en-US" sz="2800" b="1" dirty="0">
                <a:latin typeface="Times New Roman"/>
                <a:cs typeface="Times New Roman"/>
              </a:rPr>
            </a:br>
            <a:r>
              <a:rPr lang="en-US" sz="2800" b="1" dirty="0">
                <a:latin typeface="Times New Roman"/>
                <a:cs typeface="Times New Roman"/>
              </a:rPr>
              <a:t>Which theoretical concept the </a:t>
            </a:r>
            <a:r>
              <a:rPr lang="en-US" sz="2800" b="1" dirty="0" err="1">
                <a:latin typeface="Times New Roman"/>
                <a:cs typeface="Times New Roman"/>
              </a:rPr>
              <a:t>organisational</a:t>
            </a:r>
            <a:r>
              <a:rPr lang="en-US" sz="2800" b="1" dirty="0">
                <a:latin typeface="Times New Roman"/>
                <a:cs typeface="Times New Roman"/>
              </a:rPr>
              <a:t> structure follows: </a:t>
            </a:r>
            <a:endParaRPr lang="en-US" sz="2800" dirty="0"/>
          </a:p>
          <a:p>
            <a:br>
              <a:rPr lang="en-US" sz="2800" dirty="0"/>
            </a:br>
            <a:endParaRPr lang="en-US" sz="2800" dirty="0"/>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199490A-F600-FF37-7267-207C726720BF}"/>
              </a:ext>
            </a:extLst>
          </p:cNvPr>
          <p:cNvPicPr>
            <a:picLocks noChangeAspect="1"/>
          </p:cNvPicPr>
          <p:nvPr/>
        </p:nvPicPr>
        <p:blipFill>
          <a:blip r:embed="rId3"/>
          <a:stretch>
            <a:fillRect/>
          </a:stretch>
        </p:blipFill>
        <p:spPr>
          <a:xfrm>
            <a:off x="332562" y="2704968"/>
            <a:ext cx="5150277" cy="2897030"/>
          </a:xfrm>
          <a:prstGeom prst="rect">
            <a:avLst/>
          </a:prstGeom>
        </p:spPr>
      </p:pic>
      <p:sp>
        <p:nvSpPr>
          <p:cNvPr id="3" name="Content Placeholder 2">
            <a:extLst>
              <a:ext uri="{FF2B5EF4-FFF2-40B4-BE49-F238E27FC236}">
                <a16:creationId xmlns:a16="http://schemas.microsoft.com/office/drawing/2014/main" id="{B02DFF20-50B5-05A1-5754-1DC7B8A36BA4}"/>
              </a:ext>
            </a:extLst>
          </p:cNvPr>
          <p:cNvSpPr>
            <a:spLocks noGrp="1"/>
          </p:cNvSpPr>
          <p:nvPr>
            <p:ph idx="1"/>
          </p:nvPr>
        </p:nvSpPr>
        <p:spPr>
          <a:xfrm>
            <a:off x="5815401" y="2517349"/>
            <a:ext cx="5707463" cy="3639450"/>
          </a:xfrm>
        </p:spPr>
        <p:txBody>
          <a:bodyPr vert="horz" lIns="91440" tIns="45720" rIns="91440" bIns="45720" rtlCol="0" anchor="ctr">
            <a:normAutofit/>
          </a:bodyPr>
          <a:lstStyle/>
          <a:p>
            <a:r>
              <a:rPr lang="en-US" sz="1400" b="1" dirty="0">
                <a:latin typeface="Times New Roman"/>
                <a:cs typeface="Times New Roman"/>
              </a:rPr>
              <a:t>Matrix Structure: </a:t>
            </a:r>
            <a:r>
              <a:rPr lang="en-US" sz="1400" dirty="0">
                <a:latin typeface="Times New Roman"/>
                <a:cs typeface="Times New Roman"/>
              </a:rPr>
              <a:t>Unilever follows a matrix structure, combining functional departments and product divisions to form cross-functional teams. </a:t>
            </a:r>
            <a:endParaRPr lang="en-US" sz="1400" dirty="0">
              <a:cs typeface="Calibri" panose="020F0502020204030204"/>
            </a:endParaRPr>
          </a:p>
          <a:p>
            <a:r>
              <a:rPr lang="en-US" sz="1400" b="1" dirty="0" err="1">
                <a:latin typeface="Times New Roman"/>
                <a:cs typeface="Times New Roman"/>
              </a:rPr>
              <a:t>Decentralisation</a:t>
            </a:r>
            <a:r>
              <a:rPr lang="en-US" sz="1400" b="1" dirty="0">
                <a:latin typeface="Times New Roman"/>
                <a:cs typeface="Times New Roman"/>
              </a:rPr>
              <a:t>: </a:t>
            </a:r>
            <a:r>
              <a:rPr lang="en-US" sz="1400" dirty="0">
                <a:latin typeface="Times New Roman"/>
                <a:cs typeface="Times New Roman"/>
              </a:rPr>
              <a:t>Unilever's </a:t>
            </a:r>
            <a:r>
              <a:rPr lang="en-US" sz="1400" dirty="0" err="1">
                <a:latin typeface="Times New Roman"/>
                <a:cs typeface="Times New Roman"/>
              </a:rPr>
              <a:t>organisational</a:t>
            </a:r>
            <a:r>
              <a:rPr lang="en-US" sz="1400" dirty="0">
                <a:latin typeface="Times New Roman"/>
                <a:cs typeface="Times New Roman"/>
              </a:rPr>
              <a:t> structure emphasizes </a:t>
            </a:r>
            <a:r>
              <a:rPr lang="en-US" sz="1400" dirty="0" err="1">
                <a:latin typeface="Times New Roman"/>
                <a:cs typeface="Times New Roman"/>
              </a:rPr>
              <a:t>decentralisation</a:t>
            </a:r>
            <a:r>
              <a:rPr lang="en-US" sz="1400" dirty="0">
                <a:latin typeface="Times New Roman"/>
                <a:cs typeface="Times New Roman"/>
              </a:rPr>
              <a:t>, granting decision-making authority to various levels within the company. </a:t>
            </a:r>
          </a:p>
          <a:p>
            <a:r>
              <a:rPr lang="en-US" sz="1400" b="1" dirty="0">
                <a:latin typeface="Times New Roman"/>
                <a:cs typeface="Times New Roman"/>
              </a:rPr>
              <a:t>Global Integration: </a:t>
            </a:r>
            <a:r>
              <a:rPr lang="en-US" sz="1400" dirty="0">
                <a:latin typeface="Times New Roman"/>
                <a:cs typeface="Times New Roman"/>
              </a:rPr>
              <a:t>Unilever's structure promotes global integration by fostering coordination and </a:t>
            </a:r>
            <a:r>
              <a:rPr lang="en-US" sz="1400" dirty="0" err="1">
                <a:latin typeface="Times New Roman"/>
                <a:cs typeface="Times New Roman"/>
              </a:rPr>
              <a:t>standardisation</a:t>
            </a:r>
            <a:r>
              <a:rPr lang="en-US" sz="1400" dirty="0">
                <a:latin typeface="Times New Roman"/>
                <a:cs typeface="Times New Roman"/>
              </a:rPr>
              <a:t> of key processes across different regions.</a:t>
            </a:r>
            <a:endParaRPr lang="en-US" sz="1400" dirty="0"/>
          </a:p>
          <a:p>
            <a:r>
              <a:rPr lang="en-US" sz="1400" b="1" dirty="0">
                <a:latin typeface="Times New Roman"/>
                <a:cs typeface="Times New Roman"/>
              </a:rPr>
              <a:t>Brand-Centric Approach: </a:t>
            </a:r>
            <a:r>
              <a:rPr lang="en-US" sz="1400" dirty="0">
                <a:latin typeface="Times New Roman"/>
                <a:cs typeface="Times New Roman"/>
              </a:rPr>
              <a:t>The brands of Unilever serve as strategic business units (SBUs), which are the foundation of the company's </a:t>
            </a:r>
            <a:r>
              <a:rPr lang="en-US" sz="1400" dirty="0" err="1">
                <a:latin typeface="Times New Roman"/>
                <a:cs typeface="Times New Roman"/>
              </a:rPr>
              <a:t>organisational</a:t>
            </a:r>
            <a:r>
              <a:rPr lang="en-US" sz="1400" dirty="0">
                <a:latin typeface="Times New Roman"/>
                <a:cs typeface="Times New Roman"/>
              </a:rPr>
              <a:t> structure. </a:t>
            </a:r>
          </a:p>
          <a:p>
            <a:r>
              <a:rPr lang="en-US" sz="1400" b="1" dirty="0">
                <a:latin typeface="Times New Roman" panose="02020603050405020304" pitchFamily="18" charset="0"/>
                <a:cs typeface="Times New Roman" panose="02020603050405020304" pitchFamily="18" charset="0"/>
              </a:rPr>
              <a:t>Cross-Functional Collaboration:</a:t>
            </a:r>
            <a:r>
              <a:rPr lang="en-US" sz="1400" dirty="0">
                <a:latin typeface="Times New Roman" panose="02020603050405020304" pitchFamily="18" charset="0"/>
                <a:cs typeface="Times New Roman" panose="02020603050405020304" pitchFamily="18" charset="0"/>
              </a:rPr>
              <a:t> The marketing, supply chain, and research and development departments all work together cross-functionally at Unilever. </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7984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4754E-CACC-205F-A880-AA240D519A98}"/>
              </a:ext>
            </a:extLst>
          </p:cNvPr>
          <p:cNvSpPr>
            <a:spLocks noGrp="1"/>
          </p:cNvSpPr>
          <p:nvPr>
            <p:ph type="title"/>
          </p:nvPr>
        </p:nvSpPr>
        <p:spPr>
          <a:xfrm>
            <a:off x="466031" y="1090337"/>
            <a:ext cx="5328745" cy="1401183"/>
          </a:xfrm>
        </p:spPr>
        <p:txBody>
          <a:bodyPr anchor="t">
            <a:noAutofit/>
          </a:bodyPr>
          <a:lstStyle/>
          <a:p>
            <a:r>
              <a:rPr lang="en-US" sz="2800" b="1" dirty="0">
                <a:latin typeface="Times New Roman"/>
                <a:cs typeface="Times New Roman"/>
              </a:rPr>
              <a:t>Evaluation of this structure and performance: </a:t>
            </a:r>
            <a:endParaRPr lang="en-US" sz="2800" b="1" dirty="0"/>
          </a:p>
          <a:p>
            <a:br>
              <a:rPr lang="en-US" sz="2800" dirty="0"/>
            </a:br>
            <a:endParaRPr lang="en-US" sz="2800" dirty="0"/>
          </a:p>
        </p:txBody>
      </p:sp>
      <p:cxnSp>
        <p:nvCxnSpPr>
          <p:cNvPr id="52" name="Straight Connector 4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3AE810-C7D5-0844-0A78-4D99433E8BAD}"/>
              </a:ext>
            </a:extLst>
          </p:cNvPr>
          <p:cNvSpPr>
            <a:spLocks noGrp="1"/>
          </p:cNvSpPr>
          <p:nvPr>
            <p:ph idx="1"/>
          </p:nvPr>
        </p:nvSpPr>
        <p:spPr>
          <a:xfrm>
            <a:off x="301444" y="2023864"/>
            <a:ext cx="5657921" cy="3695871"/>
          </a:xfrm>
        </p:spPr>
        <p:txBody>
          <a:bodyPr vert="horz" lIns="91440" tIns="45720" rIns="91440" bIns="45720" rtlCol="0">
            <a:normAutofit/>
          </a:bodyPr>
          <a:lstStyle/>
          <a:p>
            <a:pPr algn="just"/>
            <a:r>
              <a:rPr lang="en-US" sz="1400" b="1" dirty="0">
                <a:latin typeface="Times New Roman"/>
                <a:cs typeface="Times New Roman"/>
              </a:rPr>
              <a:t>Increased Collaboration: </a:t>
            </a:r>
            <a:r>
              <a:rPr lang="en-US" sz="1400" dirty="0">
                <a:latin typeface="Times New Roman"/>
                <a:cs typeface="Times New Roman"/>
              </a:rPr>
              <a:t>The matrix format encourages communication across many departments and divisions.</a:t>
            </a:r>
            <a:endParaRPr lang="en-US" sz="1400" dirty="0">
              <a:cs typeface="Calibri" panose="020F0502020204030204"/>
            </a:endParaRPr>
          </a:p>
          <a:p>
            <a:pPr algn="just"/>
            <a:r>
              <a:rPr lang="en-US" sz="1400" b="1" dirty="0">
                <a:latin typeface="Times New Roman"/>
                <a:cs typeface="Times New Roman"/>
              </a:rPr>
              <a:t>Enhanced Market Improvements:</a:t>
            </a:r>
            <a:r>
              <a:rPr lang="en-US" sz="1400" dirty="0">
                <a:latin typeface="Times New Roman"/>
                <a:cs typeface="Times New Roman"/>
              </a:rPr>
              <a:t> The divisional structure enables Unilever to respond effectively to shifting consumer preferences by enabling quicker decision-making and flexibility to local market needs.</a:t>
            </a:r>
            <a:endParaRPr lang="en-US" sz="1400" dirty="0"/>
          </a:p>
          <a:p>
            <a:pPr algn="just"/>
            <a:r>
              <a:rPr lang="en-US" sz="1400" b="1" dirty="0">
                <a:latin typeface="Times New Roman"/>
                <a:cs typeface="Times New Roman"/>
              </a:rPr>
              <a:t>Efficient Resource Allocation:</a:t>
            </a:r>
            <a:r>
              <a:rPr lang="en-US" sz="1400" dirty="0">
                <a:latin typeface="Times New Roman"/>
                <a:cs typeface="Times New Roman"/>
              </a:rPr>
              <a:t> The matrix form makes it easier to allocate resources effectively across departments, improving operational effectiveness and cost control.</a:t>
            </a:r>
            <a:endParaRPr lang="en-US" sz="1400" dirty="0"/>
          </a:p>
          <a:p>
            <a:pPr algn="just"/>
            <a:r>
              <a:rPr lang="en-US" sz="1400" b="1" dirty="0">
                <a:latin typeface="Times New Roman"/>
                <a:cs typeface="Times New Roman"/>
              </a:rPr>
              <a:t>Potential for Conflict:</a:t>
            </a:r>
            <a:r>
              <a:rPr lang="en-US" sz="1400" dirty="0">
                <a:latin typeface="Times New Roman"/>
                <a:cs typeface="Times New Roman"/>
              </a:rPr>
              <a:t> Decision-making could be hampered and delayed as a result of power struggles and disputes.</a:t>
            </a:r>
          </a:p>
          <a:p>
            <a:pPr algn="just"/>
            <a:r>
              <a:rPr lang="en-US" sz="1400" b="1" dirty="0">
                <a:latin typeface="Times New Roman"/>
                <a:cs typeface="Times New Roman"/>
              </a:rPr>
              <a:t>Complexity and Coordination Challenges-</a:t>
            </a:r>
            <a:r>
              <a:rPr lang="en-US" sz="1400" dirty="0">
                <a:latin typeface="Times New Roman"/>
                <a:cs typeface="Times New Roman"/>
              </a:rPr>
              <a:t>managing a matrix structure with numerous divisions calls for excellent communication and robust coordination methods.</a:t>
            </a:r>
            <a:endParaRPr lang="en-US" sz="1400" dirty="0"/>
          </a:p>
          <a:p>
            <a:endParaRPr lang="en-US" sz="1100" dirty="0">
              <a:cs typeface="Calibri"/>
            </a:endParaRPr>
          </a:p>
        </p:txBody>
      </p:sp>
      <p:pic>
        <p:nvPicPr>
          <p:cNvPr id="10" name="Picture 9">
            <a:extLst>
              <a:ext uri="{FF2B5EF4-FFF2-40B4-BE49-F238E27FC236}">
                <a16:creationId xmlns:a16="http://schemas.microsoft.com/office/drawing/2014/main" id="{B4F732A8-54FE-61E2-E796-407B674B7D30}"/>
              </a:ext>
            </a:extLst>
          </p:cNvPr>
          <p:cNvPicPr>
            <a:picLocks noChangeAspect="1"/>
          </p:cNvPicPr>
          <p:nvPr/>
        </p:nvPicPr>
        <p:blipFill rotWithShape="1">
          <a:blip r:embed="rId3"/>
          <a:srcRect r="9748" b="-2"/>
          <a:stretch/>
        </p:blipFill>
        <p:spPr>
          <a:xfrm>
            <a:off x="6232637" y="201435"/>
            <a:ext cx="5840967" cy="5919933"/>
          </a:xfrm>
          <a:prstGeom prst="rect">
            <a:avLst/>
          </a:prstGeom>
          <a:ln>
            <a:solidFill>
              <a:schemeClr val="bg2">
                <a:lumMod val="10000"/>
              </a:schemeClr>
            </a:solidFill>
          </a:ln>
          <a:effectLst>
            <a:softEdge rad="112500"/>
          </a:effectLst>
        </p:spPr>
      </p:pic>
      <p:sp>
        <p:nvSpPr>
          <p:cNvPr id="13" name="TextBox 12">
            <a:extLst>
              <a:ext uri="{FF2B5EF4-FFF2-40B4-BE49-F238E27FC236}">
                <a16:creationId xmlns:a16="http://schemas.microsoft.com/office/drawing/2014/main" id="{CF5973BE-FCEE-4251-5CD2-E84774E0C62A}"/>
              </a:ext>
            </a:extLst>
          </p:cNvPr>
          <p:cNvSpPr txBox="1"/>
          <p:nvPr/>
        </p:nvSpPr>
        <p:spPr>
          <a:xfrm>
            <a:off x="4709786" y="6352281"/>
            <a:ext cx="9006214" cy="369332"/>
          </a:xfrm>
          <a:prstGeom prst="rect">
            <a:avLst/>
          </a:prstGeom>
          <a:noFill/>
        </p:spPr>
        <p:txBody>
          <a:bodyPr wrap="square" rtlCol="0">
            <a:spAutoFit/>
          </a:bodyPr>
          <a:lstStyle/>
          <a:p>
            <a:r>
              <a:rPr lang="en-GB" dirty="0"/>
              <a:t> Image Source: https://www.organimi.com/organizational-structures/unilever/</a:t>
            </a:r>
          </a:p>
        </p:txBody>
      </p:sp>
    </p:spTree>
    <p:extLst>
      <p:ext uri="{BB962C8B-B14F-4D97-AF65-F5344CB8AC3E}">
        <p14:creationId xmlns:p14="http://schemas.microsoft.com/office/powerpoint/2010/main" val="563749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5DFA9-A42E-A01F-2485-F25B1A69069F}"/>
              </a:ext>
            </a:extLst>
          </p:cNvPr>
          <p:cNvSpPr>
            <a:spLocks noGrp="1"/>
          </p:cNvSpPr>
          <p:nvPr>
            <p:ph type="title"/>
          </p:nvPr>
        </p:nvSpPr>
        <p:spPr>
          <a:xfrm>
            <a:off x="572493" y="861537"/>
            <a:ext cx="11018520" cy="1434415"/>
          </a:xfrm>
        </p:spPr>
        <p:txBody>
          <a:bodyPr anchor="b">
            <a:normAutofit/>
          </a:bodyPr>
          <a:lstStyle/>
          <a:p>
            <a:r>
              <a:rPr lang="en-US" sz="3000" b="1" dirty="0">
                <a:latin typeface="Times New Roman"/>
                <a:cs typeface="Times New Roman"/>
              </a:rPr>
              <a:t>Challenges this structure creates in fostering the performance: </a:t>
            </a:r>
            <a:endParaRPr lang="en-US" sz="3000" dirty="0"/>
          </a:p>
          <a:p>
            <a:br>
              <a:rPr lang="en-US" sz="3000" dirty="0"/>
            </a:br>
            <a:endParaRPr lang="en-US" sz="30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080620-2760-B4CE-F0A5-E59E7430D59D}"/>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b="1">
                <a:latin typeface="Times New Roman"/>
                <a:cs typeface="Times New Roman"/>
              </a:rPr>
              <a:t>Complexity and Decision-Making Delays: </a:t>
            </a:r>
            <a:r>
              <a:rPr lang="en-US" sz="1500">
                <a:latin typeface="Times New Roman"/>
                <a:cs typeface="Times New Roman"/>
              </a:rPr>
              <a:t>The matrix structure can introduce complexity, resulting in slower decision-making processes as multiple stakeholders and cross-functional collaboration are involved (Agrawal, Narain and Ullah, 2020).</a:t>
            </a:r>
            <a:endParaRPr lang="en-US" sz="1500" b="1">
              <a:cs typeface="Calibri"/>
            </a:endParaRPr>
          </a:p>
          <a:p>
            <a:r>
              <a:rPr lang="en-US" sz="1500" b="1">
                <a:latin typeface="Times New Roman"/>
                <a:cs typeface="Times New Roman"/>
              </a:rPr>
              <a:t>Communication and Coordination Issues:</a:t>
            </a:r>
            <a:r>
              <a:rPr lang="en-US" sz="1500">
                <a:latin typeface="Times New Roman"/>
                <a:cs typeface="Times New Roman"/>
              </a:rPr>
              <a:t> Coordinating activities and ensuring effective communication between divisions and functions can be challenging, potentially leading to misalignment and reduced efficiency.</a:t>
            </a:r>
            <a:endParaRPr lang="en-US" sz="1500"/>
          </a:p>
          <a:p>
            <a:r>
              <a:rPr lang="en-US" sz="1500" b="1">
                <a:latin typeface="Times New Roman"/>
                <a:cs typeface="Times New Roman"/>
              </a:rPr>
              <a:t>Power Struggles and Conflict:</a:t>
            </a:r>
            <a:r>
              <a:rPr lang="en-US" sz="1500">
                <a:latin typeface="Times New Roman"/>
                <a:cs typeface="Times New Roman"/>
              </a:rPr>
              <a:t> The overlapping authority and dual reporting lines in a matrix structure can create power struggles and conflicts, hindering the overall performance and cooperation within the organisation.</a:t>
            </a:r>
            <a:endParaRPr lang="en-US" sz="1500"/>
          </a:p>
          <a:p>
            <a:r>
              <a:rPr lang="en-US" sz="1500" b="1">
                <a:latin typeface="Times New Roman"/>
                <a:cs typeface="Times New Roman"/>
              </a:rPr>
              <a:t>Lack of Clarity and Accountability: </a:t>
            </a:r>
            <a:r>
              <a:rPr lang="en-US" sz="1500">
                <a:latin typeface="Times New Roman"/>
                <a:cs typeface="Times New Roman"/>
              </a:rPr>
              <a:t>With multiple divisions and functions involved, it can be difficult to establish clear lines of accountability and decision ownership, potentially leading to confusion and reduced accountability (Prina </a:t>
            </a:r>
            <a:r>
              <a:rPr lang="en-US" sz="1500" i="1">
                <a:latin typeface="Times New Roman"/>
                <a:cs typeface="Times New Roman"/>
              </a:rPr>
              <a:t>et al.,</a:t>
            </a:r>
            <a:r>
              <a:rPr lang="en-US" sz="1500">
                <a:latin typeface="Times New Roman"/>
                <a:cs typeface="Times New Roman"/>
              </a:rPr>
              <a:t> 2020).</a:t>
            </a:r>
            <a:endParaRPr lang="en-US" sz="1500"/>
          </a:p>
          <a:p>
            <a:r>
              <a:rPr lang="en-US" sz="1500" b="1">
                <a:latin typeface="Times New Roman"/>
                <a:cs typeface="Times New Roman"/>
              </a:rPr>
              <a:t>Resistance to Change:</a:t>
            </a:r>
            <a:r>
              <a:rPr lang="en-US" sz="1500">
                <a:latin typeface="Times New Roman"/>
                <a:cs typeface="Times New Roman"/>
              </a:rPr>
              <a:t> Implementing and managing a matrix structure may encounter resistance from employees accustomed to a different organisational setup, affecting their performance and adaptability.</a:t>
            </a:r>
            <a:endParaRPr lang="en-US" sz="1500"/>
          </a:p>
          <a:p>
            <a:endParaRPr lang="en-US" sz="1500" b="1">
              <a:cs typeface="Calibri"/>
            </a:endParaRPr>
          </a:p>
        </p:txBody>
      </p:sp>
      <p:pic>
        <p:nvPicPr>
          <p:cNvPr id="4" name="Picture 4">
            <a:extLst>
              <a:ext uri="{FF2B5EF4-FFF2-40B4-BE49-F238E27FC236}">
                <a16:creationId xmlns:a16="http://schemas.microsoft.com/office/drawing/2014/main" id="{D7E0319F-B99E-ADA8-C2A2-75E0CEDFE741}"/>
              </a:ext>
            </a:extLst>
          </p:cNvPr>
          <p:cNvPicPr>
            <a:picLocks noChangeAspect="1"/>
          </p:cNvPicPr>
          <p:nvPr/>
        </p:nvPicPr>
        <p:blipFill rotWithShape="1">
          <a:blip r:embed="rId3"/>
          <a:srcRect l="39192" r="12706" b="2"/>
          <a:stretch/>
        </p:blipFill>
        <p:spPr>
          <a:xfrm>
            <a:off x="7675658" y="2093976"/>
            <a:ext cx="3941064" cy="4096512"/>
          </a:xfrm>
          <a:prstGeom prst="rect">
            <a:avLst/>
          </a:prstGeom>
        </p:spPr>
      </p:pic>
    </p:spTree>
    <p:extLst>
      <p:ext uri="{BB962C8B-B14F-4D97-AF65-F5344CB8AC3E}">
        <p14:creationId xmlns:p14="http://schemas.microsoft.com/office/powerpoint/2010/main" val="2884710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2973F1-831D-DC68-FEB2-CFA4D9C7965A}"/>
              </a:ext>
            </a:extLst>
          </p:cNvPr>
          <p:cNvSpPr>
            <a:spLocks noGrp="1"/>
          </p:cNvSpPr>
          <p:nvPr>
            <p:ph type="title"/>
          </p:nvPr>
        </p:nvSpPr>
        <p:spPr>
          <a:xfrm>
            <a:off x="572493" y="238539"/>
            <a:ext cx="11018520" cy="1434415"/>
          </a:xfrm>
        </p:spPr>
        <p:txBody>
          <a:bodyPr anchor="b">
            <a:normAutofit/>
          </a:bodyPr>
          <a:lstStyle/>
          <a:p>
            <a:r>
              <a:rPr lang="en-US" sz="3000" b="1">
                <a:latin typeface="Times New Roman"/>
                <a:cs typeface="Times New Roman"/>
              </a:rPr>
              <a:t>Strategies used by the organisation to handle the challenges: </a:t>
            </a:r>
            <a:endParaRPr lang="en-US" sz="3000"/>
          </a:p>
          <a:p>
            <a:br>
              <a:rPr lang="en-US" sz="3000"/>
            </a:br>
            <a:endParaRPr lang="en-US" sz="30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DE7A0F-BC93-B0E7-A607-D13BC0D9EA43}"/>
              </a:ext>
            </a:extLst>
          </p:cNvPr>
          <p:cNvSpPr>
            <a:spLocks noGrp="1"/>
          </p:cNvSpPr>
          <p:nvPr>
            <p:ph idx="1"/>
          </p:nvPr>
        </p:nvSpPr>
        <p:spPr>
          <a:xfrm>
            <a:off x="946962" y="2093975"/>
            <a:ext cx="6659640" cy="4115905"/>
          </a:xfrm>
        </p:spPr>
        <p:txBody>
          <a:bodyPr vert="horz" lIns="91440" tIns="45720" rIns="91440" bIns="45720" rtlCol="0" anchor="t">
            <a:normAutofit/>
          </a:bodyPr>
          <a:lstStyle/>
          <a:p>
            <a:pPr algn="just"/>
            <a:r>
              <a:rPr lang="en-US" sz="1400" b="1" dirty="0">
                <a:latin typeface="Times New Roman" panose="02020603050405020304" pitchFamily="18" charset="0"/>
                <a:cs typeface="Times New Roman" panose="02020603050405020304" pitchFamily="18" charset="0"/>
              </a:rPr>
              <a:t>Clear Communication Channels</a:t>
            </a:r>
            <a:r>
              <a:rPr lang="en-US" sz="1400" dirty="0">
                <a:latin typeface="Times New Roman" panose="02020603050405020304" pitchFamily="18" charset="0"/>
                <a:cs typeface="Times New Roman" panose="02020603050405020304" pitchFamily="18" charset="0"/>
              </a:rPr>
              <a:t> Unilever creates clear communication routes.</a:t>
            </a:r>
          </a:p>
          <a:p>
            <a:pPr algn="just"/>
            <a:r>
              <a:rPr lang="en-US" sz="1400" b="1" dirty="0">
                <a:latin typeface="Times New Roman" panose="02020603050405020304" pitchFamily="18" charset="0"/>
                <a:cs typeface="Times New Roman" panose="02020603050405020304" pitchFamily="18" charset="0"/>
              </a:rPr>
              <a:t>Robust Decision-Making Processes -</a:t>
            </a:r>
            <a:r>
              <a:rPr lang="en-US" sz="1400" dirty="0">
                <a:latin typeface="Times New Roman" panose="02020603050405020304" pitchFamily="18" charset="0"/>
                <a:cs typeface="Times New Roman" panose="02020603050405020304" pitchFamily="18" charset="0"/>
              </a:rPr>
              <a:t>the </a:t>
            </a:r>
            <a:r>
              <a:rPr lang="en-US" sz="1400" dirty="0" err="1">
                <a:latin typeface="Times New Roman" panose="02020603050405020304" pitchFamily="18" charset="0"/>
                <a:cs typeface="Times New Roman" panose="02020603050405020304" pitchFamily="18" charset="0"/>
              </a:rPr>
              <a:t>organisation</a:t>
            </a:r>
            <a:r>
              <a:rPr lang="en-US" sz="1400" dirty="0">
                <a:latin typeface="Times New Roman" panose="02020603050405020304" pitchFamily="18" charset="0"/>
                <a:cs typeface="Times New Roman" panose="02020603050405020304" pitchFamily="18" charset="0"/>
              </a:rPr>
              <a:t> adopts </a:t>
            </a:r>
            <a:r>
              <a:rPr lang="en-US" sz="1400" dirty="0" err="1">
                <a:latin typeface="Times New Roman" panose="02020603050405020304" pitchFamily="18" charset="0"/>
                <a:cs typeface="Times New Roman" panose="02020603050405020304" pitchFamily="18" charset="0"/>
              </a:rPr>
              <a:t>organised</a:t>
            </a:r>
            <a:r>
              <a:rPr lang="en-US" sz="1400" dirty="0">
                <a:latin typeface="Times New Roman" panose="02020603050405020304" pitchFamily="18" charset="0"/>
                <a:cs typeface="Times New Roman" panose="02020603050405020304" pitchFamily="18" charset="0"/>
              </a:rPr>
              <a:t> decision-making processes.</a:t>
            </a:r>
          </a:p>
          <a:p>
            <a:pPr algn="just"/>
            <a:r>
              <a:rPr lang="en-US" sz="1400" b="1" dirty="0">
                <a:latin typeface="Times New Roman" panose="02020603050405020304" pitchFamily="18" charset="0"/>
                <a:cs typeface="Times New Roman" panose="02020603050405020304" pitchFamily="18" charset="0"/>
              </a:rPr>
              <a:t>Cross-Functional Collaboration Initiatives:</a:t>
            </a:r>
            <a:r>
              <a:rPr lang="en-US" sz="1400" dirty="0">
                <a:latin typeface="Times New Roman" panose="02020603050405020304" pitchFamily="18" charset="0"/>
                <a:cs typeface="Times New Roman" panose="02020603050405020304" pitchFamily="18" charset="0"/>
              </a:rPr>
              <a:t> Unilever fosters cross-functional cooperation through initiatives like frequent meetings, task groups, and collaborative projects.</a:t>
            </a:r>
          </a:p>
          <a:p>
            <a:pPr algn="just"/>
            <a:r>
              <a:rPr lang="en-US" sz="1400" b="1" dirty="0">
                <a:latin typeface="Times New Roman" panose="02020603050405020304" pitchFamily="18" charset="0"/>
                <a:cs typeface="Times New Roman" panose="02020603050405020304" pitchFamily="18" charset="0"/>
              </a:rPr>
              <a:t>Leadership Development and Training:</a:t>
            </a:r>
            <a:r>
              <a:rPr lang="en-US" sz="1400" dirty="0">
                <a:latin typeface="Times New Roman" panose="02020603050405020304" pitchFamily="18" charset="0"/>
                <a:cs typeface="Times New Roman" panose="02020603050405020304" pitchFamily="18" charset="0"/>
              </a:rPr>
              <a:t> The firm makes investments in leadership training and development including effective communication and conflict resolution.</a:t>
            </a:r>
          </a:p>
          <a:p>
            <a:pPr algn="just"/>
            <a:r>
              <a:rPr lang="en-US" sz="1400" b="1" dirty="0">
                <a:latin typeface="Times New Roman" panose="02020603050405020304" pitchFamily="18" charset="0"/>
                <a:cs typeface="Times New Roman" panose="02020603050405020304" pitchFamily="18" charset="0"/>
              </a:rPr>
              <a:t>Change Management Strategies:</a:t>
            </a:r>
            <a:r>
              <a:rPr lang="en-US" sz="1400" dirty="0">
                <a:latin typeface="Times New Roman" panose="02020603050405020304" pitchFamily="18" charset="0"/>
                <a:cs typeface="Times New Roman" panose="02020603050405020304" pitchFamily="18" charset="0"/>
              </a:rPr>
              <a:t> Unilever uses tactics for change management, including communication plans, staff involvement programs.</a:t>
            </a:r>
          </a:p>
        </p:txBody>
      </p:sp>
      <p:pic>
        <p:nvPicPr>
          <p:cNvPr id="5" name="Picture 5">
            <a:extLst>
              <a:ext uri="{FF2B5EF4-FFF2-40B4-BE49-F238E27FC236}">
                <a16:creationId xmlns:a16="http://schemas.microsoft.com/office/drawing/2014/main" id="{97C2C4A7-0F75-36F7-050A-C0A0AE2133CE}"/>
              </a:ext>
            </a:extLst>
          </p:cNvPr>
          <p:cNvPicPr>
            <a:picLocks noChangeAspect="1"/>
          </p:cNvPicPr>
          <p:nvPr/>
        </p:nvPicPr>
        <p:blipFill rotWithShape="1">
          <a:blip r:embed="rId3"/>
          <a:srcRect l="19740" r="18739"/>
          <a:stretch/>
        </p:blipFill>
        <p:spPr>
          <a:xfrm>
            <a:off x="7924800" y="2093975"/>
            <a:ext cx="3405052" cy="3099447"/>
          </a:xfrm>
          <a:prstGeom prst="rect">
            <a:avLst/>
          </a:prstGeom>
        </p:spPr>
      </p:pic>
    </p:spTree>
    <p:extLst>
      <p:ext uri="{BB962C8B-B14F-4D97-AF65-F5344CB8AC3E}">
        <p14:creationId xmlns:p14="http://schemas.microsoft.com/office/powerpoint/2010/main" val="1202460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F06F3F-0D43-38AE-F4BD-B9B19C4BED92}"/>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r>
              <a:rPr lang="en-US" sz="4500" b="1" kern="1200" dirty="0">
                <a:solidFill>
                  <a:schemeClr val="tx1"/>
                </a:solidFill>
                <a:latin typeface="+mj-lt"/>
                <a:ea typeface="+mj-ea"/>
                <a:cs typeface="+mj-cs"/>
              </a:rPr>
              <a:t>TASKS AND SKILLS USED BY MANAGER TO RUN THE ORGANISATION: </a:t>
            </a:r>
            <a:br>
              <a:rPr lang="en-US" sz="4500" b="1" kern="1200" dirty="0">
                <a:solidFill>
                  <a:schemeClr val="tx1"/>
                </a:solidFill>
                <a:latin typeface="+mj-lt"/>
                <a:ea typeface="+mj-ea"/>
                <a:cs typeface="+mj-cs"/>
              </a:rPr>
            </a:br>
            <a:endParaRPr lang="en-US" sz="4500" kern="1200" dirty="0">
              <a:solidFill>
                <a:schemeClr val="tx1"/>
              </a:solidFill>
              <a:latin typeface="+mj-lt"/>
              <a:ea typeface="+mj-ea"/>
              <a:cs typeface="+mj-cs"/>
            </a:endParaRPr>
          </a:p>
          <a:p>
            <a:pPr algn="ctr"/>
            <a:r>
              <a:rPr lang="en-GB" sz="2400" b="1" dirty="0" err="1">
                <a:latin typeface="Times New Roman" panose="02020603050405020304" pitchFamily="18" charset="0"/>
                <a:ea typeface="Calibri" panose="020F0502020204030204" pitchFamily="34" charset="0"/>
                <a:cs typeface="Times New Roman" panose="02020603050405020304" pitchFamily="18" charset="0"/>
              </a:rPr>
              <a:t>Crina</a:t>
            </a:r>
            <a:r>
              <a:rPr lang="en-GB" sz="2400" b="1" dirty="0">
                <a:latin typeface="Times New Roman" panose="02020603050405020304" pitchFamily="18" charset="0"/>
                <a:ea typeface="Calibri" panose="020F0502020204030204" pitchFamily="34" charset="0"/>
                <a:cs typeface="Times New Roman" panose="02020603050405020304" pitchFamily="18" charset="0"/>
              </a:rPr>
              <a:t> Mihut-2218982</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US" sz="4500" kern="1200" dirty="0">
                <a:solidFill>
                  <a:schemeClr val="tx1"/>
                </a:solidFill>
                <a:latin typeface="+mj-lt"/>
                <a:ea typeface="+mj-ea"/>
                <a:cs typeface="+mj-cs"/>
              </a:rPr>
            </a:br>
            <a:endParaRPr lang="en-US" sz="4500" kern="1200" dirty="0">
              <a:solidFill>
                <a:schemeClr val="tx1"/>
              </a:solidFill>
              <a:latin typeface="+mj-lt"/>
              <a:ea typeface="+mj-ea"/>
              <a:cs typeface="+mj-cs"/>
            </a:endParaRPr>
          </a:p>
        </p:txBody>
      </p:sp>
      <p:cxnSp>
        <p:nvCxnSpPr>
          <p:cNvPr id="18"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801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28B533E-FEB3-F9CA-39D5-7EC7046FED3B}"/>
              </a:ext>
            </a:extLst>
          </p:cNvPr>
          <p:cNvPicPr>
            <a:picLocks noChangeAspect="1"/>
          </p:cNvPicPr>
          <p:nvPr/>
        </p:nvPicPr>
        <p:blipFill rotWithShape="1">
          <a:blip r:embed="rId3"/>
          <a:srcRect r="1" b="5437"/>
          <a:stretch/>
        </p:blipFill>
        <p:spPr>
          <a:xfrm>
            <a:off x="282494" y="365125"/>
            <a:ext cx="5656082" cy="561703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C80390-E02F-E3C1-2C89-F10432BFF751}"/>
              </a:ext>
            </a:extLst>
          </p:cNvPr>
          <p:cNvSpPr>
            <a:spLocks noGrp="1"/>
          </p:cNvSpPr>
          <p:nvPr>
            <p:ph type="title"/>
          </p:nvPr>
        </p:nvSpPr>
        <p:spPr>
          <a:xfrm>
            <a:off x="6958912" y="365125"/>
            <a:ext cx="3822189" cy="1899912"/>
          </a:xfrm>
        </p:spPr>
        <p:txBody>
          <a:bodyPr>
            <a:normAutofit/>
          </a:bodyPr>
          <a:lstStyle/>
          <a:p>
            <a:r>
              <a:rPr lang="en-US" sz="2500" b="1" dirty="0">
                <a:latin typeface="Times New Roman"/>
                <a:cs typeface="Times New Roman"/>
              </a:rPr>
              <a:t>The role of the manager in running the </a:t>
            </a:r>
            <a:r>
              <a:rPr lang="en-US" sz="2500" b="1" dirty="0" err="1">
                <a:latin typeface="Times New Roman"/>
                <a:cs typeface="Times New Roman"/>
              </a:rPr>
              <a:t>organisation</a:t>
            </a:r>
            <a:r>
              <a:rPr lang="en-US" sz="2500" b="1" dirty="0">
                <a:latin typeface="Times New Roman"/>
                <a:cs typeface="Times New Roman"/>
              </a:rPr>
              <a:t> successfully: </a:t>
            </a:r>
            <a:endParaRPr lang="en-US" sz="2500" dirty="0"/>
          </a:p>
          <a:p>
            <a:br>
              <a:rPr lang="en-US" sz="2500" dirty="0"/>
            </a:br>
            <a:endParaRPr lang="en-US" sz="2500" dirty="0"/>
          </a:p>
        </p:txBody>
      </p:sp>
      <p:sp>
        <p:nvSpPr>
          <p:cNvPr id="3" name="Content Placeholder 2">
            <a:extLst>
              <a:ext uri="{FF2B5EF4-FFF2-40B4-BE49-F238E27FC236}">
                <a16:creationId xmlns:a16="http://schemas.microsoft.com/office/drawing/2014/main" id="{7BD85D51-6AB8-DA2B-30EC-4F30604C9687}"/>
              </a:ext>
            </a:extLst>
          </p:cNvPr>
          <p:cNvSpPr>
            <a:spLocks noGrp="1"/>
          </p:cNvSpPr>
          <p:nvPr>
            <p:ph idx="1"/>
          </p:nvPr>
        </p:nvSpPr>
        <p:spPr>
          <a:xfrm>
            <a:off x="6253426" y="1740864"/>
            <a:ext cx="5415223" cy="3742762"/>
          </a:xfrm>
        </p:spPr>
        <p:txBody>
          <a:bodyPr vert="horz" lIns="91440" tIns="45720" rIns="91440" bIns="45720" rtlCol="0">
            <a:noAutofit/>
          </a:bodyPr>
          <a:lstStyle/>
          <a:p>
            <a:r>
              <a:rPr lang="en-US" sz="1400" b="1" dirty="0">
                <a:latin typeface="Times New Roman"/>
                <a:cs typeface="Times New Roman"/>
              </a:rPr>
              <a:t>Strategic Planning and Decision-Making:</a:t>
            </a:r>
            <a:r>
              <a:rPr lang="en-US" sz="1400" dirty="0">
                <a:latin typeface="Times New Roman"/>
                <a:cs typeface="Times New Roman"/>
              </a:rPr>
              <a:t> At Unilever, managers play a critical role in developing and executing strategic strategies, setting goals, and selecting the best course of action for the business (Osho, 2022).</a:t>
            </a:r>
            <a:endParaRPr lang="en-US" sz="1400" dirty="0">
              <a:cs typeface="Calibri" panose="020F0502020204030204"/>
            </a:endParaRPr>
          </a:p>
          <a:p>
            <a:r>
              <a:rPr lang="en-US" sz="1400" b="1" dirty="0">
                <a:latin typeface="Times New Roman"/>
                <a:cs typeface="Times New Roman"/>
              </a:rPr>
              <a:t>Leadership and Team Management: </a:t>
            </a:r>
            <a:r>
              <a:rPr lang="en-US" sz="1400" dirty="0">
                <a:latin typeface="Times New Roman"/>
                <a:cs typeface="Times New Roman"/>
              </a:rPr>
              <a:t>Managers guide and mentor their teams, creating a positive work atmosphere, fostering teamwork, and motivating staff to give it their all.</a:t>
            </a:r>
            <a:endParaRPr lang="en-US" sz="1400" dirty="0"/>
          </a:p>
          <a:p>
            <a:r>
              <a:rPr lang="en-US" sz="1400" b="1" dirty="0">
                <a:latin typeface="Times New Roman"/>
                <a:cs typeface="Times New Roman"/>
              </a:rPr>
              <a:t>Resource Allocation and </a:t>
            </a:r>
            <a:r>
              <a:rPr lang="en-US" sz="1400" b="1" dirty="0" err="1">
                <a:latin typeface="Times New Roman"/>
                <a:cs typeface="Times New Roman"/>
              </a:rPr>
              <a:t>Optimisation</a:t>
            </a:r>
            <a:r>
              <a:rPr lang="en-US" sz="1400" b="1" dirty="0">
                <a:latin typeface="Times New Roman"/>
                <a:cs typeface="Times New Roman"/>
              </a:rPr>
              <a:t>:</a:t>
            </a:r>
            <a:r>
              <a:rPr lang="en-US" sz="1400" dirty="0">
                <a:latin typeface="Times New Roman"/>
                <a:cs typeface="Times New Roman"/>
              </a:rPr>
              <a:t> To improve operations, cut expenses, and raise productivity, managers must allocate resources carefully. These resources come in the form of cash, people, and tangible things (</a:t>
            </a:r>
            <a:r>
              <a:rPr lang="en-US" sz="1400" dirty="0" err="1">
                <a:latin typeface="Times New Roman"/>
                <a:cs typeface="Times New Roman"/>
              </a:rPr>
              <a:t>Laursen</a:t>
            </a:r>
            <a:r>
              <a:rPr lang="en-US" sz="1400" dirty="0">
                <a:latin typeface="Times New Roman"/>
                <a:cs typeface="Times New Roman"/>
              </a:rPr>
              <a:t> and Andersen, 2023).</a:t>
            </a:r>
            <a:endParaRPr lang="en-US" sz="1400" dirty="0"/>
          </a:p>
          <a:p>
            <a:r>
              <a:rPr lang="en-US" sz="1400" b="1" dirty="0">
                <a:latin typeface="Times New Roman"/>
                <a:cs typeface="Times New Roman"/>
              </a:rPr>
              <a:t>Performance Monitoring and Evaluation: </a:t>
            </a:r>
            <a:r>
              <a:rPr lang="en-US" sz="1400" dirty="0">
                <a:latin typeface="Times New Roman"/>
                <a:cs typeface="Times New Roman"/>
              </a:rPr>
              <a:t>Managers keep an eye on and assess the performance of their teams and individual employees. They also provide feedback, acknowledge successes, and point out areas that need improvement.</a:t>
            </a:r>
            <a:endParaRPr lang="en-US" sz="1400" dirty="0"/>
          </a:p>
          <a:p>
            <a:r>
              <a:rPr lang="en-US" sz="1400" b="1" dirty="0">
                <a:latin typeface="Times New Roman"/>
                <a:cs typeface="Times New Roman"/>
              </a:rPr>
              <a:t>Change Management and Adaptability: </a:t>
            </a:r>
            <a:r>
              <a:rPr lang="en-US" sz="1400" dirty="0">
                <a:latin typeface="Times New Roman"/>
                <a:cs typeface="Times New Roman"/>
              </a:rPr>
              <a:t>Managers negotiate change and support </a:t>
            </a:r>
            <a:r>
              <a:rPr lang="en-US" sz="1400" dirty="0" err="1">
                <a:latin typeface="Times New Roman"/>
                <a:cs typeface="Times New Roman"/>
              </a:rPr>
              <a:t>organisational</a:t>
            </a:r>
            <a:r>
              <a:rPr lang="en-US" sz="1400" dirty="0">
                <a:latin typeface="Times New Roman"/>
                <a:cs typeface="Times New Roman"/>
              </a:rPr>
              <a:t> adaptability by fostering an environment that values flexibility, creativity, and continuous development.</a:t>
            </a:r>
            <a:endParaRPr lang="en-US" sz="1400" dirty="0"/>
          </a:p>
          <a:p>
            <a:endParaRPr lang="en-US" sz="1400" dirty="0">
              <a:cs typeface="Calibri"/>
            </a:endParaRPr>
          </a:p>
        </p:txBody>
      </p:sp>
    </p:spTree>
    <p:extLst>
      <p:ext uri="{BB962C8B-B14F-4D97-AF65-F5344CB8AC3E}">
        <p14:creationId xmlns:p14="http://schemas.microsoft.com/office/powerpoint/2010/main" val="1042517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BBD74-3374-DA43-FAE4-EBB5BCF34AC3}"/>
              </a:ext>
            </a:extLst>
          </p:cNvPr>
          <p:cNvSpPr>
            <a:spLocks noGrp="1"/>
          </p:cNvSpPr>
          <p:nvPr>
            <p:ph type="title"/>
          </p:nvPr>
        </p:nvSpPr>
        <p:spPr>
          <a:xfrm>
            <a:off x="737407" y="727935"/>
            <a:ext cx="10066122" cy="1298448"/>
          </a:xfrm>
        </p:spPr>
        <p:txBody>
          <a:bodyPr anchor="b">
            <a:normAutofit/>
          </a:bodyPr>
          <a:lstStyle/>
          <a:p>
            <a:r>
              <a:rPr lang="en-US" sz="2600" b="1" dirty="0">
                <a:latin typeface="Times New Roman"/>
                <a:cs typeface="Times New Roman"/>
              </a:rPr>
              <a:t>Tasks that are undertaken by the manager of the </a:t>
            </a:r>
            <a:r>
              <a:rPr lang="en-US" sz="2600" b="1" dirty="0" err="1">
                <a:latin typeface="Times New Roman"/>
                <a:cs typeface="Times New Roman"/>
              </a:rPr>
              <a:t>organisation</a:t>
            </a:r>
            <a:r>
              <a:rPr lang="en-US" sz="2600" b="1" dirty="0">
                <a:latin typeface="Times New Roman"/>
                <a:cs typeface="Times New Roman"/>
              </a:rPr>
              <a:t>: </a:t>
            </a:r>
            <a:endParaRPr lang="en-US" sz="2600" dirty="0"/>
          </a:p>
          <a:p>
            <a:br>
              <a:rPr lang="en-US" sz="2600" dirty="0"/>
            </a:br>
            <a:endParaRPr lang="en-US" sz="26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C3D4CA-A72F-15F9-C7A5-73ECB03B4715}"/>
              </a:ext>
            </a:extLst>
          </p:cNvPr>
          <p:cNvSpPr>
            <a:spLocks noGrp="1"/>
          </p:cNvSpPr>
          <p:nvPr>
            <p:ph idx="1"/>
          </p:nvPr>
        </p:nvSpPr>
        <p:spPr>
          <a:xfrm>
            <a:off x="174282" y="2599509"/>
            <a:ext cx="5150277" cy="3639450"/>
          </a:xfrm>
        </p:spPr>
        <p:txBody>
          <a:bodyPr vert="horz" lIns="91440" tIns="45720" rIns="91440" bIns="45720" rtlCol="0" anchor="ctr">
            <a:noAutofit/>
          </a:bodyPr>
          <a:lstStyle/>
          <a:p>
            <a:r>
              <a:rPr lang="en-US" sz="1400" b="1" dirty="0">
                <a:latin typeface="Times New Roman"/>
                <a:cs typeface="Times New Roman"/>
              </a:rPr>
              <a:t>Strategic Planning: </a:t>
            </a:r>
            <a:r>
              <a:rPr lang="en-US" sz="1400" dirty="0">
                <a:latin typeface="Times New Roman"/>
                <a:cs typeface="Times New Roman"/>
              </a:rPr>
              <a:t>Strategic planning is done by managers, who also establish long-term goals and create plans of action to reach them (Wati, 2020).</a:t>
            </a:r>
            <a:endParaRPr lang="en-US" sz="1400" dirty="0">
              <a:cs typeface="Calibri" panose="020F0502020204030204"/>
            </a:endParaRPr>
          </a:p>
          <a:p>
            <a:r>
              <a:rPr lang="en-US" sz="1400" b="1" dirty="0">
                <a:latin typeface="Times New Roman"/>
                <a:cs typeface="Times New Roman"/>
              </a:rPr>
              <a:t>Team Leadership: </a:t>
            </a:r>
            <a:r>
              <a:rPr lang="en-US" sz="1400" dirty="0">
                <a:latin typeface="Times New Roman"/>
                <a:cs typeface="Times New Roman"/>
              </a:rPr>
              <a:t>Managers manage their teams by establishing expectations, assigning responsibilities, and assisting staff in achieving goals.</a:t>
            </a:r>
            <a:endParaRPr lang="en-US" sz="1400" dirty="0"/>
          </a:p>
          <a:p>
            <a:r>
              <a:rPr lang="en-US" sz="1400" b="1" dirty="0">
                <a:latin typeface="Times New Roman"/>
                <a:cs typeface="Times New Roman"/>
              </a:rPr>
              <a:t>Performance Management: </a:t>
            </a:r>
            <a:r>
              <a:rPr lang="en-US" sz="1400" dirty="0">
                <a:latin typeface="Times New Roman"/>
                <a:cs typeface="Times New Roman"/>
              </a:rPr>
              <a:t>The performance of their team members is monitored and evaluated by managers, who also give feedback and pinpoint areas that might use improvements.</a:t>
            </a:r>
            <a:endParaRPr lang="en-US" sz="1400" dirty="0"/>
          </a:p>
          <a:p>
            <a:r>
              <a:rPr lang="en-US" sz="1400" b="1" dirty="0">
                <a:latin typeface="Times New Roman"/>
                <a:cs typeface="Times New Roman"/>
              </a:rPr>
              <a:t>Resource Allocation: </a:t>
            </a:r>
            <a:r>
              <a:rPr lang="en-US" sz="1400" dirty="0">
                <a:latin typeface="Times New Roman"/>
                <a:cs typeface="Times New Roman"/>
              </a:rPr>
              <a:t>Within their purview of authority, managers distribute resources like funds, employees, and equipment among various projects and initiatives.</a:t>
            </a:r>
            <a:endParaRPr lang="en-US" sz="1400" dirty="0"/>
          </a:p>
          <a:p>
            <a:r>
              <a:rPr lang="en-US" sz="1400" b="1" dirty="0">
                <a:latin typeface="Times New Roman"/>
                <a:cs typeface="Times New Roman"/>
              </a:rPr>
              <a:t>Decision-Making: </a:t>
            </a:r>
            <a:r>
              <a:rPr lang="en-US" sz="1400" dirty="0">
                <a:latin typeface="Times New Roman"/>
                <a:cs typeface="Times New Roman"/>
              </a:rPr>
              <a:t>The operations, initiatives, and overall course of their divisions or units within Unilever are affected by the crucial decisions that managers make (Andersen, </a:t>
            </a:r>
            <a:r>
              <a:rPr lang="en-US" sz="1400" dirty="0" err="1">
                <a:latin typeface="Times New Roman"/>
                <a:cs typeface="Times New Roman"/>
              </a:rPr>
              <a:t>Laursen</a:t>
            </a:r>
            <a:r>
              <a:rPr lang="en-US" sz="1400" dirty="0">
                <a:latin typeface="Times New Roman"/>
                <a:cs typeface="Times New Roman"/>
              </a:rPr>
              <a:t> and Cross, 2023).</a:t>
            </a:r>
            <a:endParaRPr lang="en-US" sz="1400" dirty="0"/>
          </a:p>
          <a:p>
            <a:endParaRPr lang="en-US" sz="1400" dirty="0">
              <a:cs typeface="Calibri"/>
            </a:endParaRPr>
          </a:p>
        </p:txBody>
      </p:sp>
      <p:pic>
        <p:nvPicPr>
          <p:cNvPr id="4" name="Picture 4">
            <a:extLst>
              <a:ext uri="{FF2B5EF4-FFF2-40B4-BE49-F238E27FC236}">
                <a16:creationId xmlns:a16="http://schemas.microsoft.com/office/drawing/2014/main" id="{1D78B11F-EEA8-726E-BEE9-91868E874FD2}"/>
              </a:ext>
            </a:extLst>
          </p:cNvPr>
          <p:cNvPicPr>
            <a:picLocks noChangeAspect="1"/>
          </p:cNvPicPr>
          <p:nvPr/>
        </p:nvPicPr>
        <p:blipFill>
          <a:blip r:embed="rId3"/>
          <a:stretch>
            <a:fillRect/>
          </a:stretch>
        </p:blipFill>
        <p:spPr>
          <a:xfrm>
            <a:off x="5911532" y="2957240"/>
            <a:ext cx="5150277" cy="276827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7624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805D41-E337-EBE9-6730-06D56F2C77AF}"/>
              </a:ext>
            </a:extLst>
          </p:cNvPr>
          <p:cNvSpPr>
            <a:spLocks noGrp="1"/>
          </p:cNvSpPr>
          <p:nvPr>
            <p:ph type="title"/>
          </p:nvPr>
        </p:nvSpPr>
        <p:spPr>
          <a:xfrm>
            <a:off x="1137034" y="609597"/>
            <a:ext cx="9392421" cy="1330841"/>
          </a:xfrm>
        </p:spPr>
        <p:txBody>
          <a:bodyPr>
            <a:normAutofit/>
          </a:bodyPr>
          <a:lstStyle/>
          <a:p>
            <a:r>
              <a:rPr lang="en-US" sz="2400" b="1">
                <a:latin typeface="Times New Roman"/>
                <a:cs typeface="Times New Roman"/>
              </a:rPr>
              <a:t>Tasks that are undertaken by the manager of the organisation: </a:t>
            </a:r>
            <a:endParaRPr lang="en-US" sz="2400"/>
          </a:p>
          <a:p>
            <a:br>
              <a:rPr lang="en-US" sz="2400"/>
            </a:br>
            <a:endParaRPr lang="en-US" sz="2400"/>
          </a:p>
        </p:txBody>
      </p:sp>
      <p:sp>
        <p:nvSpPr>
          <p:cNvPr id="3" name="Content Placeholder 2">
            <a:extLst>
              <a:ext uri="{FF2B5EF4-FFF2-40B4-BE49-F238E27FC236}">
                <a16:creationId xmlns:a16="http://schemas.microsoft.com/office/drawing/2014/main" id="{7AB98491-A7AE-E7C1-A52D-7E219F2B7DCA}"/>
              </a:ext>
            </a:extLst>
          </p:cNvPr>
          <p:cNvSpPr>
            <a:spLocks noGrp="1"/>
          </p:cNvSpPr>
          <p:nvPr>
            <p:ph idx="1"/>
          </p:nvPr>
        </p:nvSpPr>
        <p:spPr>
          <a:xfrm>
            <a:off x="137785" y="2198362"/>
            <a:ext cx="6810375" cy="3917773"/>
          </a:xfrm>
        </p:spPr>
        <p:txBody>
          <a:bodyPr vert="horz" lIns="91440" tIns="45720" rIns="91440" bIns="45720" rtlCol="0">
            <a:noAutofit/>
          </a:bodyPr>
          <a:lstStyle/>
          <a:p>
            <a:r>
              <a:rPr lang="en-US" sz="1400" b="1" dirty="0">
                <a:latin typeface="Times New Roman"/>
                <a:cs typeface="Times New Roman"/>
              </a:rPr>
              <a:t>Stakeholder Engagement: </a:t>
            </a:r>
            <a:r>
              <a:rPr lang="en-US" sz="1400" dirty="0">
                <a:latin typeface="Times New Roman"/>
                <a:cs typeface="Times New Roman"/>
              </a:rPr>
              <a:t>Managers interact with internal and external stakeholders, developing rapport, resolving issues, and encouraging teamwork for fruitful collaborations (Andersen, </a:t>
            </a:r>
            <a:r>
              <a:rPr lang="en-US" sz="1400" dirty="0" err="1">
                <a:latin typeface="Times New Roman"/>
                <a:cs typeface="Times New Roman"/>
              </a:rPr>
              <a:t>Laursen</a:t>
            </a:r>
            <a:r>
              <a:rPr lang="en-US" sz="1400" dirty="0">
                <a:latin typeface="Times New Roman"/>
                <a:cs typeface="Times New Roman"/>
              </a:rPr>
              <a:t> and Cross, 2023).</a:t>
            </a:r>
            <a:endParaRPr lang="en-US" sz="1400" dirty="0">
              <a:cs typeface="Calibri" panose="020F0502020204030204"/>
            </a:endParaRPr>
          </a:p>
          <a:p>
            <a:r>
              <a:rPr lang="en-US" sz="1400" b="1" dirty="0">
                <a:latin typeface="Times New Roman"/>
                <a:cs typeface="Times New Roman"/>
              </a:rPr>
              <a:t>Budgeting and Financial Management: </a:t>
            </a:r>
            <a:r>
              <a:rPr lang="en-US" sz="1400" dirty="0">
                <a:latin typeface="Times New Roman"/>
                <a:cs typeface="Times New Roman"/>
              </a:rPr>
              <a:t>Budgeting, tracking spending, and ensuring that financial resources are handled properly within departments or units are all tasks that fall under the purview of managers.</a:t>
            </a:r>
            <a:endParaRPr lang="en-US" sz="1400" dirty="0"/>
          </a:p>
          <a:p>
            <a:r>
              <a:rPr lang="en-US" sz="1400" b="1" dirty="0">
                <a:latin typeface="Times New Roman"/>
                <a:cs typeface="Times New Roman"/>
              </a:rPr>
              <a:t>Talent Acquisition and Development: </a:t>
            </a:r>
            <a:r>
              <a:rPr lang="en-US" sz="1400" dirty="0">
                <a:latin typeface="Times New Roman"/>
                <a:cs typeface="Times New Roman"/>
              </a:rPr>
              <a:t>Managers take part in the recruitment and selection process, selecting qualified applicants, and supporting employee growth through chances for training and career promotion.</a:t>
            </a:r>
            <a:endParaRPr lang="en-US" sz="1400" dirty="0"/>
          </a:p>
          <a:p>
            <a:r>
              <a:rPr lang="en-US" sz="1400" b="1" dirty="0">
                <a:latin typeface="Times New Roman"/>
                <a:cs typeface="Times New Roman"/>
              </a:rPr>
              <a:t>Performance Monitoring and Metrics:</a:t>
            </a:r>
            <a:r>
              <a:rPr lang="en-US" sz="1400" dirty="0">
                <a:latin typeface="Times New Roman"/>
                <a:cs typeface="Times New Roman"/>
              </a:rPr>
              <a:t> To assess progress, pinpoint problem areas, and make wise decisions, managers monitor key performance indicators, </a:t>
            </a:r>
            <a:r>
              <a:rPr lang="en-US" sz="1400" dirty="0" err="1">
                <a:latin typeface="Times New Roman"/>
                <a:cs typeface="Times New Roman"/>
              </a:rPr>
              <a:t>analyse</a:t>
            </a:r>
            <a:r>
              <a:rPr lang="en-US" sz="1400" dirty="0">
                <a:latin typeface="Times New Roman"/>
                <a:cs typeface="Times New Roman"/>
              </a:rPr>
              <a:t> data, and use performance metrics.</a:t>
            </a:r>
            <a:endParaRPr lang="en-US" sz="1400" dirty="0"/>
          </a:p>
          <a:p>
            <a:r>
              <a:rPr lang="en-US" sz="1400" b="1" dirty="0">
                <a:latin typeface="Times New Roman"/>
                <a:cs typeface="Times New Roman"/>
              </a:rPr>
              <a:t>Change Management:</a:t>
            </a:r>
            <a:r>
              <a:rPr lang="en-US" sz="1400" dirty="0">
                <a:latin typeface="Times New Roman"/>
                <a:cs typeface="Times New Roman"/>
              </a:rPr>
              <a:t> </a:t>
            </a:r>
            <a:r>
              <a:rPr lang="en-US" sz="1400" dirty="0" err="1">
                <a:latin typeface="Times New Roman"/>
                <a:cs typeface="Times New Roman"/>
              </a:rPr>
              <a:t>Organisational</a:t>
            </a:r>
            <a:r>
              <a:rPr lang="en-US" sz="1400" dirty="0">
                <a:latin typeface="Times New Roman"/>
                <a:cs typeface="Times New Roman"/>
              </a:rPr>
              <a:t> change is navigated and facilitated by managers, who also support staff during these times by successfully conveying changes (Andersen, </a:t>
            </a:r>
            <a:r>
              <a:rPr lang="en-US" sz="1400" dirty="0" err="1">
                <a:latin typeface="Times New Roman"/>
                <a:cs typeface="Times New Roman"/>
              </a:rPr>
              <a:t>Laursen</a:t>
            </a:r>
            <a:r>
              <a:rPr lang="en-US" sz="1400" dirty="0">
                <a:latin typeface="Times New Roman"/>
                <a:cs typeface="Times New Roman"/>
              </a:rPr>
              <a:t> and Cross, 2023).</a:t>
            </a:r>
            <a:endParaRPr lang="en-US" sz="1400" dirty="0"/>
          </a:p>
          <a:p>
            <a:endParaRPr lang="en-US" sz="1400" dirty="0">
              <a:cs typeface="Calibri"/>
            </a:endParaRPr>
          </a:p>
        </p:txBody>
      </p:sp>
      <p:pic>
        <p:nvPicPr>
          <p:cNvPr id="4" name="Picture 4">
            <a:extLst>
              <a:ext uri="{FF2B5EF4-FFF2-40B4-BE49-F238E27FC236}">
                <a16:creationId xmlns:a16="http://schemas.microsoft.com/office/drawing/2014/main" id="{8E4CEFF7-79B4-8821-7B26-DF799D9ED1C8}"/>
              </a:ext>
            </a:extLst>
          </p:cNvPr>
          <p:cNvPicPr>
            <a:picLocks noChangeAspect="1"/>
          </p:cNvPicPr>
          <p:nvPr/>
        </p:nvPicPr>
        <p:blipFill>
          <a:blip r:embed="rId3"/>
          <a:stretch>
            <a:fillRect/>
          </a:stretch>
        </p:blipFill>
        <p:spPr>
          <a:xfrm>
            <a:off x="7175827" y="2550035"/>
            <a:ext cx="4788505" cy="2693534"/>
          </a:xfrm>
          <a:prstGeom prst="rect">
            <a:avLst/>
          </a:prstGeom>
        </p:spPr>
      </p:pic>
      <p:sp>
        <p:nvSpPr>
          <p:cNvPr id="39" name="Freeform: Shape 2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38053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5D1FD-C341-E190-D569-3A5BE0CA7CDC}"/>
              </a:ext>
            </a:extLst>
          </p:cNvPr>
          <p:cNvSpPr>
            <a:spLocks noGrp="1"/>
          </p:cNvSpPr>
          <p:nvPr>
            <p:ph type="title"/>
          </p:nvPr>
        </p:nvSpPr>
        <p:spPr>
          <a:xfrm>
            <a:off x="630936" y="640080"/>
            <a:ext cx="4818888" cy="1481328"/>
          </a:xfrm>
        </p:spPr>
        <p:txBody>
          <a:bodyPr anchor="b">
            <a:normAutofit/>
          </a:bodyPr>
          <a:lstStyle/>
          <a:p>
            <a:r>
              <a:rPr lang="en-US" sz="2200" b="1">
                <a:latin typeface="Times New Roman"/>
                <a:cs typeface="Times New Roman"/>
              </a:rPr>
              <a:t>The skills sets the manager uses to run the organisation: </a:t>
            </a:r>
            <a:endParaRPr lang="en-US" sz="2200"/>
          </a:p>
          <a:p>
            <a:br>
              <a:rPr lang="en-US" sz="2200"/>
            </a:br>
            <a:endParaRPr lang="en-US" sz="2200"/>
          </a:p>
        </p:txBody>
      </p:sp>
      <p:sp>
        <p:nvSpPr>
          <p:cNvPr id="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785D78-D460-8657-B114-C03B372F4FFB}"/>
              </a:ext>
            </a:extLst>
          </p:cNvPr>
          <p:cNvSpPr>
            <a:spLocks noGrp="1"/>
          </p:cNvSpPr>
          <p:nvPr>
            <p:ph idx="1"/>
          </p:nvPr>
        </p:nvSpPr>
        <p:spPr>
          <a:xfrm>
            <a:off x="59645" y="2580894"/>
            <a:ext cx="5982806" cy="3547872"/>
          </a:xfrm>
        </p:spPr>
        <p:txBody>
          <a:bodyPr vert="horz" lIns="91440" tIns="45720" rIns="91440" bIns="45720" rtlCol="0" anchor="t">
            <a:noAutofit/>
          </a:bodyPr>
          <a:lstStyle/>
          <a:p>
            <a:r>
              <a:rPr lang="en-US" sz="1400" b="1" dirty="0">
                <a:latin typeface="Times New Roman"/>
                <a:cs typeface="Times New Roman"/>
              </a:rPr>
              <a:t>Leadership Skills:</a:t>
            </a:r>
            <a:r>
              <a:rPr lang="en-US" sz="1400" dirty="0">
                <a:latin typeface="Times New Roman"/>
                <a:cs typeface="Times New Roman"/>
              </a:rPr>
              <a:t> Managers possess strong leadership skills to guide and motivate their teams, provide direction, and inspire high performance.</a:t>
            </a:r>
            <a:endParaRPr lang="en-US" sz="1400" dirty="0">
              <a:cs typeface="Calibri" panose="020F0502020204030204"/>
            </a:endParaRPr>
          </a:p>
          <a:p>
            <a:r>
              <a:rPr lang="en-US" sz="1400" b="1" dirty="0">
                <a:latin typeface="Times New Roman"/>
                <a:cs typeface="Times New Roman"/>
              </a:rPr>
              <a:t>Communication Skills: </a:t>
            </a:r>
            <a:r>
              <a:rPr lang="en-US" sz="1400" dirty="0">
                <a:latin typeface="Times New Roman"/>
                <a:cs typeface="Times New Roman"/>
              </a:rPr>
              <a:t>Managers that have strong communication skills are able to give their teams and other stakeholders clear ideas, instructions, and feedback (</a:t>
            </a:r>
            <a:r>
              <a:rPr lang="en-US" sz="1400" dirty="0" err="1">
                <a:latin typeface="Times New Roman"/>
                <a:cs typeface="Times New Roman"/>
              </a:rPr>
              <a:t>Magagan</a:t>
            </a:r>
            <a:r>
              <a:rPr lang="en-US" sz="1400" dirty="0">
                <a:latin typeface="Times New Roman"/>
                <a:cs typeface="Times New Roman"/>
              </a:rPr>
              <a:t> and Ngugi, 2021). </a:t>
            </a:r>
            <a:endParaRPr lang="en-US" sz="1400" dirty="0"/>
          </a:p>
          <a:p>
            <a:r>
              <a:rPr lang="en-US" sz="1400" b="1" dirty="0">
                <a:latin typeface="Times New Roman"/>
                <a:cs typeface="Times New Roman"/>
              </a:rPr>
              <a:t>Problem-Solving and Decision-Making Skills: </a:t>
            </a:r>
            <a:r>
              <a:rPr lang="en-US" sz="1400" dirty="0">
                <a:latin typeface="Times New Roman"/>
                <a:cs typeface="Times New Roman"/>
              </a:rPr>
              <a:t>In order to examine complicated problems, find answers, and make decisions that advance the </a:t>
            </a:r>
            <a:r>
              <a:rPr lang="en-US" sz="1400" dirty="0" err="1">
                <a:latin typeface="Times New Roman"/>
                <a:cs typeface="Times New Roman"/>
              </a:rPr>
              <a:t>organisation</a:t>
            </a:r>
            <a:r>
              <a:rPr lang="en-US" sz="1400" dirty="0">
                <a:latin typeface="Times New Roman"/>
                <a:cs typeface="Times New Roman"/>
              </a:rPr>
              <a:t>, managers need problem-solving skills (Lieu </a:t>
            </a:r>
            <a:r>
              <a:rPr lang="en-US" sz="1400" i="1" dirty="0">
                <a:latin typeface="Times New Roman"/>
                <a:cs typeface="Times New Roman"/>
              </a:rPr>
              <a:t>et al.,</a:t>
            </a:r>
            <a:r>
              <a:rPr lang="en-US" sz="1400" dirty="0">
                <a:latin typeface="Times New Roman"/>
                <a:cs typeface="Times New Roman"/>
              </a:rPr>
              <a:t>2021).</a:t>
            </a:r>
            <a:endParaRPr lang="en-US" sz="1400" dirty="0"/>
          </a:p>
          <a:p>
            <a:r>
              <a:rPr lang="en-US" sz="1400" b="1" dirty="0">
                <a:latin typeface="Times New Roman"/>
                <a:cs typeface="Times New Roman"/>
              </a:rPr>
              <a:t>Interpersonal Skills:</a:t>
            </a:r>
            <a:r>
              <a:rPr lang="en-US" sz="1400" dirty="0">
                <a:latin typeface="Times New Roman"/>
                <a:cs typeface="Times New Roman"/>
              </a:rPr>
              <a:t> Strong interpersonal skills enable managers to establish rapport, work effectively in teams, and settle disputes with internal and external stakeholders.</a:t>
            </a:r>
            <a:endParaRPr lang="en-US" sz="1400" dirty="0"/>
          </a:p>
          <a:p>
            <a:r>
              <a:rPr lang="en-US" sz="1400" b="1" dirty="0">
                <a:latin typeface="Times New Roman"/>
                <a:cs typeface="Times New Roman"/>
              </a:rPr>
              <a:t>Strategic Thinking:</a:t>
            </a:r>
            <a:r>
              <a:rPr lang="en-US" sz="1400" dirty="0">
                <a:latin typeface="Times New Roman"/>
                <a:cs typeface="Times New Roman"/>
              </a:rPr>
              <a:t> In order to create long-term plans, establish goals, and coordinate the activities of their teams with the larger </a:t>
            </a:r>
            <a:r>
              <a:rPr lang="en-US" sz="1400" dirty="0" err="1">
                <a:latin typeface="Times New Roman"/>
                <a:cs typeface="Times New Roman"/>
              </a:rPr>
              <a:t>organisational</a:t>
            </a:r>
            <a:r>
              <a:rPr lang="en-US" sz="1400" dirty="0">
                <a:latin typeface="Times New Roman"/>
                <a:cs typeface="Times New Roman"/>
              </a:rPr>
              <a:t> objectives, managers need strategic thinking skills.</a:t>
            </a:r>
            <a:endParaRPr lang="en-US" sz="1400" dirty="0"/>
          </a:p>
          <a:p>
            <a:endParaRPr lang="en-US" sz="1400" dirty="0">
              <a:cs typeface="Calibri"/>
            </a:endParaRPr>
          </a:p>
        </p:txBody>
      </p:sp>
      <p:pic>
        <p:nvPicPr>
          <p:cNvPr id="4" name="Picture 4">
            <a:extLst>
              <a:ext uri="{FF2B5EF4-FFF2-40B4-BE49-F238E27FC236}">
                <a16:creationId xmlns:a16="http://schemas.microsoft.com/office/drawing/2014/main" id="{6AD8D66B-E9BC-F8C7-106C-45A274AD0890}"/>
              </a:ext>
            </a:extLst>
          </p:cNvPr>
          <p:cNvPicPr>
            <a:picLocks noChangeAspect="1"/>
          </p:cNvPicPr>
          <p:nvPr/>
        </p:nvPicPr>
        <p:blipFill rotWithShape="1">
          <a:blip r:embed="rId3"/>
          <a:srcRect l="2811" r="3191"/>
          <a:stretch/>
        </p:blipFill>
        <p:spPr>
          <a:xfrm>
            <a:off x="6102096" y="2121408"/>
            <a:ext cx="5458968" cy="3871690"/>
          </a:xfrm>
          <a:prstGeom prst="rect">
            <a:avLst/>
          </a:prstGeom>
        </p:spPr>
      </p:pic>
    </p:spTree>
    <p:extLst>
      <p:ext uri="{BB962C8B-B14F-4D97-AF65-F5344CB8AC3E}">
        <p14:creationId xmlns:p14="http://schemas.microsoft.com/office/powerpoint/2010/main" val="35960266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0F74A-804A-D8E5-4DC5-1B039C0CAE1F}"/>
              </a:ext>
            </a:extLst>
          </p:cNvPr>
          <p:cNvSpPr>
            <a:spLocks noGrp="1"/>
          </p:cNvSpPr>
          <p:nvPr>
            <p:ph type="title"/>
          </p:nvPr>
        </p:nvSpPr>
        <p:spPr>
          <a:xfrm>
            <a:off x="645064" y="525982"/>
            <a:ext cx="4282983" cy="1200361"/>
          </a:xfrm>
        </p:spPr>
        <p:txBody>
          <a:bodyPr anchor="b">
            <a:normAutofit/>
          </a:bodyPr>
          <a:lstStyle/>
          <a:p>
            <a:r>
              <a:rPr lang="en-US" sz="2500" b="1">
                <a:latin typeface="Times New Roman"/>
                <a:cs typeface="Times New Roman"/>
              </a:rPr>
              <a:t>Applicable leadership theory that aligns with the role of the manager of the organisation: </a:t>
            </a:r>
            <a:endParaRPr lang="en-US" sz="2500"/>
          </a:p>
        </p:txBody>
      </p:sp>
      <p:sp>
        <p:nvSpPr>
          <p:cNvPr id="23"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6DA243-B1B6-0C82-9BDE-B16B8E2EEF18}"/>
              </a:ext>
            </a:extLst>
          </p:cNvPr>
          <p:cNvSpPr>
            <a:spLocks noGrp="1"/>
          </p:cNvSpPr>
          <p:nvPr>
            <p:ph idx="1"/>
          </p:nvPr>
        </p:nvSpPr>
        <p:spPr>
          <a:xfrm>
            <a:off x="645066" y="2031101"/>
            <a:ext cx="4282984" cy="3511943"/>
          </a:xfrm>
        </p:spPr>
        <p:txBody>
          <a:bodyPr vert="horz" lIns="91440" tIns="45720" rIns="91440" bIns="45720" rtlCol="0" anchor="ctr">
            <a:normAutofit/>
          </a:bodyPr>
          <a:lstStyle/>
          <a:p>
            <a:r>
              <a:rPr lang="en-US" sz="1000" b="1">
                <a:latin typeface="Times New Roman"/>
                <a:cs typeface="Times New Roman"/>
              </a:rPr>
              <a:t>Transformational Leadership Theory:</a:t>
            </a:r>
            <a:r>
              <a:rPr lang="en-US" sz="1000">
                <a:latin typeface="Times New Roman"/>
                <a:cs typeface="Times New Roman"/>
              </a:rPr>
              <a:t> The ideas of transformational leadership, which emphasises inspiring and encouraging workers to realise their greatest potential, are frequently embraced by managers at Unilever (Siangchokyoo, Klinger and Campion, 2020).</a:t>
            </a:r>
            <a:endParaRPr lang="en-US" sz="1000">
              <a:cs typeface="Calibri" panose="020F0502020204030204"/>
            </a:endParaRPr>
          </a:p>
          <a:p>
            <a:r>
              <a:rPr lang="en-US" sz="1000" b="1">
                <a:latin typeface="Times New Roman"/>
                <a:cs typeface="Times New Roman"/>
              </a:rPr>
              <a:t>Situational Leadership Theory:</a:t>
            </a:r>
            <a:r>
              <a:rPr lang="en-US" sz="1000">
                <a:latin typeface="Times New Roman"/>
                <a:cs typeface="Times New Roman"/>
              </a:rPr>
              <a:t> Additionally, managers may use situational leadership theory, modifying their leadership approach according to the unique requirements and skills of their team members as well as the current circumstance (Wuryani </a:t>
            </a:r>
            <a:r>
              <a:rPr lang="en-US" sz="1000" i="1">
                <a:latin typeface="Times New Roman"/>
                <a:cs typeface="Times New Roman"/>
              </a:rPr>
              <a:t>et al.,</a:t>
            </a:r>
            <a:r>
              <a:rPr lang="en-US" sz="1000">
                <a:latin typeface="Times New Roman"/>
                <a:cs typeface="Times New Roman"/>
              </a:rPr>
              <a:t>2021).</a:t>
            </a:r>
            <a:endParaRPr lang="en-US" sz="1000"/>
          </a:p>
          <a:p>
            <a:r>
              <a:rPr lang="en-US" sz="1000" b="1">
                <a:latin typeface="Times New Roman"/>
                <a:cs typeface="Times New Roman"/>
              </a:rPr>
              <a:t>Servant Leadership Theory:</a:t>
            </a:r>
            <a:r>
              <a:rPr lang="en-US" sz="1000">
                <a:latin typeface="Times New Roman"/>
                <a:cs typeface="Times New Roman"/>
              </a:rPr>
              <a:t> The idea of servant leadership appeals to managers at Unilever, who emphasise their responsibility for supporting and serving their team members in order to promote their success (Pawar </a:t>
            </a:r>
            <a:r>
              <a:rPr lang="en-US" sz="1000" i="1">
                <a:latin typeface="Times New Roman"/>
                <a:cs typeface="Times New Roman"/>
              </a:rPr>
              <a:t>et al.,</a:t>
            </a:r>
            <a:r>
              <a:rPr lang="en-US" sz="1000">
                <a:latin typeface="Times New Roman"/>
                <a:cs typeface="Times New Roman"/>
              </a:rPr>
              <a:t>2020).</a:t>
            </a:r>
            <a:endParaRPr lang="en-US" sz="1000"/>
          </a:p>
          <a:p>
            <a:r>
              <a:rPr lang="en-US" sz="1000" b="1">
                <a:latin typeface="Times New Roman"/>
                <a:cs typeface="Times New Roman"/>
              </a:rPr>
              <a:t>Participative Leadership Theory:</a:t>
            </a:r>
            <a:r>
              <a:rPr lang="en-US" sz="1000">
                <a:latin typeface="Times New Roman"/>
                <a:cs typeface="Times New Roman"/>
              </a:rPr>
              <a:t> In order to develop a sense of ownership and commitment among the team, managers encourage employee involvement and participation in decision-making by embracing participatory leadership principles (Wang, Hou and Li, 2022).</a:t>
            </a:r>
            <a:endParaRPr lang="en-US" sz="1000"/>
          </a:p>
          <a:p>
            <a:r>
              <a:rPr lang="en-US" sz="1000" b="1">
                <a:latin typeface="Times New Roman"/>
                <a:cs typeface="Times New Roman"/>
              </a:rPr>
              <a:t>Ethical Leadership Theory:</a:t>
            </a:r>
            <a:r>
              <a:rPr lang="en-US" sz="1000">
                <a:latin typeface="Times New Roman"/>
                <a:cs typeface="Times New Roman"/>
              </a:rPr>
              <a:t> Managers at Unilever place a high priority on moral conduct and follow the ethical leadership principles that encourage honesty, openness, and justice in their decisions and actions (AlShehhi </a:t>
            </a:r>
            <a:r>
              <a:rPr lang="en-US" sz="1000" i="1">
                <a:latin typeface="Times New Roman"/>
                <a:cs typeface="Times New Roman"/>
              </a:rPr>
              <a:t>et al.,</a:t>
            </a:r>
            <a:r>
              <a:rPr lang="en-US" sz="1000">
                <a:latin typeface="Times New Roman"/>
                <a:cs typeface="Times New Roman"/>
              </a:rPr>
              <a:t> 2020).</a:t>
            </a:r>
            <a:endParaRPr lang="en-US" sz="1000"/>
          </a:p>
          <a:p>
            <a:endParaRPr lang="en-US" sz="1000">
              <a:cs typeface="Calibri"/>
            </a:endParaRPr>
          </a:p>
        </p:txBody>
      </p:sp>
      <p:sp>
        <p:nvSpPr>
          <p:cNvPr id="24"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F31C143-7272-5A1B-40EC-B5D287813E3C}"/>
              </a:ext>
            </a:extLst>
          </p:cNvPr>
          <p:cNvPicPr>
            <a:picLocks noChangeAspect="1"/>
          </p:cNvPicPr>
          <p:nvPr/>
        </p:nvPicPr>
        <p:blipFill rotWithShape="1">
          <a:blip r:embed="rId3"/>
          <a:srcRect l="17003" r="12524" b="-3"/>
          <a:stretch/>
        </p:blipFill>
        <p:spPr>
          <a:xfrm>
            <a:off x="5987738" y="650494"/>
            <a:ext cx="5628018" cy="5324142"/>
          </a:xfrm>
          <a:prstGeom prst="rect">
            <a:avLst/>
          </a:prstGeom>
        </p:spPr>
      </p:pic>
    </p:spTree>
    <p:extLst>
      <p:ext uri="{BB962C8B-B14F-4D97-AF65-F5344CB8AC3E}">
        <p14:creationId xmlns:p14="http://schemas.microsoft.com/office/powerpoint/2010/main" val="3180176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ED195-581B-5124-0236-41D1C2F01712}"/>
              </a:ext>
            </a:extLst>
          </p:cNvPr>
          <p:cNvSpPr>
            <a:spLocks noGrp="1"/>
          </p:cNvSpPr>
          <p:nvPr>
            <p:ph type="title"/>
          </p:nvPr>
        </p:nvSpPr>
        <p:spPr>
          <a:xfrm>
            <a:off x="1524000" y="1293338"/>
            <a:ext cx="9144000" cy="3274592"/>
          </a:xfrm>
        </p:spPr>
        <p:txBody>
          <a:bodyPr vert="horz" lIns="91440" tIns="45720" rIns="91440" bIns="45720" rtlCol="0" anchor="ctr">
            <a:normAutofit fontScale="90000"/>
          </a:bodyPr>
          <a:lstStyle/>
          <a:p>
            <a:pPr algn="ctr"/>
            <a:br>
              <a:rPr lang="en-US" sz="4500" b="1" kern="1200" dirty="0">
                <a:solidFill>
                  <a:schemeClr val="tx1"/>
                </a:solidFill>
                <a:latin typeface="+mj-lt"/>
                <a:ea typeface="+mj-ea"/>
                <a:cs typeface="+mj-cs"/>
              </a:rPr>
            </a:br>
            <a:r>
              <a:rPr lang="en-US" sz="4500" b="1" kern="1200" dirty="0">
                <a:solidFill>
                  <a:schemeClr val="tx1"/>
                </a:solidFill>
                <a:latin typeface="+mj-lt"/>
                <a:ea typeface="+mj-ea"/>
                <a:cs typeface="+mj-cs"/>
              </a:rPr>
              <a:t>APPLICATION OF LEADERSHIP THEORIES ON THIS ORGANISATION: </a:t>
            </a:r>
            <a:endParaRPr lang="en-US" sz="4500" kern="1200" dirty="0">
              <a:solidFill>
                <a:schemeClr val="tx1"/>
              </a:solidFill>
              <a:latin typeface="+mj-lt"/>
              <a:ea typeface="+mj-ea"/>
              <a:cs typeface="+mj-cs"/>
            </a:endParaRPr>
          </a:p>
          <a:p>
            <a:pPr algn="ctr"/>
            <a:br>
              <a:rPr lang="en-US" sz="4500" kern="1200" dirty="0">
                <a:solidFill>
                  <a:schemeClr val="tx1"/>
                </a:solidFill>
                <a:latin typeface="+mj-lt"/>
                <a:ea typeface="+mj-ea"/>
                <a:cs typeface="+mj-cs"/>
              </a:rPr>
            </a:br>
            <a:r>
              <a:rPr lang="en-GB" sz="2400" b="1" dirty="0">
                <a:latin typeface="Times New Roman" panose="02020603050405020304" pitchFamily="18" charset="0"/>
                <a:ea typeface="Calibri" panose="020F0502020204030204" pitchFamily="34" charset="0"/>
                <a:cs typeface="Times New Roman" panose="02020603050405020304" pitchFamily="18" charset="0"/>
              </a:rPr>
              <a:t>Angela Muresan-2131060</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GB" sz="4800" b="1" dirty="0">
                <a:latin typeface="Times New Roman" panose="02020603050405020304" pitchFamily="18" charset="0"/>
                <a:ea typeface="Calibri" panose="020F0502020204030204" pitchFamily="34" charset="0"/>
                <a:cs typeface="Times New Roman" panose="02020603050405020304" pitchFamily="18" charset="0"/>
              </a:rPr>
            </a:br>
            <a:endParaRPr lang="en-US" sz="45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934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89AB21-5046-8FF0-0345-73CFD80BE403}"/>
              </a:ext>
            </a:extLst>
          </p:cNvPr>
          <p:cNvSpPr>
            <a:spLocks noGrp="1"/>
          </p:cNvSpPr>
          <p:nvPr>
            <p:ph type="title"/>
          </p:nvPr>
        </p:nvSpPr>
        <p:spPr>
          <a:xfrm>
            <a:off x="803776" y="1336390"/>
            <a:ext cx="6190412" cy="1182927"/>
          </a:xfrm>
        </p:spPr>
        <p:txBody>
          <a:bodyPr anchor="b">
            <a:normAutofit/>
          </a:bodyPr>
          <a:lstStyle/>
          <a:p>
            <a:r>
              <a:rPr lang="en-US" sz="1800" b="1">
                <a:latin typeface="Times New Roman"/>
                <a:cs typeface="Times New Roman"/>
              </a:rPr>
              <a:t>The leadership theory being in use in this organisation: </a:t>
            </a:r>
            <a:endParaRPr lang="en-US" sz="1800"/>
          </a:p>
          <a:p>
            <a:br>
              <a:rPr lang="en-US" sz="1800"/>
            </a:br>
            <a:endParaRPr lang="en-US" sz="1800"/>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08EAE5-5201-72A8-B5F5-A45D8A4BAD83}"/>
              </a:ext>
            </a:extLst>
          </p:cNvPr>
          <p:cNvSpPr>
            <a:spLocks noGrp="1"/>
          </p:cNvSpPr>
          <p:nvPr>
            <p:ph idx="1"/>
          </p:nvPr>
        </p:nvSpPr>
        <p:spPr>
          <a:xfrm>
            <a:off x="630777" y="2347009"/>
            <a:ext cx="6190412" cy="3344459"/>
          </a:xfrm>
        </p:spPr>
        <p:txBody>
          <a:bodyPr vert="horz" lIns="91440" tIns="45720" rIns="91440" bIns="45720" rtlCol="0" anchor="t">
            <a:normAutofit/>
          </a:bodyPr>
          <a:lstStyle/>
          <a:p>
            <a:r>
              <a:rPr lang="en-US" sz="1300" b="1" dirty="0">
                <a:solidFill>
                  <a:schemeClr val="tx1">
                    <a:alpha val="80000"/>
                  </a:schemeClr>
                </a:solidFill>
                <a:latin typeface="Times New Roman"/>
                <a:cs typeface="Times New Roman"/>
              </a:rPr>
              <a:t>Transformational Leadership: </a:t>
            </a:r>
            <a:r>
              <a:rPr lang="en-US" sz="1300" dirty="0">
                <a:solidFill>
                  <a:schemeClr val="tx1">
                    <a:alpha val="80000"/>
                  </a:schemeClr>
                </a:solidFill>
                <a:latin typeface="Times New Roman"/>
                <a:cs typeface="Times New Roman"/>
              </a:rPr>
              <a:t>Unilever embraces the principles of transformational leadership, focusing on inspiring and motivating employees to achieve their full potential (</a:t>
            </a:r>
            <a:r>
              <a:rPr lang="en-US" sz="1300" dirty="0" err="1">
                <a:solidFill>
                  <a:schemeClr val="tx1">
                    <a:alpha val="80000"/>
                  </a:schemeClr>
                </a:solidFill>
                <a:latin typeface="Times New Roman"/>
                <a:cs typeface="Times New Roman"/>
              </a:rPr>
              <a:t>Rathnayake</a:t>
            </a:r>
            <a:r>
              <a:rPr lang="en-US" sz="1300" dirty="0">
                <a:solidFill>
                  <a:schemeClr val="tx1">
                    <a:alpha val="80000"/>
                  </a:schemeClr>
                </a:solidFill>
                <a:latin typeface="Times New Roman"/>
                <a:cs typeface="Times New Roman"/>
              </a:rPr>
              <a:t>, Ariyaratne and Sampath, 2019).</a:t>
            </a:r>
            <a:endParaRPr lang="en-US" sz="1300" dirty="0">
              <a:solidFill>
                <a:schemeClr val="tx1">
                  <a:alpha val="80000"/>
                </a:schemeClr>
              </a:solidFill>
              <a:cs typeface="Calibri" panose="020F0502020204030204"/>
            </a:endParaRPr>
          </a:p>
          <a:p>
            <a:r>
              <a:rPr lang="en-US" sz="1300" b="1" dirty="0">
                <a:solidFill>
                  <a:schemeClr val="tx1">
                    <a:alpha val="80000"/>
                  </a:schemeClr>
                </a:solidFill>
                <a:latin typeface="Times New Roman"/>
                <a:cs typeface="Times New Roman"/>
              </a:rPr>
              <a:t>Ethical Leadership:</a:t>
            </a:r>
            <a:r>
              <a:rPr lang="en-US" sz="1300" dirty="0">
                <a:solidFill>
                  <a:schemeClr val="tx1">
                    <a:alpha val="80000"/>
                  </a:schemeClr>
                </a:solidFill>
                <a:latin typeface="Times New Roman"/>
                <a:cs typeface="Times New Roman"/>
              </a:rPr>
              <a:t> The </a:t>
            </a:r>
            <a:r>
              <a:rPr lang="en-US" sz="1300" dirty="0" err="1">
                <a:solidFill>
                  <a:schemeClr val="tx1">
                    <a:alpha val="80000"/>
                  </a:schemeClr>
                </a:solidFill>
                <a:latin typeface="Times New Roman"/>
                <a:cs typeface="Times New Roman"/>
              </a:rPr>
              <a:t>organisation</a:t>
            </a:r>
            <a:r>
              <a:rPr lang="en-US" sz="1300" dirty="0">
                <a:solidFill>
                  <a:schemeClr val="tx1">
                    <a:alpha val="80000"/>
                  </a:schemeClr>
                </a:solidFill>
                <a:latin typeface="Times New Roman"/>
                <a:cs typeface="Times New Roman"/>
              </a:rPr>
              <a:t> </a:t>
            </a:r>
            <a:r>
              <a:rPr lang="en-US" sz="1300" dirty="0" err="1">
                <a:solidFill>
                  <a:schemeClr val="tx1">
                    <a:alpha val="80000"/>
                  </a:schemeClr>
                </a:solidFill>
                <a:latin typeface="Times New Roman"/>
                <a:cs typeface="Times New Roman"/>
              </a:rPr>
              <a:t>emphasises</a:t>
            </a:r>
            <a:r>
              <a:rPr lang="en-US" sz="1300" dirty="0">
                <a:solidFill>
                  <a:schemeClr val="tx1">
                    <a:alpha val="80000"/>
                  </a:schemeClr>
                </a:solidFill>
                <a:latin typeface="Times New Roman"/>
                <a:cs typeface="Times New Roman"/>
              </a:rPr>
              <a:t> ethical leadership, promoting integrity, fairness, and transparency in decision-making and actions (Ruiter, 2022).</a:t>
            </a:r>
            <a:endParaRPr lang="en-US" sz="1300" dirty="0">
              <a:solidFill>
                <a:schemeClr val="tx1">
                  <a:alpha val="80000"/>
                </a:schemeClr>
              </a:solidFill>
            </a:endParaRPr>
          </a:p>
          <a:p>
            <a:r>
              <a:rPr lang="en-US" sz="1300" b="1" dirty="0">
                <a:solidFill>
                  <a:schemeClr val="tx1">
                    <a:alpha val="80000"/>
                  </a:schemeClr>
                </a:solidFill>
                <a:latin typeface="Times New Roman"/>
                <a:cs typeface="Times New Roman"/>
              </a:rPr>
              <a:t>Collaborative Leadership: </a:t>
            </a:r>
            <a:r>
              <a:rPr lang="en-US" sz="1300" dirty="0">
                <a:solidFill>
                  <a:schemeClr val="tx1">
                    <a:alpha val="80000"/>
                  </a:schemeClr>
                </a:solidFill>
                <a:latin typeface="Times New Roman"/>
                <a:cs typeface="Times New Roman"/>
              </a:rPr>
              <a:t>Unilever values collaborative leadership, encouraging teamwork, cooperation, and shared decision-making among leaders and employees (Iglesias </a:t>
            </a:r>
            <a:r>
              <a:rPr lang="en-US" sz="1300" i="1" dirty="0">
                <a:solidFill>
                  <a:schemeClr val="tx1">
                    <a:alpha val="80000"/>
                  </a:schemeClr>
                </a:solidFill>
                <a:latin typeface="Times New Roman"/>
                <a:cs typeface="Times New Roman"/>
              </a:rPr>
              <a:t>et al.,</a:t>
            </a:r>
            <a:r>
              <a:rPr lang="en-US" sz="1300" dirty="0">
                <a:solidFill>
                  <a:schemeClr val="tx1">
                    <a:alpha val="80000"/>
                  </a:schemeClr>
                </a:solidFill>
                <a:latin typeface="Times New Roman"/>
                <a:cs typeface="Times New Roman"/>
              </a:rPr>
              <a:t>2023).</a:t>
            </a:r>
            <a:endParaRPr lang="en-US" sz="1300" dirty="0">
              <a:solidFill>
                <a:schemeClr val="tx1">
                  <a:alpha val="80000"/>
                </a:schemeClr>
              </a:solidFill>
            </a:endParaRPr>
          </a:p>
          <a:p>
            <a:r>
              <a:rPr lang="en-US" sz="1300" b="1" dirty="0">
                <a:solidFill>
                  <a:schemeClr val="tx1">
                    <a:alpha val="80000"/>
                  </a:schemeClr>
                </a:solidFill>
                <a:latin typeface="Times New Roman"/>
                <a:cs typeface="Times New Roman"/>
              </a:rPr>
              <a:t>Sustainable Leadership:</a:t>
            </a:r>
            <a:r>
              <a:rPr lang="en-US" sz="1300" dirty="0">
                <a:solidFill>
                  <a:schemeClr val="tx1">
                    <a:alpha val="80000"/>
                  </a:schemeClr>
                </a:solidFill>
                <a:latin typeface="Times New Roman"/>
                <a:cs typeface="Times New Roman"/>
              </a:rPr>
              <a:t> The company adopts sustainable leadership practices, considering long-term environmental and social impacts in decision-making and striving for sustainable business practices (McKee, 2021).</a:t>
            </a:r>
            <a:endParaRPr lang="en-US" sz="1300" dirty="0">
              <a:solidFill>
                <a:schemeClr val="tx1">
                  <a:alpha val="80000"/>
                </a:schemeClr>
              </a:solidFill>
            </a:endParaRPr>
          </a:p>
          <a:p>
            <a:r>
              <a:rPr lang="en-US" sz="1300" b="1" dirty="0">
                <a:solidFill>
                  <a:schemeClr val="tx1">
                    <a:alpha val="80000"/>
                  </a:schemeClr>
                </a:solidFill>
                <a:latin typeface="Times New Roman"/>
                <a:cs typeface="Times New Roman"/>
              </a:rPr>
              <a:t>Inclusive Leadership:</a:t>
            </a:r>
            <a:r>
              <a:rPr lang="en-US" sz="1300" dirty="0">
                <a:solidFill>
                  <a:schemeClr val="tx1">
                    <a:alpha val="80000"/>
                  </a:schemeClr>
                </a:solidFill>
                <a:latin typeface="Times New Roman"/>
                <a:cs typeface="Times New Roman"/>
              </a:rPr>
              <a:t> Unilever promotes inclusive leadership, valuing diversity, and creating an environment where all individuals feel valued, respected, and empowered (</a:t>
            </a:r>
            <a:r>
              <a:rPr lang="en-US" sz="1300" dirty="0" err="1">
                <a:solidFill>
                  <a:schemeClr val="tx1">
                    <a:alpha val="80000"/>
                  </a:schemeClr>
                </a:solidFill>
                <a:latin typeface="Times New Roman"/>
                <a:cs typeface="Times New Roman"/>
              </a:rPr>
              <a:t>Strijker</a:t>
            </a:r>
            <a:r>
              <a:rPr lang="en-US" sz="1300" dirty="0">
                <a:solidFill>
                  <a:schemeClr val="tx1">
                    <a:alpha val="80000"/>
                  </a:schemeClr>
                </a:solidFill>
                <a:latin typeface="Times New Roman"/>
                <a:cs typeface="Times New Roman"/>
              </a:rPr>
              <a:t>, 2021).</a:t>
            </a:r>
            <a:endParaRPr lang="en-US" sz="1300" dirty="0">
              <a:solidFill>
                <a:schemeClr val="tx1">
                  <a:alpha val="80000"/>
                </a:schemeClr>
              </a:solidFill>
            </a:endParaRPr>
          </a:p>
          <a:p>
            <a:endParaRPr lang="en-US" sz="1300" dirty="0">
              <a:solidFill>
                <a:schemeClr val="tx1">
                  <a:alpha val="80000"/>
                </a:schemeClr>
              </a:solidFill>
              <a:cs typeface="Calibri"/>
            </a:endParaRPr>
          </a:p>
        </p:txBody>
      </p:sp>
      <p:pic>
        <p:nvPicPr>
          <p:cNvPr id="4" name="Picture 4">
            <a:extLst>
              <a:ext uri="{FF2B5EF4-FFF2-40B4-BE49-F238E27FC236}">
                <a16:creationId xmlns:a16="http://schemas.microsoft.com/office/drawing/2014/main" id="{5C74B80E-198F-05EE-06CB-DAAB53A5C761}"/>
              </a:ext>
            </a:extLst>
          </p:cNvPr>
          <p:cNvPicPr>
            <a:picLocks noChangeAspect="1"/>
          </p:cNvPicPr>
          <p:nvPr/>
        </p:nvPicPr>
        <p:blipFill rotWithShape="1">
          <a:blip r:embed="rId3"/>
          <a:srcRect l="4161" r="2201" b="1"/>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916087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46067-DF0B-6954-FC99-1E542164BEC2}"/>
              </a:ext>
            </a:extLst>
          </p:cNvPr>
          <p:cNvSpPr>
            <a:spLocks noGrp="1"/>
          </p:cNvSpPr>
          <p:nvPr>
            <p:ph type="title"/>
          </p:nvPr>
        </p:nvSpPr>
        <p:spPr>
          <a:xfrm>
            <a:off x="1465000" y="1131524"/>
            <a:ext cx="9984615" cy="683568"/>
          </a:xfrm>
        </p:spPr>
        <p:txBody>
          <a:bodyPr>
            <a:normAutofit fontScale="90000"/>
          </a:bodyPr>
          <a:lstStyle/>
          <a:p>
            <a:r>
              <a:rPr lang="en-US" sz="2400" b="1" dirty="0">
                <a:latin typeface="Times New Roman"/>
                <a:cs typeface="Times New Roman"/>
              </a:rPr>
              <a:t>Advantages and disadvantages of the existing leadership approach: </a:t>
            </a:r>
            <a:endParaRPr lang="en-US" sz="2400" dirty="0"/>
          </a:p>
          <a:p>
            <a:br>
              <a:rPr lang="en-US" sz="2400" dirty="0"/>
            </a:br>
            <a:endParaRPr lang="en-US" sz="2400" dirty="0"/>
          </a:p>
        </p:txBody>
      </p:sp>
      <p:pic>
        <p:nvPicPr>
          <p:cNvPr id="4" name="Picture 4">
            <a:extLst>
              <a:ext uri="{FF2B5EF4-FFF2-40B4-BE49-F238E27FC236}">
                <a16:creationId xmlns:a16="http://schemas.microsoft.com/office/drawing/2014/main" id="{4B712BE8-5B9A-1C1D-9EB3-A2B813339E30}"/>
              </a:ext>
            </a:extLst>
          </p:cNvPr>
          <p:cNvPicPr>
            <a:picLocks noChangeAspect="1"/>
          </p:cNvPicPr>
          <p:nvPr/>
        </p:nvPicPr>
        <p:blipFill rotWithShape="1">
          <a:blip r:embed="rId3"/>
          <a:srcRect l="484" r="6897" b="-2"/>
          <a:stretch/>
        </p:blipFill>
        <p:spPr>
          <a:xfrm>
            <a:off x="8921225" y="3693378"/>
            <a:ext cx="2564388" cy="2485377"/>
          </a:xfrm>
          <a:prstGeom prst="rect">
            <a:avLst/>
          </a:prstGeom>
        </p:spPr>
      </p:pic>
      <p:sp>
        <p:nvSpPr>
          <p:cNvPr id="3" name="Content Placeholder 2">
            <a:extLst>
              <a:ext uri="{FF2B5EF4-FFF2-40B4-BE49-F238E27FC236}">
                <a16:creationId xmlns:a16="http://schemas.microsoft.com/office/drawing/2014/main" id="{0EAC08A3-839C-5A45-EAE6-1652519A77A6}"/>
              </a:ext>
            </a:extLst>
          </p:cNvPr>
          <p:cNvSpPr>
            <a:spLocks noGrp="1"/>
          </p:cNvSpPr>
          <p:nvPr>
            <p:ph idx="1"/>
          </p:nvPr>
        </p:nvSpPr>
        <p:spPr>
          <a:xfrm>
            <a:off x="928467" y="1680997"/>
            <a:ext cx="7931545" cy="3606274"/>
          </a:xfrm>
        </p:spPr>
        <p:txBody>
          <a:bodyPr vert="horz" lIns="91440" tIns="45720" rIns="91440" bIns="45720" rtlCol="0" anchor="t">
            <a:noAutofit/>
          </a:bodyPr>
          <a:lstStyle/>
          <a:p>
            <a:r>
              <a:rPr lang="en-US" sz="1400" b="1" dirty="0">
                <a:latin typeface="Times New Roman"/>
                <a:cs typeface="Times New Roman"/>
              </a:rPr>
              <a:t>Advantages: </a:t>
            </a:r>
            <a:endParaRPr lang="en-US" sz="1400" dirty="0">
              <a:cs typeface="Calibri" panose="020F0502020204030204"/>
            </a:endParaRPr>
          </a:p>
          <a:p>
            <a:r>
              <a:rPr lang="en-US" sz="1400" b="1" dirty="0">
                <a:latin typeface="Times New Roman"/>
                <a:cs typeface="Times New Roman"/>
              </a:rPr>
              <a:t>Time and Resource Intensive:</a:t>
            </a:r>
            <a:r>
              <a:rPr lang="en-US" sz="1400" dirty="0">
                <a:latin typeface="Times New Roman"/>
                <a:cs typeface="Times New Roman"/>
              </a:rPr>
              <a:t> In order to properly inspire and engage employees, the focus on transformational and collaborative leadership may demand significant time and resources, which could have an impact on production and efficiency (Lai </a:t>
            </a:r>
            <a:r>
              <a:rPr lang="en-US" sz="1400" i="1" dirty="0">
                <a:latin typeface="Times New Roman"/>
                <a:cs typeface="Times New Roman"/>
              </a:rPr>
              <a:t>et al.,</a:t>
            </a:r>
            <a:r>
              <a:rPr lang="en-US" sz="1400" dirty="0">
                <a:latin typeface="Times New Roman"/>
                <a:cs typeface="Times New Roman"/>
              </a:rPr>
              <a:t>2020).</a:t>
            </a:r>
            <a:endParaRPr lang="en-US" sz="1400" dirty="0"/>
          </a:p>
          <a:p>
            <a:r>
              <a:rPr lang="en-US" sz="1400" b="1" dirty="0">
                <a:latin typeface="Times New Roman"/>
                <a:cs typeface="Times New Roman"/>
              </a:rPr>
              <a:t>Decision-Making Complexity: </a:t>
            </a:r>
            <a:r>
              <a:rPr lang="en-US" sz="1400" dirty="0">
                <a:latin typeface="Times New Roman"/>
                <a:cs typeface="Times New Roman"/>
              </a:rPr>
              <a:t>Particularly in instances where time is of the essence, the emphasis on collaborative decision-making and ethical considerations may add complexity and slow down decision-making procedures.</a:t>
            </a:r>
            <a:endParaRPr lang="en-US" sz="1400" dirty="0"/>
          </a:p>
          <a:p>
            <a:r>
              <a:rPr lang="en-US" sz="1400" b="1" dirty="0">
                <a:latin typeface="Times New Roman"/>
                <a:cs typeface="Times New Roman"/>
              </a:rPr>
              <a:t>Potential Resistance to Change:</a:t>
            </a:r>
            <a:r>
              <a:rPr lang="en-US" sz="1400" dirty="0">
                <a:latin typeface="Times New Roman"/>
                <a:cs typeface="Times New Roman"/>
              </a:rPr>
              <a:t> Adopting inclusive and sustainable leadership practices may encounter opposition from people or groups used to conventional leadership styles, necessitating additional change management activities.</a:t>
            </a:r>
            <a:endParaRPr lang="en-US" sz="1400" dirty="0"/>
          </a:p>
          <a:p>
            <a:r>
              <a:rPr lang="en-US" sz="1400" b="1" dirty="0">
                <a:latin typeface="Times New Roman"/>
                <a:cs typeface="Times New Roman"/>
              </a:rPr>
              <a:t>Disadvantages: </a:t>
            </a:r>
            <a:endParaRPr lang="en-US" sz="1400" dirty="0"/>
          </a:p>
          <a:p>
            <a:r>
              <a:rPr lang="en-US" sz="1400" b="1" dirty="0">
                <a:latin typeface="Times New Roman"/>
                <a:cs typeface="Times New Roman"/>
              </a:rPr>
              <a:t>Time and Resource Intensive: </a:t>
            </a:r>
            <a:r>
              <a:rPr lang="en-US" sz="1400" dirty="0">
                <a:latin typeface="Times New Roman"/>
                <a:cs typeface="Times New Roman"/>
              </a:rPr>
              <a:t>To effectively motivate and engage staff, an emphasis on transformative and collaborative leadership may be necessary, which could have an impact on productivity and efficiency (Dwivedi, Chaturvedi and Vashist, 2020).</a:t>
            </a:r>
            <a:endParaRPr lang="en-US" sz="1400" dirty="0"/>
          </a:p>
          <a:p>
            <a:r>
              <a:rPr lang="en-US" sz="1400" b="1" dirty="0">
                <a:latin typeface="Times New Roman"/>
                <a:cs typeface="Times New Roman"/>
              </a:rPr>
              <a:t>Decision-Making Complexity: </a:t>
            </a:r>
            <a:r>
              <a:rPr lang="en-US" sz="1400" dirty="0">
                <a:latin typeface="Times New Roman"/>
                <a:cs typeface="Times New Roman"/>
              </a:rPr>
              <a:t>Particularly in instances where time is of the essence, the emphasis on collaborative decision-making and ethical considerations may add complexity and slow down decision-making procedures.</a:t>
            </a:r>
            <a:endParaRPr lang="en-US" sz="1400" dirty="0"/>
          </a:p>
          <a:p>
            <a:endParaRPr lang="en-US" sz="1400" dirty="0">
              <a:cs typeface="Calibri"/>
            </a:endParaRPr>
          </a:p>
        </p:txBody>
      </p:sp>
    </p:spTree>
    <p:extLst>
      <p:ext uri="{BB962C8B-B14F-4D97-AF65-F5344CB8AC3E}">
        <p14:creationId xmlns:p14="http://schemas.microsoft.com/office/powerpoint/2010/main" val="2274592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ACFC0-51D1-AE11-A812-625E9AC4B5B9}"/>
              </a:ext>
            </a:extLst>
          </p:cNvPr>
          <p:cNvSpPr>
            <a:spLocks noGrp="1"/>
          </p:cNvSpPr>
          <p:nvPr>
            <p:ph type="title"/>
          </p:nvPr>
        </p:nvSpPr>
        <p:spPr>
          <a:xfrm>
            <a:off x="6884538" y="557681"/>
            <a:ext cx="5317735" cy="1200361"/>
          </a:xfrm>
        </p:spPr>
        <p:txBody>
          <a:bodyPr anchor="b">
            <a:normAutofit/>
          </a:bodyPr>
          <a:lstStyle/>
          <a:p>
            <a:r>
              <a:rPr lang="en-US" sz="2500" b="1" dirty="0">
                <a:latin typeface="Times New Roman"/>
                <a:cs typeface="Times New Roman"/>
              </a:rPr>
              <a:t>Application of better leadership theory for meeting the gaps: </a:t>
            </a:r>
            <a:endParaRPr lang="en-US" sz="2500" dirty="0"/>
          </a:p>
        </p:txBody>
      </p:sp>
      <p:sp>
        <p:nvSpPr>
          <p:cNvPr id="11"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E1A362D8-2ABA-50A3-24BD-787F0AD37672}"/>
              </a:ext>
            </a:extLst>
          </p:cNvPr>
          <p:cNvPicPr>
            <a:picLocks noChangeAspect="1"/>
          </p:cNvPicPr>
          <p:nvPr/>
        </p:nvPicPr>
        <p:blipFill>
          <a:blip r:embed="rId3"/>
          <a:stretch>
            <a:fillRect/>
          </a:stretch>
        </p:blipFill>
        <p:spPr>
          <a:xfrm>
            <a:off x="576244" y="878447"/>
            <a:ext cx="5628018" cy="4868235"/>
          </a:xfrm>
          <a:prstGeom prst="rect">
            <a:avLst/>
          </a:prstGeom>
        </p:spPr>
      </p:pic>
      <p:sp>
        <p:nvSpPr>
          <p:cNvPr id="15"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F0084-BD90-E231-FFB9-69E20E437033}"/>
              </a:ext>
            </a:extLst>
          </p:cNvPr>
          <p:cNvSpPr>
            <a:spLocks noGrp="1"/>
          </p:cNvSpPr>
          <p:nvPr>
            <p:ph idx="1"/>
          </p:nvPr>
        </p:nvSpPr>
        <p:spPr>
          <a:xfrm>
            <a:off x="6470272" y="2031101"/>
            <a:ext cx="5051724" cy="3511943"/>
          </a:xfrm>
        </p:spPr>
        <p:txBody>
          <a:bodyPr vert="horz" lIns="91440" tIns="45720" rIns="91440" bIns="45720" rtlCol="0" anchor="ctr">
            <a:normAutofit/>
          </a:bodyPr>
          <a:lstStyle/>
          <a:p>
            <a:r>
              <a:rPr lang="en-US" sz="1200" b="1" dirty="0">
                <a:latin typeface="Times New Roman"/>
                <a:cs typeface="Times New Roman"/>
              </a:rPr>
              <a:t>Authentic Leadership:</a:t>
            </a:r>
            <a:r>
              <a:rPr lang="en-US" sz="1200" dirty="0">
                <a:latin typeface="Times New Roman"/>
                <a:cs typeface="Times New Roman"/>
              </a:rPr>
              <a:t> Authentic Leadership focuses on leaders being genuine, self-aware, and transparent, fostering trust and credibility among employees (</a:t>
            </a:r>
            <a:r>
              <a:rPr lang="en-US" sz="1200" dirty="0" err="1">
                <a:latin typeface="Times New Roman"/>
                <a:cs typeface="Times New Roman"/>
              </a:rPr>
              <a:t>Wiewiora</a:t>
            </a:r>
            <a:r>
              <a:rPr lang="en-US" sz="1200" dirty="0">
                <a:latin typeface="Times New Roman"/>
                <a:cs typeface="Times New Roman"/>
              </a:rPr>
              <a:t> and </a:t>
            </a:r>
            <a:r>
              <a:rPr lang="en-US" sz="1200" dirty="0" err="1">
                <a:latin typeface="Times New Roman"/>
                <a:cs typeface="Times New Roman"/>
              </a:rPr>
              <a:t>Kowalkiewicz</a:t>
            </a:r>
            <a:r>
              <a:rPr lang="en-US" sz="1200" dirty="0">
                <a:latin typeface="Times New Roman"/>
                <a:cs typeface="Times New Roman"/>
              </a:rPr>
              <a:t>, 2019).</a:t>
            </a:r>
            <a:endParaRPr lang="en-US" sz="1200" dirty="0">
              <a:cs typeface="Calibri" panose="020F0502020204030204"/>
            </a:endParaRPr>
          </a:p>
          <a:p>
            <a:r>
              <a:rPr lang="en-US" sz="1200" b="1" dirty="0">
                <a:latin typeface="Times New Roman"/>
                <a:cs typeface="Times New Roman"/>
              </a:rPr>
              <a:t>Emotional Intelligence:</a:t>
            </a:r>
            <a:r>
              <a:rPr lang="en-US" sz="1200" dirty="0">
                <a:latin typeface="Times New Roman"/>
                <a:cs typeface="Times New Roman"/>
              </a:rPr>
              <a:t> Leaders with high emotional intelligence can effectively understand and manage their own emotions and those of others, leading to better communication, empathy, and collaboration.</a:t>
            </a:r>
            <a:endParaRPr lang="en-US" sz="1200" dirty="0"/>
          </a:p>
          <a:p>
            <a:r>
              <a:rPr lang="en-US" sz="1200" b="1" dirty="0">
                <a:latin typeface="Times New Roman"/>
                <a:cs typeface="Times New Roman"/>
              </a:rPr>
              <a:t>Employee Empowerment:</a:t>
            </a:r>
            <a:r>
              <a:rPr lang="en-US" sz="1200" dirty="0">
                <a:latin typeface="Times New Roman"/>
                <a:cs typeface="Times New Roman"/>
              </a:rPr>
              <a:t> Authentic Leadership promotes empowering employees, giving them autonomy, and encouraging their active participation in decision-making processes.</a:t>
            </a:r>
            <a:endParaRPr lang="en-US" sz="1200" dirty="0"/>
          </a:p>
          <a:p>
            <a:r>
              <a:rPr lang="en-US" sz="1200" b="1" dirty="0">
                <a:latin typeface="Times New Roman"/>
                <a:cs typeface="Times New Roman"/>
              </a:rPr>
              <a:t>Ethical Decision-Making:</a:t>
            </a:r>
            <a:r>
              <a:rPr lang="en-US" sz="1200" dirty="0">
                <a:latin typeface="Times New Roman"/>
                <a:cs typeface="Times New Roman"/>
              </a:rPr>
              <a:t> Integrity, fairness, and ethical </a:t>
            </a:r>
            <a:r>
              <a:rPr lang="en-US" sz="1200" dirty="0" err="1">
                <a:latin typeface="Times New Roman"/>
                <a:cs typeface="Times New Roman"/>
              </a:rPr>
              <a:t>behaviour</a:t>
            </a:r>
            <a:r>
              <a:rPr lang="en-US" sz="1200" dirty="0">
                <a:latin typeface="Times New Roman"/>
                <a:cs typeface="Times New Roman"/>
              </a:rPr>
              <a:t> in decision-making are priorities for authentic leaders (</a:t>
            </a:r>
            <a:r>
              <a:rPr lang="en-US" sz="1200" dirty="0" err="1">
                <a:latin typeface="Times New Roman"/>
                <a:cs typeface="Times New Roman"/>
              </a:rPr>
              <a:t>Wiewiora</a:t>
            </a:r>
            <a:r>
              <a:rPr lang="en-US" sz="1200" dirty="0">
                <a:latin typeface="Times New Roman"/>
                <a:cs typeface="Times New Roman"/>
              </a:rPr>
              <a:t> and </a:t>
            </a:r>
            <a:r>
              <a:rPr lang="en-US" sz="1200" dirty="0" err="1">
                <a:latin typeface="Times New Roman"/>
                <a:cs typeface="Times New Roman"/>
              </a:rPr>
              <a:t>Kowalkiewicz</a:t>
            </a:r>
            <a:r>
              <a:rPr lang="en-US" sz="1200" dirty="0">
                <a:latin typeface="Times New Roman"/>
                <a:cs typeface="Times New Roman"/>
              </a:rPr>
              <a:t>, 2019).</a:t>
            </a:r>
            <a:endParaRPr lang="en-US" sz="1200" dirty="0"/>
          </a:p>
          <a:p>
            <a:r>
              <a:rPr lang="en-US" sz="1200" b="1" dirty="0">
                <a:latin typeface="Times New Roman"/>
                <a:cs typeface="Times New Roman"/>
              </a:rPr>
              <a:t>Positive </a:t>
            </a:r>
            <a:r>
              <a:rPr lang="en-US" sz="1200" b="1" dirty="0" err="1">
                <a:latin typeface="Times New Roman"/>
                <a:cs typeface="Times New Roman"/>
              </a:rPr>
              <a:t>Organisational</a:t>
            </a:r>
            <a:r>
              <a:rPr lang="en-US" sz="1200" b="1" dirty="0">
                <a:latin typeface="Times New Roman"/>
                <a:cs typeface="Times New Roman"/>
              </a:rPr>
              <a:t> Culture:</a:t>
            </a:r>
            <a:r>
              <a:rPr lang="en-US" sz="1200" dirty="0">
                <a:latin typeface="Times New Roman"/>
                <a:cs typeface="Times New Roman"/>
              </a:rPr>
              <a:t> Authentic leadership promotes transparency, honesty, and inclusivity, which all help to create a positive </a:t>
            </a:r>
            <a:r>
              <a:rPr lang="en-US" sz="1200" dirty="0" err="1">
                <a:latin typeface="Times New Roman"/>
                <a:cs typeface="Times New Roman"/>
              </a:rPr>
              <a:t>organisational</a:t>
            </a:r>
            <a:r>
              <a:rPr lang="en-US" sz="1200" dirty="0">
                <a:latin typeface="Times New Roman"/>
                <a:cs typeface="Times New Roman"/>
              </a:rPr>
              <a:t> culture.</a:t>
            </a:r>
            <a:endParaRPr lang="en-US" sz="1200" dirty="0"/>
          </a:p>
          <a:p>
            <a:endParaRPr lang="en-US" sz="1200" dirty="0">
              <a:cs typeface="Calibri"/>
            </a:endParaRP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3884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0A4F07-43AE-91E1-BA04-F8BAD483BE96}"/>
              </a:ext>
            </a:extLst>
          </p:cNvPr>
          <p:cNvSpPr>
            <a:spLocks noGrp="1"/>
          </p:cNvSpPr>
          <p:nvPr>
            <p:ph type="title"/>
          </p:nvPr>
        </p:nvSpPr>
        <p:spPr>
          <a:xfrm>
            <a:off x="1137034" y="609597"/>
            <a:ext cx="9392421" cy="1330841"/>
          </a:xfrm>
        </p:spPr>
        <p:txBody>
          <a:bodyPr>
            <a:normAutofit fontScale="90000"/>
          </a:bodyPr>
          <a:lstStyle/>
          <a:p>
            <a:br>
              <a:rPr lang="en-US" sz="2800" b="1" dirty="0">
                <a:latin typeface="Times New Roman"/>
                <a:cs typeface="Times New Roman"/>
              </a:rPr>
            </a:br>
            <a:r>
              <a:rPr lang="en-US" sz="2800" b="1" dirty="0">
                <a:latin typeface="Times New Roman"/>
                <a:cs typeface="Times New Roman"/>
              </a:rPr>
              <a:t>Advantages this leadership approach will bring: </a:t>
            </a:r>
            <a:endParaRPr lang="en-US" sz="2800" dirty="0"/>
          </a:p>
          <a:p>
            <a:br>
              <a:rPr lang="en-US" sz="2800" dirty="0"/>
            </a:br>
            <a:endParaRPr lang="en-US" sz="2800" dirty="0"/>
          </a:p>
        </p:txBody>
      </p:sp>
      <p:sp>
        <p:nvSpPr>
          <p:cNvPr id="3" name="Content Placeholder 2">
            <a:extLst>
              <a:ext uri="{FF2B5EF4-FFF2-40B4-BE49-F238E27FC236}">
                <a16:creationId xmlns:a16="http://schemas.microsoft.com/office/drawing/2014/main" id="{EACA451E-1D9B-796B-4989-74B575317C55}"/>
              </a:ext>
            </a:extLst>
          </p:cNvPr>
          <p:cNvSpPr>
            <a:spLocks noGrp="1"/>
          </p:cNvSpPr>
          <p:nvPr>
            <p:ph idx="1"/>
          </p:nvPr>
        </p:nvSpPr>
        <p:spPr>
          <a:xfrm>
            <a:off x="90435" y="2178266"/>
            <a:ext cx="6005565" cy="3917773"/>
          </a:xfrm>
        </p:spPr>
        <p:txBody>
          <a:bodyPr vert="horz" lIns="91440" tIns="45720" rIns="91440" bIns="45720" rtlCol="0">
            <a:normAutofit/>
          </a:bodyPr>
          <a:lstStyle/>
          <a:p>
            <a:r>
              <a:rPr lang="en-US" sz="1400" b="1" dirty="0">
                <a:latin typeface="Times New Roman"/>
                <a:cs typeface="Times New Roman"/>
              </a:rPr>
              <a:t>Enhanced Trust and Credibility: </a:t>
            </a:r>
            <a:r>
              <a:rPr lang="en-US" sz="1400" dirty="0">
                <a:latin typeface="Times New Roman"/>
                <a:cs typeface="Times New Roman"/>
              </a:rPr>
              <a:t>Genuine leadership builds relationships and increases collaboration by fostering employee credibility and trust (</a:t>
            </a:r>
            <a:r>
              <a:rPr lang="en-US" sz="1400" dirty="0" err="1">
                <a:latin typeface="Times New Roman"/>
                <a:cs typeface="Times New Roman"/>
              </a:rPr>
              <a:t>Wirawan</a:t>
            </a:r>
            <a:r>
              <a:rPr lang="en-US" sz="1400" dirty="0">
                <a:latin typeface="Times New Roman"/>
                <a:cs typeface="Times New Roman"/>
              </a:rPr>
              <a:t>, </a:t>
            </a:r>
            <a:r>
              <a:rPr lang="en-US" sz="1400" dirty="0" err="1">
                <a:latin typeface="Times New Roman"/>
                <a:cs typeface="Times New Roman"/>
              </a:rPr>
              <a:t>Jufri</a:t>
            </a:r>
            <a:r>
              <a:rPr lang="en-US" sz="1400" dirty="0">
                <a:latin typeface="Times New Roman"/>
                <a:cs typeface="Times New Roman"/>
              </a:rPr>
              <a:t> and Saman, 2020).</a:t>
            </a:r>
            <a:endParaRPr lang="en-US" sz="1400" dirty="0">
              <a:cs typeface="Calibri" panose="020F0502020204030204"/>
            </a:endParaRPr>
          </a:p>
          <a:p>
            <a:r>
              <a:rPr lang="en-US" sz="1400" b="1" dirty="0">
                <a:latin typeface="Times New Roman"/>
                <a:cs typeface="Times New Roman"/>
              </a:rPr>
              <a:t>Improved Employee Engagement: </a:t>
            </a:r>
            <a:r>
              <a:rPr lang="en-US" sz="1400" dirty="0">
                <a:latin typeface="Times New Roman"/>
                <a:cs typeface="Times New Roman"/>
              </a:rPr>
              <a:t>Authentic leaders give their team members more freedom, which boosts engagement, motivation, and productivity.</a:t>
            </a:r>
            <a:endParaRPr lang="en-US" sz="1400" dirty="0"/>
          </a:p>
          <a:p>
            <a:r>
              <a:rPr lang="en-US" sz="1400" b="1" dirty="0">
                <a:latin typeface="Times New Roman"/>
                <a:cs typeface="Times New Roman"/>
              </a:rPr>
              <a:t>Ethical Decision-Making:</a:t>
            </a:r>
            <a:r>
              <a:rPr lang="en-US" sz="1400" dirty="0">
                <a:latin typeface="Times New Roman"/>
                <a:cs typeface="Times New Roman"/>
              </a:rPr>
              <a:t> Integrity, fairness, and ethical </a:t>
            </a:r>
            <a:r>
              <a:rPr lang="en-US" sz="1400" dirty="0" err="1">
                <a:latin typeface="Times New Roman"/>
                <a:cs typeface="Times New Roman"/>
              </a:rPr>
              <a:t>behaviour</a:t>
            </a:r>
            <a:r>
              <a:rPr lang="en-US" sz="1400" dirty="0">
                <a:latin typeface="Times New Roman"/>
                <a:cs typeface="Times New Roman"/>
              </a:rPr>
              <a:t> are ensured in decision-making processes thanks to the emphasis on ethical issues.</a:t>
            </a:r>
            <a:endParaRPr lang="en-US" sz="1400" dirty="0"/>
          </a:p>
          <a:p>
            <a:r>
              <a:rPr lang="en-US" sz="1400" b="1" dirty="0">
                <a:latin typeface="Times New Roman"/>
                <a:cs typeface="Times New Roman"/>
              </a:rPr>
              <a:t>Positive </a:t>
            </a:r>
            <a:r>
              <a:rPr lang="en-US" sz="1400" b="1" dirty="0" err="1">
                <a:latin typeface="Times New Roman"/>
                <a:cs typeface="Times New Roman"/>
              </a:rPr>
              <a:t>Organisational</a:t>
            </a:r>
            <a:r>
              <a:rPr lang="en-US" sz="1400" b="1" dirty="0">
                <a:latin typeface="Times New Roman"/>
                <a:cs typeface="Times New Roman"/>
              </a:rPr>
              <a:t> Culture: </a:t>
            </a:r>
            <a:r>
              <a:rPr lang="en-US" sz="1400" dirty="0">
                <a:latin typeface="Times New Roman"/>
                <a:cs typeface="Times New Roman"/>
              </a:rPr>
              <a:t>Openness, authenticity, and inclusivity are encouraged by authentic leadership, which helps to create a supportive </a:t>
            </a:r>
            <a:r>
              <a:rPr lang="en-US" sz="1400" dirty="0" err="1">
                <a:latin typeface="Times New Roman"/>
                <a:cs typeface="Times New Roman"/>
              </a:rPr>
              <a:t>organisational</a:t>
            </a:r>
            <a:r>
              <a:rPr lang="en-US" sz="1400" dirty="0">
                <a:latin typeface="Times New Roman"/>
                <a:cs typeface="Times New Roman"/>
              </a:rPr>
              <a:t> culture.</a:t>
            </a:r>
            <a:endParaRPr lang="en-US" sz="1400" dirty="0"/>
          </a:p>
          <a:p>
            <a:r>
              <a:rPr lang="en-US" sz="1400" b="1" dirty="0">
                <a:latin typeface="Times New Roman"/>
                <a:cs typeface="Times New Roman"/>
              </a:rPr>
              <a:t>Enhanced Employee Well-being: </a:t>
            </a:r>
            <a:r>
              <a:rPr lang="en-US" sz="1400" dirty="0">
                <a:latin typeface="Times New Roman"/>
                <a:cs typeface="Times New Roman"/>
              </a:rPr>
              <a:t>Genuine leaders put the welfare of their team members first, encouraging a feeling of fulfilment, satisfaction, and belonging at work (</a:t>
            </a:r>
            <a:r>
              <a:rPr lang="en-US" sz="1400" dirty="0" err="1">
                <a:latin typeface="Times New Roman"/>
                <a:cs typeface="Times New Roman"/>
              </a:rPr>
              <a:t>Wirawan</a:t>
            </a:r>
            <a:r>
              <a:rPr lang="en-US" sz="1400" dirty="0">
                <a:latin typeface="Times New Roman"/>
                <a:cs typeface="Times New Roman"/>
              </a:rPr>
              <a:t>, </a:t>
            </a:r>
            <a:r>
              <a:rPr lang="en-US" sz="1400" dirty="0" err="1">
                <a:latin typeface="Times New Roman"/>
                <a:cs typeface="Times New Roman"/>
              </a:rPr>
              <a:t>Jufri</a:t>
            </a:r>
            <a:r>
              <a:rPr lang="en-US" sz="1400" dirty="0">
                <a:latin typeface="Times New Roman"/>
                <a:cs typeface="Times New Roman"/>
              </a:rPr>
              <a:t> and Saman, 2020).</a:t>
            </a:r>
            <a:endParaRPr lang="en-US" sz="1400" dirty="0"/>
          </a:p>
          <a:p>
            <a:endParaRPr lang="en-US" sz="1400" dirty="0">
              <a:cs typeface="Calibri"/>
            </a:endParaRPr>
          </a:p>
        </p:txBody>
      </p:sp>
      <p:pic>
        <p:nvPicPr>
          <p:cNvPr id="4" name="Picture 4">
            <a:extLst>
              <a:ext uri="{FF2B5EF4-FFF2-40B4-BE49-F238E27FC236}">
                <a16:creationId xmlns:a16="http://schemas.microsoft.com/office/drawing/2014/main" id="{A0FF49A2-A917-259F-01E3-8DB95B88FFF7}"/>
              </a:ext>
            </a:extLst>
          </p:cNvPr>
          <p:cNvPicPr>
            <a:picLocks noChangeAspect="1"/>
          </p:cNvPicPr>
          <p:nvPr/>
        </p:nvPicPr>
        <p:blipFill>
          <a:blip r:embed="rId3"/>
          <a:stretch>
            <a:fillRect/>
          </a:stretch>
        </p:blipFill>
        <p:spPr>
          <a:xfrm>
            <a:off x="6719367" y="2955530"/>
            <a:ext cx="4788505" cy="221468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368433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F95C6D-81B0-AAA4-8F36-99FF537C5AF6}"/>
              </a:ext>
            </a:extLst>
          </p:cNvPr>
          <p:cNvSpPr>
            <a:spLocks noGrp="1"/>
          </p:cNvSpPr>
          <p:nvPr>
            <p:ph type="title"/>
          </p:nvPr>
        </p:nvSpPr>
        <p:spPr>
          <a:xfrm>
            <a:off x="803776" y="1336390"/>
            <a:ext cx="6190412" cy="1182927"/>
          </a:xfrm>
        </p:spPr>
        <p:txBody>
          <a:bodyPr anchor="b">
            <a:normAutofit/>
          </a:bodyPr>
          <a:lstStyle/>
          <a:p>
            <a:r>
              <a:rPr lang="en-US" sz="1800" b="1">
                <a:latin typeface="Times New Roman"/>
                <a:cs typeface="Times New Roman"/>
              </a:rPr>
              <a:t>Application strategies of the leadership theory at the organisation: </a:t>
            </a:r>
            <a:endParaRPr lang="en-US" sz="1800"/>
          </a:p>
          <a:p>
            <a:br>
              <a:rPr lang="en-US" sz="1800"/>
            </a:br>
            <a:endParaRPr lang="en-US" sz="1800"/>
          </a:p>
        </p:txBody>
      </p:sp>
      <p:cxnSp>
        <p:nvCxnSpPr>
          <p:cNvPr id="1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23B6B7-54B1-B9A3-FB6D-6AF92D84641F}"/>
              </a:ext>
            </a:extLst>
          </p:cNvPr>
          <p:cNvSpPr>
            <a:spLocks noGrp="1"/>
          </p:cNvSpPr>
          <p:nvPr>
            <p:ph idx="1"/>
          </p:nvPr>
        </p:nvSpPr>
        <p:spPr>
          <a:xfrm>
            <a:off x="630777" y="2347009"/>
            <a:ext cx="6190412" cy="3344459"/>
          </a:xfrm>
        </p:spPr>
        <p:txBody>
          <a:bodyPr vert="horz" lIns="91440" tIns="45720" rIns="91440" bIns="45720" rtlCol="0" anchor="t">
            <a:normAutofit/>
          </a:bodyPr>
          <a:lstStyle/>
          <a:p>
            <a:r>
              <a:rPr lang="en-US" sz="1400" b="1" dirty="0">
                <a:solidFill>
                  <a:schemeClr val="tx1">
                    <a:alpha val="80000"/>
                  </a:schemeClr>
                </a:solidFill>
                <a:latin typeface="Times New Roman"/>
                <a:cs typeface="Times New Roman"/>
              </a:rPr>
              <a:t>Leadership Development Programs:</a:t>
            </a:r>
            <a:r>
              <a:rPr lang="en-US" sz="1400" dirty="0">
                <a:solidFill>
                  <a:schemeClr val="tx1">
                    <a:alpha val="80000"/>
                  </a:schemeClr>
                </a:solidFill>
                <a:latin typeface="Times New Roman"/>
                <a:cs typeface="Times New Roman"/>
              </a:rPr>
              <a:t> Implementing leadership development programs to cultivate and enhance authentic leadership qualities among current and future leaders (</a:t>
            </a:r>
            <a:r>
              <a:rPr lang="en-US" sz="1400" dirty="0" err="1">
                <a:solidFill>
                  <a:schemeClr val="tx1">
                    <a:alpha val="80000"/>
                  </a:schemeClr>
                </a:solidFill>
                <a:latin typeface="Times New Roman"/>
                <a:cs typeface="Times New Roman"/>
              </a:rPr>
              <a:t>Shirey</a:t>
            </a:r>
            <a:r>
              <a:rPr lang="en-US" sz="1400" dirty="0">
                <a:solidFill>
                  <a:schemeClr val="tx1">
                    <a:alpha val="80000"/>
                  </a:schemeClr>
                </a:solidFill>
                <a:latin typeface="Times New Roman"/>
                <a:cs typeface="Times New Roman"/>
              </a:rPr>
              <a:t>, White-Williams and </a:t>
            </a:r>
            <a:r>
              <a:rPr lang="en-US" sz="1400" dirty="0" err="1">
                <a:solidFill>
                  <a:schemeClr val="tx1">
                    <a:alpha val="80000"/>
                  </a:schemeClr>
                </a:solidFill>
                <a:latin typeface="Times New Roman"/>
                <a:cs typeface="Times New Roman"/>
              </a:rPr>
              <a:t>Hites</a:t>
            </a:r>
            <a:r>
              <a:rPr lang="en-US" sz="1400" dirty="0">
                <a:solidFill>
                  <a:schemeClr val="tx1">
                    <a:alpha val="80000"/>
                  </a:schemeClr>
                </a:solidFill>
                <a:latin typeface="Times New Roman"/>
                <a:cs typeface="Times New Roman"/>
              </a:rPr>
              <a:t>, 2019).</a:t>
            </a:r>
            <a:endParaRPr lang="en-US" sz="1400" dirty="0">
              <a:solidFill>
                <a:schemeClr val="tx1">
                  <a:alpha val="80000"/>
                </a:schemeClr>
              </a:solidFill>
              <a:cs typeface="Calibri" panose="020F0502020204030204"/>
            </a:endParaRPr>
          </a:p>
          <a:p>
            <a:r>
              <a:rPr lang="en-US" sz="1400" b="1" dirty="0">
                <a:solidFill>
                  <a:schemeClr val="tx1">
                    <a:alpha val="80000"/>
                  </a:schemeClr>
                </a:solidFill>
                <a:latin typeface="Times New Roman"/>
                <a:cs typeface="Times New Roman"/>
              </a:rPr>
              <a:t>Role Modelling: </a:t>
            </a:r>
            <a:r>
              <a:rPr lang="en-US" sz="1400" dirty="0">
                <a:solidFill>
                  <a:schemeClr val="tx1">
                    <a:alpha val="80000"/>
                  </a:schemeClr>
                </a:solidFill>
                <a:latin typeface="Times New Roman"/>
                <a:cs typeface="Times New Roman"/>
              </a:rPr>
              <a:t>Encouraging leaders to act as role models by demonstrating honesty, openness, and moral conduct through their deeds and interactions.</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Open and Honest Communication:</a:t>
            </a:r>
            <a:r>
              <a:rPr lang="en-US" sz="1400" dirty="0">
                <a:solidFill>
                  <a:schemeClr val="tx1">
                    <a:alpha val="80000"/>
                  </a:schemeClr>
                </a:solidFill>
                <a:latin typeface="Times New Roman"/>
                <a:cs typeface="Times New Roman"/>
              </a:rPr>
              <a:t> Encouraging a climate of direct and honest communication in which leaders actively listen, offer helpful criticism, and promote conversation.</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Employee Empowerment:</a:t>
            </a:r>
            <a:r>
              <a:rPr lang="en-US" sz="1400" dirty="0">
                <a:solidFill>
                  <a:schemeClr val="tx1">
                    <a:alpha val="80000"/>
                  </a:schemeClr>
                </a:solidFill>
                <a:latin typeface="Times New Roman"/>
                <a:cs typeface="Times New Roman"/>
              </a:rPr>
              <a:t> Empowering workers by giving them more responsibility, encouraging their independence, and involving them in decision-making.</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Values Alignment:</a:t>
            </a:r>
            <a:r>
              <a:rPr lang="en-US" sz="1400" dirty="0">
                <a:solidFill>
                  <a:schemeClr val="tx1">
                    <a:alpha val="80000"/>
                  </a:schemeClr>
                </a:solidFill>
                <a:latin typeface="Times New Roman"/>
                <a:cs typeface="Times New Roman"/>
              </a:rPr>
              <a:t> Ensuring that corporate values are consistent with ethical leadership principles, strengthening integrity, trust, and transparency (</a:t>
            </a:r>
            <a:r>
              <a:rPr lang="en-US" sz="1400" dirty="0" err="1">
                <a:solidFill>
                  <a:schemeClr val="tx1">
                    <a:alpha val="80000"/>
                  </a:schemeClr>
                </a:solidFill>
                <a:latin typeface="Times New Roman"/>
                <a:cs typeface="Times New Roman"/>
              </a:rPr>
              <a:t>Shirey</a:t>
            </a:r>
            <a:r>
              <a:rPr lang="en-US" sz="1400" dirty="0">
                <a:solidFill>
                  <a:schemeClr val="tx1">
                    <a:alpha val="80000"/>
                  </a:schemeClr>
                </a:solidFill>
                <a:latin typeface="Times New Roman"/>
                <a:cs typeface="Times New Roman"/>
              </a:rPr>
              <a:t>, White-Williams and </a:t>
            </a:r>
            <a:r>
              <a:rPr lang="en-US" sz="1400" dirty="0" err="1">
                <a:solidFill>
                  <a:schemeClr val="tx1">
                    <a:alpha val="80000"/>
                  </a:schemeClr>
                </a:solidFill>
                <a:latin typeface="Times New Roman"/>
                <a:cs typeface="Times New Roman"/>
              </a:rPr>
              <a:t>Hites</a:t>
            </a:r>
            <a:r>
              <a:rPr lang="en-US" sz="1400" dirty="0">
                <a:solidFill>
                  <a:schemeClr val="tx1">
                    <a:alpha val="80000"/>
                  </a:schemeClr>
                </a:solidFill>
                <a:latin typeface="Times New Roman"/>
                <a:cs typeface="Times New Roman"/>
              </a:rPr>
              <a:t>, 2019).</a:t>
            </a:r>
            <a:endParaRPr lang="en-US" sz="1400" dirty="0">
              <a:solidFill>
                <a:schemeClr val="tx1">
                  <a:alpha val="80000"/>
                </a:schemeClr>
              </a:solidFill>
            </a:endParaRPr>
          </a:p>
          <a:p>
            <a:endParaRPr lang="en-US" sz="1400" dirty="0">
              <a:solidFill>
                <a:schemeClr val="tx1">
                  <a:alpha val="80000"/>
                </a:schemeClr>
              </a:solidFill>
              <a:cs typeface="Calibri"/>
            </a:endParaRPr>
          </a:p>
        </p:txBody>
      </p:sp>
      <p:pic>
        <p:nvPicPr>
          <p:cNvPr id="4" name="Picture 4">
            <a:extLst>
              <a:ext uri="{FF2B5EF4-FFF2-40B4-BE49-F238E27FC236}">
                <a16:creationId xmlns:a16="http://schemas.microsoft.com/office/drawing/2014/main" id="{5C828B96-7103-E830-FFBB-10A0AAC8B779}"/>
              </a:ext>
            </a:extLst>
          </p:cNvPr>
          <p:cNvPicPr>
            <a:picLocks noChangeAspect="1"/>
          </p:cNvPicPr>
          <p:nvPr/>
        </p:nvPicPr>
        <p:blipFill rotWithShape="1">
          <a:blip r:embed="rId3"/>
          <a:srcRect l="3444" r="4590" b="-7"/>
          <a:stretch/>
        </p:blipFill>
        <p:spPr>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987596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411D6-4F67-AF26-038D-664C690D0467}"/>
              </a:ext>
            </a:extLst>
          </p:cNvPr>
          <p:cNvSpPr>
            <a:spLocks noGrp="1"/>
          </p:cNvSpPr>
          <p:nvPr>
            <p:ph type="title"/>
          </p:nvPr>
        </p:nvSpPr>
        <p:spPr>
          <a:xfrm>
            <a:off x="1523999" y="864159"/>
            <a:ext cx="9144000" cy="3548426"/>
          </a:xfrm>
        </p:spPr>
        <p:txBody>
          <a:bodyPr vert="horz" lIns="91440" tIns="45720" rIns="91440" bIns="45720" rtlCol="0" anchor="ctr">
            <a:normAutofit fontScale="90000"/>
          </a:bodyPr>
          <a:lstStyle/>
          <a:p>
            <a:pPr algn="ctr"/>
            <a:br>
              <a:rPr lang="en-US" b="1" kern="1200" dirty="0">
                <a:solidFill>
                  <a:schemeClr val="tx1"/>
                </a:solidFill>
                <a:latin typeface="+mj-lt"/>
                <a:ea typeface="+mj-ea"/>
                <a:cs typeface="+mj-cs"/>
              </a:rPr>
            </a:br>
            <a:br>
              <a:rPr lang="en-US" b="1" kern="1200" dirty="0">
                <a:solidFill>
                  <a:schemeClr val="tx1"/>
                </a:solidFill>
                <a:latin typeface="+mj-lt"/>
                <a:ea typeface="+mj-ea"/>
                <a:cs typeface="+mj-cs"/>
              </a:rPr>
            </a:br>
            <a:r>
              <a:rPr lang="en-US" b="1" kern="1200" dirty="0">
                <a:solidFill>
                  <a:schemeClr val="tx1"/>
                </a:solidFill>
                <a:latin typeface="+mj-lt"/>
                <a:ea typeface="+mj-ea"/>
                <a:cs typeface="+mj-cs"/>
              </a:rPr>
              <a:t>FACTORS THAT INFLUENCE GROUP AND TEAM BEHAVIOURS</a:t>
            </a:r>
            <a:br>
              <a:rPr lang="en-US" b="1" kern="1200" dirty="0">
                <a:solidFill>
                  <a:schemeClr val="tx1"/>
                </a:solidFill>
                <a:latin typeface="+mj-lt"/>
                <a:ea typeface="+mj-ea"/>
                <a:cs typeface="+mj-cs"/>
              </a:rPr>
            </a:br>
            <a:br>
              <a:rPr lang="en-US" b="1" kern="1200" dirty="0">
                <a:solidFill>
                  <a:schemeClr val="tx1"/>
                </a:solidFill>
                <a:latin typeface="+mj-lt"/>
                <a:ea typeface="+mj-ea"/>
                <a:cs typeface="+mj-cs"/>
              </a:rPr>
            </a:br>
            <a:r>
              <a:rPr lang="en-GB" sz="2400" b="1" dirty="0">
                <a:latin typeface="Times New Roman" panose="02020603050405020304" pitchFamily="18" charset="0"/>
                <a:ea typeface="Calibri" panose="020F0502020204030204" pitchFamily="34" charset="0"/>
                <a:cs typeface="Times New Roman" panose="02020603050405020304" pitchFamily="18" charset="0"/>
              </a:rPr>
              <a:t>Veronica Daniela Floria-2115140</a:t>
            </a:r>
            <a:br>
              <a:rPr lang="en-GB" sz="2400" b="1" dirty="0">
                <a:latin typeface="Times New Roman" panose="02020603050405020304" pitchFamily="18" charset="0"/>
                <a:ea typeface="Calibri" panose="020F0502020204030204" pitchFamily="34" charset="0"/>
                <a:cs typeface="Times New Roman" panose="02020603050405020304" pitchFamily="18" charset="0"/>
              </a:rPr>
            </a:br>
            <a:br>
              <a:rPr lang="en-GB" sz="2400" b="1" dirty="0">
                <a:latin typeface="Times New Roman" panose="02020603050405020304" pitchFamily="18" charset="0"/>
                <a:ea typeface="Calibri" panose="020F0502020204030204" pitchFamily="34" charset="0"/>
                <a:cs typeface="Times New Roman" panose="02020603050405020304" pitchFamily="18" charset="0"/>
              </a:rPr>
            </a:br>
            <a:endParaRPr lang="en-US" sz="2400" b="1" kern="1200" dirty="0">
              <a:solidFill>
                <a:schemeClr val="tx1"/>
              </a:solidFill>
            </a:endParaRP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2840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C6974-9F7B-54B1-073C-07E80365EEFC}"/>
              </a:ext>
            </a:extLst>
          </p:cNvPr>
          <p:cNvSpPr>
            <a:spLocks noGrp="1"/>
          </p:cNvSpPr>
          <p:nvPr>
            <p:ph type="title"/>
          </p:nvPr>
        </p:nvSpPr>
        <p:spPr>
          <a:xfrm>
            <a:off x="6392583" y="501651"/>
            <a:ext cx="4414848" cy="1716255"/>
          </a:xfrm>
        </p:spPr>
        <p:txBody>
          <a:bodyPr anchor="b">
            <a:normAutofit/>
          </a:bodyPr>
          <a:lstStyle/>
          <a:p>
            <a:r>
              <a:rPr lang="en-US" sz="2200" b="1">
                <a:latin typeface="Times New Roman"/>
                <a:cs typeface="Times New Roman"/>
              </a:rPr>
              <a:t>Leadership factors that influence group and team behaviours: </a:t>
            </a:r>
            <a:endParaRPr lang="en-US" sz="2200"/>
          </a:p>
          <a:p>
            <a:br>
              <a:rPr lang="en-US" sz="2200"/>
            </a:br>
            <a:endParaRPr lang="en-US" sz="2200"/>
          </a:p>
        </p:txBody>
      </p:sp>
      <p:sp>
        <p:nvSpPr>
          <p:cNvPr id="11" name="Rectangle 1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C9F17D6-CBB9-B6FA-03BE-3F6170C086F1}"/>
              </a:ext>
            </a:extLst>
          </p:cNvPr>
          <p:cNvPicPr>
            <a:picLocks noChangeAspect="1"/>
          </p:cNvPicPr>
          <p:nvPr/>
        </p:nvPicPr>
        <p:blipFill rotWithShape="1">
          <a:blip r:embed="rId3"/>
          <a:srcRect l="8316" r="9303" b="3"/>
          <a:stretch/>
        </p:blipFill>
        <p:spPr>
          <a:xfrm>
            <a:off x="279143" y="299509"/>
            <a:ext cx="5221625" cy="6258983"/>
          </a:xfrm>
          <a:prstGeom prst="rect">
            <a:avLst/>
          </a:prstGeom>
        </p:spPr>
      </p:pic>
      <p:sp>
        <p:nvSpPr>
          <p:cNvPr id="3" name="Content Placeholder 2">
            <a:extLst>
              <a:ext uri="{FF2B5EF4-FFF2-40B4-BE49-F238E27FC236}">
                <a16:creationId xmlns:a16="http://schemas.microsoft.com/office/drawing/2014/main" id="{38AC664E-DB48-9BD0-6978-82F5CCFE1BF2}"/>
              </a:ext>
            </a:extLst>
          </p:cNvPr>
          <p:cNvSpPr>
            <a:spLocks noGrp="1"/>
          </p:cNvSpPr>
          <p:nvPr>
            <p:ph idx="1"/>
          </p:nvPr>
        </p:nvSpPr>
        <p:spPr>
          <a:xfrm>
            <a:off x="6096000" y="1879042"/>
            <a:ext cx="5399301" cy="4477307"/>
          </a:xfrm>
        </p:spPr>
        <p:txBody>
          <a:bodyPr vert="horz" lIns="91440" tIns="45720" rIns="91440" bIns="45720" rtlCol="0" anchor="t">
            <a:normAutofit/>
          </a:bodyPr>
          <a:lstStyle/>
          <a:p>
            <a:r>
              <a:rPr lang="en-US" sz="1400" b="1" dirty="0">
                <a:solidFill>
                  <a:schemeClr val="tx1">
                    <a:alpha val="80000"/>
                  </a:schemeClr>
                </a:solidFill>
                <a:latin typeface="Times New Roman"/>
                <a:cs typeface="Times New Roman"/>
              </a:rPr>
              <a:t>Leadership Style:</a:t>
            </a:r>
            <a:r>
              <a:rPr lang="en-US" sz="1400" dirty="0">
                <a:solidFill>
                  <a:schemeClr val="tx1">
                    <a:alpha val="80000"/>
                  </a:schemeClr>
                </a:solidFill>
                <a:latin typeface="Times New Roman"/>
                <a:cs typeface="Times New Roman"/>
              </a:rPr>
              <a:t> The preferred leadership approach—autocratic, democratic, or laissez-faire—can have an impact on how </a:t>
            </a:r>
            <a:r>
              <a:rPr lang="en-US" sz="1400" dirty="0" err="1">
                <a:solidFill>
                  <a:schemeClr val="tx1">
                    <a:alpha val="80000"/>
                  </a:schemeClr>
                </a:solidFill>
                <a:latin typeface="Times New Roman"/>
                <a:cs typeface="Times New Roman"/>
              </a:rPr>
              <a:t>organisations</a:t>
            </a:r>
            <a:r>
              <a:rPr lang="en-US" sz="1400" dirty="0">
                <a:solidFill>
                  <a:schemeClr val="tx1">
                    <a:alpha val="80000"/>
                  </a:schemeClr>
                </a:solidFill>
                <a:latin typeface="Times New Roman"/>
                <a:cs typeface="Times New Roman"/>
              </a:rPr>
              <a:t> and teams operate (</a:t>
            </a:r>
            <a:r>
              <a:rPr lang="en-US" sz="1400" dirty="0" err="1">
                <a:solidFill>
                  <a:schemeClr val="tx1">
                    <a:alpha val="80000"/>
                  </a:schemeClr>
                </a:solidFill>
                <a:latin typeface="Times New Roman"/>
                <a:cs typeface="Times New Roman"/>
              </a:rPr>
              <a:t>Mutonyi</a:t>
            </a:r>
            <a:r>
              <a:rPr lang="en-US" sz="1400" dirty="0">
                <a:solidFill>
                  <a:schemeClr val="tx1">
                    <a:alpha val="80000"/>
                  </a:schemeClr>
                </a:solidFill>
                <a:latin typeface="Times New Roman"/>
                <a:cs typeface="Times New Roman"/>
              </a:rPr>
              <a:t>, </a:t>
            </a:r>
            <a:r>
              <a:rPr lang="en-US" sz="1400" dirty="0" err="1">
                <a:solidFill>
                  <a:schemeClr val="tx1">
                    <a:alpha val="80000"/>
                  </a:schemeClr>
                </a:solidFill>
                <a:latin typeface="Times New Roman"/>
                <a:cs typeface="Times New Roman"/>
              </a:rPr>
              <a:t>Slåtten</a:t>
            </a:r>
            <a:r>
              <a:rPr lang="en-US" sz="1400" dirty="0">
                <a:solidFill>
                  <a:schemeClr val="tx1">
                    <a:alpha val="80000"/>
                  </a:schemeClr>
                </a:solidFill>
                <a:latin typeface="Times New Roman"/>
                <a:cs typeface="Times New Roman"/>
              </a:rPr>
              <a:t>  and Lien, 2020).</a:t>
            </a:r>
            <a:endParaRPr lang="en-US" sz="1400" dirty="0">
              <a:solidFill>
                <a:schemeClr val="tx1">
                  <a:alpha val="80000"/>
                </a:schemeClr>
              </a:solidFill>
              <a:cs typeface="Calibri" panose="020F0502020204030204"/>
            </a:endParaRPr>
          </a:p>
          <a:p>
            <a:r>
              <a:rPr lang="en-US" sz="1400" b="1" dirty="0">
                <a:solidFill>
                  <a:schemeClr val="tx1">
                    <a:alpha val="80000"/>
                  </a:schemeClr>
                </a:solidFill>
                <a:latin typeface="Times New Roman"/>
                <a:cs typeface="Times New Roman"/>
              </a:rPr>
              <a:t>Communication Skills: </a:t>
            </a:r>
            <a:r>
              <a:rPr lang="en-US" sz="1400" dirty="0">
                <a:solidFill>
                  <a:schemeClr val="tx1">
                    <a:alpha val="80000"/>
                  </a:schemeClr>
                </a:solidFill>
                <a:latin typeface="Times New Roman"/>
                <a:cs typeface="Times New Roman"/>
              </a:rPr>
              <a:t>Clarity, cooperation, and alignment within the team or group are fostered by effective communication from the leaders.</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Motivation and Inspiration:</a:t>
            </a:r>
            <a:r>
              <a:rPr lang="en-US" sz="1400" dirty="0">
                <a:solidFill>
                  <a:schemeClr val="tx1">
                    <a:alpha val="80000"/>
                  </a:schemeClr>
                </a:solidFill>
                <a:latin typeface="Times New Roman"/>
                <a:cs typeface="Times New Roman"/>
              </a:rPr>
              <a:t> High levels of engagement and productivity can be generated by leaders who inspire and motivate their teams.</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Decision-Making Approach: </a:t>
            </a:r>
            <a:r>
              <a:rPr lang="en-US" sz="1400" dirty="0">
                <a:solidFill>
                  <a:schemeClr val="tx1">
                    <a:alpha val="80000"/>
                  </a:schemeClr>
                </a:solidFill>
                <a:latin typeface="Times New Roman"/>
                <a:cs typeface="Times New Roman"/>
              </a:rPr>
              <a:t>Group dynamics and team outcomes are influenced by the leader's decision-making approach, such as consultative or directive (Hanna </a:t>
            </a:r>
            <a:r>
              <a:rPr lang="en-US" sz="1400" i="1" dirty="0">
                <a:solidFill>
                  <a:schemeClr val="tx1">
                    <a:alpha val="80000"/>
                  </a:schemeClr>
                </a:solidFill>
                <a:latin typeface="Times New Roman"/>
                <a:cs typeface="Times New Roman"/>
              </a:rPr>
              <a:t>et al.,</a:t>
            </a:r>
            <a:r>
              <a:rPr lang="en-US" sz="1400" dirty="0">
                <a:solidFill>
                  <a:schemeClr val="tx1">
                    <a:alpha val="80000"/>
                  </a:schemeClr>
                </a:solidFill>
                <a:latin typeface="Times New Roman"/>
                <a:cs typeface="Times New Roman"/>
              </a:rPr>
              <a:t>2021).</a:t>
            </a:r>
            <a:endParaRPr lang="en-US" sz="1400" dirty="0">
              <a:solidFill>
                <a:schemeClr val="tx1">
                  <a:alpha val="80000"/>
                </a:schemeClr>
              </a:solidFill>
            </a:endParaRPr>
          </a:p>
          <a:p>
            <a:r>
              <a:rPr lang="en-US" sz="1400" b="1" dirty="0">
                <a:solidFill>
                  <a:schemeClr val="tx1">
                    <a:alpha val="80000"/>
                  </a:schemeClr>
                </a:solidFill>
                <a:latin typeface="Times New Roman"/>
                <a:cs typeface="Times New Roman"/>
              </a:rPr>
              <a:t>Emotional Intelligence: </a:t>
            </a:r>
            <a:r>
              <a:rPr lang="en-US" sz="1400" dirty="0">
                <a:solidFill>
                  <a:schemeClr val="tx1">
                    <a:alpha val="80000"/>
                  </a:schemeClr>
                </a:solidFill>
                <a:latin typeface="Times New Roman"/>
                <a:cs typeface="Times New Roman"/>
              </a:rPr>
              <a:t>Leaders with strong emotional intelligence are able to comprehend and control their own emotions, promoting harmonious relationships and teamwork.</a:t>
            </a:r>
            <a:endParaRPr lang="en-US" sz="1400" dirty="0">
              <a:solidFill>
                <a:schemeClr val="tx1">
                  <a:alpha val="80000"/>
                </a:schemeClr>
              </a:solidFill>
            </a:endParaRPr>
          </a:p>
          <a:p>
            <a:endParaRPr lang="en-US" sz="1100" dirty="0">
              <a:solidFill>
                <a:schemeClr val="tx1">
                  <a:alpha val="80000"/>
                </a:schemeClr>
              </a:solidFill>
              <a:cs typeface="Calibri"/>
            </a:endParaRPr>
          </a:p>
        </p:txBody>
      </p:sp>
      <p:cxnSp>
        <p:nvCxnSpPr>
          <p:cNvPr id="13" name="Straight Connector 1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91665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400D1-B090-6481-CDEF-97B68537EC5C}"/>
              </a:ext>
            </a:extLst>
          </p:cNvPr>
          <p:cNvSpPr>
            <a:spLocks noGrp="1"/>
          </p:cNvSpPr>
          <p:nvPr>
            <p:ph type="title"/>
          </p:nvPr>
        </p:nvSpPr>
        <p:spPr>
          <a:xfrm>
            <a:off x="5838092" y="365125"/>
            <a:ext cx="5515707" cy="1899912"/>
          </a:xfrm>
        </p:spPr>
        <p:txBody>
          <a:bodyPr>
            <a:normAutofit/>
          </a:bodyPr>
          <a:lstStyle/>
          <a:p>
            <a:r>
              <a:rPr lang="en-US" sz="2500" b="1" dirty="0">
                <a:latin typeface="Times New Roman"/>
                <a:cs typeface="Times New Roman"/>
              </a:rPr>
              <a:t>Management factors that influence group and team </a:t>
            </a:r>
            <a:r>
              <a:rPr lang="en-US" sz="2500" b="1" dirty="0" err="1">
                <a:latin typeface="Times New Roman"/>
                <a:cs typeface="Times New Roman"/>
              </a:rPr>
              <a:t>behaviours</a:t>
            </a:r>
            <a:r>
              <a:rPr lang="en-US" sz="2500" b="1" dirty="0">
                <a:latin typeface="Times New Roman"/>
                <a:cs typeface="Times New Roman"/>
              </a:rPr>
              <a:t>: </a:t>
            </a:r>
            <a:endParaRPr lang="en-US" sz="2500" dirty="0"/>
          </a:p>
          <a:p>
            <a:br>
              <a:rPr lang="en-US" sz="2500" dirty="0"/>
            </a:br>
            <a:endParaRPr lang="en-US" sz="2500" dirty="0"/>
          </a:p>
        </p:txBody>
      </p:sp>
      <p:pic>
        <p:nvPicPr>
          <p:cNvPr id="4" name="Picture 4">
            <a:extLst>
              <a:ext uri="{FF2B5EF4-FFF2-40B4-BE49-F238E27FC236}">
                <a16:creationId xmlns:a16="http://schemas.microsoft.com/office/drawing/2014/main" id="{FB738DC5-A7EA-B3AF-E9E6-E8048AE58984}"/>
              </a:ext>
            </a:extLst>
          </p:cNvPr>
          <p:cNvPicPr>
            <a:picLocks noChangeAspect="1"/>
          </p:cNvPicPr>
          <p:nvPr/>
        </p:nvPicPr>
        <p:blipFill rotWithShape="1">
          <a:blip r:embed="rId3"/>
          <a:srcRect t="269" b="861"/>
          <a:stretch/>
        </p:blipFill>
        <p:spPr>
          <a:xfrm>
            <a:off x="311500" y="492379"/>
            <a:ext cx="4752869" cy="4943779"/>
          </a:xfrm>
          <a:prstGeom prst="rect">
            <a:avLst/>
          </a:prstGeom>
        </p:spPr>
      </p:pic>
      <p:sp>
        <p:nvSpPr>
          <p:cNvPr id="3" name="Content Placeholder 2">
            <a:extLst>
              <a:ext uri="{FF2B5EF4-FFF2-40B4-BE49-F238E27FC236}">
                <a16:creationId xmlns:a16="http://schemas.microsoft.com/office/drawing/2014/main" id="{2ABB0028-8D3C-56F3-7D17-859455D3F673}"/>
              </a:ext>
            </a:extLst>
          </p:cNvPr>
          <p:cNvSpPr>
            <a:spLocks noGrp="1"/>
          </p:cNvSpPr>
          <p:nvPr>
            <p:ph idx="1"/>
          </p:nvPr>
        </p:nvSpPr>
        <p:spPr>
          <a:xfrm>
            <a:off x="5375870" y="1637881"/>
            <a:ext cx="6119446" cy="4318018"/>
          </a:xfrm>
        </p:spPr>
        <p:txBody>
          <a:bodyPr vert="horz" lIns="91440" tIns="45720" rIns="91440" bIns="45720" rtlCol="0">
            <a:normAutofit/>
          </a:bodyPr>
          <a:lstStyle/>
          <a:p>
            <a:pPr algn="just"/>
            <a:r>
              <a:rPr lang="en-US" sz="1400" b="1" dirty="0" err="1">
                <a:latin typeface="Times New Roman"/>
                <a:cs typeface="Times New Roman"/>
              </a:rPr>
              <a:t>Organisational</a:t>
            </a:r>
            <a:r>
              <a:rPr lang="en-US" sz="1400" b="1" dirty="0">
                <a:latin typeface="Times New Roman"/>
                <a:cs typeface="Times New Roman"/>
              </a:rPr>
              <a:t> Culture: </a:t>
            </a:r>
            <a:r>
              <a:rPr lang="en-US" sz="1400" dirty="0">
                <a:latin typeface="Times New Roman"/>
                <a:cs typeface="Times New Roman"/>
              </a:rPr>
              <a:t>The norms, habits, and attitudes inside teams and groups are shaped by the general culture and values established by management (Breuer </a:t>
            </a:r>
            <a:r>
              <a:rPr lang="en-US" sz="1400" i="1" dirty="0">
                <a:latin typeface="Times New Roman"/>
                <a:cs typeface="Times New Roman"/>
              </a:rPr>
              <a:t>et al.,</a:t>
            </a:r>
            <a:r>
              <a:rPr lang="en-US" sz="1400" dirty="0">
                <a:latin typeface="Times New Roman"/>
                <a:cs typeface="Times New Roman"/>
              </a:rPr>
              <a:t>2020).</a:t>
            </a:r>
            <a:endParaRPr lang="en-US" sz="1400" dirty="0">
              <a:cs typeface="Calibri" panose="020F0502020204030204"/>
            </a:endParaRPr>
          </a:p>
          <a:p>
            <a:pPr algn="just"/>
            <a:r>
              <a:rPr lang="en-US" sz="1400" b="1" dirty="0">
                <a:latin typeface="Times New Roman"/>
                <a:cs typeface="Times New Roman"/>
              </a:rPr>
              <a:t>Clear Goals and Expectations: </a:t>
            </a:r>
            <a:r>
              <a:rPr lang="en-US" sz="1400" dirty="0">
                <a:latin typeface="Times New Roman"/>
                <a:cs typeface="Times New Roman"/>
              </a:rPr>
              <a:t>A framework for group and team </a:t>
            </a:r>
            <a:r>
              <a:rPr lang="en-US" sz="1400" dirty="0" err="1">
                <a:latin typeface="Times New Roman"/>
                <a:cs typeface="Times New Roman"/>
              </a:rPr>
              <a:t>behaviours</a:t>
            </a:r>
            <a:r>
              <a:rPr lang="en-US" sz="1400" dirty="0">
                <a:latin typeface="Times New Roman"/>
                <a:cs typeface="Times New Roman"/>
              </a:rPr>
              <a:t> is provided by managers who set clear objectives and goals, encouraging focus and direction.</a:t>
            </a:r>
            <a:endParaRPr lang="en-US" sz="1400" dirty="0"/>
          </a:p>
          <a:p>
            <a:pPr algn="just"/>
            <a:r>
              <a:rPr lang="en-US" sz="1400" b="1" dirty="0">
                <a:latin typeface="Times New Roman"/>
                <a:cs typeface="Times New Roman"/>
              </a:rPr>
              <a:t>Resource Allocation:</a:t>
            </a:r>
            <a:r>
              <a:rPr lang="en-US" sz="1400" dirty="0">
                <a:latin typeface="Times New Roman"/>
                <a:cs typeface="Times New Roman"/>
              </a:rPr>
              <a:t> The capabilities and performance of groups and teams are impacted by how managers distribute resources including budget, people, and technology (Breuer </a:t>
            </a:r>
            <a:r>
              <a:rPr lang="en-US" sz="1400" i="1" dirty="0">
                <a:latin typeface="Times New Roman"/>
                <a:cs typeface="Times New Roman"/>
              </a:rPr>
              <a:t>et al.,</a:t>
            </a:r>
            <a:r>
              <a:rPr lang="en-US" sz="1400" dirty="0">
                <a:latin typeface="Times New Roman"/>
                <a:cs typeface="Times New Roman"/>
              </a:rPr>
              <a:t>2020).</a:t>
            </a:r>
            <a:endParaRPr lang="en-US" sz="1400" dirty="0"/>
          </a:p>
          <a:p>
            <a:pPr algn="just"/>
            <a:r>
              <a:rPr lang="en-US" sz="1400" b="1" dirty="0">
                <a:latin typeface="Times New Roman"/>
                <a:cs typeface="Times New Roman"/>
              </a:rPr>
              <a:t>Performance Evaluation and Rewards: </a:t>
            </a:r>
            <a:r>
              <a:rPr lang="en-US" sz="1400" dirty="0">
                <a:latin typeface="Times New Roman"/>
                <a:cs typeface="Times New Roman"/>
              </a:rPr>
              <a:t>The performance evaluation and reward systems established by management impact group dynamics and individual motivation within teams.</a:t>
            </a:r>
            <a:endParaRPr lang="en-US" sz="1400" dirty="0"/>
          </a:p>
          <a:p>
            <a:pPr algn="just"/>
            <a:r>
              <a:rPr lang="en-US" sz="1400" b="1" dirty="0">
                <a:latin typeface="Times New Roman"/>
                <a:cs typeface="Times New Roman"/>
              </a:rPr>
              <a:t>Training and Development:</a:t>
            </a:r>
            <a:r>
              <a:rPr lang="en-US" sz="1400" dirty="0">
                <a:latin typeface="Times New Roman"/>
                <a:cs typeface="Times New Roman"/>
              </a:rPr>
              <a:t> Managers who invest in training and development programs enhance the skills and knowledge of group members, positively influencing team </a:t>
            </a:r>
            <a:r>
              <a:rPr lang="en-US" sz="1400" dirty="0" err="1">
                <a:latin typeface="Times New Roman"/>
                <a:cs typeface="Times New Roman"/>
              </a:rPr>
              <a:t>behaviours</a:t>
            </a:r>
            <a:r>
              <a:rPr lang="en-US" sz="1400" dirty="0">
                <a:latin typeface="Times New Roman"/>
                <a:cs typeface="Times New Roman"/>
              </a:rPr>
              <a:t>.</a:t>
            </a:r>
            <a:endParaRPr lang="en-US" sz="1400" dirty="0"/>
          </a:p>
          <a:p>
            <a:pPr algn="just"/>
            <a:endParaRPr lang="en-US" sz="1400" dirty="0">
              <a:cs typeface="Calibri"/>
            </a:endParaRPr>
          </a:p>
        </p:txBody>
      </p:sp>
    </p:spTree>
    <p:extLst>
      <p:ext uri="{BB962C8B-B14F-4D97-AF65-F5344CB8AC3E}">
        <p14:creationId xmlns:p14="http://schemas.microsoft.com/office/powerpoint/2010/main" val="3125354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231C2-09C7-C7DC-59A0-BF4B2A2CBB02}"/>
              </a:ext>
            </a:extLst>
          </p:cNvPr>
          <p:cNvSpPr>
            <a:spLocks noGrp="1"/>
          </p:cNvSpPr>
          <p:nvPr>
            <p:ph type="title"/>
          </p:nvPr>
        </p:nvSpPr>
        <p:spPr>
          <a:xfrm>
            <a:off x="793662" y="386930"/>
            <a:ext cx="10066122" cy="1298448"/>
          </a:xfrm>
        </p:spPr>
        <p:txBody>
          <a:bodyPr anchor="b">
            <a:normAutofit/>
          </a:bodyPr>
          <a:lstStyle/>
          <a:p>
            <a:r>
              <a:rPr lang="en-US" sz="2300" b="1">
                <a:latin typeface="Times New Roman"/>
                <a:cs typeface="Times New Roman"/>
              </a:rPr>
              <a:t>Organisational structural factors that influence group and team behaviours: </a:t>
            </a:r>
            <a:endParaRPr lang="en-US" sz="2300"/>
          </a:p>
          <a:p>
            <a:br>
              <a:rPr lang="en-US" sz="2300"/>
            </a:br>
            <a:endParaRPr lang="en-US" sz="23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945D68-4103-2BCD-F940-72A257FCDD2D}"/>
              </a:ext>
            </a:extLst>
          </p:cNvPr>
          <p:cNvSpPr>
            <a:spLocks noGrp="1"/>
          </p:cNvSpPr>
          <p:nvPr>
            <p:ph idx="1"/>
          </p:nvPr>
        </p:nvSpPr>
        <p:spPr>
          <a:xfrm>
            <a:off x="469120" y="2389218"/>
            <a:ext cx="5911583" cy="3263116"/>
          </a:xfrm>
        </p:spPr>
        <p:txBody>
          <a:bodyPr vert="horz" lIns="91440" tIns="45720" rIns="91440" bIns="45720" rtlCol="0" anchor="ctr">
            <a:normAutofit/>
          </a:bodyPr>
          <a:lstStyle/>
          <a:p>
            <a:pPr algn="just"/>
            <a:r>
              <a:rPr lang="en-US" sz="1200" b="1" dirty="0">
                <a:latin typeface="Times New Roman"/>
                <a:cs typeface="Times New Roman"/>
              </a:rPr>
              <a:t>Hierarchical Structure:</a:t>
            </a:r>
            <a:r>
              <a:rPr lang="en-US" sz="1200" dirty="0">
                <a:latin typeface="Times New Roman"/>
                <a:cs typeface="Times New Roman"/>
              </a:rPr>
              <a:t> The hierarchical structure of an </a:t>
            </a:r>
            <a:r>
              <a:rPr lang="en-US" sz="1200" dirty="0" err="1">
                <a:latin typeface="Times New Roman"/>
                <a:cs typeface="Times New Roman"/>
              </a:rPr>
              <a:t>organisation</a:t>
            </a:r>
            <a:r>
              <a:rPr lang="en-US" sz="1200" dirty="0">
                <a:latin typeface="Times New Roman"/>
                <a:cs typeface="Times New Roman"/>
              </a:rPr>
              <a:t> can impact communication channels, decision-making processes, and power dynamics within groups and teams.</a:t>
            </a:r>
            <a:endParaRPr lang="en-US" sz="1200" dirty="0">
              <a:cs typeface="Calibri" panose="020F0502020204030204"/>
            </a:endParaRPr>
          </a:p>
          <a:p>
            <a:pPr algn="just"/>
            <a:r>
              <a:rPr lang="en-US" sz="1200" b="1" dirty="0">
                <a:latin typeface="Times New Roman"/>
                <a:cs typeface="Times New Roman"/>
              </a:rPr>
              <a:t>Departmentalization: </a:t>
            </a:r>
            <a:r>
              <a:rPr lang="en-US" sz="1200" dirty="0">
                <a:latin typeface="Times New Roman"/>
                <a:cs typeface="Times New Roman"/>
              </a:rPr>
              <a:t>The way departments or functional units are </a:t>
            </a:r>
            <a:r>
              <a:rPr lang="en-US" sz="1200" dirty="0" err="1">
                <a:latin typeface="Times New Roman"/>
                <a:cs typeface="Times New Roman"/>
              </a:rPr>
              <a:t>organised</a:t>
            </a:r>
            <a:r>
              <a:rPr lang="en-US" sz="1200" dirty="0">
                <a:latin typeface="Times New Roman"/>
                <a:cs typeface="Times New Roman"/>
              </a:rPr>
              <a:t> and divided can influence collaboration, coordination, and communication among groups and teams.</a:t>
            </a:r>
            <a:endParaRPr lang="en-US" sz="1200" dirty="0"/>
          </a:p>
          <a:p>
            <a:pPr algn="just"/>
            <a:r>
              <a:rPr lang="en-US" sz="1200" b="1" dirty="0">
                <a:latin typeface="Times New Roman"/>
                <a:cs typeface="Times New Roman"/>
              </a:rPr>
              <a:t>Reporting Relationships:</a:t>
            </a:r>
            <a:r>
              <a:rPr lang="en-US" sz="1200" dirty="0">
                <a:latin typeface="Times New Roman"/>
                <a:cs typeface="Times New Roman"/>
              </a:rPr>
              <a:t> The reporting relationships within the </a:t>
            </a:r>
            <a:r>
              <a:rPr lang="en-US" sz="1200" dirty="0" err="1">
                <a:latin typeface="Times New Roman"/>
                <a:cs typeface="Times New Roman"/>
              </a:rPr>
              <a:t>organisational</a:t>
            </a:r>
            <a:r>
              <a:rPr lang="en-US" sz="1200" dirty="0">
                <a:latin typeface="Times New Roman"/>
                <a:cs typeface="Times New Roman"/>
              </a:rPr>
              <a:t> structure can shape authority, accountability, and the flow of information within groups and teams  (Al-</a:t>
            </a:r>
            <a:r>
              <a:rPr lang="en-US" sz="1200" dirty="0" err="1">
                <a:latin typeface="Times New Roman"/>
                <a:cs typeface="Times New Roman"/>
              </a:rPr>
              <a:t>Swidi</a:t>
            </a:r>
            <a:r>
              <a:rPr lang="en-US" sz="1200" dirty="0">
                <a:latin typeface="Times New Roman"/>
                <a:cs typeface="Times New Roman"/>
              </a:rPr>
              <a:t> </a:t>
            </a:r>
            <a:r>
              <a:rPr lang="en-US" sz="1200" i="1" dirty="0">
                <a:latin typeface="Times New Roman"/>
                <a:cs typeface="Times New Roman"/>
              </a:rPr>
              <a:t>et al.,</a:t>
            </a:r>
            <a:r>
              <a:rPr lang="en-US" sz="1200" dirty="0">
                <a:latin typeface="Times New Roman"/>
                <a:cs typeface="Times New Roman"/>
              </a:rPr>
              <a:t>2021).</a:t>
            </a:r>
            <a:endParaRPr lang="en-US" sz="1200" dirty="0"/>
          </a:p>
          <a:p>
            <a:pPr algn="just"/>
            <a:r>
              <a:rPr lang="en-US" sz="1200" b="1" dirty="0">
                <a:latin typeface="Times New Roman"/>
                <a:cs typeface="Times New Roman"/>
              </a:rPr>
              <a:t>Span of Control:</a:t>
            </a:r>
            <a:r>
              <a:rPr lang="en-US" sz="1200" dirty="0">
                <a:latin typeface="Times New Roman"/>
                <a:cs typeface="Times New Roman"/>
              </a:rPr>
              <a:t> The span of control, which refers to the number of subordinates a manager directly supervises, can impact the level of autonomy and interaction within groups and teams.</a:t>
            </a:r>
            <a:endParaRPr lang="en-US" sz="1200" dirty="0"/>
          </a:p>
          <a:p>
            <a:pPr algn="just"/>
            <a:r>
              <a:rPr lang="en-US" sz="1200" b="1" dirty="0" err="1">
                <a:latin typeface="Times New Roman"/>
                <a:cs typeface="Times New Roman"/>
              </a:rPr>
              <a:t>Formalisation</a:t>
            </a:r>
            <a:r>
              <a:rPr lang="en-US" sz="1200" b="1" dirty="0">
                <a:latin typeface="Times New Roman"/>
                <a:cs typeface="Times New Roman"/>
              </a:rPr>
              <a:t>:</a:t>
            </a:r>
            <a:r>
              <a:rPr lang="en-US" sz="1200" dirty="0">
                <a:latin typeface="Times New Roman"/>
                <a:cs typeface="Times New Roman"/>
              </a:rPr>
              <a:t> The level of </a:t>
            </a:r>
            <a:r>
              <a:rPr lang="en-US" sz="1200" dirty="0" err="1">
                <a:latin typeface="Times New Roman"/>
                <a:cs typeface="Times New Roman"/>
              </a:rPr>
              <a:t>formalisation</a:t>
            </a:r>
            <a:r>
              <a:rPr lang="en-US" sz="1200" dirty="0">
                <a:latin typeface="Times New Roman"/>
                <a:cs typeface="Times New Roman"/>
              </a:rPr>
              <a:t>, such as the presence of </a:t>
            </a:r>
            <a:r>
              <a:rPr lang="en-US" sz="1200" dirty="0" err="1">
                <a:latin typeface="Times New Roman"/>
                <a:cs typeface="Times New Roman"/>
              </a:rPr>
              <a:t>standardised</a:t>
            </a:r>
            <a:r>
              <a:rPr lang="en-US" sz="1200" dirty="0">
                <a:latin typeface="Times New Roman"/>
                <a:cs typeface="Times New Roman"/>
              </a:rPr>
              <a:t> procedures and rules, can affect the flexibility, autonomy, and decision-making authority of groups and teams (Al-</a:t>
            </a:r>
            <a:r>
              <a:rPr lang="en-US" sz="1200" dirty="0" err="1">
                <a:latin typeface="Times New Roman"/>
                <a:cs typeface="Times New Roman"/>
              </a:rPr>
              <a:t>Swidi</a:t>
            </a:r>
            <a:r>
              <a:rPr lang="en-US" sz="1200" dirty="0">
                <a:latin typeface="Times New Roman"/>
                <a:cs typeface="Times New Roman"/>
              </a:rPr>
              <a:t> </a:t>
            </a:r>
            <a:r>
              <a:rPr lang="en-US" sz="1200" i="1" dirty="0">
                <a:latin typeface="Times New Roman"/>
                <a:cs typeface="Times New Roman"/>
              </a:rPr>
              <a:t>et al.,</a:t>
            </a:r>
            <a:r>
              <a:rPr lang="en-US" sz="1200" dirty="0">
                <a:latin typeface="Times New Roman"/>
                <a:cs typeface="Times New Roman"/>
              </a:rPr>
              <a:t>2021).</a:t>
            </a:r>
            <a:endParaRPr lang="en-US" sz="1200" dirty="0"/>
          </a:p>
        </p:txBody>
      </p:sp>
      <p:pic>
        <p:nvPicPr>
          <p:cNvPr id="4" name="Picture 4">
            <a:extLst>
              <a:ext uri="{FF2B5EF4-FFF2-40B4-BE49-F238E27FC236}">
                <a16:creationId xmlns:a16="http://schemas.microsoft.com/office/drawing/2014/main" id="{AC0F11A2-8CD5-F297-FC87-0A05DFC38934}"/>
              </a:ext>
            </a:extLst>
          </p:cNvPr>
          <p:cNvPicPr>
            <a:picLocks noChangeAspect="1"/>
          </p:cNvPicPr>
          <p:nvPr/>
        </p:nvPicPr>
        <p:blipFill rotWithShape="1">
          <a:blip r:embed="rId3"/>
          <a:srcRect r="231" b="17623"/>
          <a:stretch/>
        </p:blipFill>
        <p:spPr>
          <a:xfrm>
            <a:off x="6613915" y="2892862"/>
            <a:ext cx="4436002" cy="2386490"/>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35485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188F7-F5AA-EE45-970D-BE7A09EFDD34}"/>
              </a:ext>
            </a:extLst>
          </p:cNvPr>
          <p:cNvSpPr>
            <a:spLocks noGrp="1"/>
          </p:cNvSpPr>
          <p:nvPr>
            <p:ph type="title"/>
          </p:nvPr>
        </p:nvSpPr>
        <p:spPr>
          <a:xfrm>
            <a:off x="648929" y="557190"/>
            <a:ext cx="5170852" cy="1671564"/>
          </a:xfrm>
        </p:spPr>
        <p:txBody>
          <a:bodyPr>
            <a:normAutofit/>
          </a:bodyPr>
          <a:lstStyle/>
          <a:p>
            <a:r>
              <a:rPr lang="en-US" sz="2500" b="1">
                <a:latin typeface="Times New Roman"/>
                <a:cs typeface="Times New Roman"/>
              </a:rPr>
              <a:t>Work practice factors that influence group and team behaviours: </a:t>
            </a:r>
            <a:endParaRPr lang="en-US" sz="2500"/>
          </a:p>
          <a:p>
            <a:br>
              <a:rPr lang="en-US" sz="2500"/>
            </a:br>
            <a:endParaRPr lang="en-US" sz="2500"/>
          </a:p>
        </p:txBody>
      </p:sp>
      <p:sp>
        <p:nvSpPr>
          <p:cNvPr id="3" name="Content Placeholder 2">
            <a:extLst>
              <a:ext uri="{FF2B5EF4-FFF2-40B4-BE49-F238E27FC236}">
                <a16:creationId xmlns:a16="http://schemas.microsoft.com/office/drawing/2014/main" id="{02236B3D-A1C4-2B45-5F15-1B194B850FC5}"/>
              </a:ext>
            </a:extLst>
          </p:cNvPr>
          <p:cNvSpPr>
            <a:spLocks noGrp="1"/>
          </p:cNvSpPr>
          <p:nvPr>
            <p:ph idx="1"/>
          </p:nvPr>
        </p:nvSpPr>
        <p:spPr>
          <a:xfrm>
            <a:off x="501349" y="1724790"/>
            <a:ext cx="6695457" cy="3731058"/>
          </a:xfrm>
        </p:spPr>
        <p:txBody>
          <a:bodyPr vert="horz" lIns="91440" tIns="45720" rIns="91440" bIns="45720" rtlCol="0">
            <a:normAutofit/>
          </a:bodyPr>
          <a:lstStyle/>
          <a:p>
            <a:r>
              <a:rPr lang="en-US" sz="1400" b="1" dirty="0">
                <a:latin typeface="Times New Roman"/>
                <a:cs typeface="Times New Roman"/>
              </a:rPr>
              <a:t>Task Design:</a:t>
            </a:r>
            <a:r>
              <a:rPr lang="en-US" sz="1400" dirty="0">
                <a:latin typeface="Times New Roman"/>
                <a:cs typeface="Times New Roman"/>
              </a:rPr>
              <a:t> How tasks are designed and structured can impact the division of </a:t>
            </a:r>
            <a:r>
              <a:rPr lang="en-US" sz="1400" dirty="0" err="1">
                <a:latin typeface="Times New Roman"/>
                <a:cs typeface="Times New Roman"/>
              </a:rPr>
              <a:t>labour</a:t>
            </a:r>
            <a:r>
              <a:rPr lang="en-US" sz="1400" dirty="0">
                <a:latin typeface="Times New Roman"/>
                <a:cs typeface="Times New Roman"/>
              </a:rPr>
              <a:t>, interdependence, and coordination among group members (</a:t>
            </a:r>
            <a:r>
              <a:rPr lang="en-US" sz="1400" dirty="0" err="1">
                <a:latin typeface="Times New Roman"/>
                <a:cs typeface="Times New Roman"/>
              </a:rPr>
              <a:t>Covin</a:t>
            </a:r>
            <a:r>
              <a:rPr lang="en-US" sz="1400" dirty="0">
                <a:latin typeface="Times New Roman"/>
                <a:cs typeface="Times New Roman"/>
              </a:rPr>
              <a:t> </a:t>
            </a:r>
            <a:r>
              <a:rPr lang="en-US" sz="1400" i="1" dirty="0">
                <a:latin typeface="Times New Roman"/>
                <a:cs typeface="Times New Roman"/>
              </a:rPr>
              <a:t>et al.,</a:t>
            </a:r>
            <a:r>
              <a:rPr lang="en-US" sz="1400" dirty="0">
                <a:latin typeface="Times New Roman"/>
                <a:cs typeface="Times New Roman"/>
              </a:rPr>
              <a:t>2020).</a:t>
            </a:r>
            <a:endParaRPr lang="en-US" sz="1400" dirty="0">
              <a:cs typeface="Calibri" panose="020F0502020204030204"/>
            </a:endParaRPr>
          </a:p>
          <a:p>
            <a:r>
              <a:rPr lang="en-US" sz="1400" b="1" dirty="0">
                <a:latin typeface="Times New Roman"/>
                <a:cs typeface="Times New Roman"/>
              </a:rPr>
              <a:t>Communication and Collaboration Tools:</a:t>
            </a:r>
            <a:r>
              <a:rPr lang="en-US" sz="1400" dirty="0">
                <a:latin typeface="Times New Roman"/>
                <a:cs typeface="Times New Roman"/>
              </a:rPr>
              <a:t> The availability and effectiveness of communication and collaboration tools, such as project management software or video conferencing platforms, can facilitate or hinder group and team interactions.</a:t>
            </a:r>
            <a:endParaRPr lang="en-US" sz="1400" dirty="0"/>
          </a:p>
          <a:p>
            <a:r>
              <a:rPr lang="en-US" sz="1400" b="1" dirty="0">
                <a:latin typeface="Times New Roman"/>
                <a:cs typeface="Times New Roman"/>
              </a:rPr>
              <a:t>Performance Metrics:</a:t>
            </a:r>
            <a:r>
              <a:rPr lang="en-US" sz="1400" dirty="0">
                <a:latin typeface="Times New Roman"/>
                <a:cs typeface="Times New Roman"/>
              </a:rPr>
              <a:t> The metrics used to evaluate group and team performance influence their focus, priorities, and </a:t>
            </a:r>
            <a:r>
              <a:rPr lang="en-US" sz="1400" dirty="0" err="1">
                <a:latin typeface="Times New Roman"/>
                <a:cs typeface="Times New Roman"/>
              </a:rPr>
              <a:t>behaviours</a:t>
            </a:r>
            <a:r>
              <a:rPr lang="en-US" sz="1400" dirty="0">
                <a:latin typeface="Times New Roman"/>
                <a:cs typeface="Times New Roman"/>
              </a:rPr>
              <a:t>.</a:t>
            </a:r>
            <a:endParaRPr lang="en-US" sz="1400" dirty="0"/>
          </a:p>
          <a:p>
            <a:r>
              <a:rPr lang="en-US" sz="1400" b="1" dirty="0">
                <a:latin typeface="Times New Roman"/>
                <a:cs typeface="Times New Roman"/>
              </a:rPr>
              <a:t>Workload and Time Pressure:</a:t>
            </a:r>
            <a:r>
              <a:rPr lang="en-US" sz="1400" dirty="0">
                <a:latin typeface="Times New Roman"/>
                <a:cs typeface="Times New Roman"/>
              </a:rPr>
              <a:t> The workload and time pressure imposed on groups and teams can affect their decision-making processes, cooperation, and stress levels (</a:t>
            </a:r>
            <a:r>
              <a:rPr lang="en-US" sz="1400" dirty="0" err="1">
                <a:latin typeface="Times New Roman"/>
                <a:cs typeface="Times New Roman"/>
              </a:rPr>
              <a:t>Covin</a:t>
            </a:r>
            <a:r>
              <a:rPr lang="en-US" sz="1400" dirty="0">
                <a:latin typeface="Times New Roman"/>
                <a:cs typeface="Times New Roman"/>
              </a:rPr>
              <a:t> </a:t>
            </a:r>
            <a:r>
              <a:rPr lang="en-US" sz="1400" i="1" dirty="0">
                <a:latin typeface="Times New Roman"/>
                <a:cs typeface="Times New Roman"/>
              </a:rPr>
              <a:t>et al.,</a:t>
            </a:r>
            <a:r>
              <a:rPr lang="en-US" sz="1400" dirty="0">
                <a:latin typeface="Times New Roman"/>
                <a:cs typeface="Times New Roman"/>
              </a:rPr>
              <a:t>2020).</a:t>
            </a:r>
            <a:endParaRPr lang="en-US" sz="1400" dirty="0"/>
          </a:p>
          <a:p>
            <a:r>
              <a:rPr lang="en-US" sz="1400" b="1" dirty="0">
                <a:latin typeface="Times New Roman"/>
                <a:cs typeface="Times New Roman"/>
              </a:rPr>
              <a:t>Recognition and Rewards:</a:t>
            </a:r>
            <a:r>
              <a:rPr lang="en-US" sz="1400" dirty="0">
                <a:latin typeface="Times New Roman"/>
                <a:cs typeface="Times New Roman"/>
              </a:rPr>
              <a:t> The recognition and rewards given to groups and teams for their achievements or contributions can shape their motivation, engagement, and </a:t>
            </a:r>
            <a:r>
              <a:rPr lang="en-US" sz="1400" dirty="0" err="1">
                <a:latin typeface="Times New Roman"/>
                <a:cs typeface="Times New Roman"/>
              </a:rPr>
              <a:t>behaviours</a:t>
            </a:r>
            <a:r>
              <a:rPr lang="en-US" sz="1400" dirty="0">
                <a:latin typeface="Times New Roman"/>
                <a:cs typeface="Times New Roman"/>
              </a:rPr>
              <a:t>.</a:t>
            </a:r>
            <a:endParaRPr lang="en-US" sz="1400" dirty="0"/>
          </a:p>
          <a:p>
            <a:endParaRPr lang="en-US" sz="1400" dirty="0">
              <a:cs typeface="Calibri"/>
            </a:endParaRPr>
          </a:p>
        </p:txBody>
      </p:sp>
      <p:pic>
        <p:nvPicPr>
          <p:cNvPr id="4" name="Picture 4">
            <a:extLst>
              <a:ext uri="{FF2B5EF4-FFF2-40B4-BE49-F238E27FC236}">
                <a16:creationId xmlns:a16="http://schemas.microsoft.com/office/drawing/2014/main" id="{F881BD92-7C26-5145-4F4D-EFD5F7AD3E74}"/>
              </a:ext>
            </a:extLst>
          </p:cNvPr>
          <p:cNvPicPr>
            <a:picLocks noChangeAspect="1"/>
          </p:cNvPicPr>
          <p:nvPr/>
        </p:nvPicPr>
        <p:blipFill rotWithShape="1">
          <a:blip r:embed="rId3"/>
          <a:srcRect l="4098" r="3102" b="2"/>
          <a:stretch/>
        </p:blipFill>
        <p:spPr>
          <a:xfrm>
            <a:off x="7961624" y="1563471"/>
            <a:ext cx="3462509" cy="3731058"/>
          </a:xfrm>
          <a:prstGeom prst="rect">
            <a:avLst/>
          </a:prstGeom>
          <a:effectLst/>
        </p:spPr>
      </p:pic>
    </p:spTree>
    <p:extLst>
      <p:ext uri="{BB962C8B-B14F-4D97-AF65-F5344CB8AC3E}">
        <p14:creationId xmlns:p14="http://schemas.microsoft.com/office/powerpoint/2010/main" val="20935699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09FDE7-4119-093F-8D7A-C8FF366E77FB}"/>
              </a:ext>
            </a:extLst>
          </p:cNvPr>
          <p:cNvSpPr>
            <a:spLocks noGrp="1"/>
          </p:cNvSpPr>
          <p:nvPr>
            <p:ph type="title"/>
          </p:nvPr>
        </p:nvSpPr>
        <p:spPr>
          <a:xfrm>
            <a:off x="793661" y="846926"/>
            <a:ext cx="10066122" cy="1298448"/>
          </a:xfrm>
        </p:spPr>
        <p:txBody>
          <a:bodyPr anchor="b">
            <a:normAutofit/>
          </a:bodyPr>
          <a:lstStyle/>
          <a:p>
            <a:r>
              <a:rPr lang="en-US" sz="2600" b="1" dirty="0">
                <a:latin typeface="Times New Roman"/>
                <a:cs typeface="Times New Roman"/>
              </a:rPr>
              <a:t>Cultural factors that influence group and team </a:t>
            </a:r>
            <a:r>
              <a:rPr lang="en-US" sz="2600" b="1" dirty="0" err="1">
                <a:latin typeface="Times New Roman"/>
                <a:cs typeface="Times New Roman"/>
              </a:rPr>
              <a:t>behaviours</a:t>
            </a:r>
            <a:r>
              <a:rPr lang="en-US" sz="2600" b="1" dirty="0">
                <a:latin typeface="Times New Roman"/>
                <a:cs typeface="Times New Roman"/>
              </a:rPr>
              <a:t>: </a:t>
            </a:r>
            <a:endParaRPr lang="en-US" sz="2600" dirty="0"/>
          </a:p>
          <a:p>
            <a:br>
              <a:rPr lang="en-US" sz="2600" dirty="0"/>
            </a:br>
            <a:endParaRPr lang="en-US" sz="260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96C72-106E-0FF1-F78F-9B9C15FE43A9}"/>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300" b="1">
                <a:latin typeface="Times New Roman"/>
                <a:cs typeface="Times New Roman"/>
              </a:rPr>
              <a:t>Values and Beliefs:</a:t>
            </a:r>
            <a:r>
              <a:rPr lang="en-US" sz="1300">
                <a:latin typeface="Times New Roman"/>
                <a:cs typeface="Times New Roman"/>
              </a:rPr>
              <a:t> The cultural values and beliefs shared by group members influence their attitudes, decision-making processes, and interactions within the team  (Budur, 2020).</a:t>
            </a:r>
            <a:endParaRPr lang="en-US" sz="1300">
              <a:cs typeface="Calibri" panose="020F0502020204030204"/>
            </a:endParaRPr>
          </a:p>
          <a:p>
            <a:r>
              <a:rPr lang="en-US" sz="1300" b="1">
                <a:latin typeface="Times New Roman"/>
                <a:cs typeface="Times New Roman"/>
              </a:rPr>
              <a:t>Communication Styles:</a:t>
            </a:r>
            <a:r>
              <a:rPr lang="en-US" sz="1300">
                <a:latin typeface="Times New Roman"/>
                <a:cs typeface="Times New Roman"/>
              </a:rPr>
              <a:t> Cultural norms and communication styles shape how individuals within a group or team express themselves, listen to others, and interpret messages.</a:t>
            </a:r>
            <a:endParaRPr lang="en-US" sz="1300"/>
          </a:p>
          <a:p>
            <a:r>
              <a:rPr lang="en-US" sz="1300" b="1">
                <a:latin typeface="Times New Roman"/>
                <a:cs typeface="Times New Roman"/>
              </a:rPr>
              <a:t>Power Distance:</a:t>
            </a:r>
            <a:r>
              <a:rPr lang="en-US" sz="1300">
                <a:latin typeface="Times New Roman"/>
                <a:cs typeface="Times New Roman"/>
              </a:rPr>
              <a:t> The level of power distance within a culture affects the distribution of authority, decision-making processes, and the level of participation and input from team members (Budur, 2020).</a:t>
            </a:r>
            <a:endParaRPr lang="en-US" sz="1300"/>
          </a:p>
          <a:p>
            <a:r>
              <a:rPr lang="en-US" sz="1300" b="1">
                <a:latin typeface="Times New Roman"/>
                <a:cs typeface="Times New Roman"/>
              </a:rPr>
              <a:t>Individualism vs. Collectivism: </a:t>
            </a:r>
            <a:r>
              <a:rPr lang="en-US" sz="1300">
                <a:latin typeface="Times New Roman"/>
                <a:cs typeface="Times New Roman"/>
              </a:rPr>
              <a:t>The degree of individualism or collectivism in a culture influences how individuals prioritise personal goals versus group goals and the emphasis on collaboration versus individual achievement.</a:t>
            </a:r>
            <a:endParaRPr lang="en-US" sz="1300"/>
          </a:p>
          <a:p>
            <a:r>
              <a:rPr lang="en-US" sz="1300" b="1">
                <a:latin typeface="Times New Roman"/>
                <a:cs typeface="Times New Roman"/>
              </a:rPr>
              <a:t>Conflict Resolution: </a:t>
            </a:r>
            <a:r>
              <a:rPr lang="en-US" sz="1300">
                <a:latin typeface="Times New Roman"/>
                <a:cs typeface="Times New Roman"/>
              </a:rPr>
              <a:t>Cultural norms and approaches to conflict resolution impact how conflicts are managed and resolved within groups and teams.</a:t>
            </a:r>
            <a:endParaRPr lang="en-US" sz="1300"/>
          </a:p>
          <a:p>
            <a:endParaRPr lang="en-US" sz="1300">
              <a:cs typeface="Calibri"/>
            </a:endParaRPr>
          </a:p>
        </p:txBody>
      </p:sp>
      <p:pic>
        <p:nvPicPr>
          <p:cNvPr id="4" name="Picture 4">
            <a:extLst>
              <a:ext uri="{FF2B5EF4-FFF2-40B4-BE49-F238E27FC236}">
                <a16:creationId xmlns:a16="http://schemas.microsoft.com/office/drawing/2014/main" id="{66608AC4-4CFC-4C60-3929-3E53276B26C3}"/>
              </a:ext>
            </a:extLst>
          </p:cNvPr>
          <p:cNvPicPr>
            <a:picLocks noChangeAspect="1"/>
          </p:cNvPicPr>
          <p:nvPr/>
        </p:nvPicPr>
        <p:blipFill>
          <a:blip r:embed="rId3"/>
          <a:stretch>
            <a:fillRect/>
          </a:stretch>
        </p:blipFill>
        <p:spPr>
          <a:xfrm>
            <a:off x="5911532" y="2918613"/>
            <a:ext cx="5150277" cy="284552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41482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E6B90-C535-E0B6-205E-C7940E1B8AD4}"/>
              </a:ext>
            </a:extLst>
          </p:cNvPr>
          <p:cNvSpPr>
            <a:spLocks noGrp="1"/>
          </p:cNvSpPr>
          <p:nvPr>
            <p:ph type="title"/>
          </p:nvPr>
        </p:nvSpPr>
        <p:spPr>
          <a:xfrm>
            <a:off x="1153618" y="1239927"/>
            <a:ext cx="4008586" cy="4680583"/>
          </a:xfrm>
        </p:spPr>
        <p:txBody>
          <a:bodyPr anchor="ctr">
            <a:normAutofit/>
          </a:bodyPr>
          <a:lstStyle/>
          <a:p>
            <a:r>
              <a:rPr lang="en-US" sz="3600" b="1" dirty="0">
                <a:latin typeface="Times New Roman"/>
                <a:cs typeface="Times New Roman"/>
              </a:rPr>
              <a:t>References: </a:t>
            </a:r>
            <a:endParaRPr lang="en-US" sz="3600" dirty="0"/>
          </a:p>
          <a:p>
            <a:r>
              <a:rPr lang="en-US" sz="3600" b="1" dirty="0">
                <a:latin typeface="Times New Roman"/>
                <a:cs typeface="Times New Roman"/>
              </a:rPr>
              <a:t>ORGANISATION PROFILE: </a:t>
            </a:r>
            <a:endParaRPr lang="en-US" sz="3600" dirty="0"/>
          </a:p>
          <a:p>
            <a:br>
              <a:rPr lang="en-US" sz="3600" dirty="0"/>
            </a:br>
            <a:endParaRPr lang="en-US" sz="3600" dirty="0"/>
          </a:p>
        </p:txBody>
      </p:sp>
      <p:sp>
        <p:nvSpPr>
          <p:cNvPr id="3" name="Content Placeholder 2">
            <a:extLst>
              <a:ext uri="{FF2B5EF4-FFF2-40B4-BE49-F238E27FC236}">
                <a16:creationId xmlns:a16="http://schemas.microsoft.com/office/drawing/2014/main" id="{C44F761F-3201-7D3C-9F82-6620F40449F8}"/>
              </a:ext>
            </a:extLst>
          </p:cNvPr>
          <p:cNvSpPr>
            <a:spLocks noGrp="1"/>
          </p:cNvSpPr>
          <p:nvPr>
            <p:ph idx="1"/>
          </p:nvPr>
        </p:nvSpPr>
        <p:spPr>
          <a:xfrm>
            <a:off x="6291923" y="1239927"/>
            <a:ext cx="4971824" cy="4680583"/>
          </a:xfrm>
        </p:spPr>
        <p:txBody>
          <a:bodyPr vert="horz" lIns="91440" tIns="45720" rIns="91440" bIns="45720" rtlCol="0" anchor="ctr">
            <a:normAutofit/>
          </a:bodyPr>
          <a:lstStyle/>
          <a:p>
            <a:r>
              <a:rPr lang="en-US" sz="1600">
                <a:latin typeface="Times New Roman"/>
                <a:cs typeface="Times New Roman"/>
              </a:rPr>
              <a:t>Comparably. (2022). </a:t>
            </a:r>
            <a:r>
              <a:rPr lang="en-US" sz="1600" i="1">
                <a:latin typeface="Times New Roman"/>
                <a:cs typeface="Times New Roman"/>
              </a:rPr>
              <a:t>Unilever Competitors.</a:t>
            </a:r>
            <a:r>
              <a:rPr lang="en-US" sz="1600">
                <a:latin typeface="Times New Roman"/>
                <a:cs typeface="Times New Roman"/>
              </a:rPr>
              <a:t> Available at. </a:t>
            </a:r>
            <a:r>
              <a:rPr lang="en-US" sz="1600">
                <a:latin typeface="Times New Roman"/>
                <a:cs typeface="Times New Roman"/>
                <a:hlinkClick r:id="rId2"/>
              </a:rPr>
              <a:t>https://www.comparably.com/companies/unilever/competitors</a:t>
            </a:r>
            <a:r>
              <a:rPr lang="en-US" sz="1600">
                <a:latin typeface="Times New Roman"/>
                <a:cs typeface="Times New Roman"/>
              </a:rPr>
              <a:t>. [Accessed on 16th June 2023].  </a:t>
            </a:r>
            <a:endParaRPr lang="en-US" sz="1600">
              <a:cs typeface="Calibri" panose="020F0502020204030204"/>
            </a:endParaRPr>
          </a:p>
          <a:p>
            <a:r>
              <a:rPr lang="en-US" sz="1600">
                <a:latin typeface="Times New Roman"/>
                <a:cs typeface="Times New Roman"/>
              </a:rPr>
              <a:t>Unilever. (2023). </a:t>
            </a:r>
            <a:r>
              <a:rPr lang="en-US" sz="1600" i="1">
                <a:latin typeface="Times New Roman"/>
                <a:cs typeface="Times New Roman"/>
              </a:rPr>
              <a:t>About. </a:t>
            </a:r>
            <a:r>
              <a:rPr lang="en-US" sz="1600">
                <a:latin typeface="Times New Roman"/>
                <a:cs typeface="Times New Roman"/>
              </a:rPr>
              <a:t>Available at. </a:t>
            </a:r>
            <a:r>
              <a:rPr lang="en-US" sz="1600">
                <a:latin typeface="Times New Roman"/>
                <a:cs typeface="Times New Roman"/>
                <a:hlinkClick r:id="rId3"/>
              </a:rPr>
              <a:t>https://www.unilever.com/our-company/</a:t>
            </a:r>
            <a:r>
              <a:rPr lang="en-US" sz="1600">
                <a:latin typeface="Times New Roman"/>
                <a:cs typeface="Times New Roman"/>
              </a:rPr>
              <a:t>. [Accessed on 12th June 2023]. </a:t>
            </a:r>
            <a:endParaRPr lang="en-US" sz="1600"/>
          </a:p>
          <a:p>
            <a:r>
              <a:rPr lang="en-US" sz="1600">
                <a:latin typeface="Times New Roman"/>
                <a:cs typeface="Times New Roman"/>
              </a:rPr>
              <a:t>Unilever. (2023).</a:t>
            </a:r>
            <a:r>
              <a:rPr lang="en-US" sz="1600" i="1">
                <a:latin typeface="Times New Roman"/>
                <a:cs typeface="Times New Roman"/>
              </a:rPr>
              <a:t> Business integrity.</a:t>
            </a:r>
            <a:r>
              <a:rPr lang="en-US" sz="1600">
                <a:latin typeface="Times New Roman"/>
                <a:cs typeface="Times New Roman"/>
              </a:rPr>
              <a:t> Available at. </a:t>
            </a:r>
            <a:r>
              <a:rPr lang="en-US" sz="1600">
                <a:latin typeface="Times New Roman"/>
                <a:cs typeface="Times New Roman"/>
                <a:hlinkClick r:id="rId4"/>
              </a:rPr>
              <a:t>https://www.unilever.com/planet-and-society/responsible-business/business-integrity/</a:t>
            </a:r>
            <a:r>
              <a:rPr lang="en-US" sz="1600">
                <a:latin typeface="Times New Roman"/>
                <a:cs typeface="Times New Roman"/>
              </a:rPr>
              <a:t>. [Accessed on 10th June 2023]. </a:t>
            </a:r>
            <a:endParaRPr lang="en-US" sz="1600"/>
          </a:p>
          <a:p>
            <a:r>
              <a:rPr lang="en-US" sz="1600">
                <a:latin typeface="Times New Roman"/>
                <a:cs typeface="Times New Roman"/>
              </a:rPr>
              <a:t>Unilever. (2023). </a:t>
            </a:r>
            <a:r>
              <a:rPr lang="en-US" sz="1600" i="1">
                <a:latin typeface="Times New Roman"/>
                <a:cs typeface="Times New Roman"/>
              </a:rPr>
              <a:t>Future workplace.</a:t>
            </a:r>
            <a:r>
              <a:rPr lang="en-US" sz="1600">
                <a:latin typeface="Times New Roman"/>
                <a:cs typeface="Times New Roman"/>
              </a:rPr>
              <a:t> Available at. </a:t>
            </a:r>
            <a:r>
              <a:rPr lang="en-US" sz="1600">
                <a:latin typeface="Times New Roman"/>
                <a:cs typeface="Times New Roman"/>
                <a:hlinkClick r:id="rId5"/>
              </a:rPr>
              <a:t>https://www.unilever.com/planet-and-society/future-of-work/future-workplace/</a:t>
            </a:r>
            <a:r>
              <a:rPr lang="en-US" sz="1600">
                <a:latin typeface="Times New Roman"/>
                <a:cs typeface="Times New Roman"/>
              </a:rPr>
              <a:t>. [Accessed on 14th June 2023]. </a:t>
            </a:r>
            <a:endParaRPr lang="en-US" sz="1600"/>
          </a:p>
          <a:p>
            <a:r>
              <a:rPr lang="en-US" sz="1600">
                <a:latin typeface="Times New Roman"/>
                <a:cs typeface="Times New Roman"/>
              </a:rPr>
              <a:t>Unilever. (2023). </a:t>
            </a:r>
            <a:r>
              <a:rPr lang="en-US" sz="1600" i="1">
                <a:latin typeface="Times New Roman"/>
                <a:cs typeface="Times New Roman"/>
              </a:rPr>
              <a:t>Home. </a:t>
            </a:r>
            <a:r>
              <a:rPr lang="en-US" sz="1600">
                <a:latin typeface="Times New Roman"/>
                <a:cs typeface="Times New Roman"/>
              </a:rPr>
              <a:t>Available at. </a:t>
            </a:r>
            <a:r>
              <a:rPr lang="en-US" sz="1600">
                <a:latin typeface="Times New Roman"/>
                <a:cs typeface="Times New Roman"/>
                <a:hlinkClick r:id="rId6"/>
              </a:rPr>
              <a:t>https://www.unilever.com/</a:t>
            </a:r>
            <a:r>
              <a:rPr lang="en-US" sz="1600">
                <a:latin typeface="Times New Roman"/>
                <a:cs typeface="Times New Roman"/>
              </a:rPr>
              <a:t>. [Accessed on 23rd June 2023]. </a:t>
            </a:r>
            <a:endParaRPr lang="en-US" sz="1600"/>
          </a:p>
          <a:p>
            <a:endParaRPr lang="en-US" sz="1600">
              <a:cs typeface="Calibri"/>
            </a:endParaRPr>
          </a:p>
        </p:txBody>
      </p:sp>
    </p:spTree>
    <p:extLst>
      <p:ext uri="{BB962C8B-B14F-4D97-AF65-F5344CB8AC3E}">
        <p14:creationId xmlns:p14="http://schemas.microsoft.com/office/powerpoint/2010/main" val="28337970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809AA-B488-75D3-4404-98F778758400}"/>
              </a:ext>
            </a:extLst>
          </p:cNvPr>
          <p:cNvSpPr>
            <a:spLocks noGrp="1"/>
          </p:cNvSpPr>
          <p:nvPr>
            <p:ph type="title"/>
          </p:nvPr>
        </p:nvSpPr>
        <p:spPr>
          <a:xfrm>
            <a:off x="1285240" y="1050595"/>
            <a:ext cx="8074815" cy="1618489"/>
          </a:xfrm>
        </p:spPr>
        <p:txBody>
          <a:bodyPr anchor="ctr">
            <a:normAutofit/>
          </a:bodyPr>
          <a:lstStyle/>
          <a:p>
            <a:r>
              <a:rPr lang="en-US" sz="1800" b="1">
                <a:latin typeface="Times New Roman"/>
                <a:cs typeface="Times New Roman"/>
              </a:rPr>
              <a:t>References: </a:t>
            </a:r>
            <a:endParaRPr lang="en-US" sz="1800"/>
          </a:p>
          <a:p>
            <a:r>
              <a:rPr lang="en-US" sz="1800" b="1">
                <a:latin typeface="Times New Roman"/>
                <a:cs typeface="Times New Roman"/>
              </a:rPr>
              <a:t>EXPLORING RELATIONS OF ORGANISATIONAL STRUCTURE AND PERFORMANCE:</a:t>
            </a:r>
            <a:r>
              <a:rPr lang="en-US" sz="1800">
                <a:latin typeface="Times New Roman"/>
                <a:cs typeface="Times New Roman"/>
              </a:rPr>
              <a:t> </a:t>
            </a:r>
            <a:endParaRPr lang="en-US" sz="1800"/>
          </a:p>
          <a:p>
            <a:br>
              <a:rPr lang="en-US" sz="1800"/>
            </a:br>
            <a:endParaRPr lang="en-US" sz="1800"/>
          </a:p>
        </p:txBody>
      </p:sp>
      <p:sp>
        <p:nvSpPr>
          <p:cNvPr id="3" name="Content Placeholder 2">
            <a:extLst>
              <a:ext uri="{FF2B5EF4-FFF2-40B4-BE49-F238E27FC236}">
                <a16:creationId xmlns:a16="http://schemas.microsoft.com/office/drawing/2014/main" id="{7C2ED60D-43FC-EEF6-F8B5-577F6ACE3269}"/>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US" sz="800">
                <a:latin typeface="Times New Roman"/>
                <a:cs typeface="Times New Roman"/>
              </a:rPr>
              <a:t>Agrawal, P., Narain, R. and Ullah, I., 2020. Analysis of barriers in implementation of digital transformation of supply chain using interpretive structural modelling approach.</a:t>
            </a:r>
            <a:r>
              <a:rPr lang="en-US" sz="800" i="1">
                <a:latin typeface="Times New Roman"/>
                <a:cs typeface="Times New Roman"/>
              </a:rPr>
              <a:t> Journal of Modelling in Management, </a:t>
            </a:r>
            <a:r>
              <a:rPr lang="en-US" sz="800">
                <a:latin typeface="Times New Roman"/>
                <a:cs typeface="Times New Roman"/>
              </a:rPr>
              <a:t>15(1), pp.297-317.</a:t>
            </a:r>
            <a:endParaRPr lang="en-US" sz="800">
              <a:cs typeface="Calibri" panose="020F0502020204030204"/>
            </a:endParaRPr>
          </a:p>
          <a:p>
            <a:r>
              <a:rPr lang="en-US" sz="800">
                <a:latin typeface="Times New Roman"/>
                <a:cs typeface="Times New Roman"/>
              </a:rPr>
              <a:t>Izawa, R., 2022. Corporate structural change for tax avoidance: British multinational enterprises and international double taxation between the First and Second World Wars. </a:t>
            </a:r>
            <a:r>
              <a:rPr lang="en-US" sz="800" i="1">
                <a:latin typeface="Times New Roman"/>
                <a:cs typeface="Times New Roman"/>
              </a:rPr>
              <a:t>Business History,</a:t>
            </a:r>
            <a:r>
              <a:rPr lang="en-US" sz="800">
                <a:latin typeface="Times New Roman"/>
                <a:cs typeface="Times New Roman"/>
              </a:rPr>
              <a:t> 64(4), pp.704-726.</a:t>
            </a:r>
            <a:endParaRPr lang="en-US" sz="800"/>
          </a:p>
          <a:p>
            <a:r>
              <a:rPr lang="en-US" sz="800">
                <a:latin typeface="Times New Roman"/>
                <a:cs typeface="Times New Roman"/>
              </a:rPr>
              <a:t>Laursen, L.N. and Andersen, P.H., 2023. Resource and supplier interaction in network innovation governance: The case of innovating at Unilever. </a:t>
            </a:r>
            <a:r>
              <a:rPr lang="en-US" sz="800" i="1">
                <a:latin typeface="Times New Roman"/>
                <a:cs typeface="Times New Roman"/>
              </a:rPr>
              <a:t>Journal of Business Research, </a:t>
            </a:r>
            <a:r>
              <a:rPr lang="en-US" sz="800">
                <a:latin typeface="Times New Roman"/>
                <a:cs typeface="Times New Roman"/>
              </a:rPr>
              <a:t>156, p.113465.</a:t>
            </a:r>
            <a:endParaRPr lang="en-US" sz="800"/>
          </a:p>
          <a:p>
            <a:r>
              <a:rPr lang="en-US" sz="800">
                <a:latin typeface="Times New Roman"/>
                <a:cs typeface="Times New Roman"/>
              </a:rPr>
              <a:t>Nahar, S. and Zayed, N.M., 2019. An Analysis of the Impact of Remuneration on Employee Motivation: A Case Study on Unilever, Bangladesh. </a:t>
            </a:r>
            <a:r>
              <a:rPr lang="en-US" sz="800" i="1">
                <a:latin typeface="Times New Roman"/>
                <a:cs typeface="Times New Roman"/>
              </a:rPr>
              <a:t>International Journal of Family Business &amp; Management</a:t>
            </a:r>
            <a:r>
              <a:rPr lang="en-US" sz="800">
                <a:latin typeface="Times New Roman"/>
                <a:cs typeface="Times New Roman"/>
              </a:rPr>
              <a:t>, 3(2), pp.1-5.</a:t>
            </a:r>
            <a:endParaRPr lang="en-US" sz="800"/>
          </a:p>
          <a:p>
            <a:r>
              <a:rPr lang="en-US" sz="800">
                <a:latin typeface="Times New Roman"/>
                <a:cs typeface="Times New Roman"/>
              </a:rPr>
              <a:t>NewsnReleases. (2022). </a:t>
            </a:r>
            <a:r>
              <a:rPr lang="en-US" sz="800" i="1">
                <a:latin typeface="Times New Roman"/>
                <a:cs typeface="Times New Roman"/>
              </a:rPr>
              <a:t>Unilever changes organization structure into five business groups. </a:t>
            </a:r>
            <a:r>
              <a:rPr lang="en-US" sz="800">
                <a:latin typeface="Times New Roman"/>
                <a:cs typeface="Times New Roman"/>
              </a:rPr>
              <a:t>Available at. </a:t>
            </a:r>
            <a:r>
              <a:rPr lang="en-US" sz="800">
                <a:latin typeface="Times New Roman"/>
                <a:cs typeface="Times New Roman"/>
                <a:hlinkClick r:id="rId2"/>
              </a:rPr>
              <a:t>https://newsnreleases.com/2022/01/25/unilever-changes-organization-structure-into-five-business-groups/</a:t>
            </a:r>
            <a:r>
              <a:rPr lang="en-US" sz="800">
                <a:latin typeface="Times New Roman"/>
                <a:cs typeface="Times New Roman"/>
              </a:rPr>
              <a:t>. [Accessesd on 15th June 2023]. </a:t>
            </a:r>
            <a:endParaRPr lang="en-US" sz="800"/>
          </a:p>
          <a:p>
            <a:r>
              <a:rPr lang="en-US" sz="800">
                <a:latin typeface="Times New Roman"/>
                <a:cs typeface="Times New Roman"/>
              </a:rPr>
              <a:t>Panmore Institute. (2018). </a:t>
            </a:r>
            <a:r>
              <a:rPr lang="en-US" sz="800" i="1">
                <a:latin typeface="Times New Roman"/>
                <a:cs typeface="Times New Roman"/>
              </a:rPr>
              <a:t>Unilever’s Organizational Structure for Product Innovation. </a:t>
            </a:r>
            <a:r>
              <a:rPr lang="en-US" sz="800">
                <a:latin typeface="Times New Roman"/>
                <a:cs typeface="Times New Roman"/>
              </a:rPr>
              <a:t>Available at. </a:t>
            </a:r>
            <a:r>
              <a:rPr lang="en-US" sz="800">
                <a:latin typeface="Times New Roman"/>
                <a:cs typeface="Times New Roman"/>
                <a:hlinkClick r:id="rId3"/>
              </a:rPr>
              <a:t>https://panmore.com/unilever-organizational-structure-product-innovation</a:t>
            </a:r>
            <a:r>
              <a:rPr lang="en-US" sz="800">
                <a:latin typeface="Times New Roman"/>
                <a:cs typeface="Times New Roman"/>
              </a:rPr>
              <a:t>. [Accessed on 17th June 2023]. </a:t>
            </a:r>
            <a:endParaRPr lang="en-US" sz="800"/>
          </a:p>
          <a:p>
            <a:r>
              <a:rPr lang="en-US" sz="800">
                <a:latin typeface="Times New Roman"/>
                <a:cs typeface="Times New Roman"/>
              </a:rPr>
              <a:t>Prina, M.G., Manzolini, G., Moser, D., Nastasi, B. and Sparber, W., 2020. Classification and challenges of bottom-up energy system models-A review.</a:t>
            </a:r>
            <a:r>
              <a:rPr lang="en-US" sz="800" i="1">
                <a:latin typeface="Times New Roman"/>
                <a:cs typeface="Times New Roman"/>
              </a:rPr>
              <a:t> Renewable and Sustainable Energy Reviews,</a:t>
            </a:r>
            <a:r>
              <a:rPr lang="en-US" sz="800">
                <a:latin typeface="Times New Roman"/>
                <a:cs typeface="Times New Roman"/>
              </a:rPr>
              <a:t> 129, p.109917.</a:t>
            </a:r>
            <a:endParaRPr lang="en-US" sz="800"/>
          </a:p>
          <a:p>
            <a:r>
              <a:rPr lang="en-US" sz="800">
                <a:latin typeface="Times New Roman"/>
                <a:cs typeface="Times New Roman"/>
              </a:rPr>
              <a:t>Wati, V.D.E., 2020. APPLICATION OF GOOD CORPORATE GOVERNANCE IN PT. UNILEVER INDONESIA. </a:t>
            </a:r>
            <a:r>
              <a:rPr lang="en-US" sz="800" i="1">
                <a:latin typeface="Times New Roman"/>
                <a:cs typeface="Times New Roman"/>
              </a:rPr>
              <a:t>Dinasti International Journal of Economics, Finance &amp; Accounting, </a:t>
            </a:r>
            <a:r>
              <a:rPr lang="en-US" sz="800">
                <a:latin typeface="Times New Roman"/>
                <a:cs typeface="Times New Roman"/>
              </a:rPr>
              <a:t>1(3), pp.482-490.</a:t>
            </a:r>
            <a:endParaRPr lang="en-US" sz="800"/>
          </a:p>
          <a:p>
            <a:endParaRPr lang="en-US" sz="800">
              <a:cs typeface="Calibri"/>
            </a:endParaRPr>
          </a:p>
        </p:txBody>
      </p:sp>
    </p:spTree>
    <p:extLst>
      <p:ext uri="{BB962C8B-B14F-4D97-AF65-F5344CB8AC3E}">
        <p14:creationId xmlns:p14="http://schemas.microsoft.com/office/powerpoint/2010/main" val="35572433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FD8E9-88E7-8804-BFD4-98881D0822EF}"/>
              </a:ext>
            </a:extLst>
          </p:cNvPr>
          <p:cNvSpPr>
            <a:spLocks noGrp="1"/>
          </p:cNvSpPr>
          <p:nvPr>
            <p:ph type="title"/>
          </p:nvPr>
        </p:nvSpPr>
        <p:spPr>
          <a:xfrm>
            <a:off x="1282963" y="1238080"/>
            <a:ext cx="9849751" cy="1349671"/>
          </a:xfrm>
        </p:spPr>
        <p:txBody>
          <a:bodyPr anchor="b">
            <a:normAutofit/>
          </a:bodyPr>
          <a:lstStyle/>
          <a:p>
            <a:r>
              <a:rPr lang="en-US" sz="2200" b="1">
                <a:latin typeface="Times New Roman"/>
                <a:cs typeface="Times New Roman"/>
              </a:rPr>
              <a:t>References: </a:t>
            </a:r>
            <a:endParaRPr lang="en-US" sz="2200"/>
          </a:p>
          <a:p>
            <a:r>
              <a:rPr lang="en-US" sz="2200" b="1">
                <a:latin typeface="Times New Roman"/>
                <a:cs typeface="Times New Roman"/>
              </a:rPr>
              <a:t>TASKS AND SKILLS USED BY MANAGER TO RUN THE ORGANISATION: </a:t>
            </a:r>
            <a:endParaRPr lang="en-US" sz="2200"/>
          </a:p>
          <a:p>
            <a:br>
              <a:rPr lang="en-US" sz="2200"/>
            </a:br>
            <a:endParaRPr lang="en-US" sz="2200"/>
          </a:p>
        </p:txBody>
      </p:sp>
      <p:sp>
        <p:nvSpPr>
          <p:cNvPr id="3" name="Content Placeholder 2">
            <a:extLst>
              <a:ext uri="{FF2B5EF4-FFF2-40B4-BE49-F238E27FC236}">
                <a16:creationId xmlns:a16="http://schemas.microsoft.com/office/drawing/2014/main" id="{ED906543-4C59-2E36-8463-BFECB9B286EF}"/>
              </a:ext>
            </a:extLst>
          </p:cNvPr>
          <p:cNvSpPr>
            <a:spLocks noGrp="1"/>
          </p:cNvSpPr>
          <p:nvPr>
            <p:ph idx="1"/>
          </p:nvPr>
        </p:nvSpPr>
        <p:spPr>
          <a:xfrm>
            <a:off x="1289304" y="2902913"/>
            <a:ext cx="9849751" cy="3032168"/>
          </a:xfrm>
        </p:spPr>
        <p:txBody>
          <a:bodyPr vert="horz" lIns="91440" tIns="45720" rIns="91440" bIns="45720" rtlCol="0" anchor="ctr">
            <a:normAutofit/>
          </a:bodyPr>
          <a:lstStyle/>
          <a:p>
            <a:r>
              <a:rPr lang="en-US" sz="800">
                <a:latin typeface="Times New Roman"/>
                <a:cs typeface="Times New Roman"/>
              </a:rPr>
              <a:t>AlShehhi, H., Alshurideh, M., Kurdi, B.A. and Salloum, S.A., 2020, September. The impact of ethical leadership on employees performance: A systematic review. In </a:t>
            </a:r>
            <a:r>
              <a:rPr lang="en-US" sz="800" i="1">
                <a:latin typeface="Times New Roman"/>
                <a:cs typeface="Times New Roman"/>
              </a:rPr>
              <a:t>International conference on advanced intelligent systems and informatics</a:t>
            </a:r>
            <a:r>
              <a:rPr lang="en-US" sz="800">
                <a:latin typeface="Times New Roman"/>
                <a:cs typeface="Times New Roman"/>
              </a:rPr>
              <a:t> (pp. 417-426). Cham: Springer International Publishing.</a:t>
            </a:r>
            <a:endParaRPr lang="en-US" sz="800">
              <a:cs typeface="Calibri" panose="020F0502020204030204"/>
            </a:endParaRPr>
          </a:p>
          <a:p>
            <a:r>
              <a:rPr lang="en-US" sz="800">
                <a:latin typeface="Times New Roman"/>
                <a:cs typeface="Times New Roman"/>
              </a:rPr>
              <a:t>Andersen, P.H., Laursen, L.N. and Cross, G., 2023. Unilever Knorr Nordic: Navigating Between Global Efficiency and Local Responsiveness.</a:t>
            </a:r>
            <a:endParaRPr lang="en-US" sz="800"/>
          </a:p>
          <a:p>
            <a:r>
              <a:rPr lang="en-US" sz="800">
                <a:latin typeface="Times New Roman"/>
                <a:cs typeface="Times New Roman"/>
              </a:rPr>
              <a:t>Laursen, L.N. and Andersen, P.H., 2023. Navigating a Typology of Corporate Entrepreneurial Strategies: The Case of Unilever. In </a:t>
            </a:r>
            <a:r>
              <a:rPr lang="en-US" sz="800" i="1">
                <a:latin typeface="Times New Roman"/>
                <a:cs typeface="Times New Roman"/>
              </a:rPr>
              <a:t>Corporate Underground: Bootleg Innovation and Constructive Deviance</a:t>
            </a:r>
            <a:r>
              <a:rPr lang="en-US" sz="800">
                <a:latin typeface="Times New Roman"/>
                <a:cs typeface="Times New Roman"/>
              </a:rPr>
              <a:t> (pp. 135-165).</a:t>
            </a:r>
            <a:endParaRPr lang="en-US" sz="800"/>
          </a:p>
          <a:p>
            <a:r>
              <a:rPr lang="en-US" sz="800">
                <a:latin typeface="Times New Roman"/>
                <a:cs typeface="Times New Roman"/>
              </a:rPr>
              <a:t>Lieu, P.T.H., Arunjit, N., Buapradabkul, S. and Nathaniel, D., 2021. Unilever Company Strategic Business Analysis.</a:t>
            </a:r>
            <a:endParaRPr lang="en-US" sz="800"/>
          </a:p>
          <a:p>
            <a:r>
              <a:rPr lang="en-US" sz="800">
                <a:latin typeface="Times New Roman"/>
                <a:cs typeface="Times New Roman"/>
              </a:rPr>
              <a:t>Magagan, K.C. and Ngugi, L., 2021. Influence of project management practices on performnace of projects in Unilever Kenya Ltd. </a:t>
            </a:r>
            <a:r>
              <a:rPr lang="en-US" sz="800" i="1">
                <a:latin typeface="Times New Roman"/>
                <a:cs typeface="Times New Roman"/>
              </a:rPr>
              <a:t>International Academic Journal of Information Sciences and Project Management,</a:t>
            </a:r>
            <a:r>
              <a:rPr lang="en-US" sz="800">
                <a:latin typeface="Times New Roman"/>
                <a:cs typeface="Times New Roman"/>
              </a:rPr>
              <a:t> 3(6), p.2.</a:t>
            </a:r>
            <a:endParaRPr lang="en-US" sz="800"/>
          </a:p>
          <a:p>
            <a:r>
              <a:rPr lang="en-US" sz="800">
                <a:latin typeface="Times New Roman"/>
                <a:cs typeface="Times New Roman"/>
              </a:rPr>
              <a:t>Osho, O.J., 2022. THE INFLUENCE OF COMPENSATION MANAGEMENT ON EMPLOYEES’WORK PERFORMANCE (A STUDY OF UNILEVER NIGERIA PLC).</a:t>
            </a:r>
            <a:endParaRPr lang="en-US" sz="800"/>
          </a:p>
          <a:p>
            <a:r>
              <a:rPr lang="en-US" sz="800">
                <a:latin typeface="Times New Roman"/>
                <a:cs typeface="Times New Roman"/>
              </a:rPr>
              <a:t>Pawar, A., Sudan, K., Satini, S. and Sunarsi, D., 2020. Organizational servant leadership. </a:t>
            </a:r>
            <a:r>
              <a:rPr lang="en-US" sz="800" i="1">
                <a:latin typeface="Times New Roman"/>
                <a:cs typeface="Times New Roman"/>
              </a:rPr>
              <a:t>International Journal of Educational Administration, Management, and Leadership,</a:t>
            </a:r>
            <a:r>
              <a:rPr lang="en-US" sz="800">
                <a:latin typeface="Times New Roman"/>
                <a:cs typeface="Times New Roman"/>
              </a:rPr>
              <a:t> pp.63-76.</a:t>
            </a:r>
            <a:endParaRPr lang="en-US" sz="800"/>
          </a:p>
          <a:p>
            <a:r>
              <a:rPr lang="en-US" sz="800">
                <a:latin typeface="Times New Roman"/>
                <a:cs typeface="Times New Roman"/>
              </a:rPr>
              <a:t>Siangchokyoo, N., Klinger, R.L. and Campion, E.D., 2020. Follower transformation as the linchpin of transformational leadership theory: A systematic review and future research agenda. </a:t>
            </a:r>
            <a:r>
              <a:rPr lang="en-US" sz="800" i="1">
                <a:latin typeface="Times New Roman"/>
                <a:cs typeface="Times New Roman"/>
              </a:rPr>
              <a:t>The Leadership Quarterly</a:t>
            </a:r>
            <a:r>
              <a:rPr lang="en-US" sz="800">
                <a:latin typeface="Times New Roman"/>
                <a:cs typeface="Times New Roman"/>
              </a:rPr>
              <a:t>, 31(1), p.101341.</a:t>
            </a:r>
            <a:endParaRPr lang="en-US" sz="800"/>
          </a:p>
          <a:p>
            <a:r>
              <a:rPr lang="en-US" sz="800">
                <a:latin typeface="Times New Roman"/>
                <a:cs typeface="Times New Roman"/>
              </a:rPr>
              <a:t>Wang, Q., Hou, H. and Li, Z., 2022. Participative Leadership: A Literature Review and Prospects for Future Research. </a:t>
            </a:r>
            <a:r>
              <a:rPr lang="en-US" sz="800" i="1">
                <a:latin typeface="Times New Roman"/>
                <a:cs typeface="Times New Roman"/>
              </a:rPr>
              <a:t>Frontiers in Psychology,</a:t>
            </a:r>
            <a:r>
              <a:rPr lang="en-US" sz="800">
                <a:latin typeface="Times New Roman"/>
                <a:cs typeface="Times New Roman"/>
              </a:rPr>
              <a:t> 13.</a:t>
            </a:r>
            <a:endParaRPr lang="en-US" sz="800"/>
          </a:p>
          <a:p>
            <a:r>
              <a:rPr lang="en-US" sz="800">
                <a:latin typeface="Times New Roman"/>
                <a:cs typeface="Times New Roman"/>
              </a:rPr>
              <a:t>Wati, V.D.E., 2020. APPLICATION OF GOOD CORPORATE GOVERNANCE IN PT. UNILEVER INDONESIA. </a:t>
            </a:r>
            <a:r>
              <a:rPr lang="en-US" sz="800" i="1">
                <a:latin typeface="Times New Roman"/>
                <a:cs typeface="Times New Roman"/>
              </a:rPr>
              <a:t>Dinasti International Journal of Economics, Finance &amp; Accounting</a:t>
            </a:r>
            <a:r>
              <a:rPr lang="en-US" sz="800">
                <a:latin typeface="Times New Roman"/>
                <a:cs typeface="Times New Roman"/>
              </a:rPr>
              <a:t>, 1(3), pp.482-490.</a:t>
            </a:r>
            <a:endParaRPr lang="en-US" sz="800"/>
          </a:p>
          <a:p>
            <a:r>
              <a:rPr lang="en-US" sz="800">
                <a:latin typeface="Times New Roman"/>
                <a:cs typeface="Times New Roman"/>
              </a:rPr>
              <a:t>Wuryani, E., Rodlib, A., Sutarsib, S., Dewib, N. and Arifb, D., 2021. Analysis of decision support system on situational leadership styles on work motivation and employee performance. </a:t>
            </a:r>
            <a:r>
              <a:rPr lang="en-US" sz="800" i="1">
                <a:latin typeface="Times New Roman"/>
                <a:cs typeface="Times New Roman"/>
              </a:rPr>
              <a:t>Management Science Letters, </a:t>
            </a:r>
            <a:r>
              <a:rPr lang="en-US" sz="800">
                <a:latin typeface="Times New Roman"/>
                <a:cs typeface="Times New Roman"/>
              </a:rPr>
              <a:t>11(2), pp.365-372.</a:t>
            </a:r>
            <a:endParaRPr lang="en-US" sz="800"/>
          </a:p>
          <a:p>
            <a:endParaRPr lang="en-US" sz="800">
              <a:cs typeface="Calibri"/>
            </a:endParaRPr>
          </a:p>
        </p:txBody>
      </p:sp>
    </p:spTree>
    <p:extLst>
      <p:ext uri="{BB962C8B-B14F-4D97-AF65-F5344CB8AC3E}">
        <p14:creationId xmlns:p14="http://schemas.microsoft.com/office/powerpoint/2010/main" val="35388386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9EFC0-4E67-D38C-AE9B-9CC15CB008E7}"/>
              </a:ext>
            </a:extLst>
          </p:cNvPr>
          <p:cNvSpPr>
            <a:spLocks noGrp="1"/>
          </p:cNvSpPr>
          <p:nvPr>
            <p:ph type="title"/>
          </p:nvPr>
        </p:nvSpPr>
        <p:spPr>
          <a:xfrm>
            <a:off x="1043631" y="809898"/>
            <a:ext cx="9942716" cy="1554480"/>
          </a:xfrm>
        </p:spPr>
        <p:txBody>
          <a:bodyPr anchor="ctr">
            <a:normAutofit/>
          </a:bodyPr>
          <a:lstStyle/>
          <a:p>
            <a:r>
              <a:rPr lang="en-US" sz="1900" b="1">
                <a:latin typeface="Times New Roman"/>
                <a:cs typeface="Times New Roman"/>
              </a:rPr>
              <a:t>References: </a:t>
            </a:r>
            <a:br>
              <a:rPr lang="en-US" sz="1900" b="1">
                <a:latin typeface="Times New Roman"/>
                <a:cs typeface="Times New Roman"/>
              </a:rPr>
            </a:br>
            <a:r>
              <a:rPr lang="en-US" sz="1900" b="1">
                <a:latin typeface="Times New Roman"/>
                <a:cs typeface="Times New Roman"/>
              </a:rPr>
              <a:t>APPLICATION OF LEADERSHIP THEORIES ON THIS ORGANISATION: </a:t>
            </a:r>
            <a:endParaRPr lang="en-US" sz="1900"/>
          </a:p>
          <a:p>
            <a:br>
              <a:rPr lang="en-US" sz="1900"/>
            </a:br>
            <a:endParaRPr lang="en-US" sz="1900"/>
          </a:p>
        </p:txBody>
      </p:sp>
      <p:sp>
        <p:nvSpPr>
          <p:cNvPr id="3" name="Content Placeholder 2">
            <a:extLst>
              <a:ext uri="{FF2B5EF4-FFF2-40B4-BE49-F238E27FC236}">
                <a16:creationId xmlns:a16="http://schemas.microsoft.com/office/drawing/2014/main" id="{4E37FB97-DD83-E6C5-7FE3-47F94D099172}"/>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800">
                <a:latin typeface="Times New Roman"/>
                <a:cs typeface="Times New Roman"/>
              </a:rPr>
              <a:t>Dwivedi, P., Chaturvedi, V. and Vashist, J.K., 2020. Transformational leadership and employee efficiency: knowledge sharing as mediator.</a:t>
            </a:r>
            <a:r>
              <a:rPr lang="en-US" sz="800" i="1">
                <a:latin typeface="Times New Roman"/>
                <a:cs typeface="Times New Roman"/>
              </a:rPr>
              <a:t> Benchmarking: An International Journal, </a:t>
            </a:r>
            <a:r>
              <a:rPr lang="en-US" sz="800">
                <a:latin typeface="Times New Roman"/>
                <a:cs typeface="Times New Roman"/>
              </a:rPr>
              <a:t>27(4), pp.1571-1590.</a:t>
            </a:r>
            <a:endParaRPr lang="en-US" sz="800">
              <a:cs typeface="Calibri" panose="020F0502020204030204"/>
            </a:endParaRPr>
          </a:p>
          <a:p>
            <a:r>
              <a:rPr lang="en-US" sz="800">
                <a:latin typeface="Times New Roman"/>
                <a:cs typeface="Times New Roman"/>
              </a:rPr>
              <a:t>Iglesias, O., Mingione, M., Ind, N. and Markovic, S., 2023. How to build a conscientious corporate brand together with business partners: A case study of Unilever. </a:t>
            </a:r>
            <a:r>
              <a:rPr lang="en-US" sz="800" i="1">
                <a:latin typeface="Times New Roman"/>
                <a:cs typeface="Times New Roman"/>
              </a:rPr>
              <a:t>Industrial Marketing Management,</a:t>
            </a:r>
            <a:r>
              <a:rPr lang="en-US" sz="800">
                <a:latin typeface="Times New Roman"/>
                <a:cs typeface="Times New Roman"/>
              </a:rPr>
              <a:t> 109, pp.1-13.</a:t>
            </a:r>
            <a:endParaRPr lang="en-US" sz="800"/>
          </a:p>
          <a:p>
            <a:r>
              <a:rPr lang="en-US" sz="800">
                <a:latin typeface="Times New Roman"/>
                <a:cs typeface="Times New Roman"/>
              </a:rPr>
              <a:t>Lai, F.Y., Tang, H.C., Lu, S.C., Lee, Y.C. and Lin, C.C., 2020. Transformational leadership and job performance: The mediating role of work engagement. </a:t>
            </a:r>
            <a:r>
              <a:rPr lang="en-US" sz="800" i="1">
                <a:latin typeface="Times New Roman"/>
                <a:cs typeface="Times New Roman"/>
              </a:rPr>
              <a:t>Sage Open,</a:t>
            </a:r>
            <a:r>
              <a:rPr lang="en-US" sz="800">
                <a:latin typeface="Times New Roman"/>
                <a:cs typeface="Times New Roman"/>
              </a:rPr>
              <a:t> 10(1), p.2158244019899085.</a:t>
            </a:r>
            <a:endParaRPr lang="en-US" sz="800"/>
          </a:p>
          <a:p>
            <a:r>
              <a:rPr lang="en-US" sz="800">
                <a:latin typeface="Times New Roman"/>
                <a:cs typeface="Times New Roman"/>
              </a:rPr>
              <a:t>McKee, L., 2021. Sustainability Leadership at DeLaval International AB: The case for driving Sustainability Leadership in the Dairy Industry. </a:t>
            </a:r>
            <a:r>
              <a:rPr lang="en-US" sz="800" i="1">
                <a:latin typeface="Times New Roman"/>
                <a:cs typeface="Times New Roman"/>
              </a:rPr>
              <a:t>Journal of Asia Entrepreneurship and Sustainability, </a:t>
            </a:r>
            <a:r>
              <a:rPr lang="en-US" sz="800">
                <a:latin typeface="Times New Roman"/>
                <a:cs typeface="Times New Roman"/>
              </a:rPr>
              <a:t>17(4), pp.113-124.</a:t>
            </a:r>
            <a:endParaRPr lang="en-US" sz="800"/>
          </a:p>
          <a:p>
            <a:r>
              <a:rPr lang="en-US" sz="800">
                <a:latin typeface="Times New Roman"/>
                <a:cs typeface="Times New Roman"/>
              </a:rPr>
              <a:t>Rathnayake, S., Ariyaratne, I.L. and Sampath, A.N.M., 2019. Sustainable Business Performance through Transformational Leadership: A Case Study Based on a Leading Tea Manufacturing Company in Sri Lanka.</a:t>
            </a:r>
            <a:endParaRPr lang="en-US" sz="800"/>
          </a:p>
          <a:p>
            <a:r>
              <a:rPr lang="en-US" sz="800">
                <a:latin typeface="Times New Roman"/>
                <a:cs typeface="Times New Roman"/>
              </a:rPr>
              <a:t>Ruiter, V., 2022. Ethical leadership The ifs and buts of a growing concept.</a:t>
            </a:r>
            <a:endParaRPr lang="en-US" sz="800"/>
          </a:p>
          <a:p>
            <a:r>
              <a:rPr lang="en-US" sz="800">
                <a:latin typeface="Times New Roman"/>
                <a:cs typeface="Times New Roman"/>
              </a:rPr>
              <a:t>Shirey, M.R., White-Williams, C. and Hites, L., 2019. Integration of authentic leadership lens for building high performing interprofessional collaborative practice teams. </a:t>
            </a:r>
            <a:r>
              <a:rPr lang="en-US" sz="800" i="1">
                <a:latin typeface="Times New Roman"/>
                <a:cs typeface="Times New Roman"/>
              </a:rPr>
              <a:t>Nursing administration quarterly</a:t>
            </a:r>
            <a:r>
              <a:rPr lang="en-US" sz="800">
                <a:latin typeface="Times New Roman"/>
                <a:cs typeface="Times New Roman"/>
              </a:rPr>
              <a:t>, 43(2), pp.101-112.</a:t>
            </a:r>
            <a:endParaRPr lang="en-US" sz="800"/>
          </a:p>
          <a:p>
            <a:r>
              <a:rPr lang="en-US" sz="800">
                <a:latin typeface="Times New Roman"/>
                <a:cs typeface="Times New Roman"/>
              </a:rPr>
              <a:t>Strijker, M., 2021. Inclusive leadership and extra-role performance: The moderating role of mindfulness.</a:t>
            </a:r>
            <a:endParaRPr lang="en-US" sz="800"/>
          </a:p>
          <a:p>
            <a:r>
              <a:rPr lang="en-US" sz="800">
                <a:latin typeface="Times New Roman"/>
                <a:cs typeface="Times New Roman"/>
              </a:rPr>
              <a:t>Wiewiora, A. and Kowalkiewicz, A., 2019. The role of authentic assessment in developing authentic leadership identity and competencies. </a:t>
            </a:r>
            <a:r>
              <a:rPr lang="en-US" sz="800" i="1">
                <a:latin typeface="Times New Roman"/>
                <a:cs typeface="Times New Roman"/>
              </a:rPr>
              <a:t>Assessment &amp; Evaluation in Higher Education, </a:t>
            </a:r>
            <a:r>
              <a:rPr lang="en-US" sz="800">
                <a:latin typeface="Times New Roman"/>
                <a:cs typeface="Times New Roman"/>
              </a:rPr>
              <a:t>44(3), pp.415-430.</a:t>
            </a:r>
            <a:endParaRPr lang="en-US" sz="800"/>
          </a:p>
          <a:p>
            <a:r>
              <a:rPr lang="en-US" sz="800">
                <a:latin typeface="Times New Roman"/>
                <a:cs typeface="Times New Roman"/>
              </a:rPr>
              <a:t>Wirawan, H., Jufri, M. and Saman, A., 2020. The effect of authentic leadership and psychological capital on work engagement: the mediating role of job satisfaction.</a:t>
            </a:r>
            <a:r>
              <a:rPr lang="en-US" sz="800" i="1">
                <a:latin typeface="Times New Roman"/>
                <a:cs typeface="Times New Roman"/>
              </a:rPr>
              <a:t> Leadership &amp; Organization Development Journal,</a:t>
            </a:r>
            <a:r>
              <a:rPr lang="en-US" sz="800">
                <a:latin typeface="Times New Roman"/>
                <a:cs typeface="Times New Roman"/>
              </a:rPr>
              <a:t> 41(8), pp.1139-1154.</a:t>
            </a:r>
            <a:endParaRPr lang="en-US" sz="800"/>
          </a:p>
          <a:p>
            <a:endParaRPr lang="en-US" sz="8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7874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9AAE76-58E1-DF0F-1667-BBB6F4E2237A}"/>
              </a:ext>
            </a:extLst>
          </p:cNvPr>
          <p:cNvSpPr>
            <a:spLocks noGrp="1"/>
          </p:cNvSpPr>
          <p:nvPr>
            <p:ph type="title"/>
          </p:nvPr>
        </p:nvSpPr>
        <p:spPr>
          <a:xfrm>
            <a:off x="1045028" y="1336329"/>
            <a:ext cx="3892732" cy="4382588"/>
          </a:xfrm>
        </p:spPr>
        <p:txBody>
          <a:bodyPr anchor="ctr">
            <a:normAutofit/>
          </a:bodyPr>
          <a:lstStyle/>
          <a:p>
            <a:r>
              <a:rPr lang="en-US" sz="3800" b="1">
                <a:latin typeface="Times New Roman"/>
                <a:cs typeface="Times New Roman"/>
              </a:rPr>
              <a:t>References: </a:t>
            </a:r>
            <a:endParaRPr lang="en-US" sz="3800"/>
          </a:p>
          <a:p>
            <a:r>
              <a:rPr lang="en-US" sz="3800" b="1">
                <a:latin typeface="Times New Roman"/>
                <a:cs typeface="Times New Roman"/>
              </a:rPr>
              <a:t>FACTORS THAT INFLUENCE GROUP AND TEAM BEHAVIOURS: </a:t>
            </a:r>
            <a:endParaRPr lang="en-US" sz="3800"/>
          </a:p>
          <a:p>
            <a:br>
              <a:rPr lang="en-US" sz="3800"/>
            </a:br>
            <a:endParaRPr lang="en-US" sz="3800"/>
          </a:p>
        </p:txBody>
      </p:sp>
      <p:grpSp>
        <p:nvGrpSpPr>
          <p:cNvPr id="19"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4E546F-278B-A0F1-FA5D-61D2D50F73DA}"/>
              </a:ext>
            </a:extLst>
          </p:cNvPr>
          <p:cNvSpPr>
            <a:spLocks noGrp="1"/>
          </p:cNvSpPr>
          <p:nvPr>
            <p:ph idx="1"/>
          </p:nvPr>
        </p:nvSpPr>
        <p:spPr>
          <a:xfrm>
            <a:off x="6096001" y="1336329"/>
            <a:ext cx="5260848" cy="4382588"/>
          </a:xfrm>
        </p:spPr>
        <p:txBody>
          <a:bodyPr vert="horz" lIns="91440" tIns="45720" rIns="91440" bIns="45720" rtlCol="0" anchor="ctr">
            <a:normAutofit/>
          </a:bodyPr>
          <a:lstStyle/>
          <a:p>
            <a:r>
              <a:rPr lang="en-US" sz="1100">
                <a:latin typeface="Times New Roman"/>
                <a:cs typeface="Times New Roman"/>
              </a:rPr>
              <a:t>Al-Swidi, A.K., Gelaidan, H.M. and Saleh, R.M., 2021. The joint impact of green human resource management, leadership and organizational culture on employees’ green behaviour and organisational environmental performance. </a:t>
            </a:r>
            <a:r>
              <a:rPr lang="en-US" sz="1100" i="1">
                <a:latin typeface="Times New Roman"/>
                <a:cs typeface="Times New Roman"/>
              </a:rPr>
              <a:t>Journal of Cleaner Production,</a:t>
            </a:r>
            <a:r>
              <a:rPr lang="en-US" sz="1100">
                <a:latin typeface="Times New Roman"/>
                <a:cs typeface="Times New Roman"/>
              </a:rPr>
              <a:t> 316, p.128112.</a:t>
            </a:r>
            <a:endParaRPr lang="en-US" sz="1100">
              <a:cs typeface="Calibri" panose="020F0502020204030204"/>
            </a:endParaRPr>
          </a:p>
          <a:p>
            <a:r>
              <a:rPr lang="en-US" sz="1100">
                <a:latin typeface="Times New Roman"/>
                <a:cs typeface="Times New Roman"/>
              </a:rPr>
              <a:t>Breuer, C., Hüffmeier, J., Hibben, F. and Hertel, G., 2020. Trust in teams: A taxonomy of perceived trustworthiness factors and risk-taking behaviors in face-to-face and virtual teams. </a:t>
            </a:r>
            <a:r>
              <a:rPr lang="en-US" sz="1100" i="1">
                <a:latin typeface="Times New Roman"/>
                <a:cs typeface="Times New Roman"/>
              </a:rPr>
              <a:t>Human Relations</a:t>
            </a:r>
            <a:r>
              <a:rPr lang="en-US" sz="1100">
                <a:latin typeface="Times New Roman"/>
                <a:cs typeface="Times New Roman"/>
              </a:rPr>
              <a:t>, 73(1), pp.3-34.</a:t>
            </a:r>
            <a:endParaRPr lang="en-US" sz="1100"/>
          </a:p>
          <a:p>
            <a:r>
              <a:rPr lang="en-US" sz="1100">
                <a:latin typeface="Times New Roman"/>
                <a:cs typeface="Times New Roman"/>
              </a:rPr>
              <a:t>Budur, T., 2020. Effectiveness of transformational leadership among different cultures. </a:t>
            </a:r>
            <a:r>
              <a:rPr lang="en-US" sz="1100" i="1">
                <a:latin typeface="Times New Roman"/>
                <a:cs typeface="Times New Roman"/>
              </a:rPr>
              <a:t>International Journal of Social Sciences &amp; Educational Studies,</a:t>
            </a:r>
            <a:r>
              <a:rPr lang="en-US" sz="1100">
                <a:latin typeface="Times New Roman"/>
                <a:cs typeface="Times New Roman"/>
              </a:rPr>
              <a:t> 7(3), pp.119-129.</a:t>
            </a:r>
            <a:endParaRPr lang="en-US" sz="1100"/>
          </a:p>
          <a:p>
            <a:r>
              <a:rPr lang="en-US" sz="1100">
                <a:latin typeface="Times New Roman"/>
                <a:cs typeface="Times New Roman"/>
              </a:rPr>
              <a:t>Covin, J.G., Rigtering, J.C., Hughes, M., Kraus, S., Cheng, C.F. and Bouncken, R.B., 2020. Individual and team entrepreneurial orientation: Scale development and configurations for success. </a:t>
            </a:r>
            <a:r>
              <a:rPr lang="en-US" sz="1100" i="1">
                <a:latin typeface="Times New Roman"/>
                <a:cs typeface="Times New Roman"/>
              </a:rPr>
              <a:t>Journal of Business Research, </a:t>
            </a:r>
            <a:r>
              <a:rPr lang="en-US" sz="1100">
                <a:latin typeface="Times New Roman"/>
                <a:cs typeface="Times New Roman"/>
              </a:rPr>
              <a:t>112, pp.1-12.</a:t>
            </a:r>
            <a:endParaRPr lang="en-US" sz="1100"/>
          </a:p>
          <a:p>
            <a:r>
              <a:rPr lang="en-US" sz="1100">
                <a:latin typeface="Times New Roman"/>
                <a:cs typeface="Times New Roman"/>
              </a:rPr>
              <a:t>Hanna, A.A., Smith, T.A., Kirkman, B.L. and Griffin, R.W., 2021. The emergence of emergent leadership: A comprehensive framework and directions for future research.</a:t>
            </a:r>
            <a:r>
              <a:rPr lang="en-US" sz="1100" i="1">
                <a:latin typeface="Times New Roman"/>
                <a:cs typeface="Times New Roman"/>
              </a:rPr>
              <a:t> Journal of Management, </a:t>
            </a:r>
            <a:r>
              <a:rPr lang="en-US" sz="1100">
                <a:latin typeface="Times New Roman"/>
                <a:cs typeface="Times New Roman"/>
              </a:rPr>
              <a:t>47(1), pp.76-104.</a:t>
            </a:r>
            <a:endParaRPr lang="en-US" sz="1100"/>
          </a:p>
          <a:p>
            <a:r>
              <a:rPr lang="en-US" sz="1100">
                <a:latin typeface="Times New Roman"/>
                <a:cs typeface="Times New Roman"/>
              </a:rPr>
              <a:t>Mutonyi, B.R., Slåtten, T. and Lien, G., 2020. Empowering leadership, work group cohesiveness, individual learning orientation and individual innovative behaviour in the public sector: empirical evidence from Norway. </a:t>
            </a:r>
            <a:r>
              <a:rPr lang="en-US" sz="1100" i="1">
                <a:latin typeface="Times New Roman"/>
                <a:cs typeface="Times New Roman"/>
              </a:rPr>
              <a:t>International Journal of Public Leadership, </a:t>
            </a:r>
            <a:r>
              <a:rPr lang="en-US" sz="1100">
                <a:latin typeface="Times New Roman"/>
                <a:cs typeface="Times New Roman"/>
              </a:rPr>
              <a:t>16(2), pp.175-197.</a:t>
            </a:r>
            <a:br>
              <a:rPr lang="en-US" sz="1100"/>
            </a:br>
            <a:br>
              <a:rPr lang="en-US" sz="1100"/>
            </a:br>
            <a:endParaRPr lang="en-US" sz="1100">
              <a:cs typeface="Calibri" panose="020F0502020204030204"/>
            </a:endParaRPr>
          </a:p>
        </p:txBody>
      </p:sp>
    </p:spTree>
    <p:extLst>
      <p:ext uri="{BB962C8B-B14F-4D97-AF65-F5344CB8AC3E}">
        <p14:creationId xmlns:p14="http://schemas.microsoft.com/office/powerpoint/2010/main" val="33370038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D9AFE58-8FBA-0068-5A8C-5E6EAF0DD2DF}"/>
              </a:ext>
            </a:extLst>
          </p:cNvPr>
          <p:cNvPicPr>
            <a:picLocks noChangeAspect="1"/>
          </p:cNvPicPr>
          <p:nvPr/>
        </p:nvPicPr>
        <p:blipFill rotWithShape="1">
          <a:blip r:embed="rId2"/>
          <a:srcRect t="5946" b="978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03B0B-1594-883B-3274-C0BE12F035D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Thank You</a:t>
            </a:r>
          </a:p>
        </p:txBody>
      </p:sp>
    </p:spTree>
    <p:extLst>
      <p:ext uri="{BB962C8B-B14F-4D97-AF65-F5344CB8AC3E}">
        <p14:creationId xmlns:p14="http://schemas.microsoft.com/office/powerpoint/2010/main" val="28952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208</TotalTime>
  <Words>8135</Words>
  <Application>Microsoft Office PowerPoint</Application>
  <PresentationFormat>Widescreen</PresentationFormat>
  <Paragraphs>324</Paragraphs>
  <Slides>37</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Calibri Light</vt:lpstr>
      <vt:lpstr>Times New Roman</vt:lpstr>
      <vt:lpstr>office theme</vt:lpstr>
      <vt:lpstr>INTRODUCING THE MODERN WORKPLACE  </vt:lpstr>
      <vt:lpstr> ORGANISATION PROFILE  Alin Don- 2209918  </vt:lpstr>
      <vt:lpstr>Overview of the organisation:   </vt:lpstr>
      <vt:lpstr>Organisation background:   </vt:lpstr>
      <vt:lpstr>Organisation performance:   </vt:lpstr>
      <vt:lpstr>Organisation Competitors:   </vt:lpstr>
      <vt:lpstr>Modern workplace of the organisation:   </vt:lpstr>
      <vt:lpstr> EXPLORING RELATIONS OF ORGANISATIONAL STRUCTURE AND PERFORMANCE:   Maria Mahu- 2115144    </vt:lpstr>
      <vt:lpstr>      The company follows a divisional organizational structure: </vt:lpstr>
      <vt:lpstr>   Which theoretical concept the organisational structure follows:   </vt:lpstr>
      <vt:lpstr>Evaluation of this structure and performance:   </vt:lpstr>
      <vt:lpstr>Challenges this structure creates in fostering the performance:   </vt:lpstr>
      <vt:lpstr>Strategies used by the organisation to handle the challenges:   </vt:lpstr>
      <vt:lpstr>TASKS AND SKILLS USED BY MANAGER TO RUN THE ORGANISATION:   Crina Mihut-2218982   </vt:lpstr>
      <vt:lpstr>The role of the manager in running the organisation successfully:   </vt:lpstr>
      <vt:lpstr>Tasks that are undertaken by the manager of the organisation:   </vt:lpstr>
      <vt:lpstr>Tasks that are undertaken by the manager of the organisation:   </vt:lpstr>
      <vt:lpstr>The skills sets the manager uses to run the organisation:   </vt:lpstr>
      <vt:lpstr>Applicable leadership theory that aligns with the role of the manager of the organisation: </vt:lpstr>
      <vt:lpstr> APPLICATION OF LEADERSHIP THEORIES ON THIS ORGANISATION:   Angela Muresan-2131060  </vt:lpstr>
      <vt:lpstr>The leadership theory being in use in this organisation:   </vt:lpstr>
      <vt:lpstr>Advantages and disadvantages of the existing leadership approach:   </vt:lpstr>
      <vt:lpstr>Application of better leadership theory for meeting the gaps: </vt:lpstr>
      <vt:lpstr> Advantages this leadership approach will bring:   </vt:lpstr>
      <vt:lpstr>Application strategies of the leadership theory at the organisation:   </vt:lpstr>
      <vt:lpstr>  FACTORS THAT INFLUENCE GROUP AND TEAM BEHAVIOURS  Veronica Daniela Floria-2115140  </vt:lpstr>
      <vt:lpstr>Leadership factors that influence group and team behaviours:   </vt:lpstr>
      <vt:lpstr>Management factors that influence group and team behaviours:   </vt:lpstr>
      <vt:lpstr>Organisational structural factors that influence group and team behaviours:   </vt:lpstr>
      <vt:lpstr>Work practice factors that influence group and team behaviours:   </vt:lpstr>
      <vt:lpstr>Cultural factors that influence group and team behaviours:   </vt:lpstr>
      <vt:lpstr>References:  ORGANISATION PROFILE:   </vt:lpstr>
      <vt:lpstr>References:  EXPLORING RELATIONS OF ORGANISATIONAL STRUCTURE AND PERFORMANCE:   </vt:lpstr>
      <vt:lpstr>References:  TASKS AND SKILLS USED BY MANAGER TO RUN THE ORGANISATION:   </vt:lpstr>
      <vt:lpstr>References:  APPLICATION OF LEADERSHIP THEORIES ON THIS ORGANISATION:   </vt:lpstr>
      <vt:lpstr>References:  FACTORS THAT INFLUENCE GROUP AND TEAM BEHAVIOURS: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Maria Mahu</cp:lastModifiedBy>
  <cp:revision>219</cp:revision>
  <dcterms:created xsi:type="dcterms:W3CDTF">2023-06-27T10:14:49Z</dcterms:created>
  <dcterms:modified xsi:type="dcterms:W3CDTF">2023-07-28T11:28:47Z</dcterms:modified>
</cp:coreProperties>
</file>