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 id="2147483696" r:id="rId3"/>
    <p:sldMasterId id="2147483708" r:id="rId4"/>
    <p:sldMasterId id="2147483720" r:id="rId5"/>
    <p:sldMasterId id="2147483732" r:id="rId6"/>
    <p:sldMasterId id="2147483744" r:id="rId7"/>
    <p:sldMasterId id="2147483756" r:id="rId8"/>
    <p:sldMasterId id="2147483768" r:id="rId9"/>
    <p:sldMasterId id="2147483780" r:id="rId10"/>
    <p:sldMasterId id="2147483792" r:id="rId11"/>
  </p:sldMasterIdLst>
  <p:sldIdLst>
    <p:sldId id="256" r:id="rId12"/>
    <p:sldId id="266" r:id="rId13"/>
    <p:sldId id="261" r:id="rId14"/>
    <p:sldId id="262" r:id="rId15"/>
    <p:sldId id="287" r:id="rId16"/>
    <p:sldId id="288" r:id="rId17"/>
    <p:sldId id="263" r:id="rId18"/>
    <p:sldId id="264" r:id="rId19"/>
    <p:sldId id="268" r:id="rId20"/>
    <p:sldId id="269" r:id="rId21"/>
    <p:sldId id="270" r:id="rId22"/>
    <p:sldId id="272" r:id="rId23"/>
    <p:sldId id="271" r:id="rId24"/>
    <p:sldId id="274" r:id="rId25"/>
    <p:sldId id="275" r:id="rId26"/>
    <p:sldId id="276" r:id="rId27"/>
    <p:sldId id="277" r:id="rId28"/>
    <p:sldId id="282" r:id="rId29"/>
    <p:sldId id="280" r:id="rId30"/>
    <p:sldId id="278" r:id="rId31"/>
    <p:sldId id="283" r:id="rId32"/>
    <p:sldId id="284" r:id="rId33"/>
    <p:sldId id="285" r:id="rId34"/>
    <p:sldId id="281" r:id="rId35"/>
    <p:sldId id="286" r:id="rId36"/>
    <p:sldId id="289"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8" d="100"/>
          <a:sy n="48" d="100"/>
        </p:scale>
        <p:origin x="-33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41EA3BA-C6EA-41B8-B6C9-D4CD513A7B8A}" type="datetimeFigureOut">
              <a:rPr lang="en-GB" smtClean="0"/>
              <a:t>20/06/2011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1458891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41EA3BA-C6EA-41B8-B6C9-D4CD513A7B8A}" type="datetimeFigureOut">
              <a:rPr lang="en-GB" smtClean="0"/>
              <a:t>20/06/2011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4210701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41EA3BA-C6EA-41B8-B6C9-D4CD513A7B8A}" type="datetimeFigureOut">
              <a:rPr lang="en-GB" smtClean="0"/>
              <a:t>20/06/2011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1072598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41EA3BA-C6EA-41B8-B6C9-D4CD513A7B8A}" type="datetimeFigureOut">
              <a:rPr lang="en-GB" smtClean="0"/>
              <a:t>20/06/2011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1008758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41EA3BA-C6EA-41B8-B6C9-D4CD513A7B8A}" type="datetimeFigureOut">
              <a:rPr lang="en-GB" smtClean="0"/>
              <a:t>20/06/2011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3740315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41EA3BA-C6EA-41B8-B6C9-D4CD513A7B8A}" type="datetimeFigureOut">
              <a:rPr lang="en-GB" smtClean="0"/>
              <a:t>20/06/2011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2303226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1EA3BA-C6EA-41B8-B6C9-D4CD513A7B8A}" type="datetimeFigureOut">
              <a:rPr lang="en-GB" smtClean="0"/>
              <a:t>20/06/2011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832056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1EA3BA-C6EA-41B8-B6C9-D4CD513A7B8A}" type="datetimeFigureOut">
              <a:rPr lang="en-GB" smtClean="0"/>
              <a:t>20/06/2011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3174075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41EA3BA-C6EA-41B8-B6C9-D4CD513A7B8A}" type="datetimeFigureOut">
              <a:rPr lang="en-GB" smtClean="0"/>
              <a:t>20/06/2011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3447496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41EA3BA-C6EA-41B8-B6C9-D4CD513A7B8A}" type="datetimeFigureOut">
              <a:rPr lang="en-GB" smtClean="0"/>
              <a:t>20/06/2011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4016350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41EA3BA-C6EA-41B8-B6C9-D4CD513A7B8A}" type="datetimeFigureOut">
              <a:rPr lang="en-GB" smtClean="0"/>
              <a:t>20/06/2011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4E934-E0B6-4383-83A8-886A16D89422}" type="slidenum">
              <a:rPr lang="en-GB" smtClean="0"/>
              <a:t>‹#›</a:t>
            </a:fld>
            <a:endParaRPr lang="en-GB"/>
          </a:p>
        </p:txBody>
      </p:sp>
    </p:spTree>
    <p:extLst>
      <p:ext uri="{BB962C8B-B14F-4D97-AF65-F5344CB8AC3E}">
        <p14:creationId xmlns:p14="http://schemas.microsoft.com/office/powerpoint/2010/main" val="203137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927320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31144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76635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59487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992920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11590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680544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218199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874913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335590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451245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19700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423719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6010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73673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9842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880102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521044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030768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690720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93353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9776925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444210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15229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81872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215123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874956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638175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275690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563545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860372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890819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522457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28053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015605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42451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816608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723338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16088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671993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633036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304701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2514180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7175114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3599776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32090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993016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7704871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18279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4055474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3883962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254933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9685736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034260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28943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F90BB117-14CC-4115-ADE9-ABB480587663}" type="datetimeFigureOut">
              <a:rPr/>
              <a:pPr/>
              <a:t>6/20/2011</a:t>
            </a:fld>
            <a:endParaRPr lang="en-GB"/>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01EDC579-6CC5-4844-9466-2B205C960D4E}" type="slidenum">
              <a:rPr lang="en-GB"/>
              <a:pPr/>
              <a:t>‹#›</a:t>
            </a:fld>
            <a:endParaRPr lang="en-GB"/>
          </a:p>
        </p:txBody>
      </p:sp>
    </p:spTree>
    <p:extLst>
      <p:ext uri="{BB962C8B-B14F-4D97-AF65-F5344CB8AC3E}">
        <p14:creationId xmlns:p14="http://schemas.microsoft.com/office/powerpoint/2010/main" val="1701717504"/>
      </p:ext>
    </p:extLst>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p:txBody>
          <a:bodyPr/>
          <a:lstStyle>
            <a:extLst/>
          </a:lstStyle>
          <a:p>
            <a:endParaRPr lang="en-GB">
              <a:solidFill>
                <a:srgbClr val="4E5B6F"/>
              </a:solidFill>
            </a:endParaRPr>
          </a:p>
        </p:txBody>
      </p:sp>
      <p:sp>
        <p:nvSpPr>
          <p:cNvPr id="6" name="Slide Number Placeholder 5"/>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8841945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GB">
              <a:solidFill>
                <a:srgbClr val="4E5B6F"/>
              </a:solidFill>
            </a:endParaRPr>
          </a:p>
        </p:txBody>
      </p:sp>
      <p:sp>
        <p:nvSpPr>
          <p:cNvPr id="6" name="Slide Number Placeholder 5"/>
          <p:cNvSpPr>
            <a:spLocks noGrp="1"/>
          </p:cNvSpPr>
          <p:nvPr>
            <p:ph type="sldNum" sz="quarter" idx="12"/>
          </p:nvPr>
        </p:nvSpPr>
        <p:spPr>
          <a:xfrm>
            <a:off x="6733952" y="6555112"/>
            <a:ext cx="588336" cy="228600"/>
          </a:xfrm>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1834278894"/>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6" name="Footer Placeholder 5"/>
          <p:cNvSpPr>
            <a:spLocks noGrp="1"/>
          </p:cNvSpPr>
          <p:nvPr>
            <p:ph type="ftr" sz="quarter" idx="11"/>
          </p:nvPr>
        </p:nvSpPr>
        <p:spPr/>
        <p:txBody>
          <a:bodyPr/>
          <a:lstStyle>
            <a:extLst/>
          </a:lstStyle>
          <a:p>
            <a:endParaRPr lang="en-GB">
              <a:solidFill>
                <a:srgbClr val="4E5B6F"/>
              </a:solidFill>
            </a:endParaRPr>
          </a:p>
        </p:txBody>
      </p:sp>
      <p:sp>
        <p:nvSpPr>
          <p:cNvPr id="7" name="Slide Number Placeholder 6"/>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130486879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8" name="Footer Placeholder 7"/>
          <p:cNvSpPr>
            <a:spLocks noGrp="1"/>
          </p:cNvSpPr>
          <p:nvPr>
            <p:ph type="ftr" sz="quarter" idx="11"/>
          </p:nvPr>
        </p:nvSpPr>
        <p:spPr/>
        <p:txBody>
          <a:bodyPr/>
          <a:lstStyle>
            <a:extLst/>
          </a:lstStyle>
          <a:p>
            <a:endParaRPr lang="en-GB">
              <a:solidFill>
                <a:srgbClr val="4E5B6F"/>
              </a:solidFill>
            </a:endParaRPr>
          </a:p>
        </p:txBody>
      </p:sp>
      <p:sp>
        <p:nvSpPr>
          <p:cNvPr id="9" name="Slide Number Placeholder 8"/>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11250342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4" name="Footer Placeholder 3"/>
          <p:cNvSpPr>
            <a:spLocks noGrp="1"/>
          </p:cNvSpPr>
          <p:nvPr>
            <p:ph type="ftr" sz="quarter" idx="11"/>
          </p:nvPr>
        </p:nvSpPr>
        <p:spPr/>
        <p:txBody>
          <a:bodyPr/>
          <a:lstStyle>
            <a:extLst/>
          </a:lstStyle>
          <a:p>
            <a:endParaRPr lang="en-GB">
              <a:solidFill>
                <a:srgbClr val="4E5B6F"/>
              </a:solidFill>
            </a:endParaRPr>
          </a:p>
        </p:txBody>
      </p:sp>
      <p:sp>
        <p:nvSpPr>
          <p:cNvPr id="5" name="Slide Number Placeholder 4"/>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106037185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solidFill>
                <a:srgbClr val="4E5B6F"/>
              </a:solidFill>
            </a:endParaRPr>
          </a:p>
        </p:txBody>
      </p:sp>
      <p:sp>
        <p:nvSpPr>
          <p:cNvPr id="4" name="Slide Number Placeholder 3"/>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348311602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6" name="Footer Placeholder 5"/>
          <p:cNvSpPr>
            <a:spLocks noGrp="1"/>
          </p:cNvSpPr>
          <p:nvPr>
            <p:ph type="ftr" sz="quarter" idx="11"/>
          </p:nvPr>
        </p:nvSpPr>
        <p:spPr/>
        <p:txBody>
          <a:bodyPr/>
          <a:lstStyle>
            <a:extLst/>
          </a:lstStyle>
          <a:p>
            <a:endParaRPr lang="en-GB">
              <a:solidFill>
                <a:srgbClr val="4E5B6F"/>
              </a:solidFill>
            </a:endParaRPr>
          </a:p>
        </p:txBody>
      </p:sp>
      <p:sp>
        <p:nvSpPr>
          <p:cNvPr id="7" name="Slide Number Placeholder 6"/>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91342581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a:solidFill>
                <a:prstClr val="white"/>
              </a:solidFill>
            </a:endParaRPr>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a:solidFill>
                <a:prstClr val="white"/>
              </a:solidFill>
            </a:endParaRPr>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F90BB117-14CC-4115-ADE9-ABB480587663}" type="datetimeFigureOut">
              <a:rPr lang="en-US" smtClean="0">
                <a:solidFill>
                  <a:srgbClr val="D6ECFF"/>
                </a:solidFill>
              </a:rPr>
              <a:pPr/>
              <a:t>6/20/2011</a:t>
            </a:fld>
            <a:endParaRPr lang="en-GB">
              <a:solidFill>
                <a:srgbClr val="D6ECFF"/>
              </a:solidFill>
            </a:endParaRPr>
          </a:p>
        </p:txBody>
      </p:sp>
      <p:sp>
        <p:nvSpPr>
          <p:cNvPr id="6" name="Footer Placeholder 5"/>
          <p:cNvSpPr>
            <a:spLocks noGrp="1"/>
          </p:cNvSpPr>
          <p:nvPr>
            <p:ph type="ftr" sz="quarter" idx="11"/>
          </p:nvPr>
        </p:nvSpPr>
        <p:spPr/>
        <p:txBody>
          <a:bodyPr/>
          <a:lstStyle>
            <a:extLst/>
          </a:lstStyle>
          <a:p>
            <a:endParaRPr lang="en-GB">
              <a:solidFill>
                <a:srgbClr val="D6ECFF"/>
              </a:solidFill>
            </a:endParaRPr>
          </a:p>
        </p:txBody>
      </p:sp>
      <p:sp>
        <p:nvSpPr>
          <p:cNvPr id="7" name="Slide Number Placeholder 6"/>
          <p:cNvSpPr>
            <a:spLocks noGrp="1"/>
          </p:cNvSpPr>
          <p:nvPr>
            <p:ph type="sldNum" sz="quarter" idx="12"/>
          </p:nvPr>
        </p:nvSpPr>
        <p:spPr/>
        <p:txBody>
          <a:bodyPr/>
          <a:lstStyle>
            <a:extLst/>
          </a:lstStyle>
          <a:p>
            <a:fld id="{01EDC579-6CC5-4844-9466-2B205C960D4E}" type="slidenum">
              <a:rPr lang="en-GB" smtClean="0">
                <a:solidFill>
                  <a:srgbClr val="D6ECFF"/>
                </a:solidFill>
              </a:rPr>
              <a:pPr/>
              <a:t>‹#›</a:t>
            </a:fld>
            <a:endParaRPr lang="en-GB">
              <a:solidFill>
                <a:srgbClr val="D6ECFF"/>
              </a:solidFill>
            </a:endParaRPr>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extLst>
      <p:ext uri="{BB962C8B-B14F-4D97-AF65-F5344CB8AC3E}">
        <p14:creationId xmlns:p14="http://schemas.microsoft.com/office/powerpoint/2010/main" val="1699059628"/>
      </p:ext>
    </p:extLst>
  </p:cSld>
  <p:clrMapOvr>
    <a:overrideClrMapping bg1="dk1" tx1="lt1" bg2="dk2" tx2="lt2" accent1="accent1" accent2="accent2" accent3="accent3" accent4="accent4" accent5="accent5" accent6="accent6" hlink="hlink" folHlink="folHlink"/>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p:txBody>
          <a:bodyPr/>
          <a:lstStyle>
            <a:extLst/>
          </a:lstStyle>
          <a:p>
            <a:endParaRPr lang="en-GB">
              <a:solidFill>
                <a:srgbClr val="4E5B6F"/>
              </a:solidFill>
            </a:endParaRPr>
          </a:p>
        </p:txBody>
      </p:sp>
      <p:sp>
        <p:nvSpPr>
          <p:cNvPr id="6" name="Slide Number Placeholder 5"/>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67692479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GB">
              <a:solidFill>
                <a:srgbClr val="4E5B6F"/>
              </a:solidFill>
            </a:endParaRPr>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97092514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F90BB117-14CC-4115-ADE9-ABB480587663}" type="datetimeFigureOut">
              <a:rPr/>
              <a:pPr/>
              <a:t>6/20/2011</a:t>
            </a:fld>
            <a:endParaRPr lang="en-GB"/>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01EDC579-6CC5-4844-9466-2B205C960D4E}" type="slidenum">
              <a:rPr lang="en-GB"/>
              <a:pPr/>
              <a:t>‹#›</a:t>
            </a:fld>
            <a:endParaRPr lang="en-GB"/>
          </a:p>
        </p:txBody>
      </p:sp>
    </p:spTree>
    <p:extLst>
      <p:ext uri="{BB962C8B-B14F-4D97-AF65-F5344CB8AC3E}">
        <p14:creationId xmlns:p14="http://schemas.microsoft.com/office/powerpoint/2010/main" val="688709030"/>
      </p:ext>
    </p:extLst>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p:txBody>
          <a:bodyPr/>
          <a:lstStyle>
            <a:extLst/>
          </a:lstStyle>
          <a:p>
            <a:endParaRPr lang="en-GB">
              <a:solidFill>
                <a:srgbClr val="4E5B6F"/>
              </a:solidFill>
            </a:endParaRPr>
          </a:p>
        </p:txBody>
      </p:sp>
      <p:sp>
        <p:nvSpPr>
          <p:cNvPr id="6" name="Slide Number Placeholder 5"/>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403016539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GB">
              <a:solidFill>
                <a:srgbClr val="4E5B6F"/>
              </a:solidFill>
            </a:endParaRPr>
          </a:p>
        </p:txBody>
      </p:sp>
      <p:sp>
        <p:nvSpPr>
          <p:cNvPr id="6" name="Slide Number Placeholder 5"/>
          <p:cNvSpPr>
            <a:spLocks noGrp="1"/>
          </p:cNvSpPr>
          <p:nvPr>
            <p:ph type="sldNum" sz="quarter" idx="12"/>
          </p:nvPr>
        </p:nvSpPr>
        <p:spPr>
          <a:xfrm>
            <a:off x="6733952" y="6555112"/>
            <a:ext cx="588336" cy="228600"/>
          </a:xfrm>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53055538"/>
      </p:ext>
    </p:extLst>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6" name="Footer Placeholder 5"/>
          <p:cNvSpPr>
            <a:spLocks noGrp="1"/>
          </p:cNvSpPr>
          <p:nvPr>
            <p:ph type="ftr" sz="quarter" idx="11"/>
          </p:nvPr>
        </p:nvSpPr>
        <p:spPr/>
        <p:txBody>
          <a:bodyPr/>
          <a:lstStyle>
            <a:extLst/>
          </a:lstStyle>
          <a:p>
            <a:endParaRPr lang="en-GB">
              <a:solidFill>
                <a:srgbClr val="4E5B6F"/>
              </a:solidFill>
            </a:endParaRPr>
          </a:p>
        </p:txBody>
      </p:sp>
      <p:sp>
        <p:nvSpPr>
          <p:cNvPr id="7" name="Slide Number Placeholder 6"/>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61723510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8" name="Footer Placeholder 7"/>
          <p:cNvSpPr>
            <a:spLocks noGrp="1"/>
          </p:cNvSpPr>
          <p:nvPr>
            <p:ph type="ftr" sz="quarter" idx="11"/>
          </p:nvPr>
        </p:nvSpPr>
        <p:spPr/>
        <p:txBody>
          <a:bodyPr/>
          <a:lstStyle>
            <a:extLst/>
          </a:lstStyle>
          <a:p>
            <a:endParaRPr lang="en-GB">
              <a:solidFill>
                <a:srgbClr val="4E5B6F"/>
              </a:solidFill>
            </a:endParaRPr>
          </a:p>
        </p:txBody>
      </p:sp>
      <p:sp>
        <p:nvSpPr>
          <p:cNvPr id="9" name="Slide Number Placeholder 8"/>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55003315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4" name="Footer Placeholder 3"/>
          <p:cNvSpPr>
            <a:spLocks noGrp="1"/>
          </p:cNvSpPr>
          <p:nvPr>
            <p:ph type="ftr" sz="quarter" idx="11"/>
          </p:nvPr>
        </p:nvSpPr>
        <p:spPr/>
        <p:txBody>
          <a:bodyPr/>
          <a:lstStyle>
            <a:extLst/>
          </a:lstStyle>
          <a:p>
            <a:endParaRPr lang="en-GB">
              <a:solidFill>
                <a:srgbClr val="4E5B6F"/>
              </a:solidFill>
            </a:endParaRPr>
          </a:p>
        </p:txBody>
      </p:sp>
      <p:sp>
        <p:nvSpPr>
          <p:cNvPr id="5" name="Slide Number Placeholder 4"/>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18139896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solidFill>
                <a:srgbClr val="4E5B6F"/>
              </a:solidFill>
            </a:endParaRPr>
          </a:p>
        </p:txBody>
      </p:sp>
      <p:sp>
        <p:nvSpPr>
          <p:cNvPr id="4" name="Slide Number Placeholder 3"/>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56525868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6" name="Footer Placeholder 5"/>
          <p:cNvSpPr>
            <a:spLocks noGrp="1"/>
          </p:cNvSpPr>
          <p:nvPr>
            <p:ph type="ftr" sz="quarter" idx="11"/>
          </p:nvPr>
        </p:nvSpPr>
        <p:spPr/>
        <p:txBody>
          <a:bodyPr/>
          <a:lstStyle>
            <a:extLst/>
          </a:lstStyle>
          <a:p>
            <a:endParaRPr lang="en-GB">
              <a:solidFill>
                <a:srgbClr val="4E5B6F"/>
              </a:solidFill>
            </a:endParaRPr>
          </a:p>
        </p:txBody>
      </p:sp>
      <p:sp>
        <p:nvSpPr>
          <p:cNvPr id="7" name="Slide Number Placeholder 6"/>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66206024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a:solidFill>
                <a:prstClr val="white"/>
              </a:solidFill>
            </a:endParaRPr>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a:solidFill>
                <a:prstClr val="white"/>
              </a:solidFill>
            </a:endParaRPr>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F90BB117-14CC-4115-ADE9-ABB480587663}" type="datetimeFigureOut">
              <a:rPr lang="en-US" smtClean="0">
                <a:solidFill>
                  <a:srgbClr val="D6ECFF"/>
                </a:solidFill>
              </a:rPr>
              <a:pPr/>
              <a:t>6/20/2011</a:t>
            </a:fld>
            <a:endParaRPr lang="en-GB">
              <a:solidFill>
                <a:srgbClr val="D6ECFF"/>
              </a:solidFill>
            </a:endParaRPr>
          </a:p>
        </p:txBody>
      </p:sp>
      <p:sp>
        <p:nvSpPr>
          <p:cNvPr id="6" name="Footer Placeholder 5"/>
          <p:cNvSpPr>
            <a:spLocks noGrp="1"/>
          </p:cNvSpPr>
          <p:nvPr>
            <p:ph type="ftr" sz="quarter" idx="11"/>
          </p:nvPr>
        </p:nvSpPr>
        <p:spPr/>
        <p:txBody>
          <a:bodyPr/>
          <a:lstStyle>
            <a:extLst/>
          </a:lstStyle>
          <a:p>
            <a:endParaRPr lang="en-GB">
              <a:solidFill>
                <a:srgbClr val="D6ECFF"/>
              </a:solidFill>
            </a:endParaRPr>
          </a:p>
        </p:txBody>
      </p:sp>
      <p:sp>
        <p:nvSpPr>
          <p:cNvPr id="7" name="Slide Number Placeholder 6"/>
          <p:cNvSpPr>
            <a:spLocks noGrp="1"/>
          </p:cNvSpPr>
          <p:nvPr>
            <p:ph type="sldNum" sz="quarter" idx="12"/>
          </p:nvPr>
        </p:nvSpPr>
        <p:spPr/>
        <p:txBody>
          <a:bodyPr/>
          <a:lstStyle>
            <a:extLst/>
          </a:lstStyle>
          <a:p>
            <a:fld id="{01EDC579-6CC5-4844-9466-2B205C960D4E}" type="slidenum">
              <a:rPr lang="en-GB" smtClean="0">
                <a:solidFill>
                  <a:srgbClr val="D6ECFF"/>
                </a:solidFill>
              </a:rPr>
              <a:pPr/>
              <a:t>‹#›</a:t>
            </a:fld>
            <a:endParaRPr lang="en-GB">
              <a:solidFill>
                <a:srgbClr val="D6ECFF"/>
              </a:solidFill>
            </a:endParaRPr>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extLst>
      <p:ext uri="{BB962C8B-B14F-4D97-AF65-F5344CB8AC3E}">
        <p14:creationId xmlns:p14="http://schemas.microsoft.com/office/powerpoint/2010/main" val="1660953190"/>
      </p:ext>
    </p:extLst>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p:txBody>
          <a:bodyPr/>
          <a:lstStyle>
            <a:extLst/>
          </a:lstStyle>
          <a:p>
            <a:endParaRPr lang="en-GB">
              <a:solidFill>
                <a:srgbClr val="4E5B6F"/>
              </a:solidFill>
            </a:endParaRPr>
          </a:p>
        </p:txBody>
      </p:sp>
      <p:sp>
        <p:nvSpPr>
          <p:cNvPr id="6" name="Slide Number Placeholder 5"/>
          <p:cNvSpPr>
            <a:spLocks noGrp="1"/>
          </p:cNvSpPr>
          <p:nvPr>
            <p:ph type="sldNum" sz="quarter" idx="12"/>
          </p:nvPr>
        </p:nvSpPr>
        <p:spPr/>
        <p:txBody>
          <a:bodyPr/>
          <a:lstStyle>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179332120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GB">
              <a:solidFill>
                <a:srgbClr val="4E5B6F"/>
              </a:solidFill>
            </a:endParaRPr>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184889059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a:solidFill>
                <a:prstClr val="white">
                  <a:shade val="50000"/>
                </a:prstClr>
              </a:solidFill>
            </a:endParaRPr>
          </a:p>
        </p:txBody>
      </p:sp>
      <p:sp>
        <p:nvSpPr>
          <p:cNvPr id="29" name="Slide Number Placeholder 28"/>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155828864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7052875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4070666816"/>
      </p:ext>
    </p:extLst>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10770249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8" name="Footer Placeholder 7"/>
          <p:cNvSpPr>
            <a:spLocks noGrp="1"/>
          </p:cNvSpPr>
          <p:nvPr>
            <p:ph type="ftr" sz="quarter" idx="11"/>
          </p:nvPr>
        </p:nvSpPr>
        <p:spPr/>
        <p:txBody>
          <a:bodyPr/>
          <a:lstStyle/>
          <a:p>
            <a:endParaRPr lang="en-GB">
              <a:solidFill>
                <a:prstClr val="white">
                  <a:shade val="50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301189891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4" name="Footer Placeholder 3"/>
          <p:cNvSpPr>
            <a:spLocks noGrp="1"/>
          </p:cNvSpPr>
          <p:nvPr>
            <p:ph type="ftr" sz="quarter" idx="11"/>
          </p:nvPr>
        </p:nvSpPr>
        <p:spPr/>
        <p:txBody>
          <a:bodyPr/>
          <a:lstStyle/>
          <a:p>
            <a:endParaRPr lang="en-GB">
              <a:solidFill>
                <a:prstClr val="white">
                  <a:shade val="50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2033412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3" name="Footer Placeholder 2"/>
          <p:cNvSpPr>
            <a:spLocks noGrp="1"/>
          </p:cNvSpPr>
          <p:nvPr>
            <p:ph type="ftr" sz="quarter" idx="11"/>
          </p:nvPr>
        </p:nvSpPr>
        <p:spPr/>
        <p:txBody>
          <a:bodyPr/>
          <a:lstStyle/>
          <a:p>
            <a:endParaRPr lang="en-GB">
              <a:solidFill>
                <a:prstClr val="white">
                  <a:shade val="50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20419099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80910202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78427774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16234950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381371052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a:solidFill>
                <a:prstClr val="white">
                  <a:shade val="50000"/>
                </a:prstClr>
              </a:solidFill>
            </a:endParaRPr>
          </a:p>
        </p:txBody>
      </p:sp>
      <p:sp>
        <p:nvSpPr>
          <p:cNvPr id="29" name="Slide Number Placeholder 28"/>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98997911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360729899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4163506523"/>
      </p:ext>
    </p:extLst>
  </p:cSld>
  <p:clrMapOvr>
    <a:overrideClrMapping bg1="dk1" tx1="lt1" bg2="dk2" tx2="lt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80219513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8" name="Footer Placeholder 7"/>
          <p:cNvSpPr>
            <a:spLocks noGrp="1"/>
          </p:cNvSpPr>
          <p:nvPr>
            <p:ph type="ftr" sz="quarter" idx="11"/>
          </p:nvPr>
        </p:nvSpPr>
        <p:spPr/>
        <p:txBody>
          <a:bodyPr/>
          <a:lstStyle/>
          <a:p>
            <a:endParaRPr lang="en-GB">
              <a:solidFill>
                <a:prstClr val="white">
                  <a:shade val="50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44692604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4" name="Footer Placeholder 3"/>
          <p:cNvSpPr>
            <a:spLocks noGrp="1"/>
          </p:cNvSpPr>
          <p:nvPr>
            <p:ph type="ftr" sz="quarter" idx="11"/>
          </p:nvPr>
        </p:nvSpPr>
        <p:spPr/>
        <p:txBody>
          <a:bodyPr/>
          <a:lstStyle/>
          <a:p>
            <a:endParaRPr lang="en-GB">
              <a:solidFill>
                <a:prstClr val="white">
                  <a:shade val="50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15417214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3" name="Footer Placeholder 2"/>
          <p:cNvSpPr>
            <a:spLocks noGrp="1"/>
          </p:cNvSpPr>
          <p:nvPr>
            <p:ph type="ftr" sz="quarter" idx="11"/>
          </p:nvPr>
        </p:nvSpPr>
        <p:spPr/>
        <p:txBody>
          <a:bodyPr/>
          <a:lstStyle/>
          <a:p>
            <a:endParaRPr lang="en-GB">
              <a:solidFill>
                <a:prstClr val="white">
                  <a:shade val="50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31413653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43821891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4372436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01460085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54437412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a:solidFill>
                <a:prstClr val="white">
                  <a:shade val="50000"/>
                </a:prstClr>
              </a:solidFill>
            </a:endParaRPr>
          </a:p>
        </p:txBody>
      </p:sp>
      <p:sp>
        <p:nvSpPr>
          <p:cNvPr id="29" name="Slide Number Placeholder 28"/>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330972400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65844793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529371407"/>
      </p:ext>
    </p:extLst>
  </p:cSld>
  <p:clrMapOvr>
    <a:overrideClrMapping bg1="dk1" tx1="lt1" bg2="dk2" tx2="lt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324379042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8" name="Footer Placeholder 7"/>
          <p:cNvSpPr>
            <a:spLocks noGrp="1"/>
          </p:cNvSpPr>
          <p:nvPr>
            <p:ph type="ftr" sz="quarter" idx="11"/>
          </p:nvPr>
        </p:nvSpPr>
        <p:spPr/>
        <p:txBody>
          <a:bodyPr/>
          <a:lstStyle/>
          <a:p>
            <a:endParaRPr lang="en-GB">
              <a:solidFill>
                <a:prstClr val="white">
                  <a:shade val="50000"/>
                </a:prstClr>
              </a:solidFill>
            </a:endParaRPr>
          </a:p>
        </p:txBody>
      </p:sp>
      <p:sp>
        <p:nvSpPr>
          <p:cNvPr id="9" name="Slide Number Placeholder 8"/>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50935829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4" name="Footer Placeholder 3"/>
          <p:cNvSpPr>
            <a:spLocks noGrp="1"/>
          </p:cNvSpPr>
          <p:nvPr>
            <p:ph type="ftr" sz="quarter" idx="11"/>
          </p:nvPr>
        </p:nvSpPr>
        <p:spPr/>
        <p:txBody>
          <a:bodyPr/>
          <a:lstStyle/>
          <a:p>
            <a:endParaRPr lang="en-GB">
              <a:solidFill>
                <a:prstClr val="white">
                  <a:shade val="50000"/>
                </a:prstClr>
              </a:solidFill>
            </a:endParaRPr>
          </a:p>
        </p:txBody>
      </p:sp>
      <p:sp>
        <p:nvSpPr>
          <p:cNvPr id="5" name="Slide Number Placeholder 4"/>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22893327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3" name="Footer Placeholder 2"/>
          <p:cNvSpPr>
            <a:spLocks noGrp="1"/>
          </p:cNvSpPr>
          <p:nvPr>
            <p:ph type="ftr" sz="quarter" idx="11"/>
          </p:nvPr>
        </p:nvSpPr>
        <p:spPr/>
        <p:txBody>
          <a:bodyPr/>
          <a:lstStyle/>
          <a:p>
            <a:endParaRPr lang="en-GB">
              <a:solidFill>
                <a:prstClr val="white">
                  <a:shade val="50000"/>
                </a:prstClr>
              </a:solidFill>
            </a:endParaRPr>
          </a:p>
        </p:txBody>
      </p:sp>
      <p:sp>
        <p:nvSpPr>
          <p:cNvPr id="4" name="Slide Number Placeholder 3"/>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64095434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410310393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6" name="Footer Placeholder 5"/>
          <p:cNvSpPr>
            <a:spLocks noGrp="1"/>
          </p:cNvSpPr>
          <p:nvPr>
            <p:ph type="ftr" sz="quarter" idx="11"/>
          </p:nvPr>
        </p:nvSpPr>
        <p:spPr/>
        <p:txBody>
          <a:bodyPr/>
          <a:lstStyle/>
          <a:p>
            <a:endParaRPr lang="en-GB">
              <a:solidFill>
                <a:prstClr val="white">
                  <a:shade val="50000"/>
                </a:prstClr>
              </a:solidFill>
            </a:endParaRPr>
          </a:p>
        </p:txBody>
      </p:sp>
      <p:sp>
        <p:nvSpPr>
          <p:cNvPr id="7" name="Slide Number Placeholder 6"/>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24326984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02159458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5" name="Footer Placeholder 4"/>
          <p:cNvSpPr>
            <a:spLocks noGrp="1"/>
          </p:cNvSpPr>
          <p:nvPr>
            <p:ph type="ftr" sz="quarter" idx="11"/>
          </p:nvPr>
        </p:nvSpPr>
        <p:spPr/>
        <p:txBody>
          <a:bodyPr/>
          <a:lstStyle/>
          <a:p>
            <a:endParaRPr lang="en-GB">
              <a:solidFill>
                <a:prstClr val="white">
                  <a:shade val="50000"/>
                </a:prstClr>
              </a:solidFill>
            </a:endParaRPr>
          </a:p>
        </p:txBody>
      </p:sp>
      <p:sp>
        <p:nvSpPr>
          <p:cNvPr id="6" name="Slide Number Placeholder 5"/>
          <p:cNvSpPr>
            <a:spLocks noGrp="1"/>
          </p:cNvSpPr>
          <p:nvPr>
            <p:ph type="sldNum" sz="quarter" idx="12"/>
          </p:nvPr>
        </p:nvSpPr>
        <p:spPr/>
        <p:txBody>
          <a:body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1473844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1EA3BA-C6EA-41B8-B6C9-D4CD513A7B8A}" type="datetimeFigureOut">
              <a:rPr lang="en-GB" smtClean="0"/>
              <a:t>20/06/2011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4E934-E0B6-4383-83A8-886A16D89422}" type="slidenum">
              <a:rPr lang="en-GB" smtClean="0"/>
              <a:t>‹#›</a:t>
            </a:fld>
            <a:endParaRPr lang="en-GB"/>
          </a:p>
        </p:txBody>
      </p:sp>
    </p:spTree>
    <p:extLst>
      <p:ext uri="{BB962C8B-B14F-4D97-AF65-F5344CB8AC3E}">
        <p14:creationId xmlns:p14="http://schemas.microsoft.com/office/powerpoint/2010/main" val="3470611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5295448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9870257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6817831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3633626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0BB117-14CC-4115-ADE9-ABB480587663}" type="datetimeFigureOut">
              <a:rPr lang="en-US" smtClean="0">
                <a:solidFill>
                  <a:prstClr val="black">
                    <a:tint val="75000"/>
                  </a:prstClr>
                </a:solidFill>
              </a:rPr>
              <a:pPr/>
              <a:t>6/20/2011</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EDC579-6CC5-4844-9466-2B205C960D4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27872090"/>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solidFill>
                <a:srgbClr val="4E5B6F"/>
              </a:solidFill>
            </a:endParaRPr>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386407701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F90BB117-14CC-4115-ADE9-ABB480587663}" type="datetimeFigureOut">
              <a:rPr lang="en-US" smtClean="0">
                <a:solidFill>
                  <a:srgbClr val="4E5B6F"/>
                </a:solidFill>
              </a:rPr>
              <a:pPr/>
              <a:t>6/20/2011</a:t>
            </a:fld>
            <a:endParaRPr lang="en-GB">
              <a:solidFill>
                <a:srgbClr val="4E5B6F"/>
              </a:solidFill>
            </a:endParaRPr>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solidFill>
                <a:srgbClr val="4E5B6F"/>
              </a:solidFill>
            </a:endParaRPr>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01EDC579-6CC5-4844-9466-2B205C960D4E}" type="slidenum">
              <a:rPr lang="en-GB" smtClean="0">
                <a:solidFill>
                  <a:srgbClr val="4E5B6F"/>
                </a:solidFill>
              </a:rPr>
              <a:pPr/>
              <a:t>‹#›</a:t>
            </a:fld>
            <a:endParaRPr lang="en-GB">
              <a:solidFill>
                <a:srgbClr val="4E5B6F"/>
              </a:solidFill>
            </a:endParaRPr>
          </a:p>
        </p:txBody>
      </p:sp>
    </p:spTree>
    <p:extLst>
      <p:ext uri="{BB962C8B-B14F-4D97-AF65-F5344CB8AC3E}">
        <p14:creationId xmlns:p14="http://schemas.microsoft.com/office/powerpoint/2010/main" val="2050337538"/>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42003311"/>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225189824"/>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F90BB117-14CC-4115-ADE9-ABB480587663}" type="datetimeFigureOut">
              <a:rPr lang="en-US" smtClean="0">
                <a:solidFill>
                  <a:prstClr val="white">
                    <a:shade val="50000"/>
                  </a:prstClr>
                </a:solidFill>
              </a:rPr>
              <a:pPr/>
              <a:t>6/20/2011</a:t>
            </a:fld>
            <a:endParaRPr lang="en-GB">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01EDC579-6CC5-4844-9466-2B205C960D4E}" type="slidenum">
              <a:rPr lang="en-GB" smtClean="0">
                <a:solidFill>
                  <a:prstClr val="white">
                    <a:shade val="50000"/>
                  </a:prstClr>
                </a:solidFill>
              </a:rPr>
              <a:pPr/>
              <a:t>‹#›</a:t>
            </a:fld>
            <a:endParaRPr lang="en-GB">
              <a:solidFill>
                <a:prstClr val="white">
                  <a:shade val="50000"/>
                </a:prstClr>
              </a:solidFill>
            </a:endParaRPr>
          </a:p>
        </p:txBody>
      </p:sp>
    </p:spTree>
    <p:extLst>
      <p:ext uri="{BB962C8B-B14F-4D97-AF65-F5344CB8AC3E}">
        <p14:creationId xmlns:p14="http://schemas.microsoft.com/office/powerpoint/2010/main" val="523417834"/>
      </p:ext>
    </p:extLst>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6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3.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3.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3.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4.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4.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0.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5.xml"/></Relationships>
</file>

<file path=ppt/slides/_rels/slide2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84.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17.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1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17.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95.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3.xml"/></Relationships>
</file>

<file path=ppt/slides/_rels/slide2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bg1"/>
                </a:solidFill>
              </a:rPr>
              <a:t>Medieval Astrology</a:t>
            </a:r>
            <a:endParaRPr lang="en-GB" dirty="0">
              <a:solidFill>
                <a:schemeClr val="bg1"/>
              </a:solidFill>
            </a:endParaRPr>
          </a:p>
        </p:txBody>
      </p:sp>
      <p:sp>
        <p:nvSpPr>
          <p:cNvPr id="3" name="Subtitle 2"/>
          <p:cNvSpPr>
            <a:spLocks noGrp="1"/>
          </p:cNvSpPr>
          <p:nvPr>
            <p:ph type="subTitle" idx="1"/>
          </p:nvPr>
        </p:nvSpPr>
        <p:spPr/>
        <p:txBody>
          <a:bodyPr/>
          <a:lstStyle/>
          <a:p>
            <a:r>
              <a:rPr lang="en-GB" dirty="0" smtClean="0">
                <a:solidFill>
                  <a:schemeClr val="bg1"/>
                </a:solidFill>
              </a:rPr>
              <a:t>A few concepts</a:t>
            </a:r>
          </a:p>
          <a:p>
            <a:r>
              <a:rPr lang="en-GB" dirty="0" smtClean="0">
                <a:solidFill>
                  <a:schemeClr val="bg1"/>
                </a:solidFill>
              </a:rPr>
              <a:t>Bernadette Brady</a:t>
            </a:r>
            <a:endParaRPr lang="en-GB" dirty="0">
              <a:solidFill>
                <a:schemeClr val="bg1"/>
              </a:solidFill>
            </a:endParaRPr>
          </a:p>
        </p:txBody>
      </p:sp>
    </p:spTree>
    <p:extLst>
      <p:ext uri="{BB962C8B-B14F-4D97-AF65-F5344CB8AC3E}">
        <p14:creationId xmlns:p14="http://schemas.microsoft.com/office/powerpoint/2010/main" val="34359502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4" descr="http://www.astroprofile.com/images/houses_chart.gif"/>
          <p:cNvPicPr>
            <a:picLocks noChangeAspect="1" noChangeArrowheads="1"/>
          </p:cNvPicPr>
          <p:nvPr/>
        </p:nvPicPr>
        <p:blipFill>
          <a:blip r:embed="rId2" cstate="print"/>
          <a:srcRect/>
          <a:stretch>
            <a:fillRect/>
          </a:stretch>
        </p:blipFill>
        <p:spPr bwMode="auto">
          <a:xfrm>
            <a:off x="1285852" y="285728"/>
            <a:ext cx="5715040" cy="5938429"/>
          </a:xfrm>
          <a:prstGeom prst="rect">
            <a:avLst/>
          </a:prstGeom>
          <a:noFill/>
        </p:spPr>
      </p:pic>
      <p:sp>
        <p:nvSpPr>
          <p:cNvPr id="3" name="Flowchart: Merge 2"/>
          <p:cNvSpPr/>
          <p:nvPr/>
        </p:nvSpPr>
        <p:spPr>
          <a:xfrm rot="20726083">
            <a:off x="2927417" y="160840"/>
            <a:ext cx="1667871" cy="3041814"/>
          </a:xfrm>
          <a:prstGeom prst="flowChartMerg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 name="Flowchart: Merge 4"/>
          <p:cNvSpPr/>
          <p:nvPr/>
        </p:nvSpPr>
        <p:spPr>
          <a:xfrm rot="9936692">
            <a:off x="3725401" y="3289256"/>
            <a:ext cx="1667871" cy="2919126"/>
          </a:xfrm>
          <a:prstGeom prst="flowChartMerg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Flowchart: Merge 5"/>
          <p:cNvSpPr/>
          <p:nvPr/>
        </p:nvSpPr>
        <p:spPr>
          <a:xfrm rot="15237513">
            <a:off x="1701292" y="2182981"/>
            <a:ext cx="1836212" cy="2967326"/>
          </a:xfrm>
          <a:prstGeom prst="flowChartMerg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 name="Flowchart: Merge 6"/>
          <p:cNvSpPr/>
          <p:nvPr/>
        </p:nvSpPr>
        <p:spPr>
          <a:xfrm rot="4436508">
            <a:off x="4907825" y="1182126"/>
            <a:ext cx="1667871" cy="3292518"/>
          </a:xfrm>
          <a:prstGeom prst="flowChartMerg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9" name="Flowchart: Extract 8"/>
          <p:cNvSpPr/>
          <p:nvPr/>
        </p:nvSpPr>
        <p:spPr>
          <a:xfrm rot="1057182">
            <a:off x="3605752" y="3228302"/>
            <a:ext cx="761267" cy="1285884"/>
          </a:xfrm>
          <a:prstGeom prst="flowChartExtra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Flowchart: Extract 9"/>
          <p:cNvSpPr/>
          <p:nvPr/>
        </p:nvSpPr>
        <p:spPr>
          <a:xfrm rot="6318678">
            <a:off x="2969553" y="2397559"/>
            <a:ext cx="798279" cy="1285884"/>
          </a:xfrm>
          <a:prstGeom prst="flowChartExtra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1" name="Flowchart: Extract 10"/>
          <p:cNvSpPr/>
          <p:nvPr/>
        </p:nvSpPr>
        <p:spPr>
          <a:xfrm rot="11823454">
            <a:off x="3951576" y="1970684"/>
            <a:ext cx="797851" cy="1285884"/>
          </a:xfrm>
          <a:prstGeom prst="flowChartExtra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2" name="Flowchart: Extract 11"/>
          <p:cNvSpPr/>
          <p:nvPr/>
        </p:nvSpPr>
        <p:spPr>
          <a:xfrm rot="16874528">
            <a:off x="4424139" y="2750522"/>
            <a:ext cx="691641" cy="1285884"/>
          </a:xfrm>
          <a:prstGeom prst="flowChartExtra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TextBox 12"/>
          <p:cNvSpPr txBox="1"/>
          <p:nvPr/>
        </p:nvSpPr>
        <p:spPr>
          <a:xfrm>
            <a:off x="6858016" y="4857760"/>
            <a:ext cx="2000264" cy="1569660"/>
          </a:xfrm>
          <a:prstGeom prst="rect">
            <a:avLst/>
          </a:prstGeom>
          <a:noFill/>
        </p:spPr>
        <p:txBody>
          <a:bodyPr wrap="square" rtlCol="0">
            <a:spAutoFit/>
          </a:bodyPr>
          <a:lstStyle/>
          <a:p>
            <a:r>
              <a:rPr lang="en-GB" sz="2400" dirty="0">
                <a:solidFill>
                  <a:srgbClr val="1F497D">
                    <a:lumMod val="50000"/>
                  </a:srgbClr>
                </a:solidFill>
              </a:rPr>
              <a:t>Houses  provide an accidental dignity </a:t>
            </a:r>
          </a:p>
        </p:txBody>
      </p:sp>
      <p:sp>
        <p:nvSpPr>
          <p:cNvPr id="14" name="TextBox 13"/>
          <p:cNvSpPr txBox="1"/>
          <p:nvPr/>
        </p:nvSpPr>
        <p:spPr>
          <a:xfrm>
            <a:off x="142844" y="214290"/>
            <a:ext cx="1697772" cy="1384995"/>
          </a:xfrm>
          <a:prstGeom prst="rect">
            <a:avLst/>
          </a:prstGeom>
          <a:noFill/>
        </p:spPr>
        <p:txBody>
          <a:bodyPr wrap="none" rtlCol="0">
            <a:spAutoFit/>
          </a:bodyPr>
          <a:lstStyle/>
          <a:p>
            <a:r>
              <a:rPr lang="en-GB" sz="2800" dirty="0">
                <a:solidFill>
                  <a:prstClr val="black"/>
                </a:solidFill>
              </a:rPr>
              <a:t>Angular, </a:t>
            </a:r>
            <a:br>
              <a:rPr lang="en-GB" sz="2800" dirty="0">
                <a:solidFill>
                  <a:prstClr val="black"/>
                </a:solidFill>
              </a:rPr>
            </a:br>
            <a:r>
              <a:rPr lang="en-GB" sz="2800" dirty="0">
                <a:solidFill>
                  <a:prstClr val="black"/>
                </a:solidFill>
              </a:rPr>
              <a:t>Succedent</a:t>
            </a:r>
            <a:br>
              <a:rPr lang="en-GB" sz="2800" dirty="0">
                <a:solidFill>
                  <a:prstClr val="black"/>
                </a:solidFill>
              </a:rPr>
            </a:br>
            <a:r>
              <a:rPr lang="en-GB" sz="2800" dirty="0">
                <a:solidFill>
                  <a:prstClr val="black"/>
                </a:solidFill>
              </a:rPr>
              <a:t>or Cadent</a:t>
            </a:r>
          </a:p>
        </p:txBody>
      </p:sp>
    </p:spTree>
    <p:extLst>
      <p:ext uri="{BB962C8B-B14F-4D97-AF65-F5344CB8AC3E}">
        <p14:creationId xmlns:p14="http://schemas.microsoft.com/office/powerpoint/2010/main" val="3224527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571479"/>
            <a:ext cx="7416824" cy="584775"/>
          </a:xfrm>
          <a:prstGeom prst="rect">
            <a:avLst/>
          </a:prstGeom>
          <a:noFill/>
        </p:spPr>
        <p:txBody>
          <a:bodyPr wrap="square" rtlCol="0">
            <a:spAutoFit/>
          </a:bodyPr>
          <a:lstStyle/>
          <a:p>
            <a:r>
              <a:rPr lang="en-GB" sz="3200" dirty="0"/>
              <a:t>The Essential Dignities by </a:t>
            </a:r>
            <a:r>
              <a:rPr lang="en-GB" sz="3200" dirty="0" smtClean="0"/>
              <a:t>Nature (sign)</a:t>
            </a:r>
            <a:endParaRPr lang="en-GB" sz="3200" dirty="0"/>
          </a:p>
        </p:txBody>
      </p:sp>
      <p:graphicFrame>
        <p:nvGraphicFramePr>
          <p:cNvPr id="10" name="Table 9"/>
          <p:cNvGraphicFramePr>
            <a:graphicFrameLocks noGrp="1"/>
          </p:cNvGraphicFramePr>
          <p:nvPr/>
        </p:nvGraphicFramePr>
        <p:xfrm>
          <a:off x="1500166" y="1500174"/>
          <a:ext cx="6095999" cy="4145280"/>
        </p:xfrm>
        <a:graphic>
          <a:graphicData uri="http://schemas.openxmlformats.org/drawingml/2006/table">
            <a:tbl>
              <a:tblPr firstRow="1" bandRow="1">
                <a:tableStyleId>{327F97BB-C833-4FB7-BDE5-3F7075034690}</a:tableStyleId>
              </a:tblPr>
              <a:tblGrid>
                <a:gridCol w="400837"/>
                <a:gridCol w="1456551"/>
                <a:gridCol w="1714512"/>
                <a:gridCol w="1643074"/>
                <a:gridCol w="881025"/>
              </a:tblGrid>
              <a:tr h="370840">
                <a:tc>
                  <a:txBody>
                    <a:bodyPr/>
                    <a:lstStyle/>
                    <a:p>
                      <a:endParaRPr lang="en-GB" sz="2800" dirty="0">
                        <a:latin typeface="Solar" pitchFamily="34" charset="0"/>
                      </a:endParaRPr>
                    </a:p>
                  </a:txBody>
                  <a:tcPr/>
                </a:tc>
                <a:tc>
                  <a:txBody>
                    <a:bodyPr/>
                    <a:lstStyle/>
                    <a:p>
                      <a:pPr algn="ctr"/>
                      <a:r>
                        <a:rPr lang="en-GB" sz="2400" dirty="0" smtClean="0">
                          <a:solidFill>
                            <a:srgbClr val="FFC000"/>
                          </a:solidFill>
                          <a:latin typeface="Arial" pitchFamily="34" charset="0"/>
                          <a:cs typeface="Arial" pitchFamily="34" charset="0"/>
                        </a:rPr>
                        <a:t>Rules</a:t>
                      </a:r>
                      <a:endParaRPr lang="en-GB" sz="2400" dirty="0">
                        <a:solidFill>
                          <a:srgbClr val="FFC000"/>
                        </a:solidFill>
                        <a:latin typeface="Arial" pitchFamily="34" charset="0"/>
                        <a:cs typeface="Arial" pitchFamily="34" charset="0"/>
                      </a:endParaRPr>
                    </a:p>
                  </a:txBody>
                  <a:tcPr/>
                </a:tc>
                <a:tc>
                  <a:txBody>
                    <a:bodyPr/>
                    <a:lstStyle/>
                    <a:p>
                      <a:pPr algn="ctr"/>
                      <a:r>
                        <a:rPr lang="en-GB" sz="2400" dirty="0" smtClean="0">
                          <a:latin typeface="Arial" pitchFamily="34" charset="0"/>
                          <a:cs typeface="Arial" pitchFamily="34" charset="0"/>
                        </a:rPr>
                        <a:t>Detriment</a:t>
                      </a:r>
                      <a:endParaRPr lang="en-GB" sz="2400" dirty="0">
                        <a:latin typeface="Arial" pitchFamily="34" charset="0"/>
                        <a:cs typeface="Arial" pitchFamily="34" charset="0"/>
                      </a:endParaRPr>
                    </a:p>
                  </a:txBody>
                  <a:tcPr/>
                </a:tc>
                <a:tc>
                  <a:txBody>
                    <a:bodyPr/>
                    <a:lstStyle/>
                    <a:p>
                      <a:pPr algn="ctr"/>
                      <a:r>
                        <a:rPr lang="en-GB" sz="2400" dirty="0" smtClean="0">
                          <a:solidFill>
                            <a:srgbClr val="FFC000"/>
                          </a:solidFill>
                          <a:latin typeface="Arial" pitchFamily="34" charset="0"/>
                          <a:cs typeface="Arial" pitchFamily="34" charset="0"/>
                        </a:rPr>
                        <a:t>Exaltation</a:t>
                      </a:r>
                      <a:endParaRPr lang="en-GB" sz="2400" dirty="0">
                        <a:solidFill>
                          <a:srgbClr val="FFC000"/>
                        </a:solidFill>
                        <a:latin typeface="Arial" pitchFamily="34" charset="0"/>
                        <a:cs typeface="Arial" pitchFamily="34" charset="0"/>
                      </a:endParaRPr>
                    </a:p>
                  </a:txBody>
                  <a:tcPr/>
                </a:tc>
                <a:tc>
                  <a:txBody>
                    <a:bodyPr/>
                    <a:lstStyle/>
                    <a:p>
                      <a:pPr algn="ctr"/>
                      <a:r>
                        <a:rPr lang="en-GB" sz="2800" dirty="0" smtClean="0">
                          <a:solidFill>
                            <a:schemeClr val="bg1"/>
                          </a:solidFill>
                          <a:latin typeface="Arial" pitchFamily="34" charset="0"/>
                          <a:cs typeface="Arial" pitchFamily="34" charset="0"/>
                        </a:rPr>
                        <a:t>Fall</a:t>
                      </a:r>
                      <a:endParaRPr lang="en-GB" sz="2800" dirty="0">
                        <a:solidFill>
                          <a:schemeClr val="bg1"/>
                        </a:solidFill>
                        <a:latin typeface="Solar" pitchFamily="34" charset="0"/>
                      </a:endParaRPr>
                    </a:p>
                  </a:txBody>
                  <a:tcPr/>
                </a:tc>
              </a:tr>
              <a:tr h="370840">
                <a:tc>
                  <a:txBody>
                    <a:bodyPr/>
                    <a:lstStyle/>
                    <a:p>
                      <a:r>
                        <a:rPr lang="en-GB" sz="2800" dirty="0" smtClean="0">
                          <a:latin typeface="Solar" pitchFamily="34" charset="0"/>
                        </a:rPr>
                        <a:t>N</a:t>
                      </a:r>
                      <a:endParaRPr lang="en-GB" sz="2800" dirty="0">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latin typeface="Solar" pitchFamily="34" charset="0"/>
                        </a:rPr>
                        <a:t> </a:t>
                      </a:r>
                      <a:r>
                        <a:rPr lang="en-GB" sz="2800" dirty="0" smtClean="0">
                          <a:solidFill>
                            <a:srgbClr val="FFC000"/>
                          </a:solidFill>
                          <a:latin typeface="Solar" pitchFamily="34" charset="0"/>
                        </a:rPr>
                        <a:t>E</a:t>
                      </a:r>
                    </a:p>
                  </a:txBody>
                  <a:tcPr/>
                </a:tc>
                <a:tc>
                  <a:txBody>
                    <a:bodyPr/>
                    <a:lstStyle/>
                    <a:p>
                      <a:pPr algn="ctr"/>
                      <a:r>
                        <a:rPr lang="en-GB" sz="2800" baseline="0" dirty="0" smtClean="0">
                          <a:solidFill>
                            <a:schemeClr val="bg1"/>
                          </a:solidFill>
                          <a:latin typeface="Solar" pitchFamily="34" charset="0"/>
                        </a:rPr>
                        <a:t> K </a:t>
                      </a:r>
                      <a:endParaRPr lang="en-GB" sz="2800" dirty="0">
                        <a:solidFill>
                          <a:schemeClr val="bg1"/>
                        </a:solidFill>
                        <a:latin typeface="Solar" pitchFamily="34" charset="0"/>
                      </a:endParaRPr>
                    </a:p>
                  </a:txBody>
                  <a:tcPr/>
                </a:tc>
                <a:tc>
                  <a:txBody>
                    <a:bodyPr/>
                    <a:lstStyle/>
                    <a:p>
                      <a:pPr algn="ctr"/>
                      <a:r>
                        <a:rPr lang="en-GB" sz="2800" dirty="0" smtClean="0">
                          <a:solidFill>
                            <a:srgbClr val="FFC000"/>
                          </a:solidFill>
                          <a:latin typeface="Solar" pitchFamily="34" charset="0"/>
                        </a:rPr>
                        <a:t>A</a:t>
                      </a:r>
                      <a:endParaRPr lang="en-GB" sz="2800" dirty="0">
                        <a:solidFill>
                          <a:srgbClr val="FFC000"/>
                        </a:solidFill>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baseline="0" dirty="0" smtClean="0">
                          <a:solidFill>
                            <a:schemeClr val="bg1"/>
                          </a:solidFill>
                          <a:latin typeface="Solar" pitchFamily="34" charset="0"/>
                        </a:rPr>
                        <a:t>G</a:t>
                      </a:r>
                      <a:endParaRPr lang="en-GB" sz="2800" dirty="0" smtClean="0">
                        <a:solidFill>
                          <a:schemeClr val="bg1"/>
                        </a:solidFill>
                        <a:latin typeface="Solar" pitchFamily="34" charset="0"/>
                      </a:endParaRPr>
                    </a:p>
                  </a:txBody>
                  <a:tcPr/>
                </a:tc>
              </a:tr>
              <a:tr h="4638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dirty="0" smtClean="0">
                          <a:latin typeface="Solar" pitchFamily="34" charset="0"/>
                        </a:rPr>
                        <a:t>M</a:t>
                      </a:r>
                    </a:p>
                  </a:txBody>
                  <a:tcPr/>
                </a:tc>
                <a:tc>
                  <a:txBody>
                    <a:bodyPr/>
                    <a:lstStyle/>
                    <a:p>
                      <a:pPr algn="ctr"/>
                      <a:r>
                        <a:rPr lang="en-GB" sz="2800" dirty="0" smtClean="0">
                          <a:solidFill>
                            <a:srgbClr val="FFC000"/>
                          </a:solidFill>
                          <a:latin typeface="Solar" pitchFamily="34" charset="0"/>
                        </a:rPr>
                        <a:t>D</a:t>
                      </a:r>
                      <a:endParaRPr lang="en-GB" sz="2800" dirty="0">
                        <a:latin typeface="Solar" pitchFamily="34" charset="0"/>
                      </a:endParaRPr>
                    </a:p>
                  </a:txBody>
                  <a:tcPr/>
                </a:tc>
                <a:tc>
                  <a:txBody>
                    <a:bodyPr/>
                    <a:lstStyle/>
                    <a:p>
                      <a:pPr algn="ctr"/>
                      <a:r>
                        <a:rPr lang="en-GB" sz="2800" baseline="0" dirty="0" smtClean="0">
                          <a:solidFill>
                            <a:schemeClr val="bg1"/>
                          </a:solidFill>
                          <a:latin typeface="Solar" pitchFamily="34" charset="0"/>
                        </a:rPr>
                        <a:t>J</a:t>
                      </a:r>
                      <a:endParaRPr lang="en-GB" sz="2800" dirty="0">
                        <a:solidFill>
                          <a:schemeClr val="bg1"/>
                        </a:solidFill>
                        <a:latin typeface="Solar" pitchFamily="34" charset="0"/>
                      </a:endParaRPr>
                    </a:p>
                  </a:txBody>
                  <a:tcPr/>
                </a:tc>
                <a:tc>
                  <a:txBody>
                    <a:bodyPr/>
                    <a:lstStyle/>
                    <a:p>
                      <a:pPr algn="ctr"/>
                      <a:r>
                        <a:rPr lang="en-GB" sz="2800" dirty="0" smtClean="0">
                          <a:solidFill>
                            <a:srgbClr val="FFC000"/>
                          </a:solidFill>
                          <a:latin typeface="Solar" pitchFamily="34" charset="0"/>
                        </a:rPr>
                        <a:t>B</a:t>
                      </a:r>
                      <a:endParaRPr lang="en-GB" sz="2800" dirty="0">
                        <a:latin typeface="Solar" pitchFamily="34" charset="0"/>
                      </a:endParaRPr>
                    </a:p>
                  </a:txBody>
                  <a:tcPr/>
                </a:tc>
                <a:tc>
                  <a:txBody>
                    <a:bodyPr/>
                    <a:lstStyle/>
                    <a:p>
                      <a:pPr algn="ctr"/>
                      <a:r>
                        <a:rPr lang="en-GB" sz="2800" baseline="0" dirty="0" smtClean="0">
                          <a:solidFill>
                            <a:schemeClr val="bg1"/>
                          </a:solidFill>
                          <a:latin typeface="Solar" pitchFamily="34" charset="0"/>
                        </a:rPr>
                        <a:t>H</a:t>
                      </a:r>
                      <a:endParaRPr lang="en-GB" sz="2800" dirty="0">
                        <a:latin typeface="Solar" pitchFamily="34" charset="0"/>
                      </a:endParaRPr>
                    </a:p>
                  </a:txBody>
                  <a:tcPr/>
                </a:tc>
              </a:tr>
              <a:tr h="370840">
                <a:tc>
                  <a:txBody>
                    <a:bodyPr/>
                    <a:lstStyle/>
                    <a:p>
                      <a:r>
                        <a:rPr lang="en-GB" sz="2800" dirty="0" smtClean="0">
                          <a:latin typeface="Solar" pitchFamily="34" charset="0"/>
                        </a:rPr>
                        <a:t>O</a:t>
                      </a:r>
                      <a:endParaRPr lang="en-GB" sz="2800" dirty="0">
                        <a:latin typeface="Solar" pitchFamily="34" charset="0"/>
                      </a:endParaRPr>
                    </a:p>
                  </a:txBody>
                  <a:tcPr/>
                </a:tc>
                <a:tc>
                  <a:txBody>
                    <a:bodyPr/>
                    <a:lstStyle/>
                    <a:p>
                      <a:pPr algn="ctr"/>
                      <a:r>
                        <a:rPr lang="en-GB" sz="2800" dirty="0" smtClean="0">
                          <a:solidFill>
                            <a:srgbClr val="FFC000"/>
                          </a:solidFill>
                          <a:latin typeface="Solar" pitchFamily="34" charset="0"/>
                        </a:rPr>
                        <a:t> C</a:t>
                      </a:r>
                      <a:r>
                        <a:rPr lang="en-GB" sz="2800" baseline="0" dirty="0" smtClean="0">
                          <a:solidFill>
                            <a:srgbClr val="FFC000"/>
                          </a:solidFill>
                          <a:latin typeface="Solar" pitchFamily="34" charset="0"/>
                        </a:rPr>
                        <a:t> </a:t>
                      </a:r>
                      <a:r>
                        <a:rPr lang="en-GB" sz="2800" dirty="0" smtClean="0">
                          <a:solidFill>
                            <a:srgbClr val="FFC000"/>
                          </a:solidFill>
                          <a:latin typeface="Solar" pitchFamily="34" charset="0"/>
                        </a:rPr>
                        <a:t>F</a:t>
                      </a:r>
                      <a:r>
                        <a:rPr lang="en-GB" sz="2800" baseline="0" dirty="0" smtClean="0">
                          <a:solidFill>
                            <a:srgbClr val="FFC000"/>
                          </a:solidFill>
                          <a:latin typeface="Solar" pitchFamily="34" charset="0"/>
                        </a:rPr>
                        <a:t> </a:t>
                      </a:r>
                      <a:endParaRPr lang="en-GB" sz="2800" dirty="0">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solidFill>
                            <a:schemeClr val="bg1"/>
                          </a:solidFill>
                          <a:latin typeface="Solar" pitchFamily="34" charset="0"/>
                        </a:rPr>
                        <a:t>I</a:t>
                      </a:r>
                      <a:r>
                        <a:rPr lang="en-GB" sz="2800" baseline="0" dirty="0" smtClean="0">
                          <a:solidFill>
                            <a:schemeClr val="bg1"/>
                          </a:solidFill>
                          <a:latin typeface="Solar" pitchFamily="34" charset="0"/>
                        </a:rPr>
                        <a:t> L </a:t>
                      </a:r>
                      <a:endParaRPr lang="en-GB" sz="2800" dirty="0" smtClean="0">
                        <a:solidFill>
                          <a:schemeClr val="bg1"/>
                        </a:solidFill>
                        <a:latin typeface="Solar" pitchFamily="34" charset="0"/>
                      </a:endParaRPr>
                    </a:p>
                  </a:txBody>
                  <a:tcPr/>
                </a:tc>
                <a:tc>
                  <a:txBody>
                    <a:bodyPr/>
                    <a:lstStyle/>
                    <a:p>
                      <a:pPr algn="ctr"/>
                      <a:r>
                        <a:rPr lang="en-GB" sz="2800" dirty="0" smtClean="0">
                          <a:solidFill>
                            <a:srgbClr val="FFC000"/>
                          </a:solidFill>
                          <a:latin typeface="Solar" pitchFamily="34" charset="0"/>
                        </a:rPr>
                        <a:t>F</a:t>
                      </a:r>
                      <a:endParaRPr lang="en-GB" sz="2800" dirty="0">
                        <a:latin typeface="Solar" pitchFamily="34" charset="0"/>
                      </a:endParaRPr>
                    </a:p>
                  </a:txBody>
                  <a:tcPr/>
                </a:tc>
                <a:tc>
                  <a:txBody>
                    <a:bodyPr/>
                    <a:lstStyle/>
                    <a:p>
                      <a:pPr algn="ctr"/>
                      <a:r>
                        <a:rPr lang="en-GB" sz="2800" baseline="0" dirty="0" smtClean="0">
                          <a:solidFill>
                            <a:schemeClr val="bg1"/>
                          </a:solidFill>
                          <a:latin typeface="Solar" pitchFamily="34" charset="0"/>
                        </a:rPr>
                        <a:t>L</a:t>
                      </a:r>
                      <a:endParaRPr lang="en-GB" sz="2800" dirty="0">
                        <a:latin typeface="Solar" pitchFamily="34" charset="0"/>
                      </a:endParaRPr>
                    </a:p>
                  </a:txBody>
                  <a:tcPr/>
                </a:tc>
              </a:tr>
              <a:tr h="370840">
                <a:tc>
                  <a:txBody>
                    <a:bodyPr/>
                    <a:lstStyle/>
                    <a:p>
                      <a:r>
                        <a:rPr lang="en-GB" sz="2800" dirty="0" smtClean="0">
                          <a:latin typeface="Solar" pitchFamily="34" charset="0"/>
                        </a:rPr>
                        <a:t>P</a:t>
                      </a:r>
                      <a:endParaRPr lang="en-GB" sz="2800" dirty="0">
                        <a:latin typeface="Solar" pitchFamily="34" charset="0"/>
                      </a:endParaRPr>
                    </a:p>
                  </a:txBody>
                  <a:tcPr/>
                </a:tc>
                <a:tc>
                  <a:txBody>
                    <a:bodyPr/>
                    <a:lstStyle/>
                    <a:p>
                      <a:pPr algn="ctr"/>
                      <a:r>
                        <a:rPr lang="en-GB" sz="2800" dirty="0" smtClean="0">
                          <a:solidFill>
                            <a:srgbClr val="FFC000"/>
                          </a:solidFill>
                          <a:latin typeface="Solar" pitchFamily="34" charset="0"/>
                        </a:rPr>
                        <a:t>B</a:t>
                      </a:r>
                      <a:r>
                        <a:rPr lang="en-GB" sz="2800" baseline="0" dirty="0" smtClean="0">
                          <a:solidFill>
                            <a:srgbClr val="FFC000"/>
                          </a:solidFill>
                          <a:latin typeface="Solar" pitchFamily="34" charset="0"/>
                        </a:rPr>
                        <a:t> G</a:t>
                      </a:r>
                      <a:endParaRPr lang="en-GB" sz="2800" dirty="0">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solidFill>
                            <a:schemeClr val="bg1"/>
                          </a:solidFill>
                          <a:latin typeface="Solar" pitchFamily="34" charset="0"/>
                        </a:rPr>
                        <a:t>A</a:t>
                      </a:r>
                      <a:r>
                        <a:rPr lang="en-GB" sz="2800" baseline="0" dirty="0" smtClean="0">
                          <a:solidFill>
                            <a:schemeClr val="bg1"/>
                          </a:solidFill>
                          <a:latin typeface="Solar" pitchFamily="34" charset="0"/>
                        </a:rPr>
                        <a:t> H </a:t>
                      </a:r>
                      <a:endParaRPr lang="en-GB" sz="2800" dirty="0" smtClean="0">
                        <a:solidFill>
                          <a:schemeClr val="bg1"/>
                        </a:solidFill>
                        <a:latin typeface="Solar" pitchFamily="34" charset="0"/>
                      </a:endParaRPr>
                    </a:p>
                  </a:txBody>
                  <a:tcPr/>
                </a:tc>
                <a:tc>
                  <a:txBody>
                    <a:bodyPr/>
                    <a:lstStyle/>
                    <a:p>
                      <a:pPr algn="ctr"/>
                      <a:r>
                        <a:rPr lang="en-GB" sz="2800" baseline="0" dirty="0" smtClean="0">
                          <a:solidFill>
                            <a:srgbClr val="FFC000"/>
                          </a:solidFill>
                          <a:latin typeface="Solar" pitchFamily="34" charset="0"/>
                        </a:rPr>
                        <a:t>L</a:t>
                      </a:r>
                      <a:endParaRPr lang="en-GB" sz="2800" dirty="0">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solidFill>
                            <a:schemeClr val="bg1"/>
                          </a:solidFill>
                          <a:latin typeface="Solar" pitchFamily="34" charset="0"/>
                        </a:rPr>
                        <a:t>F</a:t>
                      </a:r>
                      <a:r>
                        <a:rPr lang="en-GB" sz="2800" baseline="0" dirty="0" smtClean="0">
                          <a:solidFill>
                            <a:schemeClr val="bg1"/>
                          </a:solidFill>
                          <a:latin typeface="Solar" pitchFamily="34" charset="0"/>
                        </a:rPr>
                        <a:t> </a:t>
                      </a:r>
                      <a:endParaRPr lang="en-GB" sz="2800" dirty="0" smtClean="0">
                        <a:solidFill>
                          <a:schemeClr val="bg1"/>
                        </a:solidFill>
                        <a:latin typeface="Solar" pitchFamily="34" charset="0"/>
                      </a:endParaRPr>
                    </a:p>
                  </a:txBody>
                  <a:tcPr/>
                </a:tc>
              </a:tr>
              <a:tr h="370840">
                <a:tc>
                  <a:txBody>
                    <a:bodyPr/>
                    <a:lstStyle/>
                    <a:p>
                      <a:r>
                        <a:rPr lang="en-GB" sz="2800" dirty="0" smtClean="0">
                          <a:latin typeface="Solar" pitchFamily="34" charset="0"/>
                        </a:rPr>
                        <a:t>Q</a:t>
                      </a:r>
                      <a:endParaRPr lang="en-GB" sz="2800" dirty="0">
                        <a:latin typeface="Solar" pitchFamily="34" charset="0"/>
                      </a:endParaRPr>
                    </a:p>
                  </a:txBody>
                  <a:tcPr/>
                </a:tc>
                <a:tc>
                  <a:txBody>
                    <a:bodyPr/>
                    <a:lstStyle/>
                    <a:p>
                      <a:pPr algn="ctr"/>
                      <a:r>
                        <a:rPr lang="en-GB" sz="2800" dirty="0" smtClean="0">
                          <a:solidFill>
                            <a:srgbClr val="FFC000"/>
                          </a:solidFill>
                          <a:latin typeface="Solar" pitchFamily="34" charset="0"/>
                        </a:rPr>
                        <a:t>A</a:t>
                      </a:r>
                      <a:r>
                        <a:rPr lang="en-GB" sz="2800" baseline="0" dirty="0" smtClean="0">
                          <a:solidFill>
                            <a:srgbClr val="FFC000"/>
                          </a:solidFill>
                          <a:latin typeface="Solar" pitchFamily="34" charset="0"/>
                        </a:rPr>
                        <a:t> H </a:t>
                      </a:r>
                      <a:endParaRPr lang="en-GB" sz="2800" dirty="0">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solidFill>
                            <a:schemeClr val="bg1"/>
                          </a:solidFill>
                          <a:latin typeface="Solar" pitchFamily="34" charset="0"/>
                        </a:rPr>
                        <a:t>B</a:t>
                      </a:r>
                      <a:r>
                        <a:rPr lang="en-GB" sz="2800" baseline="0" dirty="0" smtClean="0">
                          <a:solidFill>
                            <a:schemeClr val="bg1"/>
                          </a:solidFill>
                          <a:latin typeface="Solar" pitchFamily="34" charset="0"/>
                        </a:rPr>
                        <a:t> G</a:t>
                      </a:r>
                      <a:endParaRPr lang="en-GB" sz="2800" dirty="0" smtClean="0">
                        <a:solidFill>
                          <a:schemeClr val="bg1"/>
                        </a:solidFill>
                        <a:latin typeface="Solar" pitchFamily="34" charset="0"/>
                      </a:endParaRPr>
                    </a:p>
                  </a:txBody>
                  <a:tcPr/>
                </a:tc>
                <a:tc>
                  <a:txBody>
                    <a:bodyPr/>
                    <a:lstStyle/>
                    <a:p>
                      <a:pPr algn="ctr"/>
                      <a:r>
                        <a:rPr lang="en-GB" sz="2800" baseline="0" dirty="0" smtClean="0">
                          <a:solidFill>
                            <a:srgbClr val="FFC000"/>
                          </a:solidFill>
                          <a:latin typeface="Solar" pitchFamily="34" charset="0"/>
                        </a:rPr>
                        <a:t>J</a:t>
                      </a:r>
                      <a:endParaRPr lang="en-GB" sz="2800" dirty="0">
                        <a:latin typeface="Solar" pitchFamily="34" charset="0"/>
                      </a:endParaRPr>
                    </a:p>
                  </a:txBody>
                  <a:tcPr/>
                </a:tc>
                <a:tc>
                  <a:txBody>
                    <a:bodyPr/>
                    <a:lstStyle/>
                    <a:p>
                      <a:pPr algn="ctr"/>
                      <a:r>
                        <a:rPr lang="en-GB" sz="2800" dirty="0" smtClean="0">
                          <a:solidFill>
                            <a:schemeClr val="bg1"/>
                          </a:solidFill>
                          <a:latin typeface="Solar" pitchFamily="34" charset="0"/>
                        </a:rPr>
                        <a:t>D</a:t>
                      </a:r>
                      <a:endParaRPr lang="en-GB" sz="2800" dirty="0">
                        <a:latin typeface="Solar" pitchFamily="34" charset="0"/>
                      </a:endParaRPr>
                    </a:p>
                  </a:txBody>
                  <a:tcPr/>
                </a:tc>
              </a:tr>
              <a:tr h="370840">
                <a:tc>
                  <a:txBody>
                    <a:bodyPr/>
                    <a:lstStyle/>
                    <a:p>
                      <a:r>
                        <a:rPr lang="en-GB" sz="2800" dirty="0" smtClean="0">
                          <a:latin typeface="Solar" pitchFamily="34" charset="0"/>
                        </a:rPr>
                        <a:t>R</a:t>
                      </a:r>
                      <a:endParaRPr lang="en-GB" sz="2800" dirty="0">
                        <a:latin typeface="Solar" pitchFamily="34" charset="0"/>
                      </a:endParaRPr>
                    </a:p>
                  </a:txBody>
                  <a:tcPr/>
                </a:tc>
                <a:tc>
                  <a:txBody>
                    <a:bodyPr/>
                    <a:lstStyle/>
                    <a:p>
                      <a:pPr algn="ctr"/>
                      <a:r>
                        <a:rPr lang="en-GB" sz="2800" dirty="0" smtClean="0">
                          <a:solidFill>
                            <a:srgbClr val="FFC000"/>
                          </a:solidFill>
                          <a:latin typeface="Solar" pitchFamily="34" charset="0"/>
                        </a:rPr>
                        <a:t>I</a:t>
                      </a:r>
                      <a:r>
                        <a:rPr lang="en-GB" sz="2800" baseline="0" dirty="0" smtClean="0">
                          <a:solidFill>
                            <a:srgbClr val="FFC000"/>
                          </a:solidFill>
                          <a:latin typeface="Solar" pitchFamily="34" charset="0"/>
                        </a:rPr>
                        <a:t> L </a:t>
                      </a:r>
                      <a:endParaRPr lang="en-GB" sz="2800" dirty="0">
                        <a:latin typeface="Solar" pitchFamily="34" charset="0"/>
                      </a:endParaRPr>
                    </a:p>
                  </a:txBody>
                  <a:tcPr/>
                </a:tc>
                <a:tc>
                  <a:txBody>
                    <a:bodyPr/>
                    <a:lstStyle/>
                    <a:p>
                      <a:pPr algn="ctr"/>
                      <a:r>
                        <a:rPr lang="en-GB" sz="2800" dirty="0" smtClean="0">
                          <a:solidFill>
                            <a:schemeClr val="bg1"/>
                          </a:solidFill>
                          <a:latin typeface="Solar" pitchFamily="34" charset="0"/>
                        </a:rPr>
                        <a:t>C</a:t>
                      </a:r>
                      <a:r>
                        <a:rPr lang="en-GB" sz="2800" baseline="0" dirty="0" smtClean="0">
                          <a:solidFill>
                            <a:schemeClr val="bg1"/>
                          </a:solidFill>
                          <a:latin typeface="Solar" pitchFamily="34" charset="0"/>
                        </a:rPr>
                        <a:t> </a:t>
                      </a:r>
                      <a:r>
                        <a:rPr lang="en-GB" sz="2800" dirty="0" smtClean="0">
                          <a:solidFill>
                            <a:schemeClr val="bg1"/>
                          </a:solidFill>
                          <a:latin typeface="Solar" pitchFamily="34" charset="0"/>
                        </a:rPr>
                        <a:t>F</a:t>
                      </a:r>
                      <a:r>
                        <a:rPr lang="en-GB" sz="2800" baseline="0" dirty="0" smtClean="0">
                          <a:solidFill>
                            <a:schemeClr val="bg1"/>
                          </a:solidFill>
                          <a:latin typeface="Solar" pitchFamily="34" charset="0"/>
                        </a:rPr>
                        <a:t> </a:t>
                      </a:r>
                      <a:endParaRPr lang="en-GB" sz="2800" dirty="0">
                        <a:solidFill>
                          <a:schemeClr val="bg1"/>
                        </a:solidFill>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solidFill>
                            <a:srgbClr val="FFC000"/>
                          </a:solidFill>
                          <a:latin typeface="Solar" pitchFamily="34" charset="0"/>
                        </a:rPr>
                        <a:t>D</a:t>
                      </a:r>
                      <a:endParaRPr lang="en-GB" sz="2800" dirty="0" smtClean="0">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baseline="0" dirty="0" smtClean="0">
                          <a:solidFill>
                            <a:schemeClr val="bg1"/>
                          </a:solidFill>
                          <a:latin typeface="Solar" pitchFamily="34" charset="0"/>
                        </a:rPr>
                        <a:t>J</a:t>
                      </a:r>
                      <a:endParaRPr lang="en-GB" sz="2800" dirty="0" smtClean="0">
                        <a:solidFill>
                          <a:schemeClr val="bg1"/>
                        </a:solidFill>
                        <a:latin typeface="Solar" pitchFamily="34" charset="0"/>
                      </a:endParaRPr>
                    </a:p>
                  </a:txBody>
                  <a:tcPr/>
                </a:tc>
              </a:tr>
              <a:tr h="370840">
                <a:tc>
                  <a:txBody>
                    <a:bodyPr/>
                    <a:lstStyle/>
                    <a:p>
                      <a:r>
                        <a:rPr lang="en-GB" sz="2800" dirty="0" smtClean="0">
                          <a:latin typeface="Solar" pitchFamily="34" charset="0"/>
                        </a:rPr>
                        <a:t>S</a:t>
                      </a:r>
                      <a:endParaRPr lang="en-GB" sz="2800" dirty="0">
                        <a:latin typeface="Solar" pitchFamily="34" charset="0"/>
                      </a:endParaRPr>
                    </a:p>
                  </a:txBody>
                  <a:tcPr/>
                </a:tc>
                <a:tc>
                  <a:txBody>
                    <a:bodyPr/>
                    <a:lstStyle/>
                    <a:p>
                      <a:pPr algn="ctr"/>
                      <a:r>
                        <a:rPr lang="en-GB" sz="2800" baseline="0" dirty="0" smtClean="0">
                          <a:solidFill>
                            <a:srgbClr val="FFC000"/>
                          </a:solidFill>
                          <a:latin typeface="Solar" pitchFamily="34" charset="0"/>
                        </a:rPr>
                        <a:t>J K </a:t>
                      </a:r>
                      <a:endParaRPr lang="en-GB" sz="2800" dirty="0">
                        <a:latin typeface="Solar"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smtClean="0">
                          <a:solidFill>
                            <a:schemeClr val="bg1"/>
                          </a:solidFill>
                          <a:latin typeface="Solar" pitchFamily="34" charset="0"/>
                        </a:rPr>
                        <a:t>D E</a:t>
                      </a:r>
                    </a:p>
                  </a:txBody>
                  <a:tcPr/>
                </a:tc>
                <a:tc>
                  <a:txBody>
                    <a:bodyPr/>
                    <a:lstStyle/>
                    <a:p>
                      <a:pPr algn="ctr"/>
                      <a:r>
                        <a:rPr lang="en-GB" sz="2800" baseline="0" dirty="0" smtClean="0">
                          <a:solidFill>
                            <a:srgbClr val="FFC000"/>
                          </a:solidFill>
                          <a:latin typeface="Solar" pitchFamily="34" charset="0"/>
                        </a:rPr>
                        <a:t>G</a:t>
                      </a:r>
                      <a:endParaRPr lang="en-GB" sz="2800" dirty="0">
                        <a:latin typeface="Solar" pitchFamily="34" charset="0"/>
                      </a:endParaRPr>
                    </a:p>
                  </a:txBody>
                  <a:tcPr/>
                </a:tc>
                <a:tc>
                  <a:txBody>
                    <a:bodyPr/>
                    <a:lstStyle/>
                    <a:p>
                      <a:pPr algn="ctr"/>
                      <a:r>
                        <a:rPr lang="en-GB" sz="2800" dirty="0" smtClean="0">
                          <a:solidFill>
                            <a:schemeClr val="bg1"/>
                          </a:solidFill>
                          <a:latin typeface="Solar" pitchFamily="34" charset="0"/>
                        </a:rPr>
                        <a:t>A</a:t>
                      </a:r>
                      <a:endParaRPr lang="en-GB" sz="2800" dirty="0">
                        <a:latin typeface="Solar" pitchFamily="34" charset="0"/>
                      </a:endParaRPr>
                    </a:p>
                  </a:txBody>
                  <a:tcPr/>
                </a:tc>
              </a:tr>
            </a:tbl>
          </a:graphicData>
        </a:graphic>
      </p:graphicFrame>
    </p:spTree>
    <p:extLst>
      <p:ext uri="{BB962C8B-B14F-4D97-AF65-F5344CB8AC3E}">
        <p14:creationId xmlns:p14="http://schemas.microsoft.com/office/powerpoint/2010/main" val="35567651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orothean Triplicities"/>
          <p:cNvPicPr>
            <a:picLocks noChangeAspect="1" noChangeArrowheads="1"/>
          </p:cNvPicPr>
          <p:nvPr/>
        </p:nvPicPr>
        <p:blipFill>
          <a:blip r:embed="rId2" cstate="print"/>
          <a:srcRect/>
          <a:stretch>
            <a:fillRect/>
          </a:stretch>
        </p:blipFill>
        <p:spPr bwMode="auto">
          <a:xfrm>
            <a:off x="500034" y="1857364"/>
            <a:ext cx="8252870" cy="3500462"/>
          </a:xfrm>
          <a:prstGeom prst="rect">
            <a:avLst/>
          </a:prstGeom>
          <a:noFill/>
          <a:ln w="9525">
            <a:noFill/>
            <a:miter lim="800000"/>
            <a:headEnd/>
            <a:tailEnd/>
          </a:ln>
        </p:spPr>
      </p:pic>
      <p:sp>
        <p:nvSpPr>
          <p:cNvPr id="3" name="TextBox 2"/>
          <p:cNvSpPr txBox="1"/>
          <p:nvPr/>
        </p:nvSpPr>
        <p:spPr>
          <a:xfrm>
            <a:off x="3143240" y="428604"/>
            <a:ext cx="2714644" cy="523220"/>
          </a:xfrm>
          <a:prstGeom prst="rect">
            <a:avLst/>
          </a:prstGeom>
          <a:noFill/>
        </p:spPr>
        <p:txBody>
          <a:bodyPr wrap="square" rtlCol="0">
            <a:spAutoFit/>
          </a:bodyPr>
          <a:lstStyle/>
          <a:p>
            <a:r>
              <a:rPr lang="en-GB" sz="2800" dirty="0">
                <a:solidFill>
                  <a:prstClr val="white"/>
                </a:solidFill>
              </a:rPr>
              <a:t>The Triplicities</a:t>
            </a:r>
          </a:p>
        </p:txBody>
      </p:sp>
      <p:sp>
        <p:nvSpPr>
          <p:cNvPr id="4" name="TextBox 3"/>
          <p:cNvSpPr txBox="1"/>
          <p:nvPr/>
        </p:nvSpPr>
        <p:spPr>
          <a:xfrm>
            <a:off x="1428728" y="1071546"/>
            <a:ext cx="6077241" cy="738664"/>
          </a:xfrm>
          <a:prstGeom prst="rect">
            <a:avLst/>
          </a:prstGeom>
          <a:noFill/>
        </p:spPr>
        <p:txBody>
          <a:bodyPr wrap="none" rtlCol="0">
            <a:spAutoFit/>
          </a:bodyPr>
          <a:lstStyle/>
          <a:p>
            <a:pPr algn="ctr"/>
            <a:r>
              <a:rPr lang="en-GB" sz="2400" dirty="0"/>
              <a:t>As used by </a:t>
            </a:r>
            <a:r>
              <a:rPr lang="en-GB" sz="2400" dirty="0" err="1"/>
              <a:t>Dorotheus</a:t>
            </a:r>
            <a:r>
              <a:rPr lang="en-GB" sz="2400" dirty="0"/>
              <a:t> of Sidon, 1st century C.E.</a:t>
            </a:r>
            <a:br>
              <a:rPr lang="en-GB" sz="2400" dirty="0"/>
            </a:br>
            <a:r>
              <a:rPr lang="en-GB" dirty="0" smtClean="0"/>
              <a:t> </a:t>
            </a:r>
            <a:endParaRPr lang="en-GB" dirty="0"/>
          </a:p>
        </p:txBody>
      </p:sp>
    </p:spTree>
    <p:extLst>
      <p:ext uri="{BB962C8B-B14F-4D97-AF65-F5344CB8AC3E}">
        <p14:creationId xmlns:p14="http://schemas.microsoft.com/office/powerpoint/2010/main" val="33137623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35696" y="332656"/>
            <a:ext cx="4896544" cy="523220"/>
          </a:xfrm>
          <a:prstGeom prst="rect">
            <a:avLst/>
          </a:prstGeom>
          <a:noFill/>
        </p:spPr>
        <p:txBody>
          <a:bodyPr wrap="square" rtlCol="0">
            <a:spAutoFit/>
          </a:bodyPr>
          <a:lstStyle/>
          <a:p>
            <a:r>
              <a:rPr lang="en-GB" sz="2800" dirty="0" smtClean="0"/>
              <a:t>Triplicity Rulerships of Houses </a:t>
            </a:r>
            <a:endParaRPr lang="en-GB" sz="2800" dirty="0"/>
          </a:p>
        </p:txBody>
      </p:sp>
      <p:sp>
        <p:nvSpPr>
          <p:cNvPr id="3" name="TextBox 2"/>
          <p:cNvSpPr txBox="1"/>
          <p:nvPr/>
        </p:nvSpPr>
        <p:spPr>
          <a:xfrm>
            <a:off x="323528" y="908720"/>
            <a:ext cx="8568952" cy="6555641"/>
          </a:xfrm>
          <a:prstGeom prst="rect">
            <a:avLst/>
          </a:prstGeom>
          <a:noFill/>
        </p:spPr>
        <p:txBody>
          <a:bodyPr wrap="square" rtlCol="0">
            <a:spAutoFit/>
          </a:bodyPr>
          <a:lstStyle/>
          <a:p>
            <a:r>
              <a:rPr lang="en-GB" sz="2800" b="1" dirty="0" smtClean="0"/>
              <a:t>Three Trip rulers of the :</a:t>
            </a:r>
          </a:p>
          <a:p>
            <a:endParaRPr lang="en-GB" sz="2800" dirty="0"/>
          </a:p>
          <a:p>
            <a:r>
              <a:rPr lang="en-GB" sz="2800" b="1" dirty="0" smtClean="0"/>
              <a:t>1</a:t>
            </a:r>
            <a:r>
              <a:rPr lang="en-GB" sz="2800" b="1" baseline="30000" dirty="0" smtClean="0"/>
              <a:t>st</a:t>
            </a:r>
            <a:r>
              <a:rPr lang="en-GB" sz="2800" b="1" dirty="0" smtClean="0"/>
              <a:t> house </a:t>
            </a:r>
            <a:r>
              <a:rPr lang="en-GB" sz="2800" dirty="0" smtClean="0"/>
              <a:t>-  The three periods of life </a:t>
            </a:r>
          </a:p>
          <a:p>
            <a:r>
              <a:rPr lang="en-GB" sz="2800" b="1" dirty="0" smtClean="0"/>
              <a:t>2</a:t>
            </a:r>
            <a:r>
              <a:rPr lang="en-GB" sz="2800" b="1" baseline="30000" dirty="0" smtClean="0"/>
              <a:t>nd</a:t>
            </a:r>
            <a:r>
              <a:rPr lang="en-GB" sz="2800" b="1" dirty="0" smtClean="0"/>
              <a:t> house </a:t>
            </a:r>
            <a:r>
              <a:rPr lang="en-GB" sz="2800" dirty="0" smtClean="0"/>
              <a:t>– Wealth in the three periods of life</a:t>
            </a:r>
          </a:p>
          <a:p>
            <a:r>
              <a:rPr lang="en-GB" sz="2800" b="1" dirty="0" smtClean="0"/>
              <a:t>3</a:t>
            </a:r>
            <a:r>
              <a:rPr lang="en-GB" sz="2800" b="1" baseline="30000" dirty="0" smtClean="0"/>
              <a:t>rd</a:t>
            </a:r>
            <a:r>
              <a:rPr lang="en-GB" sz="2800" b="1" dirty="0" smtClean="0"/>
              <a:t> house </a:t>
            </a:r>
            <a:r>
              <a:rPr lang="en-GB" sz="2800" dirty="0" smtClean="0"/>
              <a:t>–  1</a:t>
            </a:r>
            <a:r>
              <a:rPr lang="en-GB" sz="2800" baseline="30000" dirty="0" smtClean="0"/>
              <a:t>st</a:t>
            </a:r>
            <a:r>
              <a:rPr lang="en-GB" sz="2800" dirty="0" smtClean="0"/>
              <a:t> Ruler, Elder sibling -  2</a:t>
            </a:r>
            <a:r>
              <a:rPr lang="en-GB" sz="2800" baseline="30000" dirty="0" smtClean="0"/>
              <a:t>nd</a:t>
            </a:r>
            <a:r>
              <a:rPr lang="en-GB" sz="2800" dirty="0" smtClean="0"/>
              <a:t> Ruler, Middle sibling-  3</a:t>
            </a:r>
            <a:r>
              <a:rPr lang="en-GB" sz="2800" baseline="30000" dirty="0" smtClean="0"/>
              <a:t>rd</a:t>
            </a:r>
            <a:r>
              <a:rPr lang="en-GB" sz="2800" dirty="0" smtClean="0"/>
              <a:t> Ruler Younger sibling </a:t>
            </a:r>
          </a:p>
          <a:p>
            <a:r>
              <a:rPr lang="en-GB" sz="2800" b="1" dirty="0" smtClean="0"/>
              <a:t>4</a:t>
            </a:r>
            <a:r>
              <a:rPr lang="en-GB" sz="2800" b="1" baseline="30000" dirty="0" smtClean="0"/>
              <a:t>th</a:t>
            </a:r>
            <a:r>
              <a:rPr lang="en-GB" sz="2800" b="1" dirty="0" smtClean="0"/>
              <a:t> house </a:t>
            </a:r>
            <a:r>
              <a:rPr lang="en-GB" sz="2800" dirty="0" smtClean="0"/>
              <a:t>-  1</a:t>
            </a:r>
            <a:r>
              <a:rPr lang="en-GB" sz="2800" baseline="30000" dirty="0" smtClean="0"/>
              <a:t>st</a:t>
            </a:r>
            <a:r>
              <a:rPr lang="en-GB" sz="2800" dirty="0" smtClean="0"/>
              <a:t> = Father and inheritance, 2</a:t>
            </a:r>
            <a:r>
              <a:rPr lang="en-GB" sz="2800" baseline="30000" dirty="0" smtClean="0"/>
              <a:t>nd</a:t>
            </a:r>
            <a:r>
              <a:rPr lang="en-GB" sz="2800" dirty="0" smtClean="0"/>
              <a:t> =  Home , 3</a:t>
            </a:r>
            <a:r>
              <a:rPr lang="en-GB" sz="2800" baseline="30000" dirty="0" smtClean="0"/>
              <a:t>rd</a:t>
            </a:r>
            <a:r>
              <a:rPr lang="en-GB" sz="2800" dirty="0" smtClean="0"/>
              <a:t> = How one ends things – death. </a:t>
            </a:r>
          </a:p>
          <a:p>
            <a:r>
              <a:rPr lang="en-GB" sz="2800" b="1" dirty="0"/>
              <a:t>5</a:t>
            </a:r>
            <a:r>
              <a:rPr lang="en-GB" sz="2800" b="1" baseline="30000" dirty="0" smtClean="0"/>
              <a:t>th</a:t>
            </a:r>
            <a:r>
              <a:rPr lang="en-GB" sz="2800" b="1" dirty="0" smtClean="0"/>
              <a:t> house </a:t>
            </a:r>
            <a:r>
              <a:rPr lang="en-GB" sz="2800" dirty="0" smtClean="0"/>
              <a:t>-  1</a:t>
            </a:r>
            <a:r>
              <a:rPr lang="en-GB" sz="2800" baseline="30000" dirty="0" smtClean="0"/>
              <a:t>st</a:t>
            </a:r>
            <a:r>
              <a:rPr lang="en-GB" sz="2800" dirty="0" smtClean="0"/>
              <a:t> = Children , 2</a:t>
            </a:r>
            <a:r>
              <a:rPr lang="en-GB" sz="2800" baseline="30000" dirty="0" smtClean="0"/>
              <a:t>nd</a:t>
            </a:r>
            <a:r>
              <a:rPr lang="en-GB" sz="2800" dirty="0" smtClean="0"/>
              <a:t> =  Sensual Pleasures , 3</a:t>
            </a:r>
            <a:r>
              <a:rPr lang="en-GB" sz="2800" baseline="30000" dirty="0" smtClean="0"/>
              <a:t>rd</a:t>
            </a:r>
            <a:r>
              <a:rPr lang="en-GB" sz="2800" dirty="0" smtClean="0"/>
              <a:t> = Honours you received .   </a:t>
            </a:r>
          </a:p>
          <a:p>
            <a:r>
              <a:rPr lang="en-GB" sz="2800" b="1" dirty="0" smtClean="0"/>
              <a:t>6</a:t>
            </a:r>
            <a:r>
              <a:rPr lang="en-GB" sz="2800" b="1" baseline="30000" dirty="0" smtClean="0"/>
              <a:t>th</a:t>
            </a:r>
            <a:r>
              <a:rPr lang="en-GB" sz="2800" b="1" dirty="0" smtClean="0"/>
              <a:t> house </a:t>
            </a:r>
            <a:r>
              <a:rPr lang="en-GB" sz="2800" dirty="0" smtClean="0"/>
              <a:t>-  1</a:t>
            </a:r>
            <a:r>
              <a:rPr lang="en-GB" sz="2800" baseline="30000" dirty="0" smtClean="0"/>
              <a:t>st</a:t>
            </a:r>
            <a:r>
              <a:rPr lang="en-GB" sz="2800" dirty="0" smtClean="0"/>
              <a:t> = Illness, 2</a:t>
            </a:r>
            <a:r>
              <a:rPr lang="en-GB" sz="2800" baseline="30000" dirty="0" smtClean="0"/>
              <a:t>nd</a:t>
            </a:r>
            <a:r>
              <a:rPr lang="en-GB" sz="2800" dirty="0" smtClean="0"/>
              <a:t> =  Servants, slaves  , 3</a:t>
            </a:r>
            <a:r>
              <a:rPr lang="en-GB" sz="2800" baseline="30000" dirty="0" smtClean="0"/>
              <a:t>rd</a:t>
            </a:r>
            <a:r>
              <a:rPr lang="en-GB" sz="2800" dirty="0" smtClean="0"/>
              <a:t> = Success from one’s own work.   </a:t>
            </a:r>
          </a:p>
          <a:p>
            <a:endParaRPr lang="en-GB" sz="2800" dirty="0" smtClean="0"/>
          </a:p>
          <a:p>
            <a:r>
              <a:rPr lang="en-GB" sz="2800" dirty="0" smtClean="0"/>
              <a:t>  </a:t>
            </a:r>
          </a:p>
          <a:p>
            <a:endParaRPr lang="en-GB" sz="2800" dirty="0"/>
          </a:p>
        </p:txBody>
      </p:sp>
    </p:spTree>
    <p:extLst>
      <p:ext uri="{BB962C8B-B14F-4D97-AF65-F5344CB8AC3E}">
        <p14:creationId xmlns:p14="http://schemas.microsoft.com/office/powerpoint/2010/main" val="22328913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35696" y="332656"/>
            <a:ext cx="4896544" cy="523220"/>
          </a:xfrm>
          <a:prstGeom prst="rect">
            <a:avLst/>
          </a:prstGeom>
          <a:noFill/>
        </p:spPr>
        <p:txBody>
          <a:bodyPr wrap="square" rtlCol="0">
            <a:spAutoFit/>
          </a:bodyPr>
          <a:lstStyle/>
          <a:p>
            <a:r>
              <a:rPr lang="en-GB" sz="2800" dirty="0" smtClean="0"/>
              <a:t>Triplicity Rulerships of Houses </a:t>
            </a:r>
            <a:endParaRPr lang="en-GB" sz="2800" dirty="0"/>
          </a:p>
        </p:txBody>
      </p:sp>
      <p:sp>
        <p:nvSpPr>
          <p:cNvPr id="3" name="TextBox 2"/>
          <p:cNvSpPr txBox="1"/>
          <p:nvPr/>
        </p:nvSpPr>
        <p:spPr>
          <a:xfrm>
            <a:off x="323528" y="908720"/>
            <a:ext cx="8568952" cy="5693866"/>
          </a:xfrm>
          <a:prstGeom prst="rect">
            <a:avLst/>
          </a:prstGeom>
          <a:noFill/>
        </p:spPr>
        <p:txBody>
          <a:bodyPr wrap="square" rtlCol="0">
            <a:spAutoFit/>
          </a:bodyPr>
          <a:lstStyle/>
          <a:p>
            <a:r>
              <a:rPr lang="en-GB" sz="2800" b="1" dirty="0" smtClean="0"/>
              <a:t>Three Trip rulers of the :</a:t>
            </a:r>
            <a:endParaRPr lang="en-GB" sz="2800" dirty="0"/>
          </a:p>
          <a:p>
            <a:r>
              <a:rPr lang="en-GB" sz="2800" b="1" dirty="0" smtClean="0"/>
              <a:t>7</a:t>
            </a:r>
            <a:r>
              <a:rPr lang="en-GB" sz="2800" b="1" baseline="30000" dirty="0" smtClean="0"/>
              <a:t>th</a:t>
            </a:r>
            <a:r>
              <a:rPr lang="en-GB" sz="2800" b="1" dirty="0" smtClean="0"/>
              <a:t>  house </a:t>
            </a:r>
            <a:r>
              <a:rPr lang="en-GB" sz="2800" dirty="0" smtClean="0"/>
              <a:t>–  1</a:t>
            </a:r>
            <a:r>
              <a:rPr lang="en-GB" sz="2800" baseline="30000" dirty="0" smtClean="0"/>
              <a:t>st</a:t>
            </a:r>
            <a:r>
              <a:rPr lang="en-GB" sz="2800" dirty="0" smtClean="0"/>
              <a:t> = Intimate relationships,  -  2</a:t>
            </a:r>
            <a:r>
              <a:rPr lang="en-GB" sz="2800" baseline="30000" dirty="0" smtClean="0"/>
              <a:t>nd </a:t>
            </a:r>
            <a:r>
              <a:rPr lang="en-GB" sz="2800" dirty="0" smtClean="0"/>
              <a:t>= Conflicts, 3</a:t>
            </a:r>
            <a:r>
              <a:rPr lang="en-GB" sz="2800" baseline="30000" dirty="0" smtClean="0"/>
              <a:t>rd</a:t>
            </a:r>
            <a:r>
              <a:rPr lang="en-GB" sz="2800" dirty="0" smtClean="0"/>
              <a:t>  = Associations</a:t>
            </a:r>
          </a:p>
          <a:p>
            <a:r>
              <a:rPr lang="en-GB" sz="2800" b="1" dirty="0" smtClean="0"/>
              <a:t>8</a:t>
            </a:r>
            <a:r>
              <a:rPr lang="en-GB" sz="2800" b="1" baseline="30000" dirty="0" smtClean="0"/>
              <a:t>th</a:t>
            </a:r>
            <a:r>
              <a:rPr lang="en-GB" sz="2800" b="1" dirty="0" smtClean="0"/>
              <a:t>  house </a:t>
            </a:r>
            <a:r>
              <a:rPr lang="en-GB" sz="2800" dirty="0" smtClean="0"/>
              <a:t>–  1</a:t>
            </a:r>
            <a:r>
              <a:rPr lang="en-GB" sz="2800" baseline="30000" dirty="0" smtClean="0"/>
              <a:t>st</a:t>
            </a:r>
            <a:r>
              <a:rPr lang="en-GB" sz="2800" dirty="0" smtClean="0"/>
              <a:t> = Signifies the death,  -  2</a:t>
            </a:r>
            <a:r>
              <a:rPr lang="en-GB" sz="2800" baseline="30000" dirty="0" smtClean="0"/>
              <a:t>nd </a:t>
            </a:r>
            <a:r>
              <a:rPr lang="en-GB" sz="2800" dirty="0" smtClean="0"/>
              <a:t>= Ancestors, 3</a:t>
            </a:r>
            <a:r>
              <a:rPr lang="en-GB" sz="2800" baseline="30000" dirty="0" smtClean="0"/>
              <a:t>rd</a:t>
            </a:r>
            <a:r>
              <a:rPr lang="en-GB" sz="2800" dirty="0" smtClean="0"/>
              <a:t>  = Money from others</a:t>
            </a:r>
          </a:p>
          <a:p>
            <a:r>
              <a:rPr lang="en-GB" sz="2800" b="1" dirty="0" smtClean="0"/>
              <a:t>9</a:t>
            </a:r>
            <a:r>
              <a:rPr lang="en-GB" sz="2800" b="1" baseline="30000" dirty="0" smtClean="0"/>
              <a:t>th</a:t>
            </a:r>
            <a:r>
              <a:rPr lang="en-GB" sz="2800" b="1" dirty="0" smtClean="0"/>
              <a:t>  house </a:t>
            </a:r>
            <a:r>
              <a:rPr lang="en-GB" sz="2800" dirty="0" smtClean="0"/>
              <a:t>–  1</a:t>
            </a:r>
            <a:r>
              <a:rPr lang="en-GB" sz="2800" baseline="30000" dirty="0" smtClean="0"/>
              <a:t>st =</a:t>
            </a:r>
            <a:r>
              <a:rPr lang="en-GB" sz="2800" dirty="0" smtClean="0"/>
              <a:t> Journeys-  2</a:t>
            </a:r>
            <a:r>
              <a:rPr lang="en-GB" sz="2800" baseline="30000" dirty="0" smtClean="0"/>
              <a:t>nd</a:t>
            </a:r>
            <a:r>
              <a:rPr lang="en-GB" sz="2800" dirty="0" smtClean="0"/>
              <a:t> = Faith and Religion,   3</a:t>
            </a:r>
            <a:r>
              <a:rPr lang="en-GB" sz="2800" baseline="30000" dirty="0" smtClean="0"/>
              <a:t>rd</a:t>
            </a:r>
            <a:r>
              <a:rPr lang="en-GB" sz="2800" dirty="0" smtClean="0"/>
              <a:t> = Wisdom and seeing the future </a:t>
            </a:r>
          </a:p>
          <a:p>
            <a:r>
              <a:rPr lang="en-GB" sz="2800" b="1" dirty="0" smtClean="0"/>
              <a:t>10  house </a:t>
            </a:r>
            <a:r>
              <a:rPr lang="en-GB" sz="2800" dirty="0" smtClean="0"/>
              <a:t>-  1</a:t>
            </a:r>
            <a:r>
              <a:rPr lang="en-GB" sz="2800" baseline="30000" dirty="0" smtClean="0"/>
              <a:t>st</a:t>
            </a:r>
            <a:r>
              <a:rPr lang="en-GB" sz="2800" dirty="0" smtClean="0"/>
              <a:t> = Work and Status, 2</a:t>
            </a:r>
            <a:r>
              <a:rPr lang="en-GB" sz="2800" baseline="30000" dirty="0" smtClean="0"/>
              <a:t>nd</a:t>
            </a:r>
            <a:r>
              <a:rPr lang="en-GB" sz="2800" dirty="0" smtClean="0"/>
              <a:t> =  Leadership skills, 3</a:t>
            </a:r>
            <a:r>
              <a:rPr lang="en-GB" sz="2800" baseline="30000" dirty="0" smtClean="0"/>
              <a:t>rd</a:t>
            </a:r>
            <a:r>
              <a:rPr lang="en-GB" sz="2800" dirty="0" smtClean="0"/>
              <a:t> = Stability of Career</a:t>
            </a:r>
          </a:p>
          <a:p>
            <a:r>
              <a:rPr lang="en-GB" sz="2800" b="1" dirty="0" smtClean="0"/>
              <a:t>11</a:t>
            </a:r>
            <a:r>
              <a:rPr lang="en-GB" sz="2800" b="1" baseline="30000" dirty="0" smtClean="0"/>
              <a:t>th</a:t>
            </a:r>
            <a:r>
              <a:rPr lang="en-GB" sz="2800" b="1" dirty="0" smtClean="0"/>
              <a:t> house </a:t>
            </a:r>
            <a:r>
              <a:rPr lang="en-GB" sz="2800" dirty="0" smtClean="0"/>
              <a:t>-  1</a:t>
            </a:r>
            <a:r>
              <a:rPr lang="en-GB" sz="2800" baseline="30000" dirty="0" smtClean="0"/>
              <a:t>st</a:t>
            </a:r>
            <a:r>
              <a:rPr lang="en-GB" sz="2800" dirty="0" smtClean="0"/>
              <a:t> = Faith , 2</a:t>
            </a:r>
            <a:r>
              <a:rPr lang="en-GB" sz="2800" baseline="30000" dirty="0" smtClean="0"/>
              <a:t>nd</a:t>
            </a:r>
            <a:r>
              <a:rPr lang="en-GB" sz="2800" dirty="0" smtClean="0"/>
              <a:t> =  Friends, 3</a:t>
            </a:r>
            <a:r>
              <a:rPr lang="en-GB" sz="2800" baseline="30000" dirty="0" smtClean="0"/>
              <a:t>rd</a:t>
            </a:r>
            <a:r>
              <a:rPr lang="en-GB" sz="2800" dirty="0" smtClean="0"/>
              <a:t> = Success of ventures.    </a:t>
            </a:r>
          </a:p>
          <a:p>
            <a:r>
              <a:rPr lang="en-GB" sz="2800" b="1" dirty="0" smtClean="0"/>
              <a:t>12</a:t>
            </a:r>
            <a:r>
              <a:rPr lang="en-GB" sz="2800" b="1" baseline="30000" dirty="0" smtClean="0"/>
              <a:t>th</a:t>
            </a:r>
            <a:r>
              <a:rPr lang="en-GB" sz="2800" b="1" dirty="0" smtClean="0"/>
              <a:t> house </a:t>
            </a:r>
            <a:r>
              <a:rPr lang="en-GB" sz="2800" dirty="0" smtClean="0"/>
              <a:t>-  1</a:t>
            </a:r>
            <a:r>
              <a:rPr lang="en-GB" sz="2800" baseline="30000" dirty="0" smtClean="0"/>
              <a:t>st</a:t>
            </a:r>
            <a:r>
              <a:rPr lang="en-GB" sz="2800" dirty="0" smtClean="0"/>
              <a:t> = Hidden Enemies, 2</a:t>
            </a:r>
            <a:r>
              <a:rPr lang="en-GB" sz="2800" baseline="30000" dirty="0" smtClean="0"/>
              <a:t>nd</a:t>
            </a:r>
            <a:r>
              <a:rPr lang="en-GB" sz="2800" dirty="0" smtClean="0"/>
              <a:t> =  Labours, 3</a:t>
            </a:r>
            <a:r>
              <a:rPr lang="en-GB" sz="2800" baseline="30000" dirty="0" smtClean="0"/>
              <a:t>rd</a:t>
            </a:r>
            <a:r>
              <a:rPr lang="en-GB" sz="2800" dirty="0" smtClean="0"/>
              <a:t> = One’s nation and culture – influence of.</a:t>
            </a:r>
          </a:p>
        </p:txBody>
      </p:sp>
    </p:spTree>
    <p:extLst>
      <p:ext uri="{BB962C8B-B14F-4D97-AF65-F5344CB8AC3E}">
        <p14:creationId xmlns:p14="http://schemas.microsoft.com/office/powerpoint/2010/main" val="26739130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fACES"/>
          <p:cNvPicPr>
            <a:picLocks noChangeAspect="1" noChangeArrowheads="1"/>
          </p:cNvPicPr>
          <p:nvPr/>
        </p:nvPicPr>
        <p:blipFill>
          <a:blip r:embed="rId2" cstate="print"/>
          <a:srcRect l="10707" r="13002" b="5556"/>
          <a:stretch>
            <a:fillRect/>
          </a:stretch>
        </p:blipFill>
        <p:spPr bwMode="auto">
          <a:xfrm>
            <a:off x="928662" y="714356"/>
            <a:ext cx="4572032" cy="5454354"/>
          </a:xfrm>
          <a:prstGeom prst="rect">
            <a:avLst/>
          </a:prstGeom>
          <a:noFill/>
          <a:ln w="9525">
            <a:noFill/>
            <a:miter lim="800000"/>
            <a:headEnd/>
            <a:tailEnd/>
          </a:ln>
        </p:spPr>
      </p:pic>
      <p:sp>
        <p:nvSpPr>
          <p:cNvPr id="5" name="TextBox 4"/>
          <p:cNvSpPr txBox="1"/>
          <p:nvPr/>
        </p:nvSpPr>
        <p:spPr>
          <a:xfrm>
            <a:off x="5857884" y="1214422"/>
            <a:ext cx="2643206" cy="1200329"/>
          </a:xfrm>
          <a:prstGeom prst="rect">
            <a:avLst/>
          </a:prstGeom>
          <a:noFill/>
        </p:spPr>
        <p:txBody>
          <a:bodyPr wrap="square" rtlCol="0">
            <a:spAutoFit/>
          </a:bodyPr>
          <a:lstStyle/>
          <a:p>
            <a:r>
              <a:rPr lang="en-GB" sz="4400" dirty="0"/>
              <a:t>Face</a:t>
            </a:r>
          </a:p>
          <a:p>
            <a:r>
              <a:rPr lang="en-GB" sz="2800" dirty="0" smtClean="0"/>
              <a:t> </a:t>
            </a:r>
            <a:endParaRPr lang="en-GB" sz="2800" dirty="0"/>
          </a:p>
        </p:txBody>
      </p:sp>
    </p:spTree>
    <p:extLst>
      <p:ext uri="{BB962C8B-B14F-4D97-AF65-F5344CB8AC3E}">
        <p14:creationId xmlns:p14="http://schemas.microsoft.com/office/powerpoint/2010/main" val="18654588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tolemy_essentialdignities copy.jpg"/>
          <p:cNvPicPr>
            <a:picLocks noChangeAspect="1"/>
          </p:cNvPicPr>
          <p:nvPr/>
        </p:nvPicPr>
        <p:blipFill>
          <a:blip r:embed="rId2" cstate="print"/>
          <a:stretch>
            <a:fillRect/>
          </a:stretch>
        </p:blipFill>
        <p:spPr>
          <a:xfrm>
            <a:off x="0" y="755754"/>
            <a:ext cx="9144000" cy="5346492"/>
          </a:xfrm>
          <a:prstGeom prst="rect">
            <a:avLst/>
          </a:prstGeom>
        </p:spPr>
      </p:pic>
      <p:sp>
        <p:nvSpPr>
          <p:cNvPr id="4" name="Rounded Rectangle 3"/>
          <p:cNvSpPr/>
          <p:nvPr/>
        </p:nvSpPr>
        <p:spPr>
          <a:xfrm>
            <a:off x="2786050" y="1357298"/>
            <a:ext cx="3429024" cy="4929222"/>
          </a:xfrm>
          <a:prstGeom prst="round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Tree>
    <p:extLst>
      <p:ext uri="{BB962C8B-B14F-4D97-AF65-F5344CB8AC3E}">
        <p14:creationId xmlns:p14="http://schemas.microsoft.com/office/powerpoint/2010/main" val="36537281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71604" y="2928934"/>
            <a:ext cx="1820370" cy="461665"/>
          </a:xfrm>
          <a:prstGeom prst="rect">
            <a:avLst/>
          </a:prstGeom>
          <a:noFill/>
        </p:spPr>
        <p:txBody>
          <a:bodyPr wrap="none" rtlCol="0">
            <a:spAutoFit/>
          </a:bodyPr>
          <a:lstStyle/>
          <a:p>
            <a:r>
              <a:rPr lang="en-GB" sz="2400" dirty="0">
                <a:solidFill>
                  <a:prstClr val="black"/>
                </a:solidFill>
              </a:rPr>
              <a:t>The Aspects</a:t>
            </a:r>
          </a:p>
        </p:txBody>
      </p:sp>
      <p:sp>
        <p:nvSpPr>
          <p:cNvPr id="4" name="TextBox 3"/>
          <p:cNvSpPr txBox="1"/>
          <p:nvPr/>
        </p:nvSpPr>
        <p:spPr>
          <a:xfrm>
            <a:off x="1643042" y="3786190"/>
            <a:ext cx="1415772" cy="461665"/>
          </a:xfrm>
          <a:prstGeom prst="rect">
            <a:avLst/>
          </a:prstGeom>
          <a:noFill/>
        </p:spPr>
        <p:txBody>
          <a:bodyPr wrap="none" rtlCol="0">
            <a:spAutoFit/>
          </a:bodyPr>
          <a:lstStyle/>
          <a:p>
            <a:r>
              <a:rPr lang="en-GB" sz="2400" dirty="0">
                <a:solidFill>
                  <a:prstClr val="black"/>
                </a:solidFill>
              </a:rPr>
              <a:t>The Orbs</a:t>
            </a:r>
          </a:p>
        </p:txBody>
      </p:sp>
      <p:sp>
        <p:nvSpPr>
          <p:cNvPr id="6" name="TextBox 5"/>
          <p:cNvSpPr txBox="1"/>
          <p:nvPr/>
        </p:nvSpPr>
        <p:spPr>
          <a:xfrm>
            <a:off x="1392989" y="548680"/>
            <a:ext cx="5143536" cy="1815882"/>
          </a:xfrm>
          <a:prstGeom prst="rect">
            <a:avLst/>
          </a:prstGeom>
          <a:noFill/>
        </p:spPr>
        <p:txBody>
          <a:bodyPr wrap="square" rtlCol="0">
            <a:spAutoFit/>
          </a:bodyPr>
          <a:lstStyle/>
          <a:p>
            <a:pPr algn="ctr"/>
            <a:r>
              <a:rPr lang="en-GB" sz="2800" dirty="0">
                <a:solidFill>
                  <a:prstClr val="black"/>
                </a:solidFill>
              </a:rPr>
              <a:t>Aspecting in medieval astrology differs in three major way to contemporary western astrology</a:t>
            </a:r>
          </a:p>
        </p:txBody>
      </p:sp>
      <p:sp>
        <p:nvSpPr>
          <p:cNvPr id="7" name="TextBox 6"/>
          <p:cNvSpPr txBox="1"/>
          <p:nvPr/>
        </p:nvSpPr>
        <p:spPr>
          <a:xfrm>
            <a:off x="1653888" y="4538971"/>
            <a:ext cx="4878580" cy="461665"/>
          </a:xfrm>
          <a:prstGeom prst="rect">
            <a:avLst/>
          </a:prstGeom>
          <a:noFill/>
        </p:spPr>
        <p:txBody>
          <a:bodyPr wrap="none" rtlCol="0">
            <a:spAutoFit/>
          </a:bodyPr>
          <a:lstStyle/>
          <a:p>
            <a:r>
              <a:rPr lang="en-GB" sz="2400" dirty="0">
                <a:solidFill>
                  <a:prstClr val="black"/>
                </a:solidFill>
              </a:rPr>
              <a:t>Reception – </a:t>
            </a:r>
            <a:r>
              <a:rPr lang="en-GB" sz="2000" dirty="0">
                <a:solidFill>
                  <a:prstClr val="black"/>
                </a:solidFill>
              </a:rPr>
              <a:t>aspecting with personality</a:t>
            </a:r>
          </a:p>
        </p:txBody>
      </p:sp>
    </p:spTree>
    <p:extLst>
      <p:ext uri="{BB962C8B-B14F-4D97-AF65-F5344CB8AC3E}">
        <p14:creationId xmlns:p14="http://schemas.microsoft.com/office/powerpoint/2010/main" val="25030146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43240" y="571480"/>
            <a:ext cx="2369367" cy="584775"/>
          </a:xfrm>
          <a:prstGeom prst="rect">
            <a:avLst/>
          </a:prstGeom>
          <a:noFill/>
        </p:spPr>
        <p:txBody>
          <a:bodyPr wrap="none" rtlCol="0">
            <a:spAutoFit/>
          </a:bodyPr>
          <a:lstStyle/>
          <a:p>
            <a:r>
              <a:rPr lang="en-GB" sz="3200" dirty="0">
                <a:solidFill>
                  <a:prstClr val="black"/>
                </a:solidFill>
              </a:rPr>
              <a:t>The Aspects</a:t>
            </a:r>
          </a:p>
        </p:txBody>
      </p:sp>
      <p:pic>
        <p:nvPicPr>
          <p:cNvPr id="14338" name="Picture 2" descr="http://www.mhs.ox.ac.uk/astrolabe/exhibition/images/49847_2_closeup.jpg"/>
          <p:cNvPicPr>
            <a:picLocks noChangeAspect="1" noChangeArrowheads="1"/>
          </p:cNvPicPr>
          <p:nvPr/>
        </p:nvPicPr>
        <p:blipFill>
          <a:blip r:embed="rId2" cstate="print"/>
          <a:srcRect/>
          <a:stretch>
            <a:fillRect/>
          </a:stretch>
        </p:blipFill>
        <p:spPr bwMode="auto">
          <a:xfrm>
            <a:off x="0" y="0"/>
            <a:ext cx="1928826" cy="2904136"/>
          </a:xfrm>
          <a:prstGeom prst="rect">
            <a:avLst/>
          </a:prstGeom>
          <a:noFill/>
        </p:spPr>
      </p:pic>
      <p:sp>
        <p:nvSpPr>
          <p:cNvPr id="4" name="TextBox 3"/>
          <p:cNvSpPr txBox="1"/>
          <p:nvPr/>
        </p:nvSpPr>
        <p:spPr>
          <a:xfrm>
            <a:off x="2285984" y="2357430"/>
            <a:ext cx="4246675" cy="461665"/>
          </a:xfrm>
          <a:prstGeom prst="rect">
            <a:avLst/>
          </a:prstGeom>
          <a:noFill/>
        </p:spPr>
        <p:txBody>
          <a:bodyPr wrap="none" rtlCol="0">
            <a:spAutoFit/>
          </a:bodyPr>
          <a:lstStyle/>
          <a:p>
            <a:r>
              <a:rPr lang="en-GB" sz="2400" dirty="0">
                <a:solidFill>
                  <a:prstClr val="black"/>
                </a:solidFill>
              </a:rPr>
              <a:t>The Conjunction – joining  0</a:t>
            </a:r>
            <a:r>
              <a:rPr lang="en-GB" sz="2400" baseline="30000" dirty="0">
                <a:solidFill>
                  <a:prstClr val="black"/>
                </a:solidFill>
              </a:rPr>
              <a:t>0</a:t>
            </a:r>
            <a:r>
              <a:rPr lang="en-GB" sz="2400" dirty="0">
                <a:solidFill>
                  <a:prstClr val="black"/>
                </a:solidFill>
              </a:rPr>
              <a:t> </a:t>
            </a:r>
          </a:p>
        </p:txBody>
      </p:sp>
      <p:sp>
        <p:nvSpPr>
          <p:cNvPr id="5" name="TextBox 4"/>
          <p:cNvSpPr txBox="1"/>
          <p:nvPr/>
        </p:nvSpPr>
        <p:spPr>
          <a:xfrm>
            <a:off x="1571604" y="3000372"/>
            <a:ext cx="5876930" cy="461665"/>
          </a:xfrm>
          <a:prstGeom prst="rect">
            <a:avLst/>
          </a:prstGeom>
          <a:noFill/>
        </p:spPr>
        <p:txBody>
          <a:bodyPr wrap="none" rtlCol="0">
            <a:spAutoFit/>
          </a:bodyPr>
          <a:lstStyle/>
          <a:p>
            <a:r>
              <a:rPr lang="en-GB" sz="2400" dirty="0">
                <a:solidFill>
                  <a:prstClr val="black"/>
                </a:solidFill>
              </a:rPr>
              <a:t>The Sextile  –   60</a:t>
            </a:r>
            <a:r>
              <a:rPr lang="en-GB" sz="2400" baseline="30000" dirty="0">
                <a:solidFill>
                  <a:prstClr val="black"/>
                </a:solidFill>
              </a:rPr>
              <a:t>0  </a:t>
            </a:r>
            <a:r>
              <a:rPr lang="en-GB" sz="2400" dirty="0">
                <a:solidFill>
                  <a:prstClr val="black"/>
                </a:solidFill>
              </a:rPr>
              <a:t>“Medium Friendship” </a:t>
            </a:r>
          </a:p>
        </p:txBody>
      </p:sp>
      <p:sp>
        <p:nvSpPr>
          <p:cNvPr id="6" name="TextBox 5"/>
          <p:cNvSpPr txBox="1"/>
          <p:nvPr/>
        </p:nvSpPr>
        <p:spPr>
          <a:xfrm>
            <a:off x="1928794" y="3571876"/>
            <a:ext cx="5335115" cy="461665"/>
          </a:xfrm>
          <a:prstGeom prst="rect">
            <a:avLst/>
          </a:prstGeom>
          <a:noFill/>
        </p:spPr>
        <p:txBody>
          <a:bodyPr wrap="none" rtlCol="0">
            <a:spAutoFit/>
          </a:bodyPr>
          <a:lstStyle/>
          <a:p>
            <a:r>
              <a:rPr lang="en-GB" sz="2400" dirty="0">
                <a:solidFill>
                  <a:prstClr val="black"/>
                </a:solidFill>
              </a:rPr>
              <a:t>The Square  –   90</a:t>
            </a:r>
            <a:r>
              <a:rPr lang="en-GB" sz="2400" baseline="30000" dirty="0">
                <a:solidFill>
                  <a:prstClr val="black"/>
                </a:solidFill>
              </a:rPr>
              <a:t>0 </a:t>
            </a:r>
            <a:r>
              <a:rPr lang="en-GB" sz="2400" dirty="0">
                <a:solidFill>
                  <a:prstClr val="black"/>
                </a:solidFill>
              </a:rPr>
              <a:t>“Medium enmity” </a:t>
            </a:r>
          </a:p>
        </p:txBody>
      </p:sp>
      <p:sp>
        <p:nvSpPr>
          <p:cNvPr id="7" name="TextBox 6"/>
          <p:cNvSpPr txBox="1"/>
          <p:nvPr/>
        </p:nvSpPr>
        <p:spPr>
          <a:xfrm>
            <a:off x="285720" y="4214818"/>
            <a:ext cx="7932684" cy="461665"/>
          </a:xfrm>
          <a:prstGeom prst="rect">
            <a:avLst/>
          </a:prstGeom>
          <a:noFill/>
        </p:spPr>
        <p:txBody>
          <a:bodyPr wrap="none" rtlCol="0">
            <a:spAutoFit/>
          </a:bodyPr>
          <a:lstStyle/>
          <a:p>
            <a:r>
              <a:rPr lang="en-GB" sz="2400" dirty="0">
                <a:solidFill>
                  <a:prstClr val="black"/>
                </a:solidFill>
              </a:rPr>
              <a:t>The Trine  –   120</a:t>
            </a:r>
            <a:r>
              <a:rPr lang="en-GB" sz="2400" baseline="30000" dirty="0">
                <a:solidFill>
                  <a:prstClr val="black"/>
                </a:solidFill>
              </a:rPr>
              <a:t>0</a:t>
            </a:r>
            <a:r>
              <a:rPr lang="en-GB" sz="2400" dirty="0">
                <a:solidFill>
                  <a:prstClr val="black"/>
                </a:solidFill>
              </a:rPr>
              <a:t> “Unbroken and complete friendship” </a:t>
            </a:r>
          </a:p>
        </p:txBody>
      </p:sp>
      <p:sp>
        <p:nvSpPr>
          <p:cNvPr id="8" name="TextBox 7"/>
          <p:cNvSpPr txBox="1"/>
          <p:nvPr/>
        </p:nvSpPr>
        <p:spPr>
          <a:xfrm>
            <a:off x="285720" y="4857760"/>
            <a:ext cx="7742825" cy="461665"/>
          </a:xfrm>
          <a:prstGeom prst="rect">
            <a:avLst/>
          </a:prstGeom>
          <a:noFill/>
        </p:spPr>
        <p:txBody>
          <a:bodyPr wrap="none" rtlCol="0">
            <a:spAutoFit/>
          </a:bodyPr>
          <a:lstStyle/>
          <a:p>
            <a:r>
              <a:rPr lang="en-GB" sz="2400" dirty="0">
                <a:solidFill>
                  <a:prstClr val="black"/>
                </a:solidFill>
              </a:rPr>
              <a:t>The opposition  –   180</a:t>
            </a:r>
            <a:r>
              <a:rPr lang="en-GB" sz="2400" baseline="30000" dirty="0">
                <a:solidFill>
                  <a:prstClr val="black"/>
                </a:solidFill>
              </a:rPr>
              <a:t>0 </a:t>
            </a:r>
            <a:r>
              <a:rPr lang="en-GB" sz="2400" dirty="0">
                <a:solidFill>
                  <a:prstClr val="black"/>
                </a:solidFill>
              </a:rPr>
              <a:t>“a destroying and evil aspect” </a:t>
            </a:r>
          </a:p>
        </p:txBody>
      </p:sp>
      <p:sp>
        <p:nvSpPr>
          <p:cNvPr id="9" name="TextBox 8"/>
          <p:cNvSpPr txBox="1"/>
          <p:nvPr/>
        </p:nvSpPr>
        <p:spPr>
          <a:xfrm>
            <a:off x="428596" y="6215082"/>
            <a:ext cx="2332818" cy="369332"/>
          </a:xfrm>
          <a:prstGeom prst="rect">
            <a:avLst/>
          </a:prstGeom>
          <a:noFill/>
        </p:spPr>
        <p:txBody>
          <a:bodyPr wrap="none" rtlCol="0">
            <a:spAutoFit/>
          </a:bodyPr>
          <a:lstStyle/>
          <a:p>
            <a:r>
              <a:rPr lang="en-GB" dirty="0">
                <a:solidFill>
                  <a:prstClr val="black"/>
                </a:solidFill>
              </a:rPr>
              <a:t>Bonatti’s definitions </a:t>
            </a:r>
          </a:p>
        </p:txBody>
      </p:sp>
      <p:sp>
        <p:nvSpPr>
          <p:cNvPr id="10" name="TextBox 9"/>
          <p:cNvSpPr txBox="1"/>
          <p:nvPr/>
        </p:nvSpPr>
        <p:spPr>
          <a:xfrm>
            <a:off x="2357422" y="1214422"/>
            <a:ext cx="4043736" cy="461665"/>
          </a:xfrm>
          <a:prstGeom prst="rect">
            <a:avLst/>
          </a:prstGeom>
          <a:noFill/>
        </p:spPr>
        <p:txBody>
          <a:bodyPr wrap="none" rtlCol="0">
            <a:spAutoFit/>
          </a:bodyPr>
          <a:lstStyle/>
          <a:p>
            <a:r>
              <a:rPr lang="en-GB" sz="2400" dirty="0">
                <a:solidFill>
                  <a:prstClr val="black"/>
                </a:solidFill>
              </a:rPr>
              <a:t>The Five Ptolemaic Aspects </a:t>
            </a:r>
          </a:p>
        </p:txBody>
      </p:sp>
    </p:spTree>
    <p:extLst>
      <p:ext uri="{BB962C8B-B14F-4D97-AF65-F5344CB8AC3E}">
        <p14:creationId xmlns:p14="http://schemas.microsoft.com/office/powerpoint/2010/main" val="23835666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14612" y="214290"/>
            <a:ext cx="2905795" cy="1200329"/>
          </a:xfrm>
          <a:prstGeom prst="rect">
            <a:avLst/>
          </a:prstGeom>
          <a:noFill/>
        </p:spPr>
        <p:txBody>
          <a:bodyPr wrap="none" rtlCol="0">
            <a:spAutoFit/>
          </a:bodyPr>
          <a:lstStyle/>
          <a:p>
            <a:pPr algn="ctr"/>
            <a:r>
              <a:rPr lang="en-GB" sz="2400" dirty="0">
                <a:solidFill>
                  <a:prstClr val="black"/>
                </a:solidFill>
              </a:rPr>
              <a:t>The Orbs</a:t>
            </a:r>
            <a:br>
              <a:rPr lang="en-GB" sz="2400" dirty="0">
                <a:solidFill>
                  <a:prstClr val="black"/>
                </a:solidFill>
              </a:rPr>
            </a:br>
            <a:r>
              <a:rPr lang="en-GB" sz="2400" dirty="0">
                <a:solidFill>
                  <a:prstClr val="black"/>
                </a:solidFill>
              </a:rPr>
              <a:t>  The use of Moiety </a:t>
            </a:r>
            <a:br>
              <a:rPr lang="en-GB" sz="2400" dirty="0">
                <a:solidFill>
                  <a:prstClr val="black"/>
                </a:solidFill>
              </a:rPr>
            </a:br>
            <a:endParaRPr lang="en-GB" sz="2400" dirty="0">
              <a:solidFill>
                <a:prstClr val="black"/>
              </a:solidFill>
            </a:endParaRPr>
          </a:p>
        </p:txBody>
      </p:sp>
      <p:pic>
        <p:nvPicPr>
          <p:cNvPr id="3" name="Picture 2" descr="http://www.mhs.ox.ac.uk/astrolabe/exhibition/images/49847_2_closeup.jpg"/>
          <p:cNvPicPr>
            <a:picLocks noChangeAspect="1" noChangeArrowheads="1"/>
          </p:cNvPicPr>
          <p:nvPr/>
        </p:nvPicPr>
        <p:blipFill>
          <a:blip r:embed="rId2" cstate="print"/>
          <a:srcRect/>
          <a:stretch>
            <a:fillRect/>
          </a:stretch>
        </p:blipFill>
        <p:spPr bwMode="auto">
          <a:xfrm>
            <a:off x="0" y="0"/>
            <a:ext cx="1000100" cy="1643050"/>
          </a:xfrm>
          <a:prstGeom prst="rect">
            <a:avLst/>
          </a:prstGeom>
          <a:noFill/>
        </p:spPr>
      </p:pic>
      <p:sp>
        <p:nvSpPr>
          <p:cNvPr id="4" name="TextBox 3"/>
          <p:cNvSpPr txBox="1"/>
          <p:nvPr/>
        </p:nvSpPr>
        <p:spPr>
          <a:xfrm>
            <a:off x="357158" y="1643050"/>
            <a:ext cx="7500990" cy="4401205"/>
          </a:xfrm>
          <a:prstGeom prst="rect">
            <a:avLst/>
          </a:prstGeom>
          <a:noFill/>
        </p:spPr>
        <p:txBody>
          <a:bodyPr wrap="square" rtlCol="0">
            <a:spAutoFit/>
          </a:bodyPr>
          <a:lstStyle/>
          <a:p>
            <a:r>
              <a:rPr lang="en-GB" sz="2000" b="1" dirty="0">
                <a:solidFill>
                  <a:prstClr val="black"/>
                </a:solidFill>
                <a:latin typeface="Solar" pitchFamily="34" charset="0"/>
              </a:rPr>
              <a:t>S</a:t>
            </a:r>
            <a:r>
              <a:rPr lang="en-GB" sz="2000" b="1" dirty="0">
                <a:solidFill>
                  <a:prstClr val="black"/>
                </a:solidFill>
              </a:rPr>
              <a:t> ... </a:t>
            </a:r>
            <a:r>
              <a:rPr lang="en-GB" sz="2000" dirty="0">
                <a:solidFill>
                  <a:prstClr val="black"/>
                </a:solidFill>
              </a:rPr>
              <a:t> has an orb of  </a:t>
            </a:r>
            <a:r>
              <a:rPr lang="en-GB" sz="2000" b="1" dirty="0">
                <a:solidFill>
                  <a:prstClr val="black"/>
                </a:solidFill>
              </a:rPr>
              <a:t>9</a:t>
            </a:r>
            <a:r>
              <a:rPr lang="en-GB" sz="2000" b="1" baseline="30000" dirty="0">
                <a:solidFill>
                  <a:prstClr val="black"/>
                </a:solidFill>
              </a:rPr>
              <a:t>0</a:t>
            </a:r>
            <a:r>
              <a:rPr lang="en-GB" sz="2000" dirty="0">
                <a:solidFill>
                  <a:prstClr val="black"/>
                </a:solidFill>
              </a:rPr>
              <a:t> for any aspect  </a:t>
            </a:r>
            <a:r>
              <a:rPr lang="en-GB" sz="2000" b="1" dirty="0">
                <a:solidFill>
                  <a:prstClr val="black"/>
                </a:solidFill>
              </a:rPr>
              <a:t>4</a:t>
            </a:r>
            <a:r>
              <a:rPr lang="en-GB" sz="2000" b="1" baseline="30000" dirty="0">
                <a:solidFill>
                  <a:prstClr val="black"/>
                </a:solidFill>
              </a:rPr>
              <a:t>0</a:t>
            </a:r>
            <a:r>
              <a:rPr lang="en-GB" sz="2000" b="1" dirty="0">
                <a:solidFill>
                  <a:prstClr val="black"/>
                </a:solidFill>
              </a:rPr>
              <a:t> 30’</a:t>
            </a:r>
            <a:r>
              <a:rPr lang="en-GB" sz="2000" dirty="0">
                <a:solidFill>
                  <a:prstClr val="black"/>
                </a:solidFill>
              </a:rPr>
              <a:t> in modern terms</a:t>
            </a:r>
            <a:br>
              <a:rPr lang="en-GB" sz="2000" dirty="0">
                <a:solidFill>
                  <a:prstClr val="black"/>
                </a:solidFill>
              </a:rPr>
            </a:br>
            <a:r>
              <a:rPr lang="en-GB" sz="2000" dirty="0">
                <a:solidFill>
                  <a:prstClr val="black"/>
                </a:solidFill>
              </a:rPr>
              <a:t> </a:t>
            </a:r>
          </a:p>
          <a:p>
            <a:r>
              <a:rPr lang="en-GB" sz="2000" b="1" dirty="0">
                <a:solidFill>
                  <a:prstClr val="black"/>
                </a:solidFill>
                <a:latin typeface="Solar" pitchFamily="34" charset="0"/>
              </a:rPr>
              <a:t>R</a:t>
            </a:r>
            <a:r>
              <a:rPr lang="en-GB" sz="2000" b="1" dirty="0">
                <a:solidFill>
                  <a:prstClr val="black"/>
                </a:solidFill>
              </a:rPr>
              <a:t> ... </a:t>
            </a:r>
            <a:r>
              <a:rPr lang="en-GB" sz="2000" dirty="0">
                <a:solidFill>
                  <a:prstClr val="black"/>
                </a:solidFill>
              </a:rPr>
              <a:t> has an orb of  </a:t>
            </a:r>
            <a:r>
              <a:rPr lang="en-GB" sz="2000" b="1" dirty="0">
                <a:solidFill>
                  <a:prstClr val="black"/>
                </a:solidFill>
              </a:rPr>
              <a:t>9</a:t>
            </a:r>
            <a:r>
              <a:rPr lang="en-GB" sz="2000" b="1" baseline="30000" dirty="0">
                <a:solidFill>
                  <a:prstClr val="black"/>
                </a:solidFill>
              </a:rPr>
              <a:t>0</a:t>
            </a:r>
            <a:r>
              <a:rPr lang="en-GB" sz="2000" dirty="0">
                <a:solidFill>
                  <a:prstClr val="black"/>
                </a:solidFill>
              </a:rPr>
              <a:t> for any aspect  </a:t>
            </a:r>
            <a:r>
              <a:rPr lang="en-GB" sz="2000" b="1" dirty="0">
                <a:solidFill>
                  <a:prstClr val="black"/>
                </a:solidFill>
              </a:rPr>
              <a:t>4</a:t>
            </a:r>
            <a:r>
              <a:rPr lang="en-GB" sz="2000" b="1" baseline="30000" dirty="0">
                <a:solidFill>
                  <a:prstClr val="black"/>
                </a:solidFill>
              </a:rPr>
              <a:t>0</a:t>
            </a:r>
            <a:r>
              <a:rPr lang="en-GB" sz="2000" b="1" dirty="0">
                <a:solidFill>
                  <a:prstClr val="black"/>
                </a:solidFill>
              </a:rPr>
              <a:t> 30’</a:t>
            </a:r>
            <a:r>
              <a:rPr lang="en-GB" sz="2000" dirty="0">
                <a:solidFill>
                  <a:prstClr val="black"/>
                </a:solidFill>
              </a:rPr>
              <a:t> in modern terms</a:t>
            </a:r>
            <a:br>
              <a:rPr lang="en-GB" sz="2000" dirty="0">
                <a:solidFill>
                  <a:prstClr val="black"/>
                </a:solidFill>
              </a:rPr>
            </a:br>
            <a:r>
              <a:rPr lang="en-GB" sz="2000" dirty="0">
                <a:solidFill>
                  <a:prstClr val="black"/>
                </a:solidFill>
              </a:rPr>
              <a:t> </a:t>
            </a:r>
          </a:p>
          <a:p>
            <a:r>
              <a:rPr lang="en-GB" sz="2000" b="1" dirty="0">
                <a:solidFill>
                  <a:prstClr val="black"/>
                </a:solidFill>
                <a:latin typeface="Solar" pitchFamily="34" charset="0"/>
              </a:rPr>
              <a:t>Q</a:t>
            </a:r>
            <a:r>
              <a:rPr lang="en-GB" sz="2000" b="1" dirty="0">
                <a:solidFill>
                  <a:prstClr val="black"/>
                </a:solidFill>
              </a:rPr>
              <a:t> ... </a:t>
            </a:r>
            <a:r>
              <a:rPr lang="en-GB" sz="2000" dirty="0">
                <a:solidFill>
                  <a:prstClr val="black"/>
                </a:solidFill>
              </a:rPr>
              <a:t> has an orb of  </a:t>
            </a:r>
            <a:r>
              <a:rPr lang="en-GB" sz="2000" b="1" dirty="0">
                <a:solidFill>
                  <a:prstClr val="black"/>
                </a:solidFill>
              </a:rPr>
              <a:t>8</a:t>
            </a:r>
            <a:r>
              <a:rPr lang="en-GB" sz="2000" b="1" baseline="30000" dirty="0">
                <a:solidFill>
                  <a:prstClr val="black"/>
                </a:solidFill>
              </a:rPr>
              <a:t>0</a:t>
            </a:r>
            <a:r>
              <a:rPr lang="en-GB" sz="2000" dirty="0">
                <a:solidFill>
                  <a:prstClr val="black"/>
                </a:solidFill>
              </a:rPr>
              <a:t> for any aspect  </a:t>
            </a:r>
            <a:r>
              <a:rPr lang="en-GB" sz="2000" b="1" dirty="0">
                <a:solidFill>
                  <a:prstClr val="black"/>
                </a:solidFill>
              </a:rPr>
              <a:t>4</a:t>
            </a:r>
            <a:r>
              <a:rPr lang="en-GB" sz="2000" b="1" baseline="30000" dirty="0">
                <a:solidFill>
                  <a:prstClr val="black"/>
                </a:solidFill>
              </a:rPr>
              <a:t>0</a:t>
            </a:r>
            <a:r>
              <a:rPr lang="en-GB" sz="2000" dirty="0">
                <a:solidFill>
                  <a:prstClr val="black"/>
                </a:solidFill>
              </a:rPr>
              <a:t> in modern terms </a:t>
            </a:r>
            <a:br>
              <a:rPr lang="en-GB" sz="2000" dirty="0">
                <a:solidFill>
                  <a:prstClr val="black"/>
                </a:solidFill>
              </a:rPr>
            </a:br>
            <a:endParaRPr lang="en-GB" sz="2000" dirty="0">
              <a:solidFill>
                <a:prstClr val="black"/>
              </a:solidFill>
            </a:endParaRPr>
          </a:p>
          <a:p>
            <a:r>
              <a:rPr lang="en-GB" sz="2000" b="1" dirty="0">
                <a:solidFill>
                  <a:prstClr val="black"/>
                </a:solidFill>
                <a:latin typeface="Solar" pitchFamily="34" charset="0"/>
              </a:rPr>
              <a:t>N</a:t>
            </a:r>
            <a:r>
              <a:rPr lang="en-GB" sz="2000" b="1" dirty="0">
                <a:solidFill>
                  <a:prstClr val="black"/>
                </a:solidFill>
              </a:rPr>
              <a:t> ... </a:t>
            </a:r>
            <a:r>
              <a:rPr lang="en-GB" sz="2000" dirty="0">
                <a:solidFill>
                  <a:prstClr val="black"/>
                </a:solidFill>
              </a:rPr>
              <a:t> has an orb of  </a:t>
            </a:r>
            <a:r>
              <a:rPr lang="en-GB" sz="2000" b="1" dirty="0">
                <a:solidFill>
                  <a:prstClr val="black"/>
                </a:solidFill>
              </a:rPr>
              <a:t>15</a:t>
            </a:r>
            <a:r>
              <a:rPr lang="en-GB" sz="2000" b="1" baseline="30000" dirty="0">
                <a:solidFill>
                  <a:prstClr val="black"/>
                </a:solidFill>
              </a:rPr>
              <a:t>0</a:t>
            </a:r>
            <a:r>
              <a:rPr lang="en-GB" sz="2000" dirty="0">
                <a:solidFill>
                  <a:prstClr val="black"/>
                </a:solidFill>
              </a:rPr>
              <a:t> for any aspect  </a:t>
            </a:r>
            <a:r>
              <a:rPr lang="en-GB" sz="2000" b="1" dirty="0">
                <a:solidFill>
                  <a:prstClr val="black"/>
                </a:solidFill>
              </a:rPr>
              <a:t>7</a:t>
            </a:r>
            <a:r>
              <a:rPr lang="en-GB" sz="2000" b="1" baseline="30000" dirty="0">
                <a:solidFill>
                  <a:prstClr val="black"/>
                </a:solidFill>
              </a:rPr>
              <a:t>0</a:t>
            </a:r>
            <a:r>
              <a:rPr lang="en-GB" sz="2000" b="1" dirty="0">
                <a:solidFill>
                  <a:prstClr val="black"/>
                </a:solidFill>
              </a:rPr>
              <a:t> 30’</a:t>
            </a:r>
            <a:r>
              <a:rPr lang="en-GB" sz="2000" dirty="0">
                <a:solidFill>
                  <a:prstClr val="black"/>
                </a:solidFill>
              </a:rPr>
              <a:t> in modern terms</a:t>
            </a:r>
            <a:br>
              <a:rPr lang="en-GB" sz="2000" dirty="0">
                <a:solidFill>
                  <a:prstClr val="black"/>
                </a:solidFill>
              </a:rPr>
            </a:br>
            <a:r>
              <a:rPr lang="en-GB" sz="2000" dirty="0">
                <a:solidFill>
                  <a:prstClr val="black"/>
                </a:solidFill>
              </a:rPr>
              <a:t> </a:t>
            </a:r>
          </a:p>
          <a:p>
            <a:r>
              <a:rPr lang="en-GB" sz="2000" b="1" dirty="0">
                <a:solidFill>
                  <a:prstClr val="black"/>
                </a:solidFill>
                <a:latin typeface="Solar" pitchFamily="34" charset="0"/>
              </a:rPr>
              <a:t>P</a:t>
            </a:r>
            <a:r>
              <a:rPr lang="en-GB" sz="2000" b="1" dirty="0">
                <a:solidFill>
                  <a:prstClr val="black"/>
                </a:solidFill>
              </a:rPr>
              <a:t> ... </a:t>
            </a:r>
            <a:r>
              <a:rPr lang="en-GB" sz="2000" dirty="0">
                <a:solidFill>
                  <a:prstClr val="black"/>
                </a:solidFill>
              </a:rPr>
              <a:t> has an orb of  </a:t>
            </a:r>
            <a:r>
              <a:rPr lang="en-GB" sz="2000" b="1" dirty="0">
                <a:solidFill>
                  <a:prstClr val="black"/>
                </a:solidFill>
              </a:rPr>
              <a:t>7</a:t>
            </a:r>
            <a:r>
              <a:rPr lang="en-GB" sz="2000" b="1" baseline="30000" dirty="0">
                <a:solidFill>
                  <a:prstClr val="black"/>
                </a:solidFill>
              </a:rPr>
              <a:t>0</a:t>
            </a:r>
            <a:r>
              <a:rPr lang="en-GB" sz="2000" dirty="0">
                <a:solidFill>
                  <a:prstClr val="black"/>
                </a:solidFill>
              </a:rPr>
              <a:t> for any aspect  </a:t>
            </a:r>
            <a:r>
              <a:rPr lang="en-GB" sz="2000" b="1" dirty="0">
                <a:solidFill>
                  <a:prstClr val="black"/>
                </a:solidFill>
              </a:rPr>
              <a:t>3</a:t>
            </a:r>
            <a:r>
              <a:rPr lang="en-GB" sz="2000" b="1" baseline="30000" dirty="0">
                <a:solidFill>
                  <a:prstClr val="black"/>
                </a:solidFill>
              </a:rPr>
              <a:t>0</a:t>
            </a:r>
            <a:r>
              <a:rPr lang="en-GB" sz="2000" b="1" dirty="0">
                <a:solidFill>
                  <a:prstClr val="black"/>
                </a:solidFill>
              </a:rPr>
              <a:t> </a:t>
            </a:r>
            <a:r>
              <a:rPr lang="en-GB" sz="2000" b="1" dirty="0" err="1">
                <a:solidFill>
                  <a:prstClr val="black"/>
                </a:solidFill>
              </a:rPr>
              <a:t>30</a:t>
            </a:r>
            <a:r>
              <a:rPr lang="en-GB" sz="2000" b="1" dirty="0">
                <a:solidFill>
                  <a:prstClr val="black"/>
                </a:solidFill>
              </a:rPr>
              <a:t>’</a:t>
            </a:r>
            <a:r>
              <a:rPr lang="en-GB" sz="2000" dirty="0">
                <a:solidFill>
                  <a:prstClr val="black"/>
                </a:solidFill>
              </a:rPr>
              <a:t> in modern terms</a:t>
            </a:r>
            <a:br>
              <a:rPr lang="en-GB" sz="2000" dirty="0">
                <a:solidFill>
                  <a:prstClr val="black"/>
                </a:solidFill>
              </a:rPr>
            </a:br>
            <a:r>
              <a:rPr lang="en-GB" sz="2000" dirty="0">
                <a:solidFill>
                  <a:prstClr val="black"/>
                </a:solidFill>
              </a:rPr>
              <a:t> </a:t>
            </a:r>
          </a:p>
          <a:p>
            <a:r>
              <a:rPr lang="en-GB" sz="2000" b="1" dirty="0">
                <a:solidFill>
                  <a:prstClr val="black"/>
                </a:solidFill>
                <a:latin typeface="Solar" pitchFamily="34" charset="0"/>
              </a:rPr>
              <a:t>O </a:t>
            </a:r>
            <a:r>
              <a:rPr lang="en-GB" sz="2000" b="1" dirty="0">
                <a:solidFill>
                  <a:prstClr val="black"/>
                </a:solidFill>
              </a:rPr>
              <a:t>... </a:t>
            </a:r>
            <a:r>
              <a:rPr lang="en-GB" sz="2000" dirty="0">
                <a:solidFill>
                  <a:prstClr val="black"/>
                </a:solidFill>
              </a:rPr>
              <a:t> has an orb of  </a:t>
            </a:r>
            <a:r>
              <a:rPr lang="en-GB" sz="2000" b="1" dirty="0">
                <a:solidFill>
                  <a:prstClr val="black"/>
                </a:solidFill>
              </a:rPr>
              <a:t>7</a:t>
            </a:r>
            <a:r>
              <a:rPr lang="en-GB" sz="2000" b="1" baseline="30000" dirty="0">
                <a:solidFill>
                  <a:prstClr val="black"/>
                </a:solidFill>
              </a:rPr>
              <a:t>0</a:t>
            </a:r>
            <a:r>
              <a:rPr lang="en-GB" sz="2000" dirty="0">
                <a:solidFill>
                  <a:prstClr val="black"/>
                </a:solidFill>
              </a:rPr>
              <a:t> for any aspect  </a:t>
            </a:r>
            <a:r>
              <a:rPr lang="en-GB" sz="2000" b="1" dirty="0">
                <a:solidFill>
                  <a:prstClr val="black"/>
                </a:solidFill>
              </a:rPr>
              <a:t>3</a:t>
            </a:r>
            <a:r>
              <a:rPr lang="en-GB" sz="2000" b="1" baseline="30000" dirty="0">
                <a:solidFill>
                  <a:prstClr val="black"/>
                </a:solidFill>
              </a:rPr>
              <a:t>0</a:t>
            </a:r>
            <a:r>
              <a:rPr lang="en-GB" sz="2000" b="1" dirty="0">
                <a:solidFill>
                  <a:prstClr val="black"/>
                </a:solidFill>
              </a:rPr>
              <a:t> </a:t>
            </a:r>
            <a:r>
              <a:rPr lang="en-GB" sz="2000" b="1" dirty="0" err="1">
                <a:solidFill>
                  <a:prstClr val="black"/>
                </a:solidFill>
              </a:rPr>
              <a:t>30</a:t>
            </a:r>
            <a:r>
              <a:rPr lang="en-GB" sz="2000" b="1" dirty="0">
                <a:solidFill>
                  <a:prstClr val="black"/>
                </a:solidFill>
              </a:rPr>
              <a:t>’</a:t>
            </a:r>
            <a:r>
              <a:rPr lang="en-GB" sz="2000" dirty="0">
                <a:solidFill>
                  <a:prstClr val="black"/>
                </a:solidFill>
              </a:rPr>
              <a:t> in modern terms</a:t>
            </a:r>
            <a:br>
              <a:rPr lang="en-GB" sz="2000" dirty="0">
                <a:solidFill>
                  <a:prstClr val="black"/>
                </a:solidFill>
              </a:rPr>
            </a:br>
            <a:r>
              <a:rPr lang="en-GB" sz="2000" dirty="0">
                <a:solidFill>
                  <a:prstClr val="black"/>
                </a:solidFill>
              </a:rPr>
              <a:t> </a:t>
            </a:r>
          </a:p>
          <a:p>
            <a:r>
              <a:rPr lang="en-GB" sz="2000" b="1" dirty="0">
                <a:solidFill>
                  <a:prstClr val="black"/>
                </a:solidFill>
                <a:latin typeface="Solar" pitchFamily="34" charset="0"/>
              </a:rPr>
              <a:t>M</a:t>
            </a:r>
            <a:r>
              <a:rPr lang="en-GB" sz="2000" b="1" dirty="0">
                <a:solidFill>
                  <a:prstClr val="black"/>
                </a:solidFill>
              </a:rPr>
              <a:t> ... </a:t>
            </a:r>
            <a:r>
              <a:rPr lang="en-GB" sz="2000" dirty="0">
                <a:solidFill>
                  <a:prstClr val="black"/>
                </a:solidFill>
              </a:rPr>
              <a:t> has an orb of  </a:t>
            </a:r>
            <a:r>
              <a:rPr lang="en-GB" sz="2000" b="1" dirty="0">
                <a:solidFill>
                  <a:prstClr val="black"/>
                </a:solidFill>
              </a:rPr>
              <a:t>12</a:t>
            </a:r>
            <a:r>
              <a:rPr lang="en-GB" sz="2000" b="1" baseline="30000" dirty="0">
                <a:solidFill>
                  <a:prstClr val="black"/>
                </a:solidFill>
              </a:rPr>
              <a:t>0</a:t>
            </a:r>
            <a:r>
              <a:rPr lang="en-GB" sz="2000" dirty="0">
                <a:solidFill>
                  <a:prstClr val="black"/>
                </a:solidFill>
              </a:rPr>
              <a:t> for any aspect  </a:t>
            </a:r>
            <a:r>
              <a:rPr lang="en-GB" sz="2000" b="1" dirty="0">
                <a:solidFill>
                  <a:prstClr val="black"/>
                </a:solidFill>
              </a:rPr>
              <a:t>6</a:t>
            </a:r>
            <a:r>
              <a:rPr lang="en-GB" sz="2000" b="1" baseline="30000" dirty="0">
                <a:solidFill>
                  <a:prstClr val="black"/>
                </a:solidFill>
              </a:rPr>
              <a:t>0</a:t>
            </a:r>
            <a:r>
              <a:rPr lang="en-GB" sz="2000" dirty="0">
                <a:solidFill>
                  <a:prstClr val="black"/>
                </a:solidFill>
              </a:rPr>
              <a:t> in modern terms </a:t>
            </a:r>
          </a:p>
          <a:p>
            <a:endParaRPr lang="en-GB" sz="2000" dirty="0">
              <a:solidFill>
                <a:prstClr val="black"/>
              </a:solidFill>
            </a:endParaRPr>
          </a:p>
        </p:txBody>
      </p:sp>
      <p:sp>
        <p:nvSpPr>
          <p:cNvPr id="5" name="TextBox 4"/>
          <p:cNvSpPr txBox="1"/>
          <p:nvPr/>
        </p:nvSpPr>
        <p:spPr>
          <a:xfrm>
            <a:off x="571472" y="5786454"/>
            <a:ext cx="7000924" cy="461665"/>
          </a:xfrm>
          <a:prstGeom prst="rect">
            <a:avLst/>
          </a:prstGeom>
          <a:solidFill>
            <a:schemeClr val="bg2">
              <a:lumMod val="10000"/>
            </a:schemeClr>
          </a:solidFill>
        </p:spPr>
        <p:txBody>
          <a:bodyPr wrap="square" rtlCol="0">
            <a:spAutoFit/>
          </a:bodyPr>
          <a:lstStyle/>
          <a:p>
            <a:pPr algn="ctr"/>
            <a:r>
              <a:rPr lang="en-GB" sz="2400" dirty="0">
                <a:solidFill>
                  <a:prstClr val="white"/>
                </a:solidFill>
              </a:rPr>
              <a:t>The planets have the agency not the aspects</a:t>
            </a:r>
          </a:p>
        </p:txBody>
      </p:sp>
    </p:spTree>
    <p:extLst>
      <p:ext uri="{BB962C8B-B14F-4D97-AF65-F5344CB8AC3E}">
        <p14:creationId xmlns:p14="http://schemas.microsoft.com/office/powerpoint/2010/main" val="9168686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214282" y="2857496"/>
            <a:ext cx="1714512" cy="1714512"/>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Rectangle 2"/>
          <p:cNvSpPr/>
          <p:nvPr/>
        </p:nvSpPr>
        <p:spPr>
          <a:xfrm>
            <a:off x="714348" y="3357562"/>
            <a:ext cx="585417" cy="584775"/>
          </a:xfrm>
          <a:prstGeom prst="rect">
            <a:avLst/>
          </a:prstGeom>
        </p:spPr>
        <p:txBody>
          <a:bodyPr wrap="none">
            <a:spAutoFit/>
          </a:bodyPr>
          <a:lstStyle/>
          <a:p>
            <a:r>
              <a:rPr lang="en-GB" sz="3200" b="1" dirty="0">
                <a:solidFill>
                  <a:prstClr val="black"/>
                </a:solidFill>
                <a:latin typeface="Solar" pitchFamily="34" charset="0"/>
              </a:rPr>
              <a:t>S</a:t>
            </a:r>
            <a:endParaRPr lang="en-GB" sz="3200" dirty="0">
              <a:solidFill>
                <a:prstClr val="black"/>
              </a:solidFill>
            </a:endParaRPr>
          </a:p>
        </p:txBody>
      </p:sp>
      <p:sp>
        <p:nvSpPr>
          <p:cNvPr id="5" name="Oval 4"/>
          <p:cNvSpPr/>
          <p:nvPr/>
        </p:nvSpPr>
        <p:spPr>
          <a:xfrm>
            <a:off x="2214546" y="2857496"/>
            <a:ext cx="1714512" cy="1714512"/>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Rectangle 5"/>
          <p:cNvSpPr/>
          <p:nvPr/>
        </p:nvSpPr>
        <p:spPr>
          <a:xfrm>
            <a:off x="2786050" y="3357562"/>
            <a:ext cx="585417" cy="584775"/>
          </a:xfrm>
          <a:prstGeom prst="rect">
            <a:avLst/>
          </a:prstGeom>
        </p:spPr>
        <p:txBody>
          <a:bodyPr wrap="none">
            <a:spAutoFit/>
          </a:bodyPr>
          <a:lstStyle/>
          <a:p>
            <a:r>
              <a:rPr lang="en-GB" sz="3200" b="1" dirty="0">
                <a:solidFill>
                  <a:prstClr val="black"/>
                </a:solidFill>
                <a:latin typeface="Solar" pitchFamily="34" charset="0"/>
              </a:rPr>
              <a:t>R</a:t>
            </a:r>
            <a:endParaRPr lang="en-GB" sz="3200" dirty="0">
              <a:solidFill>
                <a:prstClr val="black"/>
              </a:solidFill>
            </a:endParaRPr>
          </a:p>
        </p:txBody>
      </p:sp>
      <p:sp>
        <p:nvSpPr>
          <p:cNvPr id="7" name="Oval 6"/>
          <p:cNvSpPr/>
          <p:nvPr/>
        </p:nvSpPr>
        <p:spPr>
          <a:xfrm>
            <a:off x="5500694" y="2857496"/>
            <a:ext cx="1571636" cy="1571636"/>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Rectangle 7"/>
          <p:cNvSpPr/>
          <p:nvPr/>
        </p:nvSpPr>
        <p:spPr>
          <a:xfrm>
            <a:off x="6000760" y="3357562"/>
            <a:ext cx="585417" cy="584775"/>
          </a:xfrm>
          <a:prstGeom prst="rect">
            <a:avLst/>
          </a:prstGeom>
        </p:spPr>
        <p:txBody>
          <a:bodyPr wrap="none">
            <a:spAutoFit/>
          </a:bodyPr>
          <a:lstStyle/>
          <a:p>
            <a:r>
              <a:rPr lang="en-GB" sz="3200" b="1" dirty="0">
                <a:solidFill>
                  <a:prstClr val="black"/>
                </a:solidFill>
                <a:latin typeface="Solar" pitchFamily="34" charset="0"/>
              </a:rPr>
              <a:t>Q</a:t>
            </a:r>
            <a:endParaRPr lang="en-GB" sz="3200" dirty="0">
              <a:solidFill>
                <a:prstClr val="black"/>
              </a:solidFill>
            </a:endParaRPr>
          </a:p>
        </p:txBody>
      </p:sp>
      <p:sp>
        <p:nvSpPr>
          <p:cNvPr id="9" name="Oval 8"/>
          <p:cNvSpPr/>
          <p:nvPr/>
        </p:nvSpPr>
        <p:spPr>
          <a:xfrm>
            <a:off x="214282" y="214290"/>
            <a:ext cx="2500330" cy="2500330"/>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1" name="Rectangle 10"/>
          <p:cNvSpPr/>
          <p:nvPr/>
        </p:nvSpPr>
        <p:spPr>
          <a:xfrm>
            <a:off x="1142976" y="1214422"/>
            <a:ext cx="585417" cy="584775"/>
          </a:xfrm>
          <a:prstGeom prst="rect">
            <a:avLst/>
          </a:prstGeom>
        </p:spPr>
        <p:txBody>
          <a:bodyPr wrap="none">
            <a:spAutoFit/>
          </a:bodyPr>
          <a:lstStyle/>
          <a:p>
            <a:r>
              <a:rPr lang="en-GB" sz="3200" b="1" dirty="0">
                <a:solidFill>
                  <a:prstClr val="black"/>
                </a:solidFill>
                <a:latin typeface="Solar" pitchFamily="34" charset="0"/>
              </a:rPr>
              <a:t>N</a:t>
            </a:r>
            <a:endParaRPr lang="en-GB" sz="3200" dirty="0">
              <a:solidFill>
                <a:prstClr val="black"/>
              </a:solidFill>
            </a:endParaRPr>
          </a:p>
        </p:txBody>
      </p:sp>
      <p:sp>
        <p:nvSpPr>
          <p:cNvPr id="12" name="Oval 11"/>
          <p:cNvSpPr/>
          <p:nvPr/>
        </p:nvSpPr>
        <p:spPr>
          <a:xfrm>
            <a:off x="3929058" y="357166"/>
            <a:ext cx="2357454" cy="2357454"/>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Rectangle 12"/>
          <p:cNvSpPr/>
          <p:nvPr/>
        </p:nvSpPr>
        <p:spPr>
          <a:xfrm>
            <a:off x="4786314" y="1142984"/>
            <a:ext cx="585417" cy="584775"/>
          </a:xfrm>
          <a:prstGeom prst="rect">
            <a:avLst/>
          </a:prstGeom>
        </p:spPr>
        <p:txBody>
          <a:bodyPr wrap="none">
            <a:spAutoFit/>
          </a:bodyPr>
          <a:lstStyle/>
          <a:p>
            <a:r>
              <a:rPr lang="en-GB" sz="3200" b="1" dirty="0">
                <a:solidFill>
                  <a:prstClr val="black"/>
                </a:solidFill>
                <a:latin typeface="Solar" pitchFamily="34" charset="0"/>
              </a:rPr>
              <a:t>M</a:t>
            </a:r>
            <a:endParaRPr lang="en-GB" sz="3200" dirty="0">
              <a:solidFill>
                <a:prstClr val="black"/>
              </a:solidFill>
            </a:endParaRPr>
          </a:p>
        </p:txBody>
      </p:sp>
      <p:sp>
        <p:nvSpPr>
          <p:cNvPr id="14" name="Oval 13"/>
          <p:cNvSpPr/>
          <p:nvPr/>
        </p:nvSpPr>
        <p:spPr>
          <a:xfrm>
            <a:off x="1214414" y="4857760"/>
            <a:ext cx="1428760" cy="1428760"/>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5" name="Rectangle 14"/>
          <p:cNvSpPr/>
          <p:nvPr/>
        </p:nvSpPr>
        <p:spPr>
          <a:xfrm>
            <a:off x="1643042" y="5286388"/>
            <a:ext cx="585417" cy="584775"/>
          </a:xfrm>
          <a:prstGeom prst="rect">
            <a:avLst/>
          </a:prstGeom>
        </p:spPr>
        <p:txBody>
          <a:bodyPr wrap="none">
            <a:spAutoFit/>
          </a:bodyPr>
          <a:lstStyle/>
          <a:p>
            <a:r>
              <a:rPr lang="en-GB" sz="3200" b="1" dirty="0">
                <a:solidFill>
                  <a:prstClr val="black"/>
                </a:solidFill>
                <a:latin typeface="Solar" pitchFamily="34" charset="0"/>
              </a:rPr>
              <a:t>O</a:t>
            </a:r>
            <a:endParaRPr lang="en-GB" sz="3200" dirty="0">
              <a:solidFill>
                <a:prstClr val="black"/>
              </a:solidFill>
            </a:endParaRPr>
          </a:p>
        </p:txBody>
      </p:sp>
      <p:sp>
        <p:nvSpPr>
          <p:cNvPr id="16" name="Oval 15"/>
          <p:cNvSpPr/>
          <p:nvPr/>
        </p:nvSpPr>
        <p:spPr>
          <a:xfrm>
            <a:off x="2928926" y="4857760"/>
            <a:ext cx="1428760" cy="1428760"/>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7" name="Rectangle 16"/>
          <p:cNvSpPr/>
          <p:nvPr/>
        </p:nvSpPr>
        <p:spPr>
          <a:xfrm>
            <a:off x="3357554" y="5286388"/>
            <a:ext cx="585417" cy="584775"/>
          </a:xfrm>
          <a:prstGeom prst="rect">
            <a:avLst/>
          </a:prstGeom>
        </p:spPr>
        <p:txBody>
          <a:bodyPr wrap="none">
            <a:spAutoFit/>
          </a:bodyPr>
          <a:lstStyle/>
          <a:p>
            <a:r>
              <a:rPr lang="en-GB" sz="3200" b="1" dirty="0">
                <a:solidFill>
                  <a:prstClr val="black"/>
                </a:solidFill>
                <a:latin typeface="Solar" pitchFamily="34" charset="0"/>
              </a:rPr>
              <a:t>P</a:t>
            </a:r>
            <a:endParaRPr lang="en-GB" sz="3200" dirty="0">
              <a:solidFill>
                <a:prstClr val="black"/>
              </a:solidFill>
            </a:endParaRPr>
          </a:p>
        </p:txBody>
      </p:sp>
      <p:sp>
        <p:nvSpPr>
          <p:cNvPr id="18" name="TextBox 17"/>
          <p:cNvSpPr txBox="1"/>
          <p:nvPr/>
        </p:nvSpPr>
        <p:spPr>
          <a:xfrm>
            <a:off x="4357686" y="5214950"/>
            <a:ext cx="915635" cy="646331"/>
          </a:xfrm>
          <a:prstGeom prst="rect">
            <a:avLst/>
          </a:prstGeom>
          <a:noFill/>
        </p:spPr>
        <p:txBody>
          <a:bodyPr wrap="none" rtlCol="0">
            <a:spAutoFit/>
          </a:bodyPr>
          <a:lstStyle/>
          <a:p>
            <a:r>
              <a:rPr lang="en-GB" sz="3600" dirty="0">
                <a:solidFill>
                  <a:prstClr val="black"/>
                </a:solidFill>
              </a:rPr>
              <a:t>  </a:t>
            </a:r>
            <a:r>
              <a:rPr lang="en-GB" sz="3600" b="1" dirty="0">
                <a:solidFill>
                  <a:prstClr val="black"/>
                </a:solidFill>
              </a:rPr>
              <a:t>7</a:t>
            </a:r>
            <a:r>
              <a:rPr lang="en-GB" sz="3600" b="1" baseline="30000" dirty="0">
                <a:solidFill>
                  <a:prstClr val="black"/>
                </a:solidFill>
              </a:rPr>
              <a:t>0</a:t>
            </a:r>
            <a:endParaRPr lang="en-GB" sz="3600" dirty="0">
              <a:solidFill>
                <a:prstClr val="black"/>
              </a:solidFill>
            </a:endParaRPr>
          </a:p>
        </p:txBody>
      </p:sp>
      <p:sp>
        <p:nvSpPr>
          <p:cNvPr id="19" name="TextBox 18"/>
          <p:cNvSpPr txBox="1"/>
          <p:nvPr/>
        </p:nvSpPr>
        <p:spPr>
          <a:xfrm>
            <a:off x="6858016" y="3357562"/>
            <a:ext cx="915635" cy="646331"/>
          </a:xfrm>
          <a:prstGeom prst="rect">
            <a:avLst/>
          </a:prstGeom>
          <a:noFill/>
        </p:spPr>
        <p:txBody>
          <a:bodyPr wrap="none" rtlCol="0">
            <a:spAutoFit/>
          </a:bodyPr>
          <a:lstStyle/>
          <a:p>
            <a:r>
              <a:rPr lang="en-GB" sz="3600" dirty="0">
                <a:solidFill>
                  <a:prstClr val="black"/>
                </a:solidFill>
              </a:rPr>
              <a:t>  </a:t>
            </a:r>
            <a:r>
              <a:rPr lang="en-GB" sz="3600" b="1" dirty="0">
                <a:solidFill>
                  <a:prstClr val="black"/>
                </a:solidFill>
              </a:rPr>
              <a:t>8</a:t>
            </a:r>
            <a:r>
              <a:rPr lang="en-GB" sz="3600" b="1" baseline="30000" dirty="0">
                <a:solidFill>
                  <a:prstClr val="black"/>
                </a:solidFill>
              </a:rPr>
              <a:t>0</a:t>
            </a:r>
            <a:endParaRPr lang="en-GB" sz="3600" dirty="0">
              <a:solidFill>
                <a:prstClr val="black"/>
              </a:solidFill>
            </a:endParaRPr>
          </a:p>
        </p:txBody>
      </p:sp>
      <p:sp>
        <p:nvSpPr>
          <p:cNvPr id="20" name="TextBox 19"/>
          <p:cNvSpPr txBox="1"/>
          <p:nvPr/>
        </p:nvSpPr>
        <p:spPr>
          <a:xfrm>
            <a:off x="3857620" y="3429000"/>
            <a:ext cx="915635" cy="646331"/>
          </a:xfrm>
          <a:prstGeom prst="rect">
            <a:avLst/>
          </a:prstGeom>
          <a:noFill/>
        </p:spPr>
        <p:txBody>
          <a:bodyPr wrap="none" rtlCol="0">
            <a:spAutoFit/>
          </a:bodyPr>
          <a:lstStyle/>
          <a:p>
            <a:r>
              <a:rPr lang="en-GB" sz="3600" dirty="0">
                <a:solidFill>
                  <a:prstClr val="black"/>
                </a:solidFill>
              </a:rPr>
              <a:t>  </a:t>
            </a:r>
            <a:r>
              <a:rPr lang="en-GB" sz="3600" b="1" dirty="0">
                <a:solidFill>
                  <a:prstClr val="black"/>
                </a:solidFill>
              </a:rPr>
              <a:t>9</a:t>
            </a:r>
            <a:r>
              <a:rPr lang="en-GB" sz="3600" b="1" baseline="30000" dirty="0">
                <a:solidFill>
                  <a:prstClr val="black"/>
                </a:solidFill>
              </a:rPr>
              <a:t>0</a:t>
            </a:r>
            <a:endParaRPr lang="en-GB" sz="3600" dirty="0">
              <a:solidFill>
                <a:prstClr val="black"/>
              </a:solidFill>
            </a:endParaRPr>
          </a:p>
        </p:txBody>
      </p:sp>
      <p:sp>
        <p:nvSpPr>
          <p:cNvPr id="21" name="TextBox 20"/>
          <p:cNvSpPr txBox="1"/>
          <p:nvPr/>
        </p:nvSpPr>
        <p:spPr>
          <a:xfrm>
            <a:off x="6072198" y="1214422"/>
            <a:ext cx="1186543" cy="646331"/>
          </a:xfrm>
          <a:prstGeom prst="rect">
            <a:avLst/>
          </a:prstGeom>
          <a:noFill/>
        </p:spPr>
        <p:txBody>
          <a:bodyPr wrap="none" rtlCol="0">
            <a:spAutoFit/>
          </a:bodyPr>
          <a:lstStyle/>
          <a:p>
            <a:r>
              <a:rPr lang="en-GB" sz="3600" dirty="0">
                <a:solidFill>
                  <a:prstClr val="black"/>
                </a:solidFill>
              </a:rPr>
              <a:t>  </a:t>
            </a:r>
            <a:r>
              <a:rPr lang="en-GB" sz="3600" b="1" dirty="0">
                <a:solidFill>
                  <a:prstClr val="black"/>
                </a:solidFill>
              </a:rPr>
              <a:t>12</a:t>
            </a:r>
            <a:r>
              <a:rPr lang="en-GB" sz="3600" b="1" baseline="30000" dirty="0">
                <a:solidFill>
                  <a:prstClr val="black"/>
                </a:solidFill>
              </a:rPr>
              <a:t>0</a:t>
            </a:r>
            <a:endParaRPr lang="en-GB" sz="3600" dirty="0">
              <a:solidFill>
                <a:prstClr val="black"/>
              </a:solidFill>
            </a:endParaRPr>
          </a:p>
        </p:txBody>
      </p:sp>
      <p:sp>
        <p:nvSpPr>
          <p:cNvPr id="22" name="TextBox 21"/>
          <p:cNvSpPr txBox="1"/>
          <p:nvPr/>
        </p:nvSpPr>
        <p:spPr>
          <a:xfrm>
            <a:off x="2357422" y="1571612"/>
            <a:ext cx="1186543" cy="646331"/>
          </a:xfrm>
          <a:prstGeom prst="rect">
            <a:avLst/>
          </a:prstGeom>
          <a:noFill/>
        </p:spPr>
        <p:txBody>
          <a:bodyPr wrap="none" rtlCol="0">
            <a:spAutoFit/>
          </a:bodyPr>
          <a:lstStyle/>
          <a:p>
            <a:r>
              <a:rPr lang="en-GB" sz="3600" dirty="0">
                <a:solidFill>
                  <a:prstClr val="black"/>
                </a:solidFill>
              </a:rPr>
              <a:t>  </a:t>
            </a:r>
            <a:r>
              <a:rPr lang="en-GB" sz="3600" b="1" dirty="0">
                <a:solidFill>
                  <a:prstClr val="black"/>
                </a:solidFill>
              </a:rPr>
              <a:t>15</a:t>
            </a:r>
            <a:r>
              <a:rPr lang="en-GB" sz="3600" b="1" baseline="30000" dirty="0">
                <a:solidFill>
                  <a:prstClr val="black"/>
                </a:solidFill>
              </a:rPr>
              <a:t>0</a:t>
            </a:r>
            <a:endParaRPr lang="en-GB" sz="3600" dirty="0">
              <a:solidFill>
                <a:prstClr val="black"/>
              </a:solidFill>
            </a:endParaRPr>
          </a:p>
        </p:txBody>
      </p:sp>
    </p:spTree>
    <p:extLst>
      <p:ext uri="{BB962C8B-B14F-4D97-AF65-F5344CB8AC3E}">
        <p14:creationId xmlns:p14="http://schemas.microsoft.com/office/powerpoint/2010/main" val="32453730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108" y="571480"/>
            <a:ext cx="4107214" cy="461665"/>
          </a:xfrm>
          <a:prstGeom prst="rect">
            <a:avLst/>
          </a:prstGeom>
          <a:noFill/>
        </p:spPr>
        <p:txBody>
          <a:bodyPr wrap="none" rtlCol="0">
            <a:spAutoFit/>
          </a:bodyPr>
          <a:lstStyle/>
          <a:p>
            <a:pPr algn="ctr"/>
            <a:r>
              <a:rPr lang="en-GB" sz="2400" dirty="0">
                <a:solidFill>
                  <a:prstClr val="black"/>
                </a:solidFill>
              </a:rPr>
              <a:t>The Orbs - the use of Moiety</a:t>
            </a:r>
          </a:p>
        </p:txBody>
      </p:sp>
      <p:pic>
        <p:nvPicPr>
          <p:cNvPr id="3" name="Picture 2" descr="http://www.mhs.ox.ac.uk/astrolabe/exhibition/images/49847_2_closeup.jpg"/>
          <p:cNvPicPr>
            <a:picLocks noChangeAspect="1" noChangeArrowheads="1"/>
          </p:cNvPicPr>
          <p:nvPr/>
        </p:nvPicPr>
        <p:blipFill>
          <a:blip r:embed="rId2" cstate="print"/>
          <a:srcRect/>
          <a:stretch>
            <a:fillRect/>
          </a:stretch>
        </p:blipFill>
        <p:spPr bwMode="auto">
          <a:xfrm>
            <a:off x="0" y="0"/>
            <a:ext cx="1000100" cy="1643050"/>
          </a:xfrm>
          <a:prstGeom prst="rect">
            <a:avLst/>
          </a:prstGeom>
          <a:noFill/>
        </p:spPr>
      </p:pic>
      <p:sp>
        <p:nvSpPr>
          <p:cNvPr id="5" name="TextBox 4"/>
          <p:cNvSpPr txBox="1"/>
          <p:nvPr/>
        </p:nvSpPr>
        <p:spPr>
          <a:xfrm>
            <a:off x="1000100" y="0"/>
            <a:ext cx="7000924" cy="461665"/>
          </a:xfrm>
          <a:prstGeom prst="rect">
            <a:avLst/>
          </a:prstGeom>
          <a:solidFill>
            <a:schemeClr val="bg2">
              <a:lumMod val="10000"/>
            </a:schemeClr>
          </a:solidFill>
        </p:spPr>
        <p:txBody>
          <a:bodyPr wrap="square" rtlCol="0">
            <a:spAutoFit/>
          </a:bodyPr>
          <a:lstStyle/>
          <a:p>
            <a:pPr algn="ctr"/>
            <a:r>
              <a:rPr lang="en-GB" sz="2400" dirty="0">
                <a:solidFill>
                  <a:prstClr val="white"/>
                </a:solidFill>
              </a:rPr>
              <a:t>The planets have the agency not the aspects</a:t>
            </a:r>
          </a:p>
        </p:txBody>
      </p:sp>
      <p:pic>
        <p:nvPicPr>
          <p:cNvPr id="6" name="Picture 5" descr="C:\WinWord\LOGOS\Medieval\Aspects.bmp"/>
          <p:cNvPicPr/>
          <p:nvPr/>
        </p:nvPicPr>
        <p:blipFill>
          <a:blip r:embed="rId3" cstate="print"/>
          <a:srcRect/>
          <a:stretch>
            <a:fillRect/>
          </a:stretch>
        </p:blipFill>
        <p:spPr bwMode="auto">
          <a:xfrm>
            <a:off x="571472" y="2071678"/>
            <a:ext cx="4143404" cy="3857652"/>
          </a:xfrm>
          <a:prstGeom prst="rect">
            <a:avLst/>
          </a:prstGeom>
          <a:noFill/>
          <a:ln w="9525">
            <a:noFill/>
            <a:miter lim="800000"/>
            <a:headEnd/>
            <a:tailEnd/>
          </a:ln>
        </p:spPr>
      </p:pic>
      <p:sp>
        <p:nvSpPr>
          <p:cNvPr id="7" name="TextBox 6"/>
          <p:cNvSpPr txBox="1"/>
          <p:nvPr/>
        </p:nvSpPr>
        <p:spPr>
          <a:xfrm>
            <a:off x="4500562" y="1214422"/>
            <a:ext cx="3571900" cy="461665"/>
          </a:xfrm>
          <a:prstGeom prst="rect">
            <a:avLst/>
          </a:prstGeom>
          <a:noFill/>
        </p:spPr>
        <p:txBody>
          <a:bodyPr wrap="square" rtlCol="0">
            <a:spAutoFit/>
          </a:bodyPr>
          <a:lstStyle/>
          <a:p>
            <a:r>
              <a:rPr lang="en-GB" sz="2400" b="1" dirty="0">
                <a:solidFill>
                  <a:prstClr val="black"/>
                </a:solidFill>
                <a:latin typeface="Solar" pitchFamily="34" charset="0"/>
              </a:rPr>
              <a:t>S</a:t>
            </a:r>
            <a:r>
              <a:rPr lang="en-GB" sz="2400" b="1" dirty="0">
                <a:solidFill>
                  <a:prstClr val="black"/>
                </a:solidFill>
              </a:rPr>
              <a:t> ... </a:t>
            </a:r>
            <a:r>
              <a:rPr lang="en-GB" sz="2400" dirty="0">
                <a:solidFill>
                  <a:prstClr val="black"/>
                </a:solidFill>
              </a:rPr>
              <a:t> has an orb of  </a:t>
            </a:r>
            <a:r>
              <a:rPr lang="en-GB" sz="2400" b="1" dirty="0">
                <a:solidFill>
                  <a:prstClr val="black"/>
                </a:solidFill>
              </a:rPr>
              <a:t>9</a:t>
            </a:r>
            <a:r>
              <a:rPr lang="en-GB" sz="2400" b="1" baseline="30000" dirty="0">
                <a:solidFill>
                  <a:prstClr val="black"/>
                </a:solidFill>
              </a:rPr>
              <a:t>0</a:t>
            </a:r>
            <a:r>
              <a:rPr lang="en-GB" sz="2400" dirty="0">
                <a:solidFill>
                  <a:prstClr val="black"/>
                </a:solidFill>
              </a:rPr>
              <a:t> </a:t>
            </a:r>
          </a:p>
        </p:txBody>
      </p:sp>
      <p:sp>
        <p:nvSpPr>
          <p:cNvPr id="8" name="TextBox 7"/>
          <p:cNvSpPr txBox="1"/>
          <p:nvPr/>
        </p:nvSpPr>
        <p:spPr>
          <a:xfrm>
            <a:off x="4572000" y="1714488"/>
            <a:ext cx="3571900" cy="461665"/>
          </a:xfrm>
          <a:prstGeom prst="rect">
            <a:avLst/>
          </a:prstGeom>
          <a:noFill/>
        </p:spPr>
        <p:txBody>
          <a:bodyPr wrap="square" rtlCol="0">
            <a:spAutoFit/>
          </a:bodyPr>
          <a:lstStyle/>
          <a:p>
            <a:r>
              <a:rPr lang="en-GB" sz="2400" b="1" dirty="0">
                <a:solidFill>
                  <a:prstClr val="black"/>
                </a:solidFill>
                <a:latin typeface="Solar" pitchFamily="34" charset="0"/>
              </a:rPr>
              <a:t>N</a:t>
            </a:r>
            <a:r>
              <a:rPr lang="en-GB" sz="2400" b="1" dirty="0">
                <a:solidFill>
                  <a:prstClr val="black"/>
                </a:solidFill>
              </a:rPr>
              <a:t> ... </a:t>
            </a:r>
            <a:r>
              <a:rPr lang="en-GB" sz="2400" dirty="0">
                <a:solidFill>
                  <a:prstClr val="black"/>
                </a:solidFill>
              </a:rPr>
              <a:t> has an orb of </a:t>
            </a:r>
            <a:r>
              <a:rPr lang="en-GB" sz="2400" b="1" dirty="0">
                <a:solidFill>
                  <a:prstClr val="black"/>
                </a:solidFill>
              </a:rPr>
              <a:t>15</a:t>
            </a:r>
            <a:r>
              <a:rPr lang="en-GB" sz="2400" b="1" baseline="30000" dirty="0">
                <a:solidFill>
                  <a:prstClr val="black"/>
                </a:solidFill>
              </a:rPr>
              <a:t>0</a:t>
            </a:r>
            <a:endParaRPr lang="en-GB" sz="2400" dirty="0">
              <a:solidFill>
                <a:prstClr val="black"/>
              </a:solidFill>
            </a:endParaRPr>
          </a:p>
        </p:txBody>
      </p:sp>
      <p:sp>
        <p:nvSpPr>
          <p:cNvPr id="9" name="TextBox 8"/>
          <p:cNvSpPr txBox="1"/>
          <p:nvPr/>
        </p:nvSpPr>
        <p:spPr>
          <a:xfrm>
            <a:off x="4572000" y="5572140"/>
            <a:ext cx="3429024" cy="923330"/>
          </a:xfrm>
          <a:prstGeom prst="rect">
            <a:avLst/>
          </a:prstGeom>
          <a:solidFill>
            <a:schemeClr val="bg2">
              <a:lumMod val="10000"/>
            </a:schemeClr>
          </a:solidFill>
        </p:spPr>
        <p:txBody>
          <a:bodyPr wrap="square" rtlCol="0">
            <a:spAutoFit/>
          </a:bodyPr>
          <a:lstStyle/>
          <a:p>
            <a:r>
              <a:rPr lang="en-GB" b="1" dirty="0">
                <a:solidFill>
                  <a:prstClr val="white"/>
                </a:solidFill>
              </a:rPr>
              <a:t>Sphere of the Sun (15</a:t>
            </a:r>
            <a:r>
              <a:rPr lang="en-GB" b="1" baseline="30000" dirty="0">
                <a:solidFill>
                  <a:prstClr val="white"/>
                </a:solidFill>
              </a:rPr>
              <a:t>0)</a:t>
            </a:r>
            <a:r>
              <a:rPr lang="en-GB" b="1" dirty="0">
                <a:solidFill>
                  <a:prstClr val="white"/>
                </a:solidFill>
              </a:rPr>
              <a:t>  – Sphere of Saturn (9</a:t>
            </a:r>
            <a:r>
              <a:rPr lang="en-GB" b="1" baseline="30000" dirty="0">
                <a:solidFill>
                  <a:prstClr val="white"/>
                </a:solidFill>
              </a:rPr>
              <a:t>0 </a:t>
            </a:r>
            <a:r>
              <a:rPr lang="en-GB" b="1" dirty="0">
                <a:solidFill>
                  <a:prstClr val="white"/>
                </a:solidFill>
              </a:rPr>
              <a:t>) = 6</a:t>
            </a:r>
            <a:r>
              <a:rPr lang="en-GB" b="1" baseline="30000" dirty="0">
                <a:solidFill>
                  <a:prstClr val="white"/>
                </a:solidFill>
              </a:rPr>
              <a:t>0   </a:t>
            </a:r>
            <a:r>
              <a:rPr lang="en-GB" b="1" dirty="0">
                <a:solidFill>
                  <a:prstClr val="white"/>
                </a:solidFill>
              </a:rPr>
              <a:t> </a:t>
            </a:r>
            <a:r>
              <a:rPr lang="en-GB" b="1" baseline="30000" dirty="0">
                <a:solidFill>
                  <a:prstClr val="white"/>
                </a:solidFill>
              </a:rPr>
              <a:t/>
            </a:r>
            <a:br>
              <a:rPr lang="en-GB" b="1" baseline="30000" dirty="0">
                <a:solidFill>
                  <a:prstClr val="white"/>
                </a:solidFill>
              </a:rPr>
            </a:br>
            <a:r>
              <a:rPr lang="en-GB" b="1" dirty="0">
                <a:solidFill>
                  <a:prstClr val="white"/>
                </a:solidFill>
              </a:rPr>
              <a:t>half of this = 3</a:t>
            </a:r>
            <a:r>
              <a:rPr lang="en-GB" b="1" baseline="30000" dirty="0">
                <a:solidFill>
                  <a:prstClr val="white"/>
                </a:solidFill>
              </a:rPr>
              <a:t>0</a:t>
            </a:r>
            <a:endParaRPr lang="en-GB" baseline="30000" dirty="0">
              <a:solidFill>
                <a:prstClr val="white"/>
              </a:solidFill>
            </a:endParaRPr>
          </a:p>
        </p:txBody>
      </p:sp>
      <p:sp>
        <p:nvSpPr>
          <p:cNvPr id="11" name="Rectangle 10"/>
          <p:cNvSpPr/>
          <p:nvPr/>
        </p:nvSpPr>
        <p:spPr>
          <a:xfrm>
            <a:off x="2643174" y="2500306"/>
            <a:ext cx="534121" cy="523220"/>
          </a:xfrm>
          <a:prstGeom prst="rect">
            <a:avLst/>
          </a:prstGeom>
          <a:solidFill>
            <a:schemeClr val="bg1"/>
          </a:solidFill>
        </p:spPr>
        <p:txBody>
          <a:bodyPr wrap="none">
            <a:spAutoFit/>
          </a:bodyPr>
          <a:lstStyle/>
          <a:p>
            <a:r>
              <a:rPr lang="en-GB" sz="2800" b="1" dirty="0">
                <a:solidFill>
                  <a:srgbClr val="FF0000"/>
                </a:solidFill>
              </a:rPr>
              <a:t>3</a:t>
            </a:r>
            <a:r>
              <a:rPr lang="en-GB" sz="2800" b="1" baseline="30000" dirty="0">
                <a:solidFill>
                  <a:srgbClr val="FF0000"/>
                </a:solidFill>
              </a:rPr>
              <a:t>0</a:t>
            </a:r>
            <a:endParaRPr lang="en-GB" sz="2800" dirty="0">
              <a:solidFill>
                <a:srgbClr val="FF0000"/>
              </a:solidFill>
            </a:endParaRPr>
          </a:p>
        </p:txBody>
      </p:sp>
      <p:cxnSp>
        <p:nvCxnSpPr>
          <p:cNvPr id="13" name="Straight Arrow Connector 12"/>
          <p:cNvCxnSpPr/>
          <p:nvPr/>
        </p:nvCxnSpPr>
        <p:spPr>
          <a:xfrm rot="16200000" flipH="1">
            <a:off x="2928926" y="3071810"/>
            <a:ext cx="357190" cy="214314"/>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2571736" y="3071810"/>
            <a:ext cx="357190" cy="214314"/>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56367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wheel3.jpg"/>
          <p:cNvPicPr>
            <a:picLocks noChangeAspect="1"/>
          </p:cNvPicPr>
          <p:nvPr/>
        </p:nvPicPr>
        <p:blipFill>
          <a:blip r:embed="rId2" cstate="print"/>
          <a:stretch>
            <a:fillRect/>
          </a:stretch>
        </p:blipFill>
        <p:spPr>
          <a:xfrm>
            <a:off x="2214546" y="428604"/>
            <a:ext cx="5848186" cy="5715040"/>
          </a:xfrm>
          <a:prstGeom prst="rect">
            <a:avLst/>
          </a:prstGeom>
        </p:spPr>
      </p:pic>
      <p:sp>
        <p:nvSpPr>
          <p:cNvPr id="4" name="Oval 3"/>
          <p:cNvSpPr/>
          <p:nvPr/>
        </p:nvSpPr>
        <p:spPr>
          <a:xfrm>
            <a:off x="6572264" y="2571744"/>
            <a:ext cx="928694" cy="928694"/>
          </a:xfrm>
          <a:prstGeom prst="ellipse">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S</a:t>
            </a:r>
            <a:endParaRPr lang="en-GB" dirty="0">
              <a:solidFill>
                <a:prstClr val="white"/>
              </a:solidFill>
            </a:endParaRPr>
          </a:p>
        </p:txBody>
      </p:sp>
      <p:sp>
        <p:nvSpPr>
          <p:cNvPr id="71" name="Rectangle 70"/>
          <p:cNvSpPr/>
          <p:nvPr/>
        </p:nvSpPr>
        <p:spPr>
          <a:xfrm>
            <a:off x="6786578" y="2762904"/>
            <a:ext cx="535724" cy="523220"/>
          </a:xfrm>
          <a:prstGeom prst="rect">
            <a:avLst/>
          </a:prstGeom>
        </p:spPr>
        <p:txBody>
          <a:bodyPr wrap="none">
            <a:spAutoFit/>
          </a:bodyPr>
          <a:lstStyle/>
          <a:p>
            <a:r>
              <a:rPr lang="en-GB" sz="2800" b="1" dirty="0">
                <a:solidFill>
                  <a:prstClr val="black"/>
                </a:solidFill>
                <a:latin typeface="Solar" pitchFamily="34" charset="0"/>
              </a:rPr>
              <a:t>S</a:t>
            </a:r>
            <a:endParaRPr lang="en-GB" sz="2800" dirty="0">
              <a:solidFill>
                <a:prstClr val="black"/>
              </a:solidFill>
            </a:endParaRPr>
          </a:p>
        </p:txBody>
      </p:sp>
      <p:sp>
        <p:nvSpPr>
          <p:cNvPr id="72" name="Oval 71"/>
          <p:cNvSpPr/>
          <p:nvPr/>
        </p:nvSpPr>
        <p:spPr>
          <a:xfrm>
            <a:off x="2786050" y="3143248"/>
            <a:ext cx="928694" cy="928694"/>
          </a:xfrm>
          <a:prstGeom prst="ellipse">
            <a:avLst/>
          </a:prstGeom>
          <a:solidFill>
            <a:srgbClr val="FF00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  </a:t>
            </a:r>
            <a:endParaRPr lang="en-GB" dirty="0">
              <a:solidFill>
                <a:prstClr val="white"/>
              </a:solidFill>
            </a:endParaRPr>
          </a:p>
        </p:txBody>
      </p:sp>
      <p:sp>
        <p:nvSpPr>
          <p:cNvPr id="73" name="Oval 72"/>
          <p:cNvSpPr/>
          <p:nvPr/>
        </p:nvSpPr>
        <p:spPr>
          <a:xfrm>
            <a:off x="4714876" y="857232"/>
            <a:ext cx="928694" cy="928694"/>
          </a:xfrm>
          <a:prstGeom prst="ellipse">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  </a:t>
            </a:r>
            <a:endParaRPr lang="en-GB" dirty="0">
              <a:solidFill>
                <a:prstClr val="white"/>
              </a:solidFill>
            </a:endParaRPr>
          </a:p>
        </p:txBody>
      </p:sp>
      <p:sp>
        <p:nvSpPr>
          <p:cNvPr id="74" name="Oval 73"/>
          <p:cNvSpPr/>
          <p:nvPr/>
        </p:nvSpPr>
        <p:spPr>
          <a:xfrm>
            <a:off x="4714876" y="4714884"/>
            <a:ext cx="928694" cy="928694"/>
          </a:xfrm>
          <a:prstGeom prst="ellipse">
            <a:avLst/>
          </a:prstGeom>
          <a:solidFill>
            <a:srgbClr val="FF00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  </a:t>
            </a:r>
            <a:endParaRPr lang="en-GB" dirty="0">
              <a:solidFill>
                <a:prstClr val="white"/>
              </a:solidFill>
            </a:endParaRPr>
          </a:p>
        </p:txBody>
      </p:sp>
      <p:sp>
        <p:nvSpPr>
          <p:cNvPr id="75" name="Oval 74"/>
          <p:cNvSpPr/>
          <p:nvPr/>
        </p:nvSpPr>
        <p:spPr>
          <a:xfrm>
            <a:off x="3643306" y="1142984"/>
            <a:ext cx="928694" cy="928694"/>
          </a:xfrm>
          <a:prstGeom prst="ellipse">
            <a:avLst/>
          </a:prstGeom>
          <a:solidFill>
            <a:schemeClr val="bg2">
              <a:lumMod val="2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  </a:t>
            </a:r>
            <a:endParaRPr lang="en-GB" dirty="0">
              <a:solidFill>
                <a:prstClr val="white"/>
              </a:solidFill>
            </a:endParaRPr>
          </a:p>
        </p:txBody>
      </p:sp>
      <p:sp>
        <p:nvSpPr>
          <p:cNvPr id="76" name="Oval 75"/>
          <p:cNvSpPr/>
          <p:nvPr/>
        </p:nvSpPr>
        <p:spPr>
          <a:xfrm>
            <a:off x="3643306" y="4429132"/>
            <a:ext cx="928694" cy="928694"/>
          </a:xfrm>
          <a:prstGeom prst="ellipse">
            <a:avLst/>
          </a:prstGeom>
          <a:solidFill>
            <a:schemeClr val="bg2">
              <a:lumMod val="2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  </a:t>
            </a:r>
            <a:endParaRPr lang="en-GB" dirty="0">
              <a:solidFill>
                <a:prstClr val="white"/>
              </a:solidFill>
            </a:endParaRPr>
          </a:p>
        </p:txBody>
      </p:sp>
      <p:sp>
        <p:nvSpPr>
          <p:cNvPr id="77" name="Oval 76"/>
          <p:cNvSpPr/>
          <p:nvPr/>
        </p:nvSpPr>
        <p:spPr>
          <a:xfrm>
            <a:off x="5786446" y="4357694"/>
            <a:ext cx="928694" cy="928694"/>
          </a:xfrm>
          <a:prstGeom prst="ellipse">
            <a:avLst/>
          </a:prstGeom>
          <a:solidFill>
            <a:schemeClr val="bg2">
              <a:lumMod val="2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  </a:t>
            </a:r>
            <a:endParaRPr lang="en-GB" dirty="0">
              <a:solidFill>
                <a:prstClr val="white"/>
              </a:solidFill>
            </a:endParaRPr>
          </a:p>
        </p:txBody>
      </p:sp>
      <p:sp>
        <p:nvSpPr>
          <p:cNvPr id="78" name="Oval 77"/>
          <p:cNvSpPr/>
          <p:nvPr/>
        </p:nvSpPr>
        <p:spPr>
          <a:xfrm>
            <a:off x="5786446" y="1214422"/>
            <a:ext cx="928694" cy="928694"/>
          </a:xfrm>
          <a:prstGeom prst="ellipse">
            <a:avLst/>
          </a:prstGeom>
          <a:solidFill>
            <a:schemeClr val="bg2">
              <a:lumMod val="2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prstClr val="white"/>
                </a:solidFill>
                <a:latin typeface="Solar" pitchFamily="34" charset="0"/>
              </a:rPr>
              <a:t>  </a:t>
            </a:r>
            <a:endParaRPr lang="en-GB" dirty="0">
              <a:solidFill>
                <a:prstClr val="white"/>
              </a:solidFill>
            </a:endParaRPr>
          </a:p>
        </p:txBody>
      </p:sp>
      <p:sp>
        <p:nvSpPr>
          <p:cNvPr id="79" name="Rounded Rectangle 78"/>
          <p:cNvSpPr/>
          <p:nvPr/>
        </p:nvSpPr>
        <p:spPr>
          <a:xfrm>
            <a:off x="1785918" y="0"/>
            <a:ext cx="1214446" cy="64291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0" name="TextBox 79"/>
          <p:cNvSpPr txBox="1"/>
          <p:nvPr/>
        </p:nvSpPr>
        <p:spPr>
          <a:xfrm>
            <a:off x="142844" y="142852"/>
            <a:ext cx="3584636" cy="1200329"/>
          </a:xfrm>
          <a:prstGeom prst="rect">
            <a:avLst/>
          </a:prstGeom>
          <a:noFill/>
        </p:spPr>
        <p:txBody>
          <a:bodyPr wrap="none" rtlCol="0">
            <a:spAutoFit/>
          </a:bodyPr>
          <a:lstStyle/>
          <a:p>
            <a:r>
              <a:rPr lang="en-GB" dirty="0">
                <a:solidFill>
                  <a:prstClr val="black"/>
                </a:solidFill>
              </a:rPr>
              <a:t>Planets place “rays” in the chart</a:t>
            </a:r>
            <a:br>
              <a:rPr lang="en-GB" dirty="0">
                <a:solidFill>
                  <a:prstClr val="black"/>
                </a:solidFill>
              </a:rPr>
            </a:br>
            <a:r>
              <a:rPr lang="en-GB" dirty="0">
                <a:solidFill>
                  <a:prstClr val="black"/>
                </a:solidFill>
              </a:rPr>
              <a:t>into which other planets will be</a:t>
            </a:r>
          </a:p>
          <a:p>
            <a:r>
              <a:rPr lang="en-GB" dirty="0">
                <a:solidFill>
                  <a:prstClr val="black"/>
                </a:solidFill>
              </a:rPr>
              <a:t>located at birth OR will be</a:t>
            </a:r>
            <a:br>
              <a:rPr lang="en-GB" dirty="0">
                <a:solidFill>
                  <a:prstClr val="black"/>
                </a:solidFill>
              </a:rPr>
            </a:br>
            <a:r>
              <a:rPr lang="en-GB" dirty="0">
                <a:solidFill>
                  <a:prstClr val="black"/>
                </a:solidFill>
              </a:rPr>
              <a:t>directed. </a:t>
            </a:r>
          </a:p>
        </p:txBody>
      </p:sp>
    </p:spTree>
    <p:extLst>
      <p:ext uri="{BB962C8B-B14F-4D97-AF65-F5344CB8AC3E}">
        <p14:creationId xmlns:p14="http://schemas.microsoft.com/office/powerpoint/2010/main" val="10751954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wheel5.jpg"/>
          <p:cNvPicPr>
            <a:picLocks noChangeAspect="1"/>
          </p:cNvPicPr>
          <p:nvPr/>
        </p:nvPicPr>
        <p:blipFill>
          <a:blip r:embed="rId2" cstate="print"/>
          <a:stretch>
            <a:fillRect/>
          </a:stretch>
        </p:blipFill>
        <p:spPr>
          <a:xfrm>
            <a:off x="2987824" y="516560"/>
            <a:ext cx="6092131" cy="5953432"/>
          </a:xfrm>
          <a:prstGeom prst="rect">
            <a:avLst/>
          </a:prstGeom>
        </p:spPr>
      </p:pic>
      <p:sp>
        <p:nvSpPr>
          <p:cNvPr id="5" name="TextBox 4"/>
          <p:cNvSpPr txBox="1"/>
          <p:nvPr/>
        </p:nvSpPr>
        <p:spPr>
          <a:xfrm>
            <a:off x="214282" y="1285860"/>
            <a:ext cx="3650423" cy="923330"/>
          </a:xfrm>
          <a:prstGeom prst="rect">
            <a:avLst/>
          </a:prstGeom>
          <a:noFill/>
        </p:spPr>
        <p:txBody>
          <a:bodyPr wrap="none" rtlCol="0">
            <a:spAutoFit/>
          </a:bodyPr>
          <a:lstStyle/>
          <a:p>
            <a:r>
              <a:rPr lang="en-GB" dirty="0">
                <a:solidFill>
                  <a:prstClr val="black"/>
                </a:solidFill>
              </a:rPr>
              <a:t>“A certain man asked whether he</a:t>
            </a:r>
          </a:p>
          <a:p>
            <a:r>
              <a:rPr lang="en-GB" dirty="0">
                <a:solidFill>
                  <a:prstClr val="black"/>
                </a:solidFill>
              </a:rPr>
              <a:t>Would acquire a kingdom in </a:t>
            </a:r>
          </a:p>
          <a:p>
            <a:r>
              <a:rPr lang="en-GB" dirty="0">
                <a:solidFill>
                  <a:prstClr val="black"/>
                </a:solidFill>
              </a:rPr>
              <a:t>that year or not.” </a:t>
            </a:r>
          </a:p>
        </p:txBody>
      </p:sp>
      <p:sp>
        <p:nvSpPr>
          <p:cNvPr id="7" name="TextBox 6"/>
          <p:cNvSpPr txBox="1"/>
          <p:nvPr/>
        </p:nvSpPr>
        <p:spPr>
          <a:xfrm>
            <a:off x="107504" y="2285992"/>
            <a:ext cx="3071834" cy="3693319"/>
          </a:xfrm>
          <a:prstGeom prst="rect">
            <a:avLst/>
          </a:prstGeom>
          <a:noFill/>
        </p:spPr>
        <p:txBody>
          <a:bodyPr wrap="square" rtlCol="0">
            <a:spAutoFit/>
          </a:bodyPr>
          <a:lstStyle/>
          <a:p>
            <a:r>
              <a:rPr lang="en-GB" dirty="0">
                <a:solidFill>
                  <a:prstClr val="black"/>
                </a:solidFill>
              </a:rPr>
              <a:t>“Therefore, I looked in this question at the Lord of the Ascendant, which was the Moon, whom I found joined to Saturn from his exaltation in Libra. And Saturn received the Moon from his exaltation and signified the effecting of the matter (by the command of God), since Saturn was receiving the Moon…”</a:t>
            </a:r>
          </a:p>
        </p:txBody>
      </p:sp>
      <p:sp>
        <p:nvSpPr>
          <p:cNvPr id="8" name="TextBox 7"/>
          <p:cNvSpPr txBox="1"/>
          <p:nvPr/>
        </p:nvSpPr>
        <p:spPr>
          <a:xfrm>
            <a:off x="357158" y="857232"/>
            <a:ext cx="2409699" cy="369332"/>
          </a:xfrm>
          <a:prstGeom prst="rect">
            <a:avLst/>
          </a:prstGeom>
          <a:noFill/>
        </p:spPr>
        <p:txBody>
          <a:bodyPr wrap="none" rtlCol="0">
            <a:spAutoFit/>
          </a:bodyPr>
          <a:lstStyle/>
          <a:p>
            <a:r>
              <a:rPr lang="en-GB" dirty="0">
                <a:solidFill>
                  <a:prstClr val="black"/>
                </a:solidFill>
              </a:rPr>
              <a:t>Chart for 21 April 791</a:t>
            </a:r>
          </a:p>
        </p:txBody>
      </p:sp>
      <p:sp>
        <p:nvSpPr>
          <p:cNvPr id="2" name="TextBox 1"/>
          <p:cNvSpPr txBox="1"/>
          <p:nvPr/>
        </p:nvSpPr>
        <p:spPr>
          <a:xfrm>
            <a:off x="428596" y="285728"/>
            <a:ext cx="4286280" cy="461665"/>
          </a:xfrm>
          <a:prstGeom prst="rect">
            <a:avLst/>
          </a:prstGeom>
          <a:solidFill>
            <a:schemeClr val="bg2">
              <a:lumMod val="10000"/>
            </a:schemeClr>
          </a:solidFill>
        </p:spPr>
        <p:txBody>
          <a:bodyPr wrap="square" rtlCol="0">
            <a:spAutoFit/>
          </a:bodyPr>
          <a:lstStyle/>
          <a:p>
            <a:r>
              <a:rPr lang="en-GB" sz="2400" dirty="0" err="1">
                <a:solidFill>
                  <a:prstClr val="white"/>
                </a:solidFill>
              </a:rPr>
              <a:t>Sahl</a:t>
            </a:r>
            <a:r>
              <a:rPr lang="en-GB" sz="2400" dirty="0">
                <a:solidFill>
                  <a:prstClr val="white"/>
                </a:solidFill>
              </a:rPr>
              <a:t> bin </a:t>
            </a:r>
            <a:r>
              <a:rPr lang="en-GB" sz="2400" dirty="0" err="1">
                <a:solidFill>
                  <a:prstClr val="white"/>
                </a:solidFill>
              </a:rPr>
              <a:t>Bishr</a:t>
            </a:r>
            <a:r>
              <a:rPr lang="en-GB" sz="2400" dirty="0">
                <a:solidFill>
                  <a:prstClr val="white"/>
                </a:solidFill>
              </a:rPr>
              <a:t> </a:t>
            </a:r>
          </a:p>
        </p:txBody>
      </p:sp>
    </p:spTree>
    <p:extLst>
      <p:ext uri="{BB962C8B-B14F-4D97-AF65-F5344CB8AC3E}">
        <p14:creationId xmlns:p14="http://schemas.microsoft.com/office/powerpoint/2010/main" val="36745669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eel5.jpg"/>
          <p:cNvPicPr>
            <a:picLocks noChangeAspect="1"/>
          </p:cNvPicPr>
          <p:nvPr/>
        </p:nvPicPr>
        <p:blipFill>
          <a:blip r:embed="rId2" cstate="print"/>
          <a:stretch>
            <a:fillRect/>
          </a:stretch>
        </p:blipFill>
        <p:spPr>
          <a:xfrm>
            <a:off x="4000496" y="1000108"/>
            <a:ext cx="4897855" cy="4786346"/>
          </a:xfrm>
          <a:prstGeom prst="rect">
            <a:avLst/>
          </a:prstGeom>
        </p:spPr>
      </p:pic>
      <p:sp>
        <p:nvSpPr>
          <p:cNvPr id="7" name="TextBox 6"/>
          <p:cNvSpPr txBox="1"/>
          <p:nvPr/>
        </p:nvSpPr>
        <p:spPr>
          <a:xfrm>
            <a:off x="214282" y="1071546"/>
            <a:ext cx="3857652" cy="5324535"/>
          </a:xfrm>
          <a:prstGeom prst="rect">
            <a:avLst/>
          </a:prstGeom>
          <a:noFill/>
        </p:spPr>
        <p:txBody>
          <a:bodyPr wrap="square" rtlCol="0">
            <a:spAutoFit/>
          </a:bodyPr>
          <a:lstStyle/>
          <a:p>
            <a:r>
              <a:rPr lang="en-GB" sz="2000" dirty="0">
                <a:solidFill>
                  <a:prstClr val="black"/>
                </a:solidFill>
              </a:rPr>
              <a:t>“ But this will not be until it is striven for by the master of the question, and there will be some difficulty or labour there, because Saturn receives the Moon from opposition or contrariety;  and the mind of the one striving for the matter will be made anxious on account of his place, because Saturn, who receives the Moon, is in his </a:t>
            </a:r>
            <a:r>
              <a:rPr lang="en-GB" sz="2000" dirty="0" err="1">
                <a:solidFill>
                  <a:prstClr val="black"/>
                </a:solidFill>
              </a:rPr>
              <a:t>descension</a:t>
            </a:r>
            <a:r>
              <a:rPr lang="en-GB" sz="2000" dirty="0">
                <a:solidFill>
                  <a:prstClr val="black"/>
                </a:solidFill>
              </a:rPr>
              <a:t> (or fall), and in [a place of] worthlessness: so Saturn is restricted in his own place.”</a:t>
            </a:r>
          </a:p>
          <a:p>
            <a:endParaRPr lang="en-GB" sz="2000" dirty="0">
              <a:solidFill>
                <a:prstClr val="black"/>
              </a:solidFill>
            </a:endParaRPr>
          </a:p>
          <a:p>
            <a:r>
              <a:rPr lang="en-GB" sz="2000" dirty="0">
                <a:solidFill>
                  <a:prstClr val="black"/>
                </a:solidFill>
              </a:rPr>
              <a:t> </a:t>
            </a:r>
          </a:p>
        </p:txBody>
      </p:sp>
      <p:sp>
        <p:nvSpPr>
          <p:cNvPr id="6" name="TextBox 5"/>
          <p:cNvSpPr txBox="1"/>
          <p:nvPr/>
        </p:nvSpPr>
        <p:spPr>
          <a:xfrm>
            <a:off x="428596" y="285728"/>
            <a:ext cx="4286280" cy="461665"/>
          </a:xfrm>
          <a:prstGeom prst="rect">
            <a:avLst/>
          </a:prstGeom>
          <a:solidFill>
            <a:schemeClr val="bg2">
              <a:lumMod val="10000"/>
            </a:schemeClr>
          </a:solidFill>
        </p:spPr>
        <p:txBody>
          <a:bodyPr wrap="square" rtlCol="0">
            <a:spAutoFit/>
          </a:bodyPr>
          <a:lstStyle/>
          <a:p>
            <a:r>
              <a:rPr lang="en-GB" sz="2400" dirty="0" err="1">
                <a:solidFill>
                  <a:prstClr val="white"/>
                </a:solidFill>
              </a:rPr>
              <a:t>Sahl</a:t>
            </a:r>
            <a:r>
              <a:rPr lang="en-GB" sz="2400" dirty="0">
                <a:solidFill>
                  <a:prstClr val="white"/>
                </a:solidFill>
              </a:rPr>
              <a:t> bin </a:t>
            </a:r>
            <a:r>
              <a:rPr lang="en-GB" sz="2400" dirty="0" err="1">
                <a:solidFill>
                  <a:prstClr val="white"/>
                </a:solidFill>
              </a:rPr>
              <a:t>Bishr</a:t>
            </a:r>
            <a:r>
              <a:rPr lang="en-GB" sz="2400" dirty="0">
                <a:solidFill>
                  <a:prstClr val="white"/>
                </a:solidFill>
              </a:rPr>
              <a:t> </a:t>
            </a:r>
          </a:p>
        </p:txBody>
      </p:sp>
    </p:spTree>
    <p:extLst>
      <p:ext uri="{BB962C8B-B14F-4D97-AF65-F5344CB8AC3E}">
        <p14:creationId xmlns:p14="http://schemas.microsoft.com/office/powerpoint/2010/main" val="3013672773"/>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eel5.jpg"/>
          <p:cNvPicPr>
            <a:picLocks noChangeAspect="1"/>
          </p:cNvPicPr>
          <p:nvPr/>
        </p:nvPicPr>
        <p:blipFill>
          <a:blip r:embed="rId2" cstate="print"/>
          <a:stretch>
            <a:fillRect/>
          </a:stretch>
        </p:blipFill>
        <p:spPr>
          <a:xfrm>
            <a:off x="3894609" y="747394"/>
            <a:ext cx="5249391" cy="5129878"/>
          </a:xfrm>
          <a:prstGeom prst="rect">
            <a:avLst/>
          </a:prstGeom>
        </p:spPr>
      </p:pic>
      <p:sp>
        <p:nvSpPr>
          <p:cNvPr id="7" name="TextBox 6"/>
          <p:cNvSpPr txBox="1"/>
          <p:nvPr/>
        </p:nvSpPr>
        <p:spPr>
          <a:xfrm>
            <a:off x="214282" y="1071546"/>
            <a:ext cx="3857652" cy="5632311"/>
          </a:xfrm>
          <a:prstGeom prst="rect">
            <a:avLst/>
          </a:prstGeom>
          <a:noFill/>
        </p:spPr>
        <p:txBody>
          <a:bodyPr wrap="square" rtlCol="0">
            <a:spAutoFit/>
          </a:bodyPr>
          <a:lstStyle/>
          <a:p>
            <a:r>
              <a:rPr lang="en-GB" sz="2000" dirty="0">
                <a:solidFill>
                  <a:prstClr val="black"/>
                </a:solidFill>
              </a:rPr>
              <a:t>“For this reason, we saw that this man will be restricted in his work, and will hate it on account of Saturn’s hatred which he has towards his own place. Because Saturn is the one who destroys the kingdom to him  (by command of God), and [the querent’s] nature and condition is just like the nature of Saturn and the condition of Saturn ”</a:t>
            </a:r>
          </a:p>
          <a:p>
            <a:endParaRPr lang="en-GB" sz="2000" dirty="0">
              <a:solidFill>
                <a:prstClr val="black"/>
              </a:solidFill>
            </a:endParaRPr>
          </a:p>
          <a:p>
            <a:r>
              <a:rPr lang="en-GB" dirty="0" smtClean="0"/>
              <a:t>(</a:t>
            </a:r>
            <a:r>
              <a:rPr lang="en-GB" dirty="0" err="1" smtClean="0"/>
              <a:t>Sahl</a:t>
            </a:r>
            <a:r>
              <a:rPr lang="en-GB" dirty="0" smtClean="0"/>
              <a:t>, bin </a:t>
            </a:r>
            <a:r>
              <a:rPr lang="en-GB" dirty="0" err="1" smtClean="0"/>
              <a:t>Bishr</a:t>
            </a:r>
            <a:r>
              <a:rPr lang="en-GB" dirty="0" smtClean="0"/>
              <a:t>. "Introduction " In </a:t>
            </a:r>
            <a:r>
              <a:rPr lang="en-GB" i="1" dirty="0" smtClean="0"/>
              <a:t>Works of </a:t>
            </a:r>
            <a:r>
              <a:rPr lang="en-GB" i="1" dirty="0" err="1" smtClean="0"/>
              <a:t>Sahl</a:t>
            </a:r>
            <a:r>
              <a:rPr lang="en-GB" i="1" dirty="0" smtClean="0"/>
              <a:t> &amp; </a:t>
            </a:r>
            <a:r>
              <a:rPr lang="en-GB" i="1" dirty="0" err="1" smtClean="0"/>
              <a:t>Masha'allah</a:t>
            </a:r>
            <a:r>
              <a:rPr lang="en-GB" i="0" dirty="0" smtClean="0"/>
              <a:t>. (2008) Trans. B. Dykes. Golden Valley, Minnesota: The </a:t>
            </a:r>
            <a:r>
              <a:rPr lang="en-GB" i="0" dirty="0" err="1" smtClean="0"/>
              <a:t>Cazimi</a:t>
            </a:r>
            <a:r>
              <a:rPr lang="en-GB" i="0" dirty="0" smtClean="0"/>
              <a:t> Press. P.</a:t>
            </a:r>
            <a:r>
              <a:rPr lang="en-GB" dirty="0" smtClean="0">
                <a:solidFill>
                  <a:prstClr val="black"/>
                </a:solidFill>
              </a:rPr>
              <a:t> 478 )</a:t>
            </a:r>
            <a:endParaRPr lang="en-GB" dirty="0">
              <a:solidFill>
                <a:prstClr val="black"/>
              </a:solidFill>
            </a:endParaRPr>
          </a:p>
        </p:txBody>
      </p:sp>
      <p:sp>
        <p:nvSpPr>
          <p:cNvPr id="6" name="TextBox 5"/>
          <p:cNvSpPr txBox="1"/>
          <p:nvPr/>
        </p:nvSpPr>
        <p:spPr>
          <a:xfrm>
            <a:off x="428596" y="285728"/>
            <a:ext cx="4286280" cy="461665"/>
          </a:xfrm>
          <a:prstGeom prst="rect">
            <a:avLst/>
          </a:prstGeom>
          <a:solidFill>
            <a:schemeClr val="bg2">
              <a:lumMod val="10000"/>
            </a:schemeClr>
          </a:solidFill>
        </p:spPr>
        <p:txBody>
          <a:bodyPr wrap="square" rtlCol="0">
            <a:spAutoFit/>
          </a:bodyPr>
          <a:lstStyle/>
          <a:p>
            <a:r>
              <a:rPr lang="en-GB" sz="2400" dirty="0" err="1">
                <a:solidFill>
                  <a:prstClr val="white"/>
                </a:solidFill>
              </a:rPr>
              <a:t>Sahl</a:t>
            </a:r>
            <a:r>
              <a:rPr lang="en-GB" sz="2400" dirty="0">
                <a:solidFill>
                  <a:prstClr val="white"/>
                </a:solidFill>
              </a:rPr>
              <a:t> bin </a:t>
            </a:r>
            <a:r>
              <a:rPr lang="en-GB" sz="2400" dirty="0" err="1">
                <a:solidFill>
                  <a:prstClr val="white"/>
                </a:solidFill>
              </a:rPr>
              <a:t>Bishr</a:t>
            </a:r>
            <a:r>
              <a:rPr lang="en-GB" sz="2400" dirty="0">
                <a:solidFill>
                  <a:prstClr val="white"/>
                </a:solidFill>
              </a:rPr>
              <a:t> </a:t>
            </a:r>
          </a:p>
        </p:txBody>
      </p:sp>
    </p:spTree>
    <p:extLst>
      <p:ext uri="{BB962C8B-B14F-4D97-AF65-F5344CB8AC3E}">
        <p14:creationId xmlns:p14="http://schemas.microsoft.com/office/powerpoint/2010/main" val="2741003004"/>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916832"/>
            <a:ext cx="8229600" cy="1714512"/>
          </a:xfrm>
        </p:spPr>
        <p:txBody>
          <a:bodyPr>
            <a:normAutofit/>
          </a:bodyPr>
          <a:lstStyle/>
          <a:p>
            <a:r>
              <a:rPr lang="en-GB" dirty="0" smtClean="0"/>
              <a:t>Almutens </a:t>
            </a:r>
            <a:br>
              <a:rPr lang="en-GB" dirty="0" smtClean="0"/>
            </a:br>
            <a:r>
              <a:rPr lang="en-GB" dirty="0" smtClean="0"/>
              <a:t>and Lots  </a:t>
            </a:r>
            <a:endParaRPr lang="en-GB" dirty="0"/>
          </a:p>
        </p:txBody>
      </p:sp>
      <p:sp>
        <p:nvSpPr>
          <p:cNvPr id="11" name="TextBox 10"/>
          <p:cNvSpPr txBox="1"/>
          <p:nvPr/>
        </p:nvSpPr>
        <p:spPr>
          <a:xfrm>
            <a:off x="7643834" y="5643578"/>
            <a:ext cx="184731" cy="369332"/>
          </a:xfrm>
          <a:prstGeom prst="rect">
            <a:avLst/>
          </a:prstGeom>
          <a:noFill/>
        </p:spPr>
        <p:txBody>
          <a:bodyPr wrap="none" rtlCol="0">
            <a:spAutoFit/>
          </a:bodyPr>
          <a:lstStyle/>
          <a:p>
            <a:endParaRPr lang="en-GB" dirty="0">
              <a:solidFill>
                <a:prstClr val="white"/>
              </a:solidFill>
            </a:endParaRPr>
          </a:p>
        </p:txBody>
      </p:sp>
    </p:spTree>
    <p:extLst>
      <p:ext uri="{BB962C8B-B14F-4D97-AF65-F5344CB8AC3E}">
        <p14:creationId xmlns:p14="http://schemas.microsoft.com/office/powerpoint/2010/main" val="33666966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http://mylifeismylab.files.wordpress.com/2008/05/network.jpg"/>
          <p:cNvPicPr>
            <a:picLocks noChangeAspect="1" noChangeArrowheads="1"/>
          </p:cNvPicPr>
          <p:nvPr/>
        </p:nvPicPr>
        <p:blipFill>
          <a:blip r:embed="rId2" cstate="print"/>
          <a:srcRect/>
          <a:stretch>
            <a:fillRect/>
          </a:stretch>
        </p:blipFill>
        <p:spPr bwMode="auto">
          <a:xfrm>
            <a:off x="3664216" y="1"/>
            <a:ext cx="5213267" cy="3643314"/>
          </a:xfrm>
          <a:prstGeom prst="rect">
            <a:avLst/>
          </a:prstGeom>
          <a:noFill/>
        </p:spPr>
      </p:pic>
      <p:sp>
        <p:nvSpPr>
          <p:cNvPr id="2" name="TextBox 1"/>
          <p:cNvSpPr txBox="1"/>
          <p:nvPr/>
        </p:nvSpPr>
        <p:spPr>
          <a:xfrm>
            <a:off x="285720" y="142852"/>
            <a:ext cx="3929090" cy="1569660"/>
          </a:xfrm>
          <a:prstGeom prst="rect">
            <a:avLst/>
          </a:prstGeom>
          <a:noFill/>
        </p:spPr>
        <p:txBody>
          <a:bodyPr wrap="square" rtlCol="0">
            <a:spAutoFit/>
          </a:bodyPr>
          <a:lstStyle/>
          <a:p>
            <a:r>
              <a:rPr lang="en-GB" sz="2400" dirty="0" smtClean="0">
                <a:solidFill>
                  <a:srgbClr val="69676D">
                    <a:lumMod val="50000"/>
                  </a:srgbClr>
                </a:solidFill>
              </a:rPr>
              <a:t>The </a:t>
            </a:r>
            <a:r>
              <a:rPr lang="en-GB" sz="2400" dirty="0">
                <a:solidFill>
                  <a:srgbClr val="69676D">
                    <a:lumMod val="50000"/>
                  </a:srgbClr>
                </a:solidFill>
              </a:rPr>
              <a:t>horoscope considered like a community of individual’s , a small or large village. </a:t>
            </a:r>
          </a:p>
        </p:txBody>
      </p:sp>
      <p:sp>
        <p:nvSpPr>
          <p:cNvPr id="6" name="TextBox 5"/>
          <p:cNvSpPr txBox="1"/>
          <p:nvPr/>
        </p:nvSpPr>
        <p:spPr>
          <a:xfrm>
            <a:off x="1357290" y="5386486"/>
            <a:ext cx="6357982" cy="1200329"/>
          </a:xfrm>
          <a:prstGeom prst="rect">
            <a:avLst/>
          </a:prstGeom>
          <a:solidFill>
            <a:schemeClr val="accent4">
              <a:lumMod val="50000"/>
            </a:schemeClr>
          </a:solidFill>
        </p:spPr>
        <p:txBody>
          <a:bodyPr wrap="square" rtlCol="0">
            <a:spAutoFit/>
          </a:bodyPr>
          <a:lstStyle/>
          <a:p>
            <a:pPr algn="ctr"/>
            <a:r>
              <a:rPr lang="en-GB" sz="2400" dirty="0">
                <a:solidFill>
                  <a:srgbClr val="FFFF00"/>
                </a:solidFill>
              </a:rPr>
              <a:t>This is the world according to the view </a:t>
            </a:r>
            <a:br>
              <a:rPr lang="en-GB" sz="2400" dirty="0">
                <a:solidFill>
                  <a:srgbClr val="FFFF00"/>
                </a:solidFill>
              </a:rPr>
            </a:br>
            <a:r>
              <a:rPr lang="en-GB" sz="2400" dirty="0">
                <a:solidFill>
                  <a:srgbClr val="FFFF00"/>
                </a:solidFill>
              </a:rPr>
              <a:t>of one planet.  The village according to the view of one individual.</a:t>
            </a:r>
          </a:p>
        </p:txBody>
      </p:sp>
      <p:sp>
        <p:nvSpPr>
          <p:cNvPr id="3" name="TextBox 2"/>
          <p:cNvSpPr txBox="1"/>
          <p:nvPr/>
        </p:nvSpPr>
        <p:spPr>
          <a:xfrm>
            <a:off x="108656" y="2276872"/>
            <a:ext cx="4285140" cy="1569660"/>
          </a:xfrm>
          <a:prstGeom prst="rect">
            <a:avLst/>
          </a:prstGeom>
          <a:noFill/>
        </p:spPr>
        <p:txBody>
          <a:bodyPr wrap="square" rtlCol="0">
            <a:spAutoFit/>
          </a:bodyPr>
          <a:lstStyle/>
          <a:p>
            <a:r>
              <a:rPr lang="en-GB" sz="2400" dirty="0">
                <a:solidFill>
                  <a:srgbClr val="69676D">
                    <a:lumMod val="50000"/>
                  </a:srgbClr>
                </a:solidFill>
              </a:rPr>
              <a:t>Within this village the Lots are an exploration of arcs, based on one planet and its relationship to all the others.  </a:t>
            </a:r>
          </a:p>
        </p:txBody>
      </p:sp>
      <p:sp>
        <p:nvSpPr>
          <p:cNvPr id="4" name="TextBox 3"/>
          <p:cNvSpPr txBox="1"/>
          <p:nvPr/>
        </p:nvSpPr>
        <p:spPr>
          <a:xfrm>
            <a:off x="1052795" y="4154803"/>
            <a:ext cx="6966972" cy="830997"/>
          </a:xfrm>
          <a:prstGeom prst="rect">
            <a:avLst/>
          </a:prstGeom>
          <a:noFill/>
        </p:spPr>
        <p:txBody>
          <a:bodyPr wrap="square" rtlCol="0">
            <a:spAutoFit/>
          </a:bodyPr>
          <a:lstStyle/>
          <a:p>
            <a:r>
              <a:rPr lang="en-GB" sz="2400" dirty="0" smtClean="0">
                <a:solidFill>
                  <a:schemeClr val="bg1"/>
                </a:solidFill>
              </a:rPr>
              <a:t>Part of Spirit = </a:t>
            </a:r>
            <a:r>
              <a:rPr lang="en-GB" sz="2400" dirty="0" err="1" smtClean="0">
                <a:solidFill>
                  <a:schemeClr val="bg1"/>
                </a:solidFill>
              </a:rPr>
              <a:t>Asc</a:t>
            </a:r>
            <a:r>
              <a:rPr lang="en-GB" sz="2400" dirty="0" smtClean="0">
                <a:solidFill>
                  <a:schemeClr val="bg1"/>
                </a:solidFill>
              </a:rPr>
              <a:t> +Sun – Moon (diurnal) </a:t>
            </a:r>
          </a:p>
          <a:p>
            <a:r>
              <a:rPr lang="en-GB" sz="2400" dirty="0" smtClean="0">
                <a:solidFill>
                  <a:schemeClr val="bg1"/>
                </a:solidFill>
              </a:rPr>
              <a:t>Part of Fortune = </a:t>
            </a:r>
            <a:r>
              <a:rPr lang="en-GB" sz="2400" dirty="0" err="1" smtClean="0">
                <a:solidFill>
                  <a:schemeClr val="bg1"/>
                </a:solidFill>
              </a:rPr>
              <a:t>Asc</a:t>
            </a:r>
            <a:r>
              <a:rPr lang="en-GB" sz="2400" dirty="0" smtClean="0">
                <a:solidFill>
                  <a:schemeClr val="bg1"/>
                </a:solidFill>
              </a:rPr>
              <a:t> +Moon – Sun (diurnal)</a:t>
            </a:r>
            <a:endParaRPr lang="en-GB" sz="2400" dirty="0">
              <a:solidFill>
                <a:schemeClr val="bg1"/>
              </a:solidFill>
            </a:endParaRPr>
          </a:p>
        </p:txBody>
      </p:sp>
    </p:spTree>
    <p:extLst>
      <p:ext uri="{BB962C8B-B14F-4D97-AF65-F5344CB8AC3E}">
        <p14:creationId xmlns:p14="http://schemas.microsoft.com/office/powerpoint/2010/main" val="1730774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18" y="286033"/>
            <a:ext cx="8991081" cy="6597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http://reflectionsonscience.com/img5.gif"/>
          <p:cNvPicPr>
            <a:picLocks noChangeAspect="1" noChangeArrowheads="1"/>
          </p:cNvPicPr>
          <p:nvPr/>
        </p:nvPicPr>
        <p:blipFill>
          <a:blip r:embed="rId3" cstate="print"/>
          <a:srcRect/>
          <a:stretch>
            <a:fillRect/>
          </a:stretch>
        </p:blipFill>
        <p:spPr bwMode="auto">
          <a:xfrm>
            <a:off x="7164288" y="3501008"/>
            <a:ext cx="1584176" cy="1209871"/>
          </a:xfrm>
          <a:prstGeom prst="rect">
            <a:avLst/>
          </a:prstGeom>
          <a:noFill/>
        </p:spPr>
      </p:pic>
    </p:spTree>
    <p:extLst>
      <p:ext uri="{BB962C8B-B14F-4D97-AF65-F5344CB8AC3E}">
        <p14:creationId xmlns:p14="http://schemas.microsoft.com/office/powerpoint/2010/main" val="31113733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571472" y="1214422"/>
            <a:ext cx="8001056" cy="1754326"/>
          </a:xfrm>
          <a:prstGeom prst="rect">
            <a:avLst/>
          </a:prstGeom>
          <a:noFill/>
        </p:spPr>
        <p:txBody>
          <a:bodyPr wrap="square" rtlCol="0">
            <a:spAutoFit/>
          </a:bodyPr>
          <a:lstStyle/>
          <a:p>
            <a:r>
              <a:rPr lang="en-GB" b="1" dirty="0">
                <a:solidFill>
                  <a:prstClr val="white"/>
                </a:solidFill>
              </a:rPr>
              <a:t>Saturday Morning Lecture 4</a:t>
            </a:r>
            <a:r>
              <a:rPr lang="en-GB" dirty="0">
                <a:solidFill>
                  <a:prstClr val="white"/>
                </a:solidFill>
              </a:rPr>
              <a:t> – Bernadette Brady: The extension of Aristotle’s thinking of causation and determinism into the idea of almutens and lots and the consistent application of the principle of this technique from 9</a:t>
            </a:r>
            <a:r>
              <a:rPr lang="en-GB" baseline="30000" dirty="0">
                <a:solidFill>
                  <a:prstClr val="white"/>
                </a:solidFill>
              </a:rPr>
              <a:t>th</a:t>
            </a:r>
            <a:r>
              <a:rPr lang="en-GB" dirty="0">
                <a:solidFill>
                  <a:prstClr val="white"/>
                </a:solidFill>
              </a:rPr>
              <a:t> to 14</a:t>
            </a:r>
            <a:r>
              <a:rPr lang="en-GB" baseline="30000" dirty="0">
                <a:solidFill>
                  <a:prstClr val="white"/>
                </a:solidFill>
              </a:rPr>
              <a:t>th</a:t>
            </a:r>
            <a:r>
              <a:rPr lang="en-GB" dirty="0">
                <a:solidFill>
                  <a:prstClr val="white"/>
                </a:solidFill>
              </a:rPr>
              <a:t> centuries with examples charts.  </a:t>
            </a:r>
          </a:p>
          <a:p>
            <a:r>
              <a:rPr lang="en-GB" dirty="0">
                <a:solidFill>
                  <a:prstClr val="white"/>
                </a:solidFill>
              </a:rPr>
              <a:t> </a:t>
            </a:r>
          </a:p>
          <a:p>
            <a:endParaRPr lang="en-GB" dirty="0">
              <a:solidFill>
                <a:prstClr val="white"/>
              </a:solidFill>
            </a:endParaRPr>
          </a:p>
        </p:txBody>
      </p:sp>
      <p:sp>
        <p:nvSpPr>
          <p:cNvPr id="3" name="TextBox 2"/>
          <p:cNvSpPr txBox="1"/>
          <p:nvPr/>
        </p:nvSpPr>
        <p:spPr>
          <a:xfrm>
            <a:off x="1643042" y="214290"/>
            <a:ext cx="6215106" cy="1077218"/>
          </a:xfrm>
          <a:prstGeom prst="rect">
            <a:avLst/>
          </a:prstGeom>
          <a:noFill/>
        </p:spPr>
        <p:txBody>
          <a:bodyPr wrap="square" rtlCol="0">
            <a:spAutoFit/>
          </a:bodyPr>
          <a:lstStyle/>
          <a:p>
            <a:pPr algn="ctr"/>
            <a:r>
              <a:rPr lang="en-GB" sz="4000" dirty="0">
                <a:solidFill>
                  <a:prstClr val="black">
                    <a:lumMod val="95000"/>
                    <a:lumOff val="5000"/>
                  </a:prstClr>
                </a:solidFill>
              </a:rPr>
              <a:t>Almutens  </a:t>
            </a:r>
            <a:br>
              <a:rPr lang="en-GB" sz="4000" dirty="0">
                <a:solidFill>
                  <a:prstClr val="black">
                    <a:lumMod val="95000"/>
                    <a:lumOff val="5000"/>
                  </a:prstClr>
                </a:solidFill>
              </a:rPr>
            </a:br>
            <a:r>
              <a:rPr lang="en-GB" sz="2400" dirty="0">
                <a:solidFill>
                  <a:prstClr val="black">
                    <a:lumMod val="95000"/>
                    <a:lumOff val="5000"/>
                  </a:prstClr>
                </a:solidFill>
              </a:rPr>
              <a:t>reductionism in medieval astrology </a:t>
            </a:r>
          </a:p>
        </p:txBody>
      </p:sp>
      <p:sp>
        <p:nvSpPr>
          <p:cNvPr id="4" name="TextBox 3"/>
          <p:cNvSpPr txBox="1"/>
          <p:nvPr/>
        </p:nvSpPr>
        <p:spPr>
          <a:xfrm>
            <a:off x="571472" y="1571612"/>
            <a:ext cx="7500990" cy="4708981"/>
          </a:xfrm>
          <a:prstGeom prst="rect">
            <a:avLst/>
          </a:prstGeom>
          <a:noFill/>
        </p:spPr>
        <p:txBody>
          <a:bodyPr wrap="square" rtlCol="0">
            <a:spAutoFit/>
          </a:bodyPr>
          <a:lstStyle/>
          <a:p>
            <a:r>
              <a:rPr lang="en-GB" sz="2000" dirty="0">
                <a:solidFill>
                  <a:prstClr val="black">
                    <a:lumMod val="95000"/>
                    <a:lumOff val="5000"/>
                  </a:prstClr>
                </a:solidFill>
              </a:rPr>
              <a:t>In contemporary western astrology it is considered that the planet that rules a sign has the greatest influence over a particular house or angle. </a:t>
            </a:r>
          </a:p>
          <a:p>
            <a:endParaRPr lang="en-GB" sz="2000" dirty="0">
              <a:solidFill>
                <a:prstClr val="black">
                  <a:lumMod val="95000"/>
                  <a:lumOff val="5000"/>
                </a:prstClr>
              </a:solidFill>
            </a:endParaRPr>
          </a:p>
          <a:p>
            <a:r>
              <a:rPr lang="en-GB" sz="2000" dirty="0">
                <a:solidFill>
                  <a:prstClr val="black">
                    <a:lumMod val="95000"/>
                    <a:lumOff val="5000"/>
                  </a:prstClr>
                </a:solidFill>
              </a:rPr>
              <a:t>However, when the full technique of the essential dignities was employed it was considered that while a planet ruled a sign, another planet could be exalted in that sign while other planets would be the triplicity, term and face rulers. Rulership was considered a shared situation with a group of planets sitting almost like a team or a council which held the power or fate of the area of life signified by the house, if the ruler failed in its role then the next in line, in terms of its influence would take over and seek to provide for the person the fulfilment of the house or situation. </a:t>
            </a:r>
          </a:p>
          <a:p>
            <a:endParaRPr lang="en-GB" sz="2000" dirty="0">
              <a:solidFill>
                <a:prstClr val="black">
                  <a:lumMod val="95000"/>
                  <a:lumOff val="5000"/>
                </a:prstClr>
              </a:solidFill>
            </a:endParaRPr>
          </a:p>
        </p:txBody>
      </p:sp>
      <p:pic>
        <p:nvPicPr>
          <p:cNvPr id="5" name="Picture 4" descr="http://www.westga.edu/~distance/images/numbers.jpg"/>
          <p:cNvPicPr>
            <a:picLocks noChangeAspect="1" noChangeArrowheads="1"/>
          </p:cNvPicPr>
          <p:nvPr/>
        </p:nvPicPr>
        <p:blipFill>
          <a:blip r:embed="rId2" cstate="print"/>
          <a:srcRect/>
          <a:stretch>
            <a:fillRect/>
          </a:stretch>
        </p:blipFill>
        <p:spPr bwMode="auto">
          <a:xfrm>
            <a:off x="0" y="0"/>
            <a:ext cx="1357290" cy="1315063"/>
          </a:xfrm>
          <a:prstGeom prst="rect">
            <a:avLst/>
          </a:prstGeom>
          <a:noFill/>
        </p:spPr>
      </p:pic>
    </p:spTree>
    <p:extLst>
      <p:ext uri="{BB962C8B-B14F-4D97-AF65-F5344CB8AC3E}">
        <p14:creationId xmlns:p14="http://schemas.microsoft.com/office/powerpoint/2010/main" val="29481228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500034" y="1643050"/>
            <a:ext cx="8001056" cy="1754326"/>
          </a:xfrm>
          <a:prstGeom prst="rect">
            <a:avLst/>
          </a:prstGeom>
          <a:noFill/>
        </p:spPr>
        <p:txBody>
          <a:bodyPr wrap="square" rtlCol="0">
            <a:spAutoFit/>
          </a:bodyPr>
          <a:lstStyle/>
          <a:p>
            <a:r>
              <a:rPr lang="en-GB" b="1" dirty="0">
                <a:solidFill>
                  <a:prstClr val="white"/>
                </a:solidFill>
              </a:rPr>
              <a:t>Saturday Morning Lecture 4</a:t>
            </a:r>
            <a:r>
              <a:rPr lang="en-GB" dirty="0">
                <a:solidFill>
                  <a:prstClr val="white"/>
                </a:solidFill>
              </a:rPr>
              <a:t> – Bernadette Brady: The extension of Aristotle’s thinking of causation and determinism into the idea of almutens and lots and the consistent application of the principle of this technique from 9</a:t>
            </a:r>
            <a:r>
              <a:rPr lang="en-GB" baseline="30000" dirty="0">
                <a:solidFill>
                  <a:prstClr val="white"/>
                </a:solidFill>
              </a:rPr>
              <a:t>th</a:t>
            </a:r>
            <a:r>
              <a:rPr lang="en-GB" dirty="0">
                <a:solidFill>
                  <a:prstClr val="white"/>
                </a:solidFill>
              </a:rPr>
              <a:t> to 14</a:t>
            </a:r>
            <a:r>
              <a:rPr lang="en-GB" baseline="30000" dirty="0">
                <a:solidFill>
                  <a:prstClr val="white"/>
                </a:solidFill>
              </a:rPr>
              <a:t>th</a:t>
            </a:r>
            <a:r>
              <a:rPr lang="en-GB" dirty="0">
                <a:solidFill>
                  <a:prstClr val="white"/>
                </a:solidFill>
              </a:rPr>
              <a:t> centuries with examples charts.  </a:t>
            </a:r>
          </a:p>
          <a:p>
            <a:r>
              <a:rPr lang="en-GB" dirty="0">
                <a:solidFill>
                  <a:prstClr val="white"/>
                </a:solidFill>
              </a:rPr>
              <a:t> </a:t>
            </a:r>
          </a:p>
          <a:p>
            <a:endParaRPr lang="en-GB" dirty="0">
              <a:solidFill>
                <a:prstClr val="white"/>
              </a:solidFill>
            </a:endParaRPr>
          </a:p>
        </p:txBody>
      </p:sp>
      <p:sp>
        <p:nvSpPr>
          <p:cNvPr id="3" name="TextBox 2"/>
          <p:cNvSpPr txBox="1"/>
          <p:nvPr/>
        </p:nvSpPr>
        <p:spPr>
          <a:xfrm>
            <a:off x="1571604" y="285728"/>
            <a:ext cx="3919663" cy="954107"/>
          </a:xfrm>
          <a:prstGeom prst="rect">
            <a:avLst/>
          </a:prstGeom>
          <a:noFill/>
        </p:spPr>
        <p:txBody>
          <a:bodyPr wrap="none" rtlCol="0">
            <a:spAutoFit/>
          </a:bodyPr>
          <a:lstStyle/>
          <a:p>
            <a:pPr algn="ctr"/>
            <a:r>
              <a:rPr lang="en-GB" sz="3600" dirty="0">
                <a:solidFill>
                  <a:prstClr val="black">
                    <a:lumMod val="95000"/>
                    <a:lumOff val="5000"/>
                  </a:prstClr>
                </a:solidFill>
              </a:rPr>
              <a:t>Omar of Tiberius  </a:t>
            </a:r>
            <a:br>
              <a:rPr lang="en-GB" sz="3600" dirty="0">
                <a:solidFill>
                  <a:prstClr val="black">
                    <a:lumMod val="95000"/>
                    <a:lumOff val="5000"/>
                  </a:prstClr>
                </a:solidFill>
              </a:rPr>
            </a:br>
            <a:r>
              <a:rPr lang="en-GB" sz="2000" dirty="0">
                <a:solidFill>
                  <a:prstClr val="black">
                    <a:lumMod val="95000"/>
                    <a:lumOff val="5000"/>
                  </a:prstClr>
                </a:solidFill>
              </a:rPr>
              <a:t>8</a:t>
            </a:r>
            <a:r>
              <a:rPr lang="en-GB" sz="2000" baseline="30000" dirty="0">
                <a:solidFill>
                  <a:prstClr val="black">
                    <a:lumMod val="95000"/>
                    <a:lumOff val="5000"/>
                  </a:prstClr>
                </a:solidFill>
              </a:rPr>
              <a:t>th </a:t>
            </a:r>
            <a:r>
              <a:rPr lang="en-GB" sz="2000" dirty="0">
                <a:solidFill>
                  <a:prstClr val="black">
                    <a:lumMod val="95000"/>
                    <a:lumOff val="5000"/>
                  </a:prstClr>
                </a:solidFill>
              </a:rPr>
              <a:t> - 9</a:t>
            </a:r>
            <a:r>
              <a:rPr lang="en-GB" sz="2000" baseline="30000" dirty="0">
                <a:solidFill>
                  <a:prstClr val="black">
                    <a:lumMod val="95000"/>
                    <a:lumOff val="5000"/>
                  </a:prstClr>
                </a:solidFill>
              </a:rPr>
              <a:t>th</a:t>
            </a:r>
            <a:r>
              <a:rPr lang="en-GB" sz="2000" dirty="0">
                <a:solidFill>
                  <a:prstClr val="black">
                    <a:lumMod val="95000"/>
                    <a:lumOff val="5000"/>
                  </a:prstClr>
                </a:solidFill>
              </a:rPr>
              <a:t> century</a:t>
            </a:r>
          </a:p>
        </p:txBody>
      </p:sp>
      <p:pic>
        <p:nvPicPr>
          <p:cNvPr id="4" name="Picture 3" descr="http://www.westga.edu/~distance/images/numbers.jpg"/>
          <p:cNvPicPr>
            <a:picLocks noChangeAspect="1" noChangeArrowheads="1"/>
          </p:cNvPicPr>
          <p:nvPr/>
        </p:nvPicPr>
        <p:blipFill>
          <a:blip r:embed="rId2" cstate="print"/>
          <a:srcRect/>
          <a:stretch>
            <a:fillRect/>
          </a:stretch>
        </p:blipFill>
        <p:spPr bwMode="auto">
          <a:xfrm>
            <a:off x="0" y="0"/>
            <a:ext cx="1357290" cy="1315063"/>
          </a:xfrm>
          <a:prstGeom prst="rect">
            <a:avLst/>
          </a:prstGeom>
          <a:noFill/>
        </p:spPr>
      </p:pic>
      <p:sp>
        <p:nvSpPr>
          <p:cNvPr id="13313" name="Rectangle 1"/>
          <p:cNvSpPr>
            <a:spLocks noChangeArrowheads="1"/>
          </p:cNvSpPr>
          <p:nvPr/>
        </p:nvSpPr>
        <p:spPr bwMode="auto">
          <a:xfrm>
            <a:off x="428596" y="1571612"/>
            <a:ext cx="7715272"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GB" sz="2400" dirty="0">
                <a:solidFill>
                  <a:prstClr val="black">
                    <a:lumMod val="95000"/>
                    <a:lumOff val="5000"/>
                  </a:prstClr>
                </a:solidFill>
                <a:latin typeface="Arial" pitchFamily="34" charset="0"/>
                <a:ea typeface="Times New Roman" pitchFamily="18" charset="0"/>
                <a:cs typeface="Arial" pitchFamily="34" charset="0"/>
              </a:rPr>
              <a:t>“And he also said that whichever planet has the most dignity in the Ascendant and in the [place of the] luminaries, and in the Part of Fortune, or in the degree of the conjunction or prevention which is prior to the nativity, that planet is the most worthy to rule. </a:t>
            </a:r>
            <a:br>
              <a:rPr lang="en-GB" sz="2400" dirty="0">
                <a:solidFill>
                  <a:prstClr val="black">
                    <a:lumMod val="95000"/>
                    <a:lumOff val="5000"/>
                  </a:prstClr>
                </a:solidFill>
                <a:latin typeface="Arial" pitchFamily="34" charset="0"/>
                <a:ea typeface="Times New Roman" pitchFamily="18" charset="0"/>
                <a:cs typeface="Arial" pitchFamily="34" charset="0"/>
              </a:rPr>
            </a:br>
            <a:endParaRPr lang="en-GB" sz="2400" dirty="0">
              <a:solidFill>
                <a:prstClr val="black">
                  <a:lumMod val="95000"/>
                  <a:lumOff val="5000"/>
                </a:prstClr>
              </a:solidFill>
              <a:latin typeface="Arial" pitchFamily="34" charset="0"/>
              <a:cs typeface="Arial" pitchFamily="34" charset="0"/>
            </a:endParaRPr>
          </a:p>
          <a:p>
            <a:pPr eaLnBrk="0" fontAlgn="base" hangingPunct="0">
              <a:spcBef>
                <a:spcPct val="0"/>
              </a:spcBef>
              <a:spcAft>
                <a:spcPct val="0"/>
              </a:spcAft>
            </a:pPr>
            <a:r>
              <a:rPr lang="en-GB" sz="2400" dirty="0">
                <a:solidFill>
                  <a:prstClr val="black">
                    <a:lumMod val="95000"/>
                    <a:lumOff val="5000"/>
                  </a:prstClr>
                </a:solidFill>
                <a:latin typeface="Arial" pitchFamily="34" charset="0"/>
                <a:ea typeface="Times New Roman" pitchFamily="18" charset="0"/>
                <a:cs typeface="Arial" pitchFamily="34" charset="0"/>
              </a:rPr>
              <a:t>But if there is a planet which has dignity in three or four of the places, or in two of the places, namely those described above, we will make that planet the Almuten, [the planet] which has rulership over the nativity, that is, which has dominion.” </a:t>
            </a:r>
            <a:endParaRPr lang="en-GB" sz="2400" dirty="0">
              <a:solidFill>
                <a:prstClr val="black">
                  <a:lumMod val="95000"/>
                  <a:lumOff val="5000"/>
                </a:prstClr>
              </a:solidFill>
              <a:latin typeface="Arial" pitchFamily="34" charset="0"/>
              <a:cs typeface="Arial" pitchFamily="34" charset="0"/>
            </a:endParaRPr>
          </a:p>
        </p:txBody>
      </p:sp>
      <p:sp>
        <p:nvSpPr>
          <p:cNvPr id="6" name="TextBox 5"/>
          <p:cNvSpPr txBox="1"/>
          <p:nvPr/>
        </p:nvSpPr>
        <p:spPr>
          <a:xfrm>
            <a:off x="500034" y="6072206"/>
            <a:ext cx="3748142" cy="369332"/>
          </a:xfrm>
          <a:prstGeom prst="rect">
            <a:avLst/>
          </a:prstGeom>
          <a:noFill/>
        </p:spPr>
        <p:txBody>
          <a:bodyPr wrap="none" rtlCol="0">
            <a:spAutoFit/>
          </a:bodyPr>
          <a:lstStyle/>
          <a:p>
            <a:r>
              <a:rPr lang="en-GB" dirty="0">
                <a:solidFill>
                  <a:prstClr val="black">
                    <a:lumMod val="95000"/>
                    <a:lumOff val="5000"/>
                  </a:prstClr>
                </a:solidFill>
              </a:rPr>
              <a:t>(Three Book of Nativities, 1997:13) </a:t>
            </a:r>
          </a:p>
        </p:txBody>
      </p:sp>
    </p:spTree>
    <p:extLst>
      <p:ext uri="{BB962C8B-B14F-4D97-AF65-F5344CB8AC3E}">
        <p14:creationId xmlns:p14="http://schemas.microsoft.com/office/powerpoint/2010/main" val="27123092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3" name="TextBox 2"/>
          <p:cNvSpPr txBox="1"/>
          <p:nvPr/>
        </p:nvSpPr>
        <p:spPr>
          <a:xfrm>
            <a:off x="285720" y="214290"/>
            <a:ext cx="1914307" cy="1815882"/>
          </a:xfrm>
          <a:prstGeom prst="rect">
            <a:avLst/>
          </a:prstGeom>
          <a:noFill/>
        </p:spPr>
        <p:txBody>
          <a:bodyPr wrap="none" rtlCol="0">
            <a:spAutoFit/>
          </a:bodyPr>
          <a:lstStyle/>
          <a:p>
            <a:pPr algn="ctr"/>
            <a:r>
              <a:rPr lang="en-GB" sz="3600" dirty="0">
                <a:solidFill>
                  <a:prstClr val="black">
                    <a:lumMod val="95000"/>
                    <a:lumOff val="5000"/>
                  </a:prstClr>
                </a:solidFill>
              </a:rPr>
              <a:t>Guido </a:t>
            </a:r>
            <a:br>
              <a:rPr lang="en-GB" sz="3600" dirty="0">
                <a:solidFill>
                  <a:prstClr val="black">
                    <a:lumMod val="95000"/>
                    <a:lumOff val="5000"/>
                  </a:prstClr>
                </a:solidFill>
              </a:rPr>
            </a:br>
            <a:r>
              <a:rPr lang="en-GB" sz="3600" dirty="0">
                <a:solidFill>
                  <a:prstClr val="black">
                    <a:lumMod val="95000"/>
                    <a:lumOff val="5000"/>
                  </a:prstClr>
                </a:solidFill>
              </a:rPr>
              <a:t>Bonatti </a:t>
            </a:r>
            <a:endParaRPr lang="en-GB" sz="2000" dirty="0">
              <a:solidFill>
                <a:prstClr val="black">
                  <a:lumMod val="95000"/>
                  <a:lumOff val="5000"/>
                </a:prstClr>
              </a:solidFill>
            </a:endParaRPr>
          </a:p>
          <a:p>
            <a:pPr algn="ctr"/>
            <a:endParaRPr lang="en-GB" sz="2000" dirty="0">
              <a:solidFill>
                <a:prstClr val="black">
                  <a:lumMod val="95000"/>
                  <a:lumOff val="5000"/>
                </a:prstClr>
              </a:solidFill>
            </a:endParaRPr>
          </a:p>
          <a:p>
            <a:pPr algn="ctr"/>
            <a:r>
              <a:rPr lang="en-GB" sz="2000" dirty="0">
                <a:solidFill>
                  <a:prstClr val="black">
                    <a:lumMod val="95000"/>
                    <a:lumOff val="5000"/>
                  </a:prstClr>
                </a:solidFill>
              </a:rPr>
              <a:t>The Almudebit</a:t>
            </a:r>
          </a:p>
        </p:txBody>
      </p:sp>
      <p:sp>
        <p:nvSpPr>
          <p:cNvPr id="13313" name="Rectangle 1"/>
          <p:cNvSpPr>
            <a:spLocks noChangeArrowheads="1"/>
          </p:cNvSpPr>
          <p:nvPr/>
        </p:nvSpPr>
        <p:spPr bwMode="auto">
          <a:xfrm>
            <a:off x="571472" y="2285992"/>
            <a:ext cx="7715272"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GB" sz="2000" dirty="0">
                <a:solidFill>
                  <a:prstClr val="black">
                    <a:lumMod val="95000"/>
                    <a:lumOff val="5000"/>
                  </a:prstClr>
                </a:solidFill>
              </a:rPr>
              <a:t> </a:t>
            </a:r>
            <a:endParaRPr lang="en-GB" sz="2000" dirty="0">
              <a:solidFill>
                <a:prstClr val="black">
                  <a:lumMod val="95000"/>
                  <a:lumOff val="5000"/>
                </a:prstClr>
              </a:solidFill>
              <a:latin typeface="Arial" pitchFamily="34" charset="0"/>
              <a:cs typeface="Arial" pitchFamily="34" charset="0"/>
            </a:endParaRPr>
          </a:p>
        </p:txBody>
      </p:sp>
      <p:pic>
        <p:nvPicPr>
          <p:cNvPr id="8" name="Picture 7" descr="almudebit copy.jpg"/>
          <p:cNvPicPr>
            <a:picLocks noChangeAspect="1"/>
          </p:cNvPicPr>
          <p:nvPr/>
        </p:nvPicPr>
        <p:blipFill>
          <a:blip r:embed="rId2" cstate="print"/>
          <a:stretch>
            <a:fillRect/>
          </a:stretch>
        </p:blipFill>
        <p:spPr>
          <a:xfrm>
            <a:off x="3076092" y="0"/>
            <a:ext cx="6067908" cy="6858000"/>
          </a:xfrm>
          <a:prstGeom prst="rect">
            <a:avLst/>
          </a:prstGeom>
        </p:spPr>
      </p:pic>
      <p:sp>
        <p:nvSpPr>
          <p:cNvPr id="9" name="TextBox 8"/>
          <p:cNvSpPr txBox="1"/>
          <p:nvPr/>
        </p:nvSpPr>
        <p:spPr>
          <a:xfrm>
            <a:off x="357158" y="2643182"/>
            <a:ext cx="1857388" cy="707886"/>
          </a:xfrm>
          <a:prstGeom prst="rect">
            <a:avLst/>
          </a:prstGeom>
          <a:noFill/>
        </p:spPr>
        <p:txBody>
          <a:bodyPr wrap="square" rtlCol="0">
            <a:spAutoFit/>
          </a:bodyPr>
          <a:lstStyle/>
          <a:p>
            <a:r>
              <a:rPr lang="en-GB" sz="2000" dirty="0">
                <a:solidFill>
                  <a:prstClr val="black">
                    <a:lumMod val="95000"/>
                    <a:lumOff val="5000"/>
                  </a:prstClr>
                </a:solidFill>
              </a:rPr>
              <a:t>“Whether the child will live”</a:t>
            </a:r>
          </a:p>
        </p:txBody>
      </p:sp>
      <p:pic>
        <p:nvPicPr>
          <p:cNvPr id="11" name="Picture 2" descr="http://upload.wikimedia.org/wikipedia/it/thumb/3/3b/Guido_Bonatti.jpg/250px-Guido_Bonatti.jpg"/>
          <p:cNvPicPr>
            <a:picLocks noChangeAspect="1" noChangeArrowheads="1"/>
          </p:cNvPicPr>
          <p:nvPr/>
        </p:nvPicPr>
        <p:blipFill>
          <a:blip r:embed="rId3" cstate="print"/>
          <a:srcRect/>
          <a:stretch>
            <a:fillRect/>
          </a:stretch>
        </p:blipFill>
        <p:spPr bwMode="auto">
          <a:xfrm>
            <a:off x="0" y="4597131"/>
            <a:ext cx="1643074" cy="2260869"/>
          </a:xfrm>
          <a:prstGeom prst="rect">
            <a:avLst/>
          </a:prstGeom>
          <a:noFill/>
        </p:spPr>
      </p:pic>
    </p:spTree>
    <p:extLst>
      <p:ext uri="{BB962C8B-B14F-4D97-AF65-F5344CB8AC3E}">
        <p14:creationId xmlns:p14="http://schemas.microsoft.com/office/powerpoint/2010/main" val="244599432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214282" y="214290"/>
            <a:ext cx="3929090" cy="1569660"/>
          </a:xfrm>
          <a:prstGeom prst="rect">
            <a:avLst/>
          </a:prstGeom>
          <a:noFill/>
        </p:spPr>
        <p:txBody>
          <a:bodyPr wrap="square" rtlCol="0">
            <a:spAutoFit/>
          </a:bodyPr>
          <a:lstStyle/>
          <a:p>
            <a:r>
              <a:rPr lang="en-GB" sz="2400" dirty="0" smtClean="0">
                <a:solidFill>
                  <a:srgbClr val="69676D">
                    <a:lumMod val="50000"/>
                  </a:srgbClr>
                </a:solidFill>
              </a:rPr>
              <a:t>The </a:t>
            </a:r>
            <a:r>
              <a:rPr lang="en-GB" sz="2400" dirty="0">
                <a:solidFill>
                  <a:srgbClr val="69676D">
                    <a:lumMod val="50000"/>
                  </a:srgbClr>
                </a:solidFill>
              </a:rPr>
              <a:t>horoscope considered like a community of individual’s , a small or large village. </a:t>
            </a:r>
          </a:p>
        </p:txBody>
      </p:sp>
      <p:sp>
        <p:nvSpPr>
          <p:cNvPr id="6" name="TextBox 5"/>
          <p:cNvSpPr txBox="1"/>
          <p:nvPr/>
        </p:nvSpPr>
        <p:spPr>
          <a:xfrm>
            <a:off x="928662" y="5214950"/>
            <a:ext cx="6357982" cy="830997"/>
          </a:xfrm>
          <a:prstGeom prst="rect">
            <a:avLst/>
          </a:prstGeom>
          <a:solidFill>
            <a:srgbClr val="C00000"/>
          </a:solidFill>
        </p:spPr>
        <p:txBody>
          <a:bodyPr wrap="square" rtlCol="0">
            <a:spAutoFit/>
          </a:bodyPr>
          <a:lstStyle/>
          <a:p>
            <a:pPr algn="ctr"/>
            <a:r>
              <a:rPr lang="en-GB" sz="2400" dirty="0">
                <a:solidFill>
                  <a:srgbClr val="FFFF00"/>
                </a:solidFill>
              </a:rPr>
              <a:t>Almutens are about ownership and authority</a:t>
            </a:r>
          </a:p>
          <a:p>
            <a:pPr algn="ctr"/>
            <a:r>
              <a:rPr lang="en-GB" sz="2400" dirty="0">
                <a:solidFill>
                  <a:srgbClr val="FFFF00"/>
                </a:solidFill>
              </a:rPr>
              <a:t>over a particular resource.</a:t>
            </a:r>
          </a:p>
        </p:txBody>
      </p:sp>
      <p:sp>
        <p:nvSpPr>
          <p:cNvPr id="3" name="TextBox 2"/>
          <p:cNvSpPr txBox="1"/>
          <p:nvPr/>
        </p:nvSpPr>
        <p:spPr>
          <a:xfrm>
            <a:off x="142844" y="2285992"/>
            <a:ext cx="4000528" cy="2308324"/>
          </a:xfrm>
          <a:prstGeom prst="rect">
            <a:avLst/>
          </a:prstGeom>
          <a:noFill/>
        </p:spPr>
        <p:txBody>
          <a:bodyPr wrap="square" rtlCol="0">
            <a:spAutoFit/>
          </a:bodyPr>
          <a:lstStyle/>
          <a:p>
            <a:r>
              <a:rPr lang="en-GB" sz="2400" dirty="0">
                <a:solidFill>
                  <a:srgbClr val="69676D">
                    <a:lumMod val="50000"/>
                  </a:srgbClr>
                </a:solidFill>
              </a:rPr>
              <a:t>Almutens and compound almutens are the finding of the planet or “person” that has the most ownership or the most influence over a particular concept. </a:t>
            </a:r>
          </a:p>
        </p:txBody>
      </p:sp>
      <p:pic>
        <p:nvPicPr>
          <p:cNvPr id="36866" name="Picture 2" descr="http://www.theage.com.au/ffxmedia/2005/09/10/true_king.jpg"/>
          <p:cNvPicPr>
            <a:picLocks noChangeAspect="1" noChangeArrowheads="1"/>
          </p:cNvPicPr>
          <p:nvPr/>
        </p:nvPicPr>
        <p:blipFill>
          <a:blip r:embed="rId2" cstate="print"/>
          <a:srcRect/>
          <a:stretch>
            <a:fillRect/>
          </a:stretch>
        </p:blipFill>
        <p:spPr bwMode="auto">
          <a:xfrm>
            <a:off x="4109350" y="357166"/>
            <a:ext cx="5034650" cy="4286256"/>
          </a:xfrm>
          <a:prstGeom prst="rect">
            <a:avLst/>
          </a:prstGeom>
          <a:noFill/>
        </p:spPr>
      </p:pic>
    </p:spTree>
    <p:extLst>
      <p:ext uri="{BB962C8B-B14F-4D97-AF65-F5344CB8AC3E}">
        <p14:creationId xmlns:p14="http://schemas.microsoft.com/office/powerpoint/2010/main" val="38277773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18" y="286033"/>
            <a:ext cx="8991081" cy="6597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http://reflectionsonscience.com/img5.gif"/>
          <p:cNvPicPr>
            <a:picLocks noChangeAspect="1" noChangeArrowheads="1"/>
          </p:cNvPicPr>
          <p:nvPr/>
        </p:nvPicPr>
        <p:blipFill>
          <a:blip r:embed="rId3" cstate="print"/>
          <a:srcRect/>
          <a:stretch>
            <a:fillRect/>
          </a:stretch>
        </p:blipFill>
        <p:spPr bwMode="auto">
          <a:xfrm>
            <a:off x="7164288" y="3501008"/>
            <a:ext cx="1584176" cy="1209871"/>
          </a:xfrm>
          <a:prstGeom prst="rect">
            <a:avLst/>
          </a:prstGeom>
          <a:noFill/>
        </p:spPr>
      </p:pic>
    </p:spTree>
    <p:extLst>
      <p:ext uri="{BB962C8B-B14F-4D97-AF65-F5344CB8AC3E}">
        <p14:creationId xmlns:p14="http://schemas.microsoft.com/office/powerpoint/2010/main" val="21811381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18" y="286033"/>
            <a:ext cx="8991081" cy="6597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http://reflectionsonscience.com/img5.gif"/>
          <p:cNvPicPr>
            <a:picLocks noChangeAspect="1" noChangeArrowheads="1"/>
          </p:cNvPicPr>
          <p:nvPr/>
        </p:nvPicPr>
        <p:blipFill>
          <a:blip r:embed="rId3" cstate="print"/>
          <a:srcRect/>
          <a:stretch>
            <a:fillRect/>
          </a:stretch>
        </p:blipFill>
        <p:spPr bwMode="auto">
          <a:xfrm>
            <a:off x="7164288" y="3501008"/>
            <a:ext cx="1584176" cy="1209871"/>
          </a:xfrm>
          <a:prstGeom prst="rect">
            <a:avLst/>
          </a:prstGeom>
          <a:noFill/>
        </p:spPr>
      </p:pic>
      <p:sp>
        <p:nvSpPr>
          <p:cNvPr id="2" name="Rectangle 1"/>
          <p:cNvSpPr/>
          <p:nvPr/>
        </p:nvSpPr>
        <p:spPr>
          <a:xfrm>
            <a:off x="81618" y="5057800"/>
            <a:ext cx="3770302" cy="180020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Trip Rulers MC =</a:t>
            </a:r>
          </a:p>
          <a:p>
            <a:pPr algn="ctr"/>
            <a:r>
              <a:rPr lang="en-GB" dirty="0" smtClean="0"/>
              <a:t>Mercury = Work and Status</a:t>
            </a:r>
          </a:p>
          <a:p>
            <a:pPr algn="ctr"/>
            <a:r>
              <a:rPr lang="en-GB" dirty="0" smtClean="0"/>
              <a:t>Saturn = Leadership skills</a:t>
            </a:r>
          </a:p>
          <a:p>
            <a:pPr algn="ctr"/>
            <a:r>
              <a:rPr lang="en-GB" dirty="0" smtClean="0"/>
              <a:t>Jupiter = Stability in career</a:t>
            </a:r>
            <a:endParaRPr lang="en-GB" dirty="0"/>
          </a:p>
        </p:txBody>
      </p:sp>
    </p:spTree>
    <p:extLst>
      <p:ext uri="{BB962C8B-B14F-4D97-AF65-F5344CB8AC3E}">
        <p14:creationId xmlns:p14="http://schemas.microsoft.com/office/powerpoint/2010/main" val="14230821"/>
      </p:ext>
    </p:extLst>
  </p:cSld>
  <p:clrMapOvr>
    <a:masterClrMapping/>
  </p:clrMapOvr>
  <p:timing>
    <p:tnLst>
      <p:par>
        <p:cTn id="1" dur="indefinite" restart="never" nodeType="tmRoot"/>
      </p:par>
    </p:tnLst>
  </p:timing>
</p:sld>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2.jpeg"/></Relationships>
</file>

<file path=ppt/theme/_rels/theme10.xml.rels><?xml version="1.0" encoding="UTF-8" standalone="yes"?>
<Relationships xmlns="http://schemas.openxmlformats.org/package/2006/relationships"><Relationship Id="rId1" Type="http://schemas.openxmlformats.org/officeDocument/2006/relationships/image" Target="../media/image2.jpeg"/></Relationships>
</file>

<file path=ppt/theme/_rels/theme1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pulen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8.xml><?xml version="1.0" encoding="utf-8"?>
<a:theme xmlns:a="http://schemas.openxmlformats.org/drawingml/2006/main" name="1_Opulen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1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10.xml><?xml version="1.0" encoding="utf-8"?>
<a:theme xmlns:a="http://schemas.openxmlformats.org/drawingml/2006/main" name="2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11.xml><?xml version="1.0" encoding="utf-8"?>
<a:theme xmlns:a="http://schemas.openxmlformats.org/drawingml/2006/main" name="3_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TotalTime>
  <Words>1239</Words>
  <Application>Microsoft Office PowerPoint</Application>
  <PresentationFormat>On-screen Show (4:3)</PresentationFormat>
  <Paragraphs>163</Paragraphs>
  <Slides>26</Slides>
  <Notes>0</Notes>
  <HiddenSlides>0</HiddenSlides>
  <MMClips>0</MMClips>
  <ScaleCrop>false</ScaleCrop>
  <HeadingPairs>
    <vt:vector size="4" baseType="variant">
      <vt:variant>
        <vt:lpstr>Theme</vt:lpstr>
      </vt:variant>
      <vt:variant>
        <vt:i4>11</vt:i4>
      </vt:variant>
      <vt:variant>
        <vt:lpstr>Slide Titles</vt:lpstr>
      </vt:variant>
      <vt:variant>
        <vt:i4>26</vt:i4>
      </vt:variant>
    </vt:vector>
  </HeadingPairs>
  <TitlesOfParts>
    <vt:vector size="37" baseType="lpstr">
      <vt:lpstr>Office Theme</vt:lpstr>
      <vt:lpstr>1_Office Theme</vt:lpstr>
      <vt:lpstr>2_Office Theme</vt:lpstr>
      <vt:lpstr>3_Office Theme</vt:lpstr>
      <vt:lpstr>4_Office Theme</vt:lpstr>
      <vt:lpstr>5_Office Theme</vt:lpstr>
      <vt:lpstr>Opulent</vt:lpstr>
      <vt:lpstr>1_Opulent</vt:lpstr>
      <vt:lpstr>1_Apex</vt:lpstr>
      <vt:lpstr>2_Apex</vt:lpstr>
      <vt:lpstr>3_Apex</vt:lpstr>
      <vt:lpstr>Medieval Astrology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Almutens  and Lots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DELLNBX</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Medieval Astrology</dc:title>
  <dc:creator>Bernadette Brady</dc:creator>
  <cp:lastModifiedBy>Bernadette Brady</cp:lastModifiedBy>
  <cp:revision>7</cp:revision>
  <dcterms:created xsi:type="dcterms:W3CDTF">2011-06-20T13:15:02Z</dcterms:created>
  <dcterms:modified xsi:type="dcterms:W3CDTF">2011-06-20T14:39:19Z</dcterms:modified>
</cp:coreProperties>
</file>