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1"/>
    <p:sldMasterId id="2147483721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3FDA08-DA9C-4180-9659-E9D30F568450}" v="2345" dt="2022-11-20T20:19:38.4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6.xml" Id="rId8" /><Relationship Type="http://schemas.openxmlformats.org/officeDocument/2006/relationships/tableStyles" Target="tableStyles.xml" Id="rId13" /><Relationship Type="http://schemas.openxmlformats.org/officeDocument/2006/relationships/slide" Target="slides/slide1.xml" Id="rId3" /><Relationship Type="http://schemas.openxmlformats.org/officeDocument/2006/relationships/slide" Target="slides/slide5.xml" Id="rId7" /><Relationship Type="http://schemas.openxmlformats.org/officeDocument/2006/relationships/theme" Target="theme/theme1.xml" Id="rId12" /><Relationship Type="http://schemas.openxmlformats.org/officeDocument/2006/relationships/slideMaster" Target="slideMasters/slideMaster2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4.xml" Id="rId6" /><Relationship Type="http://schemas.openxmlformats.org/officeDocument/2006/relationships/viewProps" Target="viewProps.xml" Id="rId11" /><Relationship Type="http://schemas.openxmlformats.org/officeDocument/2006/relationships/slide" Target="slides/slide3.xml" Id="rId5" /><Relationship Type="http://schemas.microsoft.com/office/2015/10/relationships/revisionInfo" Target="revisionInfo.xml" Id="rId15" /><Relationship Type="http://schemas.openxmlformats.org/officeDocument/2006/relationships/presProps" Target="presProps.xml" Id="rId10" /><Relationship Type="http://schemas.openxmlformats.org/officeDocument/2006/relationships/slide" Target="slides/slide2.xml" Id="rId4" /><Relationship Type="http://schemas.openxmlformats.org/officeDocument/2006/relationships/slide" Target="slides/slide7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Sunday, November 20,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58660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Sunday, November 20,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844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Sunday, November 20,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508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Sunday, November 20,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882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Sunday, November 20,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18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Sunday, November 20,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48684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Sunday, November 20,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007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Sunday, November 20,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044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Sunday, November 20,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049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Sunday, November 20,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122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Sunday, November 20,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4513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6742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4276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6040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4106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5596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4586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8133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1961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2878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247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0183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588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Sunday, November 20,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9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87" r:id="rId6"/>
    <p:sldLayoutId id="2147483783" r:id="rId7"/>
    <p:sldLayoutId id="2147483784" r:id="rId8"/>
    <p:sldLayoutId id="2147483785" r:id="rId9"/>
    <p:sldLayoutId id="2147483786" r:id="rId10"/>
    <p:sldLayoutId id="214748378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592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amieoliver.com/christmas/" TargetMode="External"/><Relationship Id="rId2" Type="http://schemas.openxmlformats.org/officeDocument/2006/relationships/hyperlink" Target="https://www.bbc.co.uk/food/occasions/christma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C4DF8F-EDC6-71C0-625C-976FBAF5F4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>
            <a:normAutofit/>
          </a:bodyPr>
          <a:lstStyle/>
          <a:p>
            <a:r>
              <a:rPr lang="en-GB" i="1" dirty="0">
                <a:solidFill>
                  <a:srgbClr val="FF0000"/>
                </a:solidFill>
                <a:ea typeface="Batang"/>
              </a:rPr>
              <a:t>Hotel Trinity Restaurant</a:t>
            </a:r>
            <a:endParaRPr lang="en-GB" i="1">
              <a:solidFill>
                <a:srgbClr val="FF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8CDAE9-E5D5-AB8E-A8A5-F54734F643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vert="horz" wrap="square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solidFill>
                  <a:schemeClr val="tx1">
                    <a:alpha val="60000"/>
                  </a:schemeClr>
                </a:solidFill>
                <a:ea typeface="Batang"/>
              </a:rPr>
              <a:t>Name: Syeda Rena Begum</a:t>
            </a:r>
          </a:p>
          <a:p>
            <a:r>
              <a:rPr lang="en-GB" dirty="0">
                <a:solidFill>
                  <a:schemeClr val="tx1">
                    <a:alpha val="60000"/>
                  </a:schemeClr>
                </a:solidFill>
                <a:ea typeface="Batang"/>
              </a:rPr>
              <a:t>Student ID: 2119459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alpha val="60000"/>
                  </a:schemeClr>
                </a:solidFill>
                <a:ea typeface="Batang"/>
              </a:rPr>
              <a:t>Module: Food &amp; Beverage Operations BMIH4002</a:t>
            </a:r>
          </a:p>
          <a:p>
            <a:r>
              <a:rPr lang="en-GB" dirty="0">
                <a:solidFill>
                  <a:schemeClr val="tx1">
                    <a:alpha val="60000"/>
                  </a:schemeClr>
                </a:solidFill>
                <a:ea typeface="Batang"/>
              </a:rPr>
              <a:t>Lecturer: Ffion Cumberpatch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A6DA61-A593-E772-33E9-32D5EC7C83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4749" b="-2"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73840CF4-F848-4FE0-AEA6-C9E806911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20950" y="549275"/>
            <a:ext cx="667802" cy="631474"/>
            <a:chOff x="10478914" y="1506691"/>
            <a:chExt cx="667802" cy="631474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4B46153-41DB-494F-9B08-EBCCF2728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7B6D42DA-2D84-4A50-A359-7A5C651B1C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2" name="Oval 31">
            <a:extLst>
              <a:ext uri="{FF2B5EF4-FFF2-40B4-BE49-F238E27FC236}">
                <a16:creationId xmlns:a16="http://schemas.microsoft.com/office/drawing/2014/main" id="{94459D96-B947-4C7F-8BCA-915F8B07C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2954" y="5171203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202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EE0CA1-D3EE-4024-8924-687FF7C9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/>
              <a:cs typeface="Times New Roman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017695B5-BDC0-3810-BF3B-650C80A0CA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910" b="17988"/>
          <a:stretch/>
        </p:blipFill>
        <p:spPr>
          <a:xfrm>
            <a:off x="3479341" y="416953"/>
            <a:ext cx="4859528" cy="2041576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8BA5EF-099A-47C4-B002-198EE687B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0C65C4-4077-984A-6CBB-1435BCADA37A}"/>
              </a:ext>
            </a:extLst>
          </p:cNvPr>
          <p:cNvSpPr txBox="1"/>
          <p:nvPr/>
        </p:nvSpPr>
        <p:spPr>
          <a:xfrm>
            <a:off x="9261207" y="1666211"/>
            <a:ext cx="235226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Times New Roman"/>
                <a:cs typeface="Times New Roman"/>
              </a:rPr>
              <a:t>£35 per person</a:t>
            </a:r>
          </a:p>
          <a:p>
            <a:endParaRPr lang="en-GB" sz="2800" dirty="0">
              <a:latin typeface="Times New Roman"/>
              <a:cs typeface="Times New Roman"/>
            </a:endParaRPr>
          </a:p>
          <a:p>
            <a:r>
              <a:rPr lang="en-GB" sz="2800" dirty="0">
                <a:latin typeface="Times New Roman"/>
                <a:cs typeface="Times New Roman"/>
              </a:rPr>
              <a:t>£25 under 11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D1F1651-E734-F08C-96BE-695AB67A9729}"/>
              </a:ext>
            </a:extLst>
          </p:cNvPr>
          <p:cNvSpPr txBox="1"/>
          <p:nvPr/>
        </p:nvSpPr>
        <p:spPr>
          <a:xfrm>
            <a:off x="761999" y="2932043"/>
            <a:ext cx="7371521" cy="310854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solidFill>
                  <a:srgbClr val="FF0000"/>
                </a:solidFill>
                <a:latin typeface="Modern Love"/>
              </a:rPr>
              <a:t>                    At the beginning</a:t>
            </a:r>
          </a:p>
          <a:p>
            <a:endParaRPr lang="en-GB" sz="2800" i="1" dirty="0">
              <a:solidFill>
                <a:srgbClr val="FF0000"/>
              </a:solidFill>
              <a:latin typeface="Modern Love"/>
            </a:endParaRPr>
          </a:p>
          <a:p>
            <a:pPr marL="457200" indent="-457200">
              <a:buFont typeface="Wingdings"/>
              <a:buChar char="v"/>
            </a:pPr>
            <a:r>
              <a:rPr lang="en-GB" sz="2800" i="1" dirty="0">
                <a:solidFill>
                  <a:srgbClr val="FF0000"/>
                </a:solidFill>
                <a:latin typeface="Modern Love"/>
              </a:rPr>
              <a:t>Salmon with prawns</a:t>
            </a:r>
          </a:p>
          <a:p>
            <a:pPr marL="457200" indent="-457200">
              <a:buFont typeface="Wingdings"/>
              <a:buChar char="v"/>
            </a:pPr>
            <a:endParaRPr lang="en-GB" sz="2800" i="1" dirty="0">
              <a:solidFill>
                <a:srgbClr val="FF0000"/>
              </a:solidFill>
              <a:latin typeface="Modern Love"/>
            </a:endParaRPr>
          </a:p>
          <a:p>
            <a:pPr marL="457200" indent="-457200">
              <a:buFont typeface="Wingdings"/>
              <a:buChar char="v"/>
            </a:pPr>
            <a:r>
              <a:rPr lang="en-GB" sz="2800" i="1" dirty="0">
                <a:solidFill>
                  <a:srgbClr val="FF0000"/>
                </a:solidFill>
                <a:latin typeface="Modern Love"/>
              </a:rPr>
              <a:t>Halloumi, carrot and salad</a:t>
            </a:r>
          </a:p>
          <a:p>
            <a:pPr marL="457200" indent="-457200">
              <a:buFont typeface="Wingdings"/>
              <a:buChar char="v"/>
            </a:pPr>
            <a:endParaRPr lang="en-GB" sz="2800" i="1" dirty="0">
              <a:solidFill>
                <a:srgbClr val="FF0000"/>
              </a:solidFill>
              <a:latin typeface="Modern Love"/>
            </a:endParaRPr>
          </a:p>
          <a:p>
            <a:pPr marL="457200" indent="-457200">
              <a:buFont typeface="Wingdings"/>
              <a:buChar char="v"/>
            </a:pPr>
            <a:r>
              <a:rPr lang="en-GB" sz="2800" i="1" dirty="0">
                <a:solidFill>
                  <a:srgbClr val="FF0000"/>
                </a:solidFill>
                <a:latin typeface="Modern Love"/>
              </a:rPr>
              <a:t>Fish platter with salad</a:t>
            </a:r>
          </a:p>
        </p:txBody>
      </p:sp>
    </p:spTree>
    <p:extLst>
      <p:ext uri="{BB962C8B-B14F-4D97-AF65-F5344CB8AC3E}">
        <p14:creationId xmlns:p14="http://schemas.microsoft.com/office/powerpoint/2010/main" val="3348966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448D44-8A15-B3A3-4994-85F00D22CAA3}"/>
              </a:ext>
            </a:extLst>
          </p:cNvPr>
          <p:cNvSpPr txBox="1"/>
          <p:nvPr/>
        </p:nvSpPr>
        <p:spPr>
          <a:xfrm>
            <a:off x="550864" y="549275"/>
            <a:ext cx="3565524" cy="1997855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 The Middle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2E71DD-22D1-3769-F53E-27D63379E339}"/>
              </a:ext>
            </a:extLst>
          </p:cNvPr>
          <p:cNvSpPr txBox="1"/>
          <p:nvPr/>
        </p:nvSpPr>
        <p:spPr>
          <a:xfrm>
            <a:off x="550863" y="2678400"/>
            <a:ext cx="3565525" cy="3414425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b="1" u="sng">
                <a:solidFill>
                  <a:schemeClr val="tx1">
                    <a:alpha val="60000"/>
                  </a:schemeClr>
                </a:solidFill>
              </a:rPr>
              <a:t>Herb Crusted Rack Of Lamb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>
                    <a:alpha val="60000"/>
                  </a:schemeClr>
                </a:solidFill>
              </a:rPr>
              <a:t>Sizzling lamb marinated for 48hours in a unique spice, cooked in the clay oven, then crusted in herb crust, finished in the oven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1">
                  <a:alpha val="60000"/>
                </a:schemeClr>
              </a:solidFill>
            </a:endParaRP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b="1" u="sng">
                <a:solidFill>
                  <a:schemeClr val="tx1">
                    <a:alpha val="60000"/>
                  </a:schemeClr>
                </a:solidFill>
              </a:rPr>
              <a:t>Roast Pork with Vegetables</a:t>
            </a:r>
            <a:endParaRPr lang="en-US" sz="1400">
              <a:solidFill>
                <a:schemeClr val="tx1">
                  <a:alpha val="60000"/>
                </a:schemeClr>
              </a:solidFill>
            </a:endParaRP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>
                    <a:alpha val="60000"/>
                  </a:schemeClr>
                </a:solidFill>
              </a:rPr>
              <a:t>Made from fennel and coriander seeds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1">
                  <a:alpha val="60000"/>
                </a:schemeClr>
              </a:solidFill>
            </a:endParaRP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b="1" u="sng">
                <a:solidFill>
                  <a:schemeClr val="tx1">
                    <a:alpha val="60000"/>
                  </a:schemeClr>
                </a:solidFill>
              </a:rPr>
              <a:t>Taste Of Bangla</a:t>
            </a:r>
            <a:endParaRPr lang="en-US" sz="1400">
              <a:solidFill>
                <a:schemeClr val="tx1">
                  <a:alpha val="60000"/>
                </a:schemeClr>
              </a:solidFill>
            </a:endParaRP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>
                    <a:alpha val="60000"/>
                  </a:schemeClr>
                </a:solidFill>
              </a:rPr>
              <a:t>Bangladeshi fried fish cooked with medium spices and fresh tomatoes</a:t>
            </a:r>
            <a:endParaRPr lang="en-US" sz="1400" b="1" u="sng">
              <a:solidFill>
                <a:schemeClr val="tx1">
                  <a:alpha val="60000"/>
                </a:schemeClr>
              </a:solidFill>
            </a:endParaRP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4" name="Picture 3" descr="Colourful bokeh lights shaped like a tree">
            <a:extLst>
              <a:ext uri="{FF2B5EF4-FFF2-40B4-BE49-F238E27FC236}">
                <a16:creationId xmlns:a16="http://schemas.microsoft.com/office/drawing/2014/main" id="{C5B340B3-06A0-3895-E711-0DBF09237C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5627" b="-1"/>
          <a:stretch/>
        </p:blipFill>
        <p:spPr>
          <a:xfrm>
            <a:off x="4550899" y="10"/>
            <a:ext cx="7641102" cy="6857990"/>
          </a:xfrm>
          <a:custGeom>
            <a:avLst/>
            <a:gdLst/>
            <a:ahLst/>
            <a:cxnLst/>
            <a:rect l="l" t="t" r="r" b="b"/>
            <a:pathLst>
              <a:path w="7641102" h="6858000">
                <a:moveTo>
                  <a:pt x="0" y="0"/>
                </a:moveTo>
                <a:lnTo>
                  <a:pt x="7641102" y="0"/>
                </a:lnTo>
                <a:lnTo>
                  <a:pt x="764110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6FF3A87B-2255-45E0-A551-C11FAF932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8" y="5773729"/>
            <a:ext cx="7641102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F1C8D9-232D-9C64-9FC8-5A94A6D72B63}"/>
              </a:ext>
            </a:extLst>
          </p:cNvPr>
          <p:cNvSpPr txBox="1"/>
          <p:nvPr/>
        </p:nvSpPr>
        <p:spPr>
          <a:xfrm>
            <a:off x="1871556" y="5911282"/>
            <a:ext cx="267856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All mains are served with Rice, Traditional Trimmings and Naan</a:t>
            </a:r>
          </a:p>
        </p:txBody>
      </p:sp>
    </p:spTree>
    <p:extLst>
      <p:ext uri="{BB962C8B-B14F-4D97-AF65-F5344CB8AC3E}">
        <p14:creationId xmlns:p14="http://schemas.microsoft.com/office/powerpoint/2010/main" val="636201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771E37-4B30-23F3-72A6-63FAE11BFD48}"/>
              </a:ext>
            </a:extLst>
          </p:cNvPr>
          <p:cNvSpPr txBox="1"/>
          <p:nvPr/>
        </p:nvSpPr>
        <p:spPr>
          <a:xfrm>
            <a:off x="248938" y="277382"/>
            <a:ext cx="4140618" cy="6289895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200" b="1" u="sng" dirty="0">
                <a:solidFill>
                  <a:srgbClr val="FFFFFF">
                    <a:alpha val="60000"/>
                  </a:srgbClr>
                </a:solidFill>
                <a:latin typeface="Times New Roman"/>
                <a:cs typeface="Times New Roman"/>
              </a:rPr>
              <a:t>Magical Ending Desserts...</a:t>
            </a:r>
            <a:endParaRPr lang="en-US" sz="1600" b="1" u="sng" dirty="0">
              <a:solidFill>
                <a:srgbClr val="FFFFFF">
                  <a:alpha val="60000"/>
                </a:srgbClr>
              </a:solidFill>
              <a:latin typeface="Avenir Next LT Pro"/>
              <a:cs typeface="Times New Roman"/>
            </a:endParaRP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800"/>
              </a:spcAft>
            </a:pPr>
            <a:endParaRPr lang="en-US" sz="3200" b="1" u="sng" dirty="0">
              <a:solidFill>
                <a:srgbClr val="FFFFFF">
                  <a:alpha val="60000"/>
                </a:srgbClr>
              </a:solidFill>
              <a:latin typeface="Times New Roman"/>
              <a:cs typeface="Times New Roman"/>
            </a:endParaRP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2400" dirty="0">
                <a:solidFill>
                  <a:srgbClr val="FFFFFF">
                    <a:alpha val="60000"/>
                  </a:srgbClr>
                </a:solidFill>
                <a:latin typeface="Times New Roman"/>
                <a:cs typeface="Times New Roman"/>
              </a:rPr>
              <a:t>Sticky Toffee Pudding</a:t>
            </a: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800"/>
              </a:spcAft>
            </a:pPr>
            <a:endParaRPr lang="en-US" sz="2400" dirty="0">
              <a:solidFill>
                <a:srgbClr val="FFFFFF">
                  <a:alpha val="60000"/>
                </a:srgbClr>
              </a:solidFill>
              <a:latin typeface="Times New Roman"/>
              <a:cs typeface="Times New Roman"/>
            </a:endParaRP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2400" dirty="0">
                <a:solidFill>
                  <a:srgbClr val="FFFFFF">
                    <a:alpha val="60000"/>
                  </a:srgbClr>
                </a:solidFill>
                <a:latin typeface="Times New Roman"/>
                <a:cs typeface="Times New Roman"/>
              </a:rPr>
              <a:t>Profiteroles</a:t>
            </a: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800"/>
              </a:spcAft>
            </a:pPr>
            <a:endParaRPr lang="en-US" sz="2400" dirty="0">
              <a:solidFill>
                <a:srgbClr val="FFFFFF">
                  <a:alpha val="60000"/>
                </a:srgbClr>
              </a:solidFill>
              <a:latin typeface="Times New Roman"/>
              <a:cs typeface="Times New Roman"/>
            </a:endParaRP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2400" dirty="0">
                <a:solidFill>
                  <a:srgbClr val="FFFFFF">
                    <a:alpha val="60000"/>
                  </a:srgbClr>
                </a:solidFill>
                <a:latin typeface="Times New Roman"/>
                <a:cs typeface="Times New Roman"/>
              </a:rPr>
              <a:t>Rudolph's Chocolate Mousse</a:t>
            </a: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800"/>
              </a:spcAft>
            </a:pPr>
            <a:endParaRPr lang="en-US" sz="2400" dirty="0">
              <a:solidFill>
                <a:srgbClr val="FFFFFF">
                  <a:alpha val="60000"/>
                </a:srgbClr>
              </a:solidFill>
              <a:latin typeface="Times New Roman"/>
              <a:cs typeface="Times New Roman"/>
            </a:endParaRP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2400" dirty="0">
                <a:solidFill>
                  <a:srgbClr val="FFFFFF">
                    <a:alpha val="60000"/>
                  </a:srgbClr>
                </a:solidFill>
                <a:latin typeface="Times New Roman"/>
                <a:cs typeface="Times New Roman"/>
              </a:rPr>
              <a:t>Tea or Coffee</a:t>
            </a: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2400" dirty="0">
                <a:solidFill>
                  <a:srgbClr val="FFFFFF">
                    <a:alpha val="60000"/>
                  </a:srgbClr>
                </a:solidFill>
                <a:latin typeface="Times New Roman"/>
                <a:cs typeface="Times New Roman"/>
              </a:rPr>
              <a:t>Vanilla Ice Cream</a:t>
            </a: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800"/>
              </a:spcAft>
            </a:pPr>
            <a:endParaRPr lang="en-US" sz="2400" dirty="0">
              <a:solidFill>
                <a:srgbClr val="FFFFFF">
                  <a:alpha val="60000"/>
                </a:srgbClr>
              </a:solidFill>
              <a:latin typeface="Times New Roman"/>
              <a:cs typeface="Times New Roman"/>
            </a:endParaRPr>
          </a:p>
        </p:txBody>
      </p:sp>
      <p:pic>
        <p:nvPicPr>
          <p:cNvPr id="4" name="Picture 3" descr="Chocolates on a table">
            <a:extLst>
              <a:ext uri="{FF2B5EF4-FFF2-40B4-BE49-F238E27FC236}">
                <a16:creationId xmlns:a16="http://schemas.microsoft.com/office/drawing/2014/main" id="{55A084E8-1C61-5D8E-21F4-E7ECA2A8AA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14" r="12813" b="-1"/>
          <a:stretch/>
        </p:blipFill>
        <p:spPr>
          <a:xfrm>
            <a:off x="4550899" y="14387"/>
            <a:ext cx="7641102" cy="6857990"/>
          </a:xfrm>
          <a:custGeom>
            <a:avLst/>
            <a:gdLst/>
            <a:ahLst/>
            <a:cxnLst/>
            <a:rect l="l" t="t" r="r" b="b"/>
            <a:pathLst>
              <a:path w="7641102" h="6858000">
                <a:moveTo>
                  <a:pt x="0" y="0"/>
                </a:moveTo>
                <a:lnTo>
                  <a:pt x="7641102" y="0"/>
                </a:lnTo>
                <a:lnTo>
                  <a:pt x="764110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6FF3A87B-2255-45E0-A551-C11FAF932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8" y="5773729"/>
            <a:ext cx="7641102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569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16E2C3-9F66-95EC-2B0E-CB2523AD18BB}"/>
              </a:ext>
            </a:extLst>
          </p:cNvPr>
          <p:cNvSpPr txBox="1"/>
          <p:nvPr/>
        </p:nvSpPr>
        <p:spPr>
          <a:xfrm>
            <a:off x="3594651" y="1441173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3" name="Picture 3" descr="A picture containing diagram&#10;&#10;Description automatically generated">
            <a:extLst>
              <a:ext uri="{FF2B5EF4-FFF2-40B4-BE49-F238E27FC236}">
                <a16:creationId xmlns:a16="http://schemas.microsoft.com/office/drawing/2014/main" id="{B1F10EDB-AB50-6260-55E3-F074BCC78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96" y="432758"/>
            <a:ext cx="5589916" cy="56042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3005B5-EC70-05F1-A4F6-8C4B70916A1A}"/>
              </a:ext>
            </a:extLst>
          </p:cNvPr>
          <p:cNvSpPr txBox="1"/>
          <p:nvPr/>
        </p:nvSpPr>
        <p:spPr>
          <a:xfrm>
            <a:off x="6410739" y="315364"/>
            <a:ext cx="5331811" cy="64940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 i="1" dirty="0">
                <a:latin typeface="Times New Roman"/>
                <a:cs typeface="Times New Roman"/>
              </a:rPr>
              <a:t>Red</a:t>
            </a:r>
          </a:p>
          <a:p>
            <a:r>
              <a:rPr lang="en-GB" sz="2000" i="1" dirty="0">
                <a:latin typeface="Times New Roman"/>
                <a:cs typeface="Times New Roman"/>
              </a:rPr>
              <a:t>Waters Edge Merlot.........................£16.99</a:t>
            </a:r>
          </a:p>
          <a:p>
            <a:endParaRPr lang="en-GB" sz="2000" i="1" dirty="0">
              <a:latin typeface="Times New Roman"/>
              <a:cs typeface="Times New Roman"/>
            </a:endParaRPr>
          </a:p>
          <a:p>
            <a:endParaRPr lang="en-GB" sz="2000" i="1" dirty="0">
              <a:latin typeface="Times New Roman"/>
              <a:cs typeface="Times New Roman"/>
            </a:endParaRPr>
          </a:p>
          <a:p>
            <a:r>
              <a:rPr lang="en-GB" sz="2000" i="1" dirty="0">
                <a:latin typeface="Times New Roman"/>
                <a:cs typeface="Times New Roman"/>
              </a:rPr>
              <a:t>Waters Edge Shiraz.........................£18.99</a:t>
            </a:r>
          </a:p>
          <a:p>
            <a:endParaRPr lang="en-GB" sz="2000" i="1" dirty="0">
              <a:latin typeface="Times New Roman"/>
              <a:cs typeface="Times New Roman"/>
            </a:endParaRPr>
          </a:p>
          <a:p>
            <a:r>
              <a:rPr lang="en-GB" sz="3200" b="1" i="1" dirty="0">
                <a:latin typeface="Times New Roman"/>
                <a:cs typeface="Times New Roman"/>
              </a:rPr>
              <a:t>White</a:t>
            </a:r>
          </a:p>
          <a:p>
            <a:r>
              <a:rPr lang="en-GB" sz="2000" i="1" dirty="0">
                <a:latin typeface="Times New Roman"/>
                <a:cs typeface="Times New Roman"/>
              </a:rPr>
              <a:t>Waters Edge Sauvignon Blanc........£17.99</a:t>
            </a:r>
          </a:p>
          <a:p>
            <a:endParaRPr lang="en-GB" sz="2000" i="1" dirty="0">
              <a:latin typeface="Times New Roman"/>
              <a:cs typeface="Times New Roman"/>
            </a:endParaRPr>
          </a:p>
          <a:p>
            <a:r>
              <a:rPr lang="en-GB" sz="2000" i="1" dirty="0">
                <a:latin typeface="Times New Roman"/>
                <a:cs typeface="Times New Roman"/>
              </a:rPr>
              <a:t>Waters Edge Chardonnay................£16.99</a:t>
            </a:r>
          </a:p>
          <a:p>
            <a:endParaRPr lang="en-GB" sz="2000" i="1" dirty="0">
              <a:latin typeface="Times New Roman"/>
              <a:cs typeface="Times New Roman"/>
            </a:endParaRPr>
          </a:p>
          <a:p>
            <a:r>
              <a:rPr lang="en-GB" sz="2000" i="1" dirty="0">
                <a:latin typeface="Times New Roman"/>
                <a:cs typeface="Times New Roman"/>
              </a:rPr>
              <a:t>Waters Edge Pinot...........................£15.99</a:t>
            </a:r>
          </a:p>
          <a:p>
            <a:endParaRPr lang="en-GB" sz="2000" i="1" dirty="0">
              <a:latin typeface="Times New Roman"/>
              <a:cs typeface="Times New Roman"/>
            </a:endParaRPr>
          </a:p>
          <a:p>
            <a:endParaRPr lang="en-GB" sz="2000" i="1" dirty="0">
              <a:latin typeface="Times New Roman"/>
              <a:cs typeface="Times New Roman"/>
            </a:endParaRPr>
          </a:p>
          <a:p>
            <a:r>
              <a:rPr lang="en-GB" sz="3200" b="1" i="1" dirty="0">
                <a:latin typeface="Times New Roman"/>
                <a:cs typeface="Times New Roman"/>
              </a:rPr>
              <a:t>Champagne</a:t>
            </a:r>
          </a:p>
          <a:p>
            <a:r>
              <a:rPr lang="en-GB" sz="2000" dirty="0">
                <a:latin typeface="Times New Roman"/>
                <a:cs typeface="Times New Roman"/>
              </a:rPr>
              <a:t>Moet...............................................£49.99</a:t>
            </a:r>
          </a:p>
          <a:p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Chandon.........................................£45.99</a:t>
            </a:r>
          </a:p>
          <a:p>
            <a:endParaRPr lang="en-GB" sz="2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04892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4387D00-90F2-E1F3-6419-525FBA658C15}"/>
              </a:ext>
            </a:extLst>
          </p:cNvPr>
          <p:cNvSpPr txBox="1"/>
          <p:nvPr/>
        </p:nvSpPr>
        <p:spPr>
          <a:xfrm>
            <a:off x="380999" y="513521"/>
            <a:ext cx="4739840" cy="66787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 i="1" u="sng" dirty="0">
                <a:latin typeface="Times New Roman"/>
                <a:cs typeface="Times New Roman"/>
              </a:rPr>
              <a:t>Soft Drinks Bottles</a:t>
            </a:r>
          </a:p>
          <a:p>
            <a:endParaRPr lang="en-US" sz="4000" b="1" i="1" u="sng" dirty="0">
              <a:latin typeface="Times New Roman"/>
              <a:cs typeface="Times New Roman"/>
            </a:endParaRPr>
          </a:p>
          <a:p>
            <a:r>
              <a:rPr lang="en-US" sz="2800" dirty="0">
                <a:latin typeface="Times New Roman"/>
                <a:cs typeface="Times New Roman"/>
              </a:rPr>
              <a:t>Coca Cola.....................£2.75</a:t>
            </a:r>
            <a:endParaRPr lang="en-US" sz="4000" b="1" i="1" u="sng" dirty="0">
              <a:latin typeface="Times New Roman"/>
              <a:cs typeface="Times New Roman"/>
            </a:endParaRPr>
          </a:p>
          <a:p>
            <a:endParaRPr lang="en-US" sz="2800" dirty="0">
              <a:latin typeface="Times New Roman"/>
              <a:cs typeface="Times New Roman"/>
            </a:endParaRPr>
          </a:p>
          <a:p>
            <a:r>
              <a:rPr lang="en-US" sz="2800" dirty="0">
                <a:latin typeface="Times New Roman"/>
                <a:cs typeface="Times New Roman"/>
              </a:rPr>
              <a:t>J20.................................£2.95</a:t>
            </a:r>
          </a:p>
          <a:p>
            <a:endParaRPr lang="en-US" sz="2800" dirty="0">
              <a:latin typeface="Times New Roman"/>
              <a:cs typeface="Times New Roman"/>
            </a:endParaRPr>
          </a:p>
          <a:p>
            <a:r>
              <a:rPr lang="en-US" sz="2800" dirty="0">
                <a:latin typeface="Times New Roman"/>
                <a:cs typeface="Times New Roman"/>
              </a:rPr>
              <a:t>Fruit Shoot...................£1.20</a:t>
            </a:r>
          </a:p>
          <a:p>
            <a:endParaRPr lang="en-US" sz="2800" dirty="0">
              <a:latin typeface="Times New Roman"/>
              <a:cs typeface="Times New Roman"/>
            </a:endParaRPr>
          </a:p>
          <a:p>
            <a:r>
              <a:rPr lang="en-US" sz="2800" dirty="0">
                <a:latin typeface="Times New Roman"/>
                <a:cs typeface="Times New Roman"/>
              </a:rPr>
              <a:t>Sparkling Water...........£2.00</a:t>
            </a:r>
          </a:p>
          <a:p>
            <a:endParaRPr lang="en-US" sz="2800" dirty="0">
              <a:latin typeface="Times New Roman"/>
              <a:cs typeface="Times New Roman"/>
            </a:endParaRPr>
          </a:p>
          <a:p>
            <a:r>
              <a:rPr lang="en-US" sz="2800" dirty="0">
                <a:latin typeface="Times New Roman"/>
                <a:cs typeface="Times New Roman"/>
              </a:rPr>
              <a:t>Still Water.....................£2.00</a:t>
            </a:r>
          </a:p>
          <a:p>
            <a:endParaRPr lang="en-US" sz="3200" b="1" i="1" dirty="0">
              <a:latin typeface="Times New Roman"/>
              <a:cs typeface="Times New Roman"/>
            </a:endParaRPr>
          </a:p>
          <a:p>
            <a:pPr marL="457200" indent="-457200">
              <a:buFont typeface="Arial"/>
              <a:buChar char="•"/>
            </a:pPr>
            <a:endParaRPr lang="en-US" sz="3200" b="1" i="1" dirty="0">
              <a:latin typeface="Times New Roman"/>
              <a:cs typeface="Times New Roman"/>
            </a:endParaRPr>
          </a:p>
          <a:p>
            <a:endParaRPr lang="en-US" sz="3200" b="1" i="1" dirty="0">
              <a:latin typeface="Times New Roman"/>
              <a:cs typeface="Times New Roman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E2832B-4587-D05C-B1C5-0CA0254DA017}"/>
              </a:ext>
            </a:extLst>
          </p:cNvPr>
          <p:cNvSpPr txBox="1"/>
          <p:nvPr/>
        </p:nvSpPr>
        <p:spPr>
          <a:xfrm>
            <a:off x="6039428" y="380375"/>
            <a:ext cx="548996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4000" dirty="0">
              <a:latin typeface="Times New Roman"/>
              <a:cs typeface="Times New Roman"/>
            </a:endParaRPr>
          </a:p>
        </p:txBody>
      </p:sp>
      <p:pic>
        <p:nvPicPr>
          <p:cNvPr id="4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51C46CE3-E9EC-7160-8BDD-CB613E4DD9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0400" y="469937"/>
            <a:ext cx="4180935" cy="591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617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1B020C-9C9B-D33F-B4AD-4AF3C109529E}"/>
              </a:ext>
            </a:extLst>
          </p:cNvPr>
          <p:cNvSpPr txBox="1"/>
          <p:nvPr/>
        </p:nvSpPr>
        <p:spPr>
          <a:xfrm>
            <a:off x="4667016" y="775752"/>
            <a:ext cx="422413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b="1" i="1" u="sng" dirty="0">
                <a:latin typeface="Times New Roman"/>
                <a:cs typeface="Times New Roman"/>
              </a:rPr>
              <a:t>References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027D36-9ED8-58EE-F32A-A93A8B05836A}"/>
              </a:ext>
            </a:extLst>
          </p:cNvPr>
          <p:cNvSpPr txBox="1"/>
          <p:nvPr/>
        </p:nvSpPr>
        <p:spPr>
          <a:xfrm>
            <a:off x="3191773" y="1953757"/>
            <a:ext cx="6111626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r>
              <a:rPr lang="en-GB" dirty="0">
                <a:ea typeface="+mn-lt"/>
                <a:cs typeface="+mn-lt"/>
                <a:hlinkClick r:id="rId2"/>
              </a:rPr>
              <a:t>https://www.bbc.co.uk/food/occasions/christmas</a:t>
            </a:r>
            <a:r>
              <a:rPr lang="en-GB" dirty="0">
                <a:ea typeface="+mn-lt"/>
                <a:cs typeface="+mn-lt"/>
              </a:rPr>
              <a:t> </a:t>
            </a:r>
          </a:p>
          <a:p>
            <a:r>
              <a:rPr lang="en-GB" b="1" dirty="0"/>
              <a:t>Accessed: 18/11/2022</a:t>
            </a:r>
            <a:endParaRPr lang="en-GB" dirty="0"/>
          </a:p>
          <a:p>
            <a:endParaRPr lang="en-GB" b="1" dirty="0"/>
          </a:p>
          <a:p>
            <a:r>
              <a:rPr lang="en-GB" dirty="0">
                <a:ea typeface="+mn-lt"/>
                <a:cs typeface="+mn-lt"/>
                <a:hlinkClick r:id="rId3"/>
              </a:rPr>
              <a:t>https://www.jamieoliver.com/christmas/</a:t>
            </a:r>
            <a:endParaRPr lang="en-GB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Accessed: 18/11/2022</a:t>
            </a:r>
            <a:endParaRPr lang="en-GB" dirty="0">
              <a:ea typeface="+mn-lt"/>
              <a:cs typeface="+mn-lt"/>
            </a:endParaRPr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9503432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BrushVTI">
  <a:themeElements>
    <a:clrScheme name="AnalogousFromRegularSeed_2SEEDS">
      <a:dk1>
        <a:srgbClr val="000000"/>
      </a:dk1>
      <a:lt1>
        <a:srgbClr val="FFFFFF"/>
      </a:lt1>
      <a:dk2>
        <a:srgbClr val="321C1C"/>
      </a:dk2>
      <a:lt2>
        <a:srgbClr val="F2F3F0"/>
      </a:lt2>
      <a:accent1>
        <a:srgbClr val="6336BA"/>
      </a:accent1>
      <a:accent2>
        <a:srgbClr val="4550CB"/>
      </a:accent2>
      <a:accent3>
        <a:srgbClr val="AA45CB"/>
      </a:accent3>
      <a:accent4>
        <a:srgbClr val="92B933"/>
      </a:accent4>
      <a:accent5>
        <a:srgbClr val="67C242"/>
      </a:accent5>
      <a:accent6>
        <a:srgbClr val="33B944"/>
      </a:accent6>
      <a:hlink>
        <a:srgbClr val="739531"/>
      </a:hlink>
      <a:folHlink>
        <a:srgbClr val="7F7F7F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3DFloatVTI</vt:lpstr>
      <vt:lpstr>BrushVTI</vt:lpstr>
      <vt:lpstr>Hotel Trinity Restaurant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390</cp:revision>
  <dcterms:created xsi:type="dcterms:W3CDTF">2022-11-20T18:44:26Z</dcterms:created>
  <dcterms:modified xsi:type="dcterms:W3CDTF">2022-11-20T20:19:38Z</dcterms:modified>
</cp:coreProperties>
</file>