
<file path=[Content_Types].xml><?xml version="1.0" encoding="utf-8"?>
<Types xmlns="http://schemas.openxmlformats.org/package/2006/content-types">
  <Default Extension="xml" ContentType="application/xml"/>
  <Default Extension="wmf" ContentType="image/x-wmf"/>
  <Default Extension="jpeg" ContentType="image/jpeg"/>
  <Default Extension="rels" ContentType="application/vnd.openxmlformats-package.relationships+xml"/>
  <Default Extension="emf" ContentType="image/x-emf"/>
  <Default Extension="vml" ContentType="application/vnd.openxmlformats-officedocument.vmlDrawing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embeddings/oleObject1.bin" ContentType="application/vnd.openxmlformats-officedocument.oleObject"/>
  <Override PartName="/ppt/notesSlides/notesSlide33.xml" ContentType="application/vnd.openxmlformats-officedocument.presentationml.notesSlide+xml"/>
  <Override PartName="/ppt/embeddings/oleObject2.bin" ContentType="application/vnd.openxmlformats-officedocument.oleObject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2" r:id="rId1"/>
  </p:sldMasterIdLst>
  <p:notesMasterIdLst>
    <p:notesMasterId r:id="rId52"/>
  </p:notesMasterIdLst>
  <p:handoutMasterIdLst>
    <p:handoutMasterId r:id="rId53"/>
  </p:handoutMasterIdLst>
  <p:sldIdLst>
    <p:sldId id="468" r:id="rId2"/>
    <p:sldId id="415" r:id="rId3"/>
    <p:sldId id="416" r:id="rId4"/>
    <p:sldId id="417" r:id="rId5"/>
    <p:sldId id="418" r:id="rId6"/>
    <p:sldId id="449" r:id="rId7"/>
    <p:sldId id="419" r:id="rId8"/>
    <p:sldId id="450" r:id="rId9"/>
    <p:sldId id="420" r:id="rId10"/>
    <p:sldId id="421" r:id="rId11"/>
    <p:sldId id="422" r:id="rId12"/>
    <p:sldId id="423" r:id="rId13"/>
    <p:sldId id="424" r:id="rId14"/>
    <p:sldId id="425" r:id="rId15"/>
    <p:sldId id="426" r:id="rId16"/>
    <p:sldId id="427" r:id="rId17"/>
    <p:sldId id="428" r:id="rId18"/>
    <p:sldId id="429" r:id="rId19"/>
    <p:sldId id="451" r:id="rId20"/>
    <p:sldId id="430" r:id="rId21"/>
    <p:sldId id="431" r:id="rId22"/>
    <p:sldId id="432" r:id="rId23"/>
    <p:sldId id="433" r:id="rId24"/>
    <p:sldId id="434" r:id="rId25"/>
    <p:sldId id="435" r:id="rId26"/>
    <p:sldId id="436" r:id="rId27"/>
    <p:sldId id="452" r:id="rId28"/>
    <p:sldId id="437" r:id="rId29"/>
    <p:sldId id="438" r:id="rId30"/>
    <p:sldId id="439" r:id="rId31"/>
    <p:sldId id="440" r:id="rId32"/>
    <p:sldId id="441" r:id="rId33"/>
    <p:sldId id="442" r:id="rId34"/>
    <p:sldId id="443" r:id="rId35"/>
    <p:sldId id="444" r:id="rId36"/>
    <p:sldId id="445" r:id="rId37"/>
    <p:sldId id="446" r:id="rId38"/>
    <p:sldId id="447" r:id="rId39"/>
    <p:sldId id="448" r:id="rId40"/>
    <p:sldId id="469" r:id="rId41"/>
    <p:sldId id="454" r:id="rId42"/>
    <p:sldId id="455" r:id="rId43"/>
    <p:sldId id="456" r:id="rId44"/>
    <p:sldId id="457" r:id="rId45"/>
    <p:sldId id="458" r:id="rId46"/>
    <p:sldId id="459" r:id="rId47"/>
    <p:sldId id="460" r:id="rId48"/>
    <p:sldId id="461" r:id="rId49"/>
    <p:sldId id="462" r:id="rId50"/>
    <p:sldId id="463" r:id="rId5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5E08"/>
    <a:srgbClr val="0000CC"/>
    <a:srgbClr val="FF3300"/>
    <a:srgbClr val="CC3300"/>
    <a:srgbClr val="FFA827"/>
    <a:srgbClr val="BE6A0E"/>
    <a:srgbClr val="EE8512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01" autoAdjust="0"/>
    <p:restoredTop sz="90272" autoAdjust="0"/>
  </p:normalViewPr>
  <p:slideViewPr>
    <p:cSldViewPr>
      <p:cViewPr varScale="1">
        <p:scale>
          <a:sx n="84" d="100"/>
          <a:sy n="84" d="100"/>
        </p:scale>
        <p:origin x="-536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notesMaster" Target="notesMasters/notesMaster1.xml"/><Relationship Id="rId53" Type="http://schemas.openxmlformats.org/officeDocument/2006/relationships/handoutMaster" Target="handoutMasters/handoutMaster1.xml"/><Relationship Id="rId54" Type="http://schemas.openxmlformats.org/officeDocument/2006/relationships/printerSettings" Target="printerSettings/printerSettings1.bin"/><Relationship Id="rId55" Type="http://schemas.openxmlformats.org/officeDocument/2006/relationships/presProps" Target="presProps.xml"/><Relationship Id="rId56" Type="http://schemas.openxmlformats.org/officeDocument/2006/relationships/viewProps" Target="viewProps.xml"/><Relationship Id="rId57" Type="http://schemas.openxmlformats.org/officeDocument/2006/relationships/theme" Target="theme/theme1.xml"/><Relationship Id="rId58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2F6D3E4A-37A3-4652-979D-D59837553E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539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F9535BD6-FAB7-4BE8-B3CD-462CB56F63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0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27</a:t>
            </a:fld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28</a:t>
            </a:fld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29</a:t>
            </a:fld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30</a:t>
            </a:fld>
            <a:endParaRPr 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31</a:t>
            </a:fld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32</a:t>
            </a:fld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33</a:t>
            </a:fld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34</a:t>
            </a:fld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35</a:t>
            </a:fld>
            <a:endParaRPr lang="en-US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36</a:t>
            </a:fld>
            <a:endParaRPr 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37</a:t>
            </a:fld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38</a:t>
            </a:fld>
            <a:endParaRPr lang="en-US"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39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60"/>
              <a:ext cx="5476" cy="29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93197" name="Rectangle 1037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77497" y="3886200"/>
            <a:ext cx="7780703" cy="2286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 b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US" dirty="0" smtClean="0"/>
              <a:t>Chapter 1</a:t>
            </a:r>
          </a:p>
          <a:p>
            <a:r>
              <a:rPr lang="en-US" dirty="0" smtClean="0"/>
              <a:t>Some Title ….</a:t>
            </a:r>
            <a:endParaRPr lang="en-US" dirty="0"/>
          </a:p>
        </p:txBody>
      </p:sp>
      <p:sp>
        <p:nvSpPr>
          <p:cNvPr id="14" name="Rectangle 13"/>
          <p:cNvSpPr>
            <a:spLocks noGrp="1" noChangeArrowheads="1"/>
          </p:cNvSpPr>
          <p:nvPr userDrawn="1"/>
        </p:nvSpPr>
        <p:spPr bwMode="auto">
          <a:xfrm>
            <a:off x="0" y="304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dirty="0">
                <a:solidFill>
                  <a:srgbClr val="F85E08"/>
                </a:solidFill>
              </a:rPr>
              <a:t/>
            </a:r>
            <a:br>
              <a:rPr lang="en-US" dirty="0">
                <a:solidFill>
                  <a:srgbClr val="F85E08"/>
                </a:solidFill>
              </a:rPr>
            </a:b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sz="4000" b="0" dirty="0" smtClean="0">
                <a:solidFill>
                  <a:srgbClr val="F85E08"/>
                </a:solidFill>
              </a:rPr>
              <a:t>Business </a:t>
            </a:r>
            <a:r>
              <a:rPr lang="en-US" sz="4000" b="0" dirty="0">
                <a:solidFill>
                  <a:srgbClr val="F85E08"/>
                </a:solidFill>
              </a:rPr>
              <a:t>Intelligence and Analytics: Systems for Decision </a:t>
            </a:r>
            <a:r>
              <a:rPr lang="en-US" sz="4000" b="0" dirty="0" smtClean="0">
                <a:solidFill>
                  <a:srgbClr val="F85E08"/>
                </a:solidFill>
              </a:rPr>
              <a:t>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(10</a:t>
            </a:r>
            <a:r>
              <a:rPr lang="en-US" sz="4000" b="0" baseline="30000" dirty="0" smtClean="0">
                <a:solidFill>
                  <a:srgbClr val="F85E08"/>
                </a:solidFill>
              </a:rPr>
              <a:t>th</a:t>
            </a:r>
            <a:r>
              <a:rPr lang="en-US" sz="4000" b="0" dirty="0" smtClean="0">
                <a:solidFill>
                  <a:srgbClr val="F85E08"/>
                </a:solidFill>
              </a:rPr>
              <a:t> Edition)</a:t>
            </a:r>
            <a:endParaRPr lang="en-US" sz="4000" b="0" dirty="0">
              <a:solidFill>
                <a:srgbClr val="F85E08"/>
              </a:solidFill>
            </a:endParaRPr>
          </a:p>
        </p:txBody>
      </p:sp>
      <p:pic>
        <p:nvPicPr>
          <p:cNvPr id="15" name="Picture 2" descr="http://ecx.images-amazon.com/images/I/51L11n8dpnL._SX258_BO1,204,203,200_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57" y="2141538"/>
            <a:ext cx="1889222" cy="23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50825"/>
            <a:ext cx="1951038" cy="58816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50825"/>
            <a:ext cx="5700712" cy="58816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02A8D-DDAC-497C-93D6-0F6E7DA747E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15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990600" y="6431578"/>
            <a:ext cx="7315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b">
            <a:spAutoFit/>
          </a:bodyPr>
          <a:lstStyle/>
          <a:p>
            <a:pPr algn="ctr">
              <a:spcBef>
                <a:spcPts val="600"/>
              </a:spcBef>
              <a:buClr>
                <a:schemeClr val="hlink"/>
              </a:buClr>
              <a:buSzPct val="110000"/>
              <a:buFont typeface="Wingdings" pitchFamily="2" charset="2"/>
              <a:buNone/>
              <a:defRPr/>
            </a:pPr>
            <a:r>
              <a:rPr lang="en-US" sz="1200" b="0" i="1" dirty="0">
                <a:solidFill>
                  <a:schemeClr val="tx1"/>
                </a:solidFill>
                <a:latin typeface="Arial" charset="0"/>
                <a:cs typeface="+mn-cs"/>
              </a:rPr>
              <a:t>    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Copyright © </a:t>
            </a:r>
            <a:r>
              <a:rPr lang="en-US" sz="1200" b="0" i="1" dirty="0" smtClean="0">
                <a:solidFill>
                  <a:srgbClr val="0000CC"/>
                </a:solidFill>
                <a:latin typeface="Arial" charset="0"/>
                <a:cs typeface="+mn-cs"/>
              </a:rPr>
              <a:t>2014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Pearson Education, Inc. </a:t>
            </a:r>
            <a:endParaRPr lang="en-US" sz="1200" b="0" dirty="0">
              <a:solidFill>
                <a:srgbClr val="0000CC"/>
              </a:solidFill>
              <a:latin typeface="Arial" charset="0"/>
              <a:cs typeface="+mn-cs"/>
            </a:endParaRPr>
          </a:p>
        </p:txBody>
      </p:sp>
      <p:sp>
        <p:nvSpPr>
          <p:cNvPr id="92162" name="Rectangle 2"/>
          <p:cNvSpPr>
            <a:spLocks noChangeArrowheads="1"/>
          </p:cNvSpPr>
          <p:nvPr/>
        </p:nvSpPr>
        <p:spPr bwMode="ltGray">
          <a:xfrm>
            <a:off x="417513" y="731838"/>
            <a:ext cx="438150" cy="4746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ltGray">
          <a:xfrm>
            <a:off x="800100" y="731838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4" name="Rectangle 4"/>
          <p:cNvSpPr>
            <a:spLocks noChangeArrowheads="1"/>
          </p:cNvSpPr>
          <p:nvPr/>
        </p:nvSpPr>
        <p:spPr bwMode="ltGray">
          <a:xfrm>
            <a:off x="541338" y="1154113"/>
            <a:ext cx="422275" cy="47466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ltGray">
          <a:xfrm>
            <a:off x="911225" y="1154113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ltGray">
          <a:xfrm>
            <a:off x="127000" y="1081088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gray">
          <a:xfrm>
            <a:off x="762000" y="623888"/>
            <a:ext cx="31750" cy="1052512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gray">
          <a:xfrm>
            <a:off x="442913" y="1414463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9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31776"/>
            <a:ext cx="7793037" cy="113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777875" y="1524000"/>
            <a:ext cx="817721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76200" y="6430962"/>
            <a:ext cx="601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200" dirty="0" smtClean="0">
                <a:solidFill>
                  <a:srgbClr val="EE8411"/>
                </a:solidFill>
                <a:cs typeface="+mn-cs"/>
              </a:rPr>
              <a:t>7-</a:t>
            </a:r>
            <a:fld id="{930D3EF6-C8D8-4409-A7BA-DC47BF803ED5}" type="slidenum">
              <a:rPr lang="en-US" sz="1200" smtClean="0">
                <a:solidFill>
                  <a:srgbClr val="EE8411"/>
                </a:solidFill>
                <a:cs typeface="+mn-cs"/>
              </a:rPr>
              <a:pPr>
                <a:defRPr/>
              </a:pPr>
              <a:t>‹#›</a:t>
            </a:fld>
            <a:endParaRPr lang="en-US" sz="1200" dirty="0">
              <a:solidFill>
                <a:srgbClr val="EE8411"/>
              </a:solidFill>
              <a:cs typeface="+mn-cs"/>
            </a:endParaRPr>
          </a:p>
        </p:txBody>
      </p:sp>
      <p:sp>
        <p:nvSpPr>
          <p:cNvPr id="20" name="Rectangle 8"/>
          <p:cNvSpPr>
            <a:spLocks noChangeArrowheads="1"/>
          </p:cNvSpPr>
          <p:nvPr userDrawn="1"/>
        </p:nvSpPr>
        <p:spPr bwMode="gray">
          <a:xfrm>
            <a:off x="548265" y="644525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1" name="Rectangle 8"/>
          <p:cNvSpPr>
            <a:spLocks noChangeArrowheads="1"/>
          </p:cNvSpPr>
          <p:nvPr userDrawn="1"/>
        </p:nvSpPr>
        <p:spPr bwMode="gray">
          <a:xfrm>
            <a:off x="541337" y="670560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2" name="Rectangle 8"/>
          <p:cNvSpPr>
            <a:spLocks noChangeArrowheads="1"/>
          </p:cNvSpPr>
          <p:nvPr userDrawn="1"/>
        </p:nvSpPr>
        <p:spPr bwMode="gray">
          <a:xfrm>
            <a:off x="685800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4" name="Rectangle 8"/>
          <p:cNvSpPr>
            <a:spLocks noChangeArrowheads="1"/>
          </p:cNvSpPr>
          <p:nvPr userDrawn="1"/>
        </p:nvSpPr>
        <p:spPr bwMode="gray">
          <a:xfrm>
            <a:off x="8182552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65" r:id="rId12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rtl="0" eaLnBrk="0" fontAlgn="base" hangingPunct="0">
        <a:lnSpc>
          <a:spcPts val="4000"/>
        </a:lnSpc>
        <a:spcBef>
          <a:spcPct val="0"/>
        </a:spcBef>
        <a:spcAft>
          <a:spcPct val="0"/>
        </a:spcAft>
        <a:defRPr sz="4000">
          <a:solidFill>
            <a:srgbClr val="F85E08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folHlink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folHlink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folHlink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www.youtube.com/watch?v=YLR1byL0U8M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5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6.e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7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8.w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9.e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0.e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11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12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4" Type="http://schemas.openxmlformats.org/officeDocument/2006/relationships/oleObject" Target="../embeddings/oleObject2.bin"/><Relationship Id="rId5" Type="http://schemas.openxmlformats.org/officeDocument/2006/relationships/image" Target="../media/image13.e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sxPBv4Skj98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em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em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/>
          </a:bodyPr>
          <a:lstStyle/>
          <a:p>
            <a:endParaRPr lang="en-US" sz="3200" b="1" dirty="0" smtClean="0">
              <a:solidFill>
                <a:srgbClr val="F85E08"/>
              </a:solidFill>
            </a:endParaRPr>
          </a:p>
          <a:p>
            <a:r>
              <a:rPr lang="en-US" sz="40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5:</a:t>
            </a:r>
          </a:p>
          <a:p>
            <a:pPr eaLnBrk="1" hangingPunct="1">
              <a:defRPr/>
            </a:pPr>
            <a:r>
              <a:rPr lang="en-US" sz="4000" dirty="0"/>
              <a:t>Text Analytics, Text Mining,     and Sentiment Analysis</a:t>
            </a:r>
          </a:p>
          <a:p>
            <a:pPr eaLnBrk="1" hangingPunct="1">
              <a:defRPr/>
            </a:pPr>
            <a:endParaRPr lang="en-US" sz="4000" dirty="0"/>
          </a:p>
          <a:p>
            <a:endParaRPr lang="en-US" sz="4000" b="1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81000" y="16002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&amp; Business Intelligence: 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6920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Describe text mining and understand the need for text mining</a:t>
            </a:r>
          </a:p>
          <a:p>
            <a:r>
              <a:rPr lang="en-US" sz="2800" dirty="0"/>
              <a:t>Differentiate between text mining, Web </a:t>
            </a:r>
            <a:r>
              <a:rPr lang="en-US" sz="2800" dirty="0" smtClean="0"/>
              <a:t>mining, </a:t>
            </a:r>
            <a:r>
              <a:rPr lang="en-US" sz="2800" dirty="0"/>
              <a:t>and data mining</a:t>
            </a:r>
          </a:p>
          <a:p>
            <a:r>
              <a:rPr lang="en-US" sz="2800" dirty="0"/>
              <a:t>Understand the different application areas for text mining</a:t>
            </a:r>
          </a:p>
          <a:p>
            <a:r>
              <a:rPr lang="en-US" sz="2800" dirty="0"/>
              <a:t>Know the process of carrying out a text mining project</a:t>
            </a:r>
          </a:p>
          <a:p>
            <a:r>
              <a:rPr lang="en-US" sz="2800" dirty="0"/>
              <a:t>Understand the different methods to introduce structure to text-based data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 smtClean="0">
                <a:solidFill>
                  <a:srgbClr val="F85E08"/>
                </a:solidFill>
              </a:rPr>
              <a:t>(Continued…)</a:t>
            </a:r>
            <a:endParaRPr lang="en-US" sz="2400" b="0" i="1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791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Describe sentiment analysis</a:t>
            </a:r>
          </a:p>
          <a:p>
            <a:r>
              <a:rPr lang="en-US" sz="2800" dirty="0" smtClean="0"/>
              <a:t>Develop </a:t>
            </a:r>
            <a:r>
              <a:rPr lang="en-US" sz="2800" dirty="0"/>
              <a:t>familiarity with </a:t>
            </a:r>
            <a:r>
              <a:rPr lang="en-US" sz="2800" dirty="0" smtClean="0"/>
              <a:t>popular applications </a:t>
            </a:r>
            <a:r>
              <a:rPr lang="en-US" sz="2800" dirty="0"/>
              <a:t>of sentiment analysis</a:t>
            </a:r>
          </a:p>
          <a:p>
            <a:r>
              <a:rPr lang="en-US" sz="2800" dirty="0" smtClean="0"/>
              <a:t>Learn </a:t>
            </a:r>
            <a:r>
              <a:rPr lang="en-US" sz="2800" dirty="0"/>
              <a:t>the common methods </a:t>
            </a:r>
            <a:r>
              <a:rPr lang="en-US" sz="2800" dirty="0" smtClean="0"/>
              <a:t>for sentiment </a:t>
            </a:r>
            <a:r>
              <a:rPr lang="en-US" sz="2800" dirty="0"/>
              <a:t>analysis</a:t>
            </a:r>
          </a:p>
          <a:p>
            <a:r>
              <a:rPr lang="en-US" sz="2800" dirty="0" smtClean="0"/>
              <a:t>Become </a:t>
            </a:r>
            <a:r>
              <a:rPr lang="en-US" sz="2800" dirty="0"/>
              <a:t>familiar with speech </a:t>
            </a:r>
            <a:r>
              <a:rPr lang="en-US" sz="2800" dirty="0" smtClean="0"/>
              <a:t>analytics as </a:t>
            </a:r>
            <a:r>
              <a:rPr lang="en-US" sz="2800" dirty="0"/>
              <a:t>it relates to sentiment analysis</a:t>
            </a:r>
          </a:p>
        </p:txBody>
      </p:sp>
    </p:spTree>
    <p:extLst>
      <p:ext uri="{BB962C8B-B14F-4D97-AF65-F5344CB8AC3E}">
        <p14:creationId xmlns:p14="http://schemas.microsoft.com/office/powerpoint/2010/main" val="15538418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Opening Vignette…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0772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Machine Versus Men on </a:t>
            </a:r>
            <a:r>
              <a:rPr lang="en-US" sz="3600" i="1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Jeopardy</a:t>
            </a:r>
            <a:r>
              <a:rPr lang="en-US" sz="3600" i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The </a:t>
            </a: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Story of Watson</a:t>
            </a:r>
            <a:endParaRPr lang="en-US" sz="3600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dirty="0" smtClean="0"/>
          </a:p>
          <a:p>
            <a:r>
              <a:rPr lang="en-US" dirty="0" smtClean="0"/>
              <a:t>Situation</a:t>
            </a:r>
          </a:p>
          <a:p>
            <a:r>
              <a:rPr lang="en-US" dirty="0" smtClean="0"/>
              <a:t>Problem</a:t>
            </a:r>
          </a:p>
          <a:p>
            <a:r>
              <a:rPr lang="en-US" dirty="0" smtClean="0"/>
              <a:t>Solution</a:t>
            </a:r>
          </a:p>
          <a:p>
            <a:r>
              <a:rPr lang="en-US" dirty="0" smtClean="0"/>
              <a:t>Results</a:t>
            </a:r>
          </a:p>
          <a:p>
            <a:r>
              <a:rPr lang="en-US" dirty="0" smtClean="0"/>
              <a:t>Answer &amp; discuss the case questions...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971800" y="4245114"/>
            <a:ext cx="594360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Watch it on YouTube!</a:t>
            </a:r>
          </a:p>
          <a:p>
            <a:r>
              <a:rPr lang="en-US" sz="2000" b="0" dirty="0">
                <a:solidFill>
                  <a:srgbClr val="0000CC"/>
                </a:solidFill>
                <a:hlinkClick r:id="rId3"/>
              </a:rPr>
              <a:t>https://www.youtube.com/watch?v=YLR1byL0U8M</a:t>
            </a:r>
            <a:endParaRPr lang="en-US" sz="2000" b="0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188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 for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Opening </a:t>
            </a:r>
            <a:r>
              <a:rPr lang="en-US" dirty="0"/>
              <a:t>Vignette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53400" cy="4572000"/>
          </a:xfrm>
        </p:spPr>
        <p:txBody>
          <a:bodyPr>
            <a:noAutofit/>
          </a:bodyPr>
          <a:lstStyle/>
          <a:p>
            <a:pPr marL="463550" indent="-463550">
              <a:buFont typeface="+mj-lt"/>
              <a:buAutoNum type="arabicPeriod"/>
            </a:pPr>
            <a:r>
              <a:rPr lang="en-US" sz="3000" dirty="0" smtClean="0"/>
              <a:t>What </a:t>
            </a:r>
            <a:r>
              <a:rPr lang="en-US" sz="3000" dirty="0"/>
              <a:t>is Watson? What is special about it?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3000" dirty="0" smtClean="0"/>
              <a:t>What </a:t>
            </a:r>
            <a:r>
              <a:rPr lang="en-US" sz="3000" dirty="0"/>
              <a:t>technologies were used in building Watson (both hardware and software)?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3000" dirty="0" smtClean="0"/>
              <a:t>What </a:t>
            </a:r>
            <a:r>
              <a:rPr lang="en-US" sz="3000" dirty="0"/>
              <a:t>are the innovative characteristics of DeepQA architecture that made </a:t>
            </a:r>
            <a:r>
              <a:rPr lang="en-US" sz="3000" dirty="0" smtClean="0"/>
              <a:t>Watson superior</a:t>
            </a:r>
            <a:r>
              <a:rPr lang="en-US" sz="3000" dirty="0"/>
              <a:t>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3000" dirty="0" smtClean="0"/>
              <a:t>Why </a:t>
            </a:r>
            <a:r>
              <a:rPr lang="en-US" sz="3000" dirty="0"/>
              <a:t>did IBM spend all that time and money to build Watson? Where is the ROI?</a:t>
            </a:r>
          </a:p>
        </p:txBody>
      </p:sp>
    </p:spTree>
    <p:extLst>
      <p:ext uri="{BB962C8B-B14F-4D97-AF65-F5344CB8AC3E}">
        <p14:creationId xmlns:p14="http://schemas.microsoft.com/office/powerpoint/2010/main" val="20286402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High-Level Depiction of IBM Watson’s DeepQA Architecture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981200"/>
            <a:ext cx="8735571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5949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85-90 percent of all corporate data is in some kind of unstructured form (e.g., text) </a:t>
            </a:r>
          </a:p>
          <a:p>
            <a:r>
              <a:rPr lang="en-US" sz="2800" dirty="0" smtClean="0"/>
              <a:t>Unstructured corporate data is doubling in size every 18 months</a:t>
            </a:r>
          </a:p>
          <a:p>
            <a:r>
              <a:rPr lang="en-US" sz="2800" dirty="0" smtClean="0"/>
              <a:t>Tapping into these information sources is not an option, but a need to stay competitive</a:t>
            </a:r>
          </a:p>
          <a:p>
            <a:r>
              <a:rPr lang="en-US" sz="2800" dirty="0" smtClean="0"/>
              <a:t>Answer: text mining</a:t>
            </a:r>
          </a:p>
          <a:p>
            <a:pPr lvl="1"/>
            <a:r>
              <a:rPr lang="en-US" sz="2400" dirty="0" smtClean="0"/>
              <a:t>A semi-automated process of extracting knowledge from unstructured data sources</a:t>
            </a:r>
          </a:p>
          <a:p>
            <a:pPr lvl="1"/>
            <a:r>
              <a:rPr lang="en-US" sz="2400" dirty="0" smtClean="0"/>
              <a:t>a.k.a. text data mining or knowledge discovery in textual databases</a:t>
            </a:r>
          </a:p>
        </p:txBody>
      </p:sp>
    </p:spTree>
    <p:extLst>
      <p:ext uri="{BB962C8B-B14F-4D97-AF65-F5344CB8AC3E}">
        <p14:creationId xmlns:p14="http://schemas.microsoft.com/office/powerpoint/2010/main" val="29013210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</a:t>
            </a:r>
            <a:r>
              <a:rPr lang="en-US" dirty="0" smtClean="0"/>
              <a:t>Analytics and Text Mining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512" y="1517608"/>
            <a:ext cx="5449888" cy="4883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15365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versus Text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Both seek for novel and useful patterns</a:t>
            </a:r>
          </a:p>
          <a:p>
            <a:r>
              <a:rPr lang="en-US" dirty="0" smtClean="0"/>
              <a:t>Both are semi-automated processes</a:t>
            </a:r>
          </a:p>
          <a:p>
            <a:r>
              <a:rPr lang="en-US" dirty="0" smtClean="0"/>
              <a:t>Difference is the nature of the data: </a:t>
            </a:r>
          </a:p>
          <a:p>
            <a:pPr lvl="1"/>
            <a:r>
              <a:rPr lang="en-US" dirty="0" smtClean="0"/>
              <a:t>Structured versus unstructured data</a:t>
            </a:r>
          </a:p>
          <a:p>
            <a:pPr lvl="1"/>
            <a:r>
              <a:rPr lang="en-US" dirty="0" smtClean="0">
                <a:solidFill>
                  <a:srgbClr val="FF3300"/>
                </a:solidFill>
              </a:rPr>
              <a:t>Structured data: </a:t>
            </a:r>
            <a:r>
              <a:rPr lang="en-US" dirty="0" smtClean="0"/>
              <a:t>in databases</a:t>
            </a:r>
          </a:p>
          <a:p>
            <a:pPr lvl="1"/>
            <a:r>
              <a:rPr lang="en-US" dirty="0" smtClean="0">
                <a:solidFill>
                  <a:srgbClr val="FF3300"/>
                </a:solidFill>
              </a:rPr>
              <a:t>Unstructured data:</a:t>
            </a:r>
            <a:r>
              <a:rPr lang="en-US" dirty="0" smtClean="0"/>
              <a:t> Word documents, PDF files, text excerpts, XML files, and so on</a:t>
            </a:r>
          </a:p>
          <a:p>
            <a:r>
              <a:rPr lang="en-US" dirty="0" smtClean="0"/>
              <a:t>Text mining – first, impose structure to the data, then mine the structured data. </a:t>
            </a:r>
          </a:p>
        </p:txBody>
      </p:sp>
    </p:spTree>
    <p:extLst>
      <p:ext uri="{BB962C8B-B14F-4D97-AF65-F5344CB8AC3E}">
        <p14:creationId xmlns:p14="http://schemas.microsoft.com/office/powerpoint/2010/main" val="35141235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382000" cy="4800600"/>
          </a:xfrm>
        </p:spPr>
        <p:txBody>
          <a:bodyPr/>
          <a:lstStyle/>
          <a:p>
            <a:r>
              <a:rPr lang="en-US" sz="2800" dirty="0" smtClean="0"/>
              <a:t>Benefits of text mining are obvious, especially in text-rich data environments</a:t>
            </a:r>
          </a:p>
          <a:p>
            <a:pPr lvl="1"/>
            <a:r>
              <a:rPr lang="en-US" sz="2400" dirty="0" smtClean="0"/>
              <a:t>e.g., law (court orders), academic research (research articles), finance (quarterly reports), medicine (discharge summaries), biology (molecular interactions), technology (patent files), marketing (customer comments), etc.  </a:t>
            </a:r>
          </a:p>
          <a:p>
            <a:r>
              <a:rPr lang="en-US" sz="2800" dirty="0" smtClean="0"/>
              <a:t>Electronic communication records (e.g., Email)</a:t>
            </a:r>
          </a:p>
          <a:p>
            <a:pPr lvl="1"/>
            <a:r>
              <a:rPr lang="en-US" sz="2400" dirty="0" smtClean="0"/>
              <a:t>Spam filtering</a:t>
            </a:r>
          </a:p>
          <a:p>
            <a:pPr lvl="1"/>
            <a:r>
              <a:rPr lang="en-US" sz="2400" dirty="0" smtClean="0"/>
              <a:t>Email prioritization and categorization</a:t>
            </a:r>
          </a:p>
          <a:p>
            <a:pPr lvl="1"/>
            <a:r>
              <a:rPr lang="en-US" sz="2400" dirty="0" smtClean="0"/>
              <a:t>Automatic response generation</a:t>
            </a:r>
          </a:p>
        </p:txBody>
      </p:sp>
    </p:spTree>
    <p:extLst>
      <p:ext uri="{BB962C8B-B14F-4D97-AF65-F5344CB8AC3E}">
        <p14:creationId xmlns:p14="http://schemas.microsoft.com/office/powerpoint/2010/main" val="3098149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Application Area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Information extraction</a:t>
            </a:r>
          </a:p>
          <a:p>
            <a:r>
              <a:rPr lang="en-US" dirty="0" smtClean="0"/>
              <a:t>Topic tracking</a:t>
            </a:r>
          </a:p>
          <a:p>
            <a:r>
              <a:rPr lang="en-US" dirty="0" smtClean="0"/>
              <a:t>Summarization</a:t>
            </a:r>
          </a:p>
          <a:p>
            <a:r>
              <a:rPr lang="en-US" dirty="0" smtClean="0"/>
              <a:t>Categorization</a:t>
            </a:r>
          </a:p>
          <a:p>
            <a:r>
              <a:rPr lang="en-US" dirty="0" smtClean="0"/>
              <a:t>Clustering</a:t>
            </a:r>
          </a:p>
          <a:p>
            <a:r>
              <a:rPr lang="en-US" dirty="0" smtClean="0"/>
              <a:t>Concept linking</a:t>
            </a:r>
          </a:p>
          <a:p>
            <a:r>
              <a:rPr lang="en-US" dirty="0" smtClean="0"/>
              <a:t>Question answering</a:t>
            </a:r>
            <a:endParaRPr lang="en-US" dirty="0"/>
          </a:p>
        </p:txBody>
      </p:sp>
      <p:pic>
        <p:nvPicPr>
          <p:cNvPr id="3074" name="Picture 2" descr="http://infospace.ischool.syr.edu/files/2013/04/textminin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362200"/>
            <a:ext cx="34544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015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Terminology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Unstructured or semi-structured data</a:t>
            </a:r>
          </a:p>
          <a:p>
            <a:r>
              <a:rPr lang="en-US" dirty="0" smtClean="0"/>
              <a:t>Corpus (and corpora)</a:t>
            </a:r>
          </a:p>
          <a:p>
            <a:r>
              <a:rPr lang="en-US" dirty="0" smtClean="0"/>
              <a:t>Terms</a:t>
            </a:r>
          </a:p>
          <a:p>
            <a:r>
              <a:rPr lang="en-US" dirty="0" smtClean="0"/>
              <a:t>Concepts</a:t>
            </a:r>
          </a:p>
          <a:p>
            <a:r>
              <a:rPr lang="en-US" dirty="0" smtClean="0"/>
              <a:t>Stemming</a:t>
            </a:r>
          </a:p>
          <a:p>
            <a:r>
              <a:rPr lang="en-US" dirty="0" smtClean="0"/>
              <a:t>Stop words (and include words)</a:t>
            </a:r>
          </a:p>
          <a:p>
            <a:r>
              <a:rPr lang="en-US" dirty="0" smtClean="0"/>
              <a:t>Synonyms (and polysemes)</a:t>
            </a:r>
          </a:p>
          <a:p>
            <a:r>
              <a:rPr lang="en-US" dirty="0" smtClean="0"/>
              <a:t>Tokenizing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184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Terminology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79248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Term dictionary</a:t>
            </a:r>
          </a:p>
          <a:p>
            <a:r>
              <a:rPr lang="en-US" dirty="0" smtClean="0"/>
              <a:t>Word frequency</a:t>
            </a:r>
          </a:p>
          <a:p>
            <a:r>
              <a:rPr lang="en-US" dirty="0" smtClean="0"/>
              <a:t>Part-of-speech tagging</a:t>
            </a:r>
          </a:p>
          <a:p>
            <a:r>
              <a:rPr lang="en-US" dirty="0" smtClean="0"/>
              <a:t>Morphology</a:t>
            </a:r>
          </a:p>
          <a:p>
            <a:r>
              <a:rPr lang="en-US" dirty="0" smtClean="0"/>
              <a:t>Term-by-document matrix</a:t>
            </a:r>
          </a:p>
          <a:p>
            <a:pPr lvl="1"/>
            <a:r>
              <a:rPr lang="en-US" dirty="0" smtClean="0"/>
              <a:t>Occurrence matrix</a:t>
            </a:r>
          </a:p>
          <a:p>
            <a:r>
              <a:rPr lang="en-US" dirty="0" smtClean="0"/>
              <a:t>Singular value decomposition</a:t>
            </a:r>
          </a:p>
          <a:p>
            <a:pPr lvl="1"/>
            <a:r>
              <a:rPr lang="en-US" dirty="0" smtClean="0"/>
              <a:t>Latent semantic indexing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113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Application Case 7.1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rgbClr val="0000CC"/>
                </a:solidFill>
              </a:rPr>
              <a:t>Text Mining for Patent </a:t>
            </a:r>
            <a:r>
              <a:rPr lang="en-US" dirty="0" smtClean="0">
                <a:solidFill>
                  <a:srgbClr val="0000CC"/>
                </a:solidFill>
              </a:rPr>
              <a:t>Analysis</a:t>
            </a:r>
            <a:endParaRPr lang="en-US" dirty="0">
              <a:solidFill>
                <a:srgbClr val="0000C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is a patent?</a:t>
            </a:r>
          </a:p>
          <a:p>
            <a:pPr lvl="1"/>
            <a:r>
              <a:rPr lang="en-US" dirty="0" smtClean="0"/>
              <a:t>“exclusive rights granted by a country to an inventor for a limited period of time in exchange for a disclosure of an invention”</a:t>
            </a:r>
          </a:p>
          <a:p>
            <a:r>
              <a:rPr lang="en-US" dirty="0" smtClean="0"/>
              <a:t>How do we do patent analysis (PA)?</a:t>
            </a:r>
          </a:p>
          <a:p>
            <a:r>
              <a:rPr lang="en-US" dirty="0" smtClean="0"/>
              <a:t>Why do we need to do PA?</a:t>
            </a:r>
          </a:p>
          <a:p>
            <a:pPr lvl="1"/>
            <a:r>
              <a:rPr lang="en-US" dirty="0" smtClean="0"/>
              <a:t>What are the benefits?</a:t>
            </a:r>
          </a:p>
          <a:p>
            <a:pPr lvl="1"/>
            <a:r>
              <a:rPr lang="en-US" dirty="0" smtClean="0"/>
              <a:t>What are the challenges?</a:t>
            </a:r>
          </a:p>
          <a:p>
            <a:r>
              <a:rPr lang="en-US" dirty="0" smtClean="0"/>
              <a:t>How does text mining help in PA?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646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31776"/>
            <a:ext cx="7840662" cy="1139824"/>
          </a:xfrm>
        </p:spPr>
        <p:txBody>
          <a:bodyPr/>
          <a:lstStyle/>
          <a:p>
            <a:r>
              <a:rPr lang="en-US" dirty="0" smtClean="0"/>
              <a:t>Natural Language Processing (NLP)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4800600"/>
          </a:xfrm>
        </p:spPr>
        <p:txBody>
          <a:bodyPr/>
          <a:lstStyle/>
          <a:p>
            <a:r>
              <a:rPr lang="en-US" sz="2800" dirty="0" smtClean="0"/>
              <a:t>Structuring a collection of text</a:t>
            </a:r>
          </a:p>
          <a:p>
            <a:pPr lvl="1"/>
            <a:r>
              <a:rPr lang="en-US" sz="2400" dirty="0" smtClean="0">
                <a:solidFill>
                  <a:srgbClr val="FF3300"/>
                </a:solidFill>
              </a:rPr>
              <a:t>Old approach</a:t>
            </a:r>
            <a:r>
              <a:rPr lang="en-US" sz="2400" dirty="0" smtClean="0"/>
              <a:t>: bag-of-words</a:t>
            </a:r>
          </a:p>
          <a:p>
            <a:pPr lvl="1"/>
            <a:r>
              <a:rPr lang="en-US" sz="2400" dirty="0" smtClean="0">
                <a:solidFill>
                  <a:srgbClr val="FF3300"/>
                </a:solidFill>
              </a:rPr>
              <a:t>New approach</a:t>
            </a:r>
            <a:r>
              <a:rPr lang="en-US" sz="2400" dirty="0" smtClean="0"/>
              <a:t>: natural language processing</a:t>
            </a:r>
          </a:p>
          <a:p>
            <a:r>
              <a:rPr lang="en-US" sz="2800" dirty="0" smtClean="0"/>
              <a:t>NLP is …</a:t>
            </a:r>
          </a:p>
          <a:p>
            <a:pPr lvl="1"/>
            <a:r>
              <a:rPr lang="en-US" sz="2400" dirty="0" smtClean="0"/>
              <a:t>a very important concept in text mining</a:t>
            </a:r>
          </a:p>
          <a:p>
            <a:pPr lvl="1"/>
            <a:r>
              <a:rPr lang="en-US" sz="2400" dirty="0" smtClean="0"/>
              <a:t>a subfield of artificial intelligence and computational linguistics</a:t>
            </a:r>
          </a:p>
          <a:p>
            <a:pPr lvl="1"/>
            <a:r>
              <a:rPr lang="en-US" sz="2400" dirty="0" smtClean="0"/>
              <a:t>the studies of "understanding" the natural human language</a:t>
            </a:r>
          </a:p>
          <a:p>
            <a:r>
              <a:rPr lang="en-US" sz="2800" dirty="0" smtClean="0"/>
              <a:t>Syntax versus semantics-based text mining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04965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Natural Language Processing (NLP)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What is “Understanding” ?</a:t>
            </a:r>
          </a:p>
          <a:p>
            <a:pPr lvl="1"/>
            <a:r>
              <a:rPr lang="en-US" sz="3000" dirty="0" smtClean="0"/>
              <a:t>Human understands, what about computers?</a:t>
            </a:r>
          </a:p>
          <a:p>
            <a:pPr lvl="1"/>
            <a:r>
              <a:rPr lang="en-US" sz="3000" dirty="0" smtClean="0"/>
              <a:t>Natural language is vague, context driven</a:t>
            </a:r>
          </a:p>
          <a:p>
            <a:pPr lvl="1"/>
            <a:r>
              <a:rPr lang="en-US" sz="3000" dirty="0" smtClean="0"/>
              <a:t>True understanding requires extensive knowledge of a topic</a:t>
            </a:r>
          </a:p>
          <a:p>
            <a:pPr lvl="1"/>
            <a:endParaRPr lang="en-US" sz="2800" dirty="0" smtClean="0"/>
          </a:p>
          <a:p>
            <a:pPr lvl="1"/>
            <a:r>
              <a:rPr lang="en-US" dirty="0" smtClean="0">
                <a:solidFill>
                  <a:srgbClr val="FF3300"/>
                </a:solidFill>
              </a:rPr>
              <a:t>Can/will computers ever understand natural language the same/accurate way we do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53795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Natural Language Processing (NLP)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4800600"/>
          </a:xfrm>
        </p:spPr>
        <p:txBody>
          <a:bodyPr/>
          <a:lstStyle/>
          <a:p>
            <a:r>
              <a:rPr lang="en-US" sz="2800" dirty="0" smtClean="0"/>
              <a:t>Challenges in NLP</a:t>
            </a:r>
          </a:p>
          <a:p>
            <a:pPr lvl="1"/>
            <a:r>
              <a:rPr lang="en-US" sz="2400" dirty="0" smtClean="0"/>
              <a:t>Part-of-speech tagging	</a:t>
            </a:r>
          </a:p>
          <a:p>
            <a:pPr lvl="1"/>
            <a:r>
              <a:rPr lang="en-US" sz="2400" dirty="0" smtClean="0"/>
              <a:t>Text segmentation</a:t>
            </a:r>
          </a:p>
          <a:p>
            <a:pPr lvl="1"/>
            <a:r>
              <a:rPr lang="en-US" sz="2400" dirty="0" smtClean="0"/>
              <a:t>Word sense disambiguation	</a:t>
            </a:r>
          </a:p>
          <a:p>
            <a:pPr lvl="1"/>
            <a:r>
              <a:rPr lang="en-US" sz="2400" dirty="0" smtClean="0"/>
              <a:t>Syntax ambiguity</a:t>
            </a:r>
          </a:p>
          <a:p>
            <a:pPr lvl="1"/>
            <a:r>
              <a:rPr lang="en-US" sz="2400" dirty="0" smtClean="0"/>
              <a:t>Imperfect or irregular input</a:t>
            </a:r>
          </a:p>
          <a:p>
            <a:pPr lvl="1"/>
            <a:r>
              <a:rPr lang="en-US" sz="2400" dirty="0" smtClean="0"/>
              <a:t>Speech acts</a:t>
            </a:r>
          </a:p>
          <a:p>
            <a:pPr lvl="4"/>
            <a:endParaRPr lang="en-US" sz="1000" dirty="0" smtClean="0"/>
          </a:p>
          <a:p>
            <a:r>
              <a:rPr lang="en-US" sz="2800" dirty="0" smtClean="0"/>
              <a:t>Dream of AI community </a:t>
            </a:r>
          </a:p>
          <a:p>
            <a:pPr lvl="1"/>
            <a:r>
              <a:rPr lang="en-US" sz="2400" dirty="0" smtClean="0"/>
              <a:t>to have algorithms that are capable of automatically reading and obtaining knowledge from text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109991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Natural Language Processing (NLP)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53400" cy="4800600"/>
          </a:xfrm>
        </p:spPr>
        <p:txBody>
          <a:bodyPr/>
          <a:lstStyle/>
          <a:p>
            <a:r>
              <a:rPr lang="en-US" sz="2800" dirty="0" smtClean="0"/>
              <a:t>WordNet</a:t>
            </a:r>
          </a:p>
          <a:p>
            <a:pPr lvl="1"/>
            <a:r>
              <a:rPr lang="en-US" sz="2400" dirty="0" smtClean="0"/>
              <a:t>A laboriously hand-coded database of English words, their definitions, sets of synonyms, and various semantic relations between synonym sets.</a:t>
            </a:r>
          </a:p>
          <a:p>
            <a:pPr lvl="1"/>
            <a:r>
              <a:rPr lang="en-US" sz="2400" dirty="0" smtClean="0"/>
              <a:t>A major resource for NLP.</a:t>
            </a:r>
          </a:p>
          <a:p>
            <a:pPr lvl="1"/>
            <a:r>
              <a:rPr lang="en-US" sz="2400" dirty="0" smtClean="0"/>
              <a:t>Need automation to be completed.</a:t>
            </a:r>
          </a:p>
          <a:p>
            <a:r>
              <a:rPr lang="en-US" sz="2800" dirty="0" smtClean="0"/>
              <a:t>Sentiment Analysis</a:t>
            </a:r>
          </a:p>
          <a:p>
            <a:pPr lvl="1"/>
            <a:r>
              <a:rPr lang="en-US" sz="2400" dirty="0" smtClean="0"/>
              <a:t>A technique used to detect favorable and unfavorable opinions toward specific products and services </a:t>
            </a:r>
          </a:p>
          <a:p>
            <a:pPr lvl="1"/>
            <a:r>
              <a:rPr lang="en-US" sz="2400" dirty="0" smtClean="0"/>
              <a:t>SentiWordNet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323602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Application Case 7.2</a:t>
            </a:r>
            <a:endParaRPr lang="en-US" dirty="0">
              <a:solidFill>
                <a:srgbClr val="0000C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8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Mining Improves Hong Kong Government’s Ability to </a:t>
            </a:r>
            <a:r>
              <a:rPr lang="en-US" sz="38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Anticipate and </a:t>
            </a:r>
            <a:r>
              <a:rPr lang="en-US" sz="38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 Public </a:t>
            </a:r>
            <a:r>
              <a:rPr lang="en-US" sz="38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Complaints</a:t>
            </a:r>
          </a:p>
          <a:p>
            <a:pPr marL="0" indent="0">
              <a:buNone/>
            </a:pPr>
            <a:endParaRPr lang="en-US" sz="380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500" u="sng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How </a:t>
            </a:r>
            <a:r>
              <a:rPr lang="en-US" dirty="0"/>
              <a:t>did the Hong Kong government use </a:t>
            </a:r>
            <a:r>
              <a:rPr lang="en-US" dirty="0" smtClean="0"/>
              <a:t>text mining </a:t>
            </a:r>
            <a:r>
              <a:rPr lang="en-US" dirty="0"/>
              <a:t>to better serve its constituents?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were the challenges, the proposed </a:t>
            </a:r>
            <a:r>
              <a:rPr lang="en-US" dirty="0" smtClean="0"/>
              <a:t>solution, and </a:t>
            </a:r>
            <a:r>
              <a:rPr lang="en-US" dirty="0"/>
              <a:t>the obtained results?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69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NLP Task Categories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7924800" cy="4800600"/>
          </a:xfrm>
        </p:spPr>
        <p:txBody>
          <a:bodyPr>
            <a:noAutofit/>
          </a:bodyPr>
          <a:lstStyle/>
          <a:p>
            <a:r>
              <a:rPr lang="en-US" sz="2800" dirty="0" smtClean="0"/>
              <a:t>Information retrieval, information extraction</a:t>
            </a:r>
          </a:p>
          <a:p>
            <a:r>
              <a:rPr lang="en-US" sz="2800" dirty="0" smtClean="0"/>
              <a:t>Named-entity recognition</a:t>
            </a:r>
          </a:p>
          <a:p>
            <a:r>
              <a:rPr lang="en-US" sz="2800" dirty="0" smtClean="0"/>
              <a:t>Question answering</a:t>
            </a:r>
          </a:p>
          <a:p>
            <a:r>
              <a:rPr lang="en-US" sz="2800" dirty="0" smtClean="0"/>
              <a:t>Automatic summarization</a:t>
            </a:r>
          </a:p>
          <a:p>
            <a:r>
              <a:rPr lang="en-US" sz="2800" dirty="0" smtClean="0"/>
              <a:t>Natural language generation &amp; understanding</a:t>
            </a:r>
          </a:p>
          <a:p>
            <a:r>
              <a:rPr lang="en-US" sz="2800" dirty="0" smtClean="0"/>
              <a:t>Machine translation</a:t>
            </a:r>
          </a:p>
          <a:p>
            <a:r>
              <a:rPr lang="en-US" sz="2800" dirty="0" smtClean="0"/>
              <a:t>Foreign language reading &amp; writing</a:t>
            </a:r>
          </a:p>
          <a:p>
            <a:r>
              <a:rPr lang="en-US" sz="2800" dirty="0" smtClean="0"/>
              <a:t>Speech recognition</a:t>
            </a:r>
          </a:p>
          <a:p>
            <a:r>
              <a:rPr lang="en-US" sz="2800" dirty="0" smtClean="0"/>
              <a:t>Text proofing, optical character recognition</a:t>
            </a:r>
          </a:p>
          <a:p>
            <a:endParaRPr lang="en-US" sz="2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4800600" y="1524000"/>
            <a:ext cx="3541712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chemeClr val="folHlin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800600" y="1524000"/>
            <a:ext cx="3541712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chemeClr val="folHlin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4236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Applications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Marketing applications</a:t>
            </a:r>
          </a:p>
          <a:p>
            <a:pPr lvl="1"/>
            <a:r>
              <a:rPr lang="en-US" dirty="0" smtClean="0"/>
              <a:t>Enables better CRM</a:t>
            </a:r>
          </a:p>
          <a:p>
            <a:r>
              <a:rPr lang="en-US" dirty="0" smtClean="0"/>
              <a:t>Security applications</a:t>
            </a:r>
          </a:p>
          <a:p>
            <a:pPr lvl="1"/>
            <a:r>
              <a:rPr lang="en-US" dirty="0" smtClean="0"/>
              <a:t>ECHELON, OASIS</a:t>
            </a:r>
          </a:p>
          <a:p>
            <a:pPr lvl="1"/>
            <a:r>
              <a:rPr lang="en-US" dirty="0" smtClean="0"/>
              <a:t>Deception detection (…)</a:t>
            </a:r>
          </a:p>
          <a:p>
            <a:r>
              <a:rPr lang="en-US" dirty="0" smtClean="0"/>
              <a:t>Medicine and biology</a:t>
            </a:r>
          </a:p>
          <a:p>
            <a:pPr lvl="1"/>
            <a:r>
              <a:rPr lang="en-US" dirty="0" smtClean="0"/>
              <a:t>Literature-based gene identification (…)</a:t>
            </a:r>
          </a:p>
          <a:p>
            <a:r>
              <a:rPr lang="en-US" dirty="0" smtClean="0"/>
              <a:t>Academic applications</a:t>
            </a:r>
          </a:p>
          <a:p>
            <a:pPr lvl="1"/>
            <a:r>
              <a:rPr lang="en-US" dirty="0" smtClean="0"/>
              <a:t>Research stream analysis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180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</a:t>
            </a:r>
            <a:r>
              <a:rPr lang="en-US" dirty="0"/>
              <a:t>Case </a:t>
            </a:r>
            <a:r>
              <a:rPr lang="en-US" dirty="0" smtClean="0"/>
              <a:t>7.3</a:t>
            </a:r>
            <a:endParaRPr lang="en-US" dirty="0">
              <a:solidFill>
                <a:srgbClr val="0000C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Mining for Lies!</a:t>
            </a:r>
          </a:p>
          <a:p>
            <a:r>
              <a:rPr lang="en-US" dirty="0" smtClean="0"/>
              <a:t>Deception detection</a:t>
            </a:r>
          </a:p>
          <a:p>
            <a:pPr lvl="1"/>
            <a:r>
              <a:rPr lang="en-US" dirty="0" smtClean="0"/>
              <a:t>A difficult problem</a:t>
            </a:r>
          </a:p>
          <a:p>
            <a:pPr lvl="1"/>
            <a:r>
              <a:rPr lang="en-US" dirty="0" smtClean="0"/>
              <a:t>If detection is limited to only text, then the problem is even more difficult</a:t>
            </a:r>
          </a:p>
          <a:p>
            <a:r>
              <a:rPr lang="en-US" dirty="0" smtClean="0"/>
              <a:t>The study </a:t>
            </a:r>
          </a:p>
          <a:p>
            <a:pPr lvl="1"/>
            <a:r>
              <a:rPr lang="en-US" dirty="0" smtClean="0"/>
              <a:t>analyzed text-based testimonies of persons of interest at military bases</a:t>
            </a:r>
          </a:p>
          <a:p>
            <a:pPr lvl="1"/>
            <a:r>
              <a:rPr lang="en-US" dirty="0" smtClean="0"/>
              <a:t>used only text-based features (cues)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5115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</a:t>
            </a:r>
            <a:r>
              <a:rPr lang="en-US" dirty="0"/>
              <a:t>Case </a:t>
            </a:r>
            <a:r>
              <a:rPr lang="en-US" dirty="0" smtClean="0"/>
              <a:t>7.3</a:t>
            </a:r>
            <a:r>
              <a:rPr lang="en-US" dirty="0" smtClean="0">
                <a:solidFill>
                  <a:srgbClr val="0000CC"/>
                </a:solidFill>
              </a:rPr>
              <a:t/>
            </a:r>
            <a:br>
              <a:rPr lang="en-US" dirty="0" smtClean="0">
                <a:solidFill>
                  <a:srgbClr val="0000CC"/>
                </a:solidFill>
              </a:rPr>
            </a:br>
            <a:r>
              <a:rPr lang="en-US" dirty="0" smtClean="0">
                <a:solidFill>
                  <a:srgbClr val="0000CC"/>
                </a:solidFill>
              </a:rPr>
              <a:t>Mining for Lies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1633809"/>
            <a:ext cx="6172200" cy="4766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357553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7.3</a:t>
            </a:r>
            <a:r>
              <a:rPr lang="en-US" dirty="0">
                <a:solidFill>
                  <a:srgbClr val="0000CC"/>
                </a:solidFill>
              </a:rPr>
              <a:t/>
            </a:r>
            <a:br>
              <a:rPr lang="en-US" dirty="0">
                <a:solidFill>
                  <a:srgbClr val="0000CC"/>
                </a:solidFill>
              </a:rPr>
            </a:br>
            <a:r>
              <a:rPr lang="en-US" dirty="0">
                <a:solidFill>
                  <a:srgbClr val="0000CC"/>
                </a:solidFill>
              </a:rPr>
              <a:t>Mining for Lies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1524000"/>
            <a:ext cx="756941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7034760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7.3</a:t>
            </a:r>
            <a:r>
              <a:rPr lang="en-US" dirty="0">
                <a:solidFill>
                  <a:srgbClr val="0000CC"/>
                </a:solidFill>
              </a:rPr>
              <a:t/>
            </a:r>
            <a:br>
              <a:rPr lang="en-US" dirty="0">
                <a:solidFill>
                  <a:srgbClr val="0000CC"/>
                </a:solidFill>
              </a:rPr>
            </a:br>
            <a:r>
              <a:rPr lang="en-US" dirty="0">
                <a:solidFill>
                  <a:srgbClr val="0000CC"/>
                </a:solidFill>
              </a:rPr>
              <a:t>Mining for Lies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524000"/>
            <a:ext cx="7885112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371 usable statements are generated</a:t>
            </a:r>
          </a:p>
          <a:p>
            <a:r>
              <a:rPr lang="en-US" dirty="0" smtClean="0"/>
              <a:t>31 features are used</a:t>
            </a:r>
          </a:p>
          <a:p>
            <a:r>
              <a:rPr lang="en-US" dirty="0" smtClean="0"/>
              <a:t>Different feature selection methods used</a:t>
            </a:r>
          </a:p>
          <a:p>
            <a:r>
              <a:rPr lang="en-US" dirty="0" smtClean="0"/>
              <a:t>10-fold cross validation is used</a:t>
            </a:r>
          </a:p>
          <a:p>
            <a:r>
              <a:rPr lang="en-US" dirty="0" smtClean="0"/>
              <a:t>Results (overall % accuracy)</a:t>
            </a:r>
          </a:p>
          <a:p>
            <a:pPr lvl="1"/>
            <a:r>
              <a:rPr lang="en-US" dirty="0" smtClean="0"/>
              <a:t>Logistic regression		67.28</a:t>
            </a:r>
          </a:p>
          <a:p>
            <a:pPr lvl="1"/>
            <a:r>
              <a:rPr lang="en-US" dirty="0" smtClean="0"/>
              <a:t>Decision trees		71.60</a:t>
            </a:r>
          </a:p>
          <a:p>
            <a:pPr lvl="1"/>
            <a:r>
              <a:rPr lang="en-US" dirty="0" smtClean="0"/>
              <a:t>Neural networks		73.46</a:t>
            </a:r>
          </a:p>
        </p:txBody>
      </p:sp>
    </p:spTree>
    <p:extLst>
      <p:ext uri="{BB962C8B-B14F-4D97-AF65-F5344CB8AC3E}">
        <p14:creationId xmlns:p14="http://schemas.microsoft.com/office/powerpoint/2010/main" val="42134352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793037" cy="1139824"/>
          </a:xfrm>
        </p:spPr>
        <p:txBody>
          <a:bodyPr/>
          <a:lstStyle/>
          <a:p>
            <a:r>
              <a:rPr lang="en-US" dirty="0" smtClean="0"/>
              <a:t>Text Mining Applications</a:t>
            </a:r>
            <a:br>
              <a:rPr lang="en-US" dirty="0" smtClean="0"/>
            </a:br>
            <a:r>
              <a:rPr lang="en-US" sz="3200" dirty="0" smtClean="0"/>
              <a:t>(</a:t>
            </a:r>
            <a:r>
              <a:rPr lang="en-US" sz="3200" dirty="0" smtClean="0">
                <a:solidFill>
                  <a:srgbClr val="0000CC"/>
                </a:solidFill>
              </a:rPr>
              <a:t>Gene/Protein Interaction Identification</a:t>
            </a:r>
            <a:r>
              <a:rPr lang="en-US" sz="3200" dirty="0" smtClean="0"/>
              <a:t>)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85" y="1752600"/>
            <a:ext cx="872251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470419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Application Case 7.4</a:t>
            </a:r>
            <a:endParaRPr lang="en-US" dirty="0">
              <a:solidFill>
                <a:srgbClr val="0000C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8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mining and Sentiment Analysis Help Improve Customer Service Performance</a:t>
            </a:r>
            <a:endParaRPr lang="en-US" sz="3800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300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500" u="sng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/>
              <a:t>How did the financial services firm </a:t>
            </a:r>
            <a:r>
              <a:rPr lang="en-US" dirty="0" smtClean="0"/>
              <a:t>use text mining </a:t>
            </a:r>
            <a:r>
              <a:rPr lang="en-US" dirty="0"/>
              <a:t>and text analytics to improve its </a:t>
            </a:r>
            <a:r>
              <a:rPr lang="en-US" dirty="0" smtClean="0"/>
              <a:t>customer service </a:t>
            </a:r>
            <a:r>
              <a:rPr lang="en-US" dirty="0"/>
              <a:t>performance?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were the challenges, the proposed </a:t>
            </a:r>
            <a:r>
              <a:rPr lang="en-US" dirty="0" smtClean="0"/>
              <a:t>solution, and </a:t>
            </a:r>
            <a:r>
              <a:rPr lang="en-US" dirty="0"/>
              <a:t>the obtained results?</a:t>
            </a:r>
          </a:p>
        </p:txBody>
      </p:sp>
    </p:spTree>
    <p:extLst>
      <p:ext uri="{BB962C8B-B14F-4D97-AF65-F5344CB8AC3E}">
        <p14:creationId xmlns:p14="http://schemas.microsoft.com/office/powerpoint/2010/main" val="6254357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pic>
        <p:nvPicPr>
          <p:cNvPr id="4" name="Picture 3" descr="dgm2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1416527"/>
            <a:ext cx="7696200" cy="492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52400" y="1828800"/>
            <a:ext cx="3581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Context diagram for the text mining process </a:t>
            </a:r>
            <a:endParaRPr lang="en-US" b="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99360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1893030"/>
            <a:ext cx="8787959" cy="2831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1447800" y="5115580"/>
            <a:ext cx="6019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three-step text mining process </a:t>
            </a:r>
            <a:endParaRPr lang="en-US" b="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79576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3300"/>
                </a:solidFill>
              </a:rPr>
              <a:t>Step 1: </a:t>
            </a:r>
            <a:r>
              <a:rPr lang="en-US" dirty="0" smtClean="0"/>
              <a:t>Establish the corpus</a:t>
            </a:r>
          </a:p>
          <a:p>
            <a:pPr lvl="1"/>
            <a:r>
              <a:rPr lang="en-US" dirty="0" smtClean="0"/>
              <a:t>Collect all relevant unstructured data          (e.g., textual documents, XML files, emails, Web pages, short notes, voice recordings…)</a:t>
            </a:r>
          </a:p>
          <a:p>
            <a:pPr lvl="1"/>
            <a:r>
              <a:rPr lang="en-US" dirty="0" smtClean="0"/>
              <a:t>Digitize, standardize the collection              (e.g., all in ASCII text files)</a:t>
            </a:r>
          </a:p>
          <a:p>
            <a:pPr lvl="1"/>
            <a:r>
              <a:rPr lang="en-US" dirty="0" smtClean="0"/>
              <a:t>Place the collection in a common place        (e.g., in a flat file, or in a directory as separate files) 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4673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6858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rgbClr val="FF3300"/>
                </a:solidFill>
              </a:rPr>
              <a:t>Step 2:</a:t>
            </a:r>
            <a:r>
              <a:rPr lang="en-US" dirty="0" smtClean="0"/>
              <a:t> Create the Term-by-Document Matrix (TDM)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3219" y="2667000"/>
            <a:ext cx="6045381" cy="3665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21989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229600" cy="47244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3300"/>
                </a:solidFill>
              </a:rPr>
              <a:t>Step 2:</a:t>
            </a:r>
            <a:r>
              <a:rPr lang="en-US" dirty="0" smtClean="0"/>
              <a:t> Create the Term-by-Document Matrix (TDM)</a:t>
            </a:r>
          </a:p>
          <a:p>
            <a:pPr lvl="1"/>
            <a:r>
              <a:rPr lang="en-US" dirty="0" smtClean="0"/>
              <a:t>Should all terms be included?</a:t>
            </a:r>
          </a:p>
          <a:p>
            <a:pPr lvl="2"/>
            <a:r>
              <a:rPr lang="en-US" dirty="0" smtClean="0"/>
              <a:t>Stop words, include words</a:t>
            </a:r>
          </a:p>
          <a:p>
            <a:pPr lvl="2"/>
            <a:r>
              <a:rPr lang="en-US" dirty="0" smtClean="0"/>
              <a:t>Synonyms, homonyms</a:t>
            </a:r>
          </a:p>
          <a:p>
            <a:pPr lvl="2"/>
            <a:r>
              <a:rPr lang="en-US" dirty="0" smtClean="0"/>
              <a:t>Stemming</a:t>
            </a:r>
          </a:p>
          <a:p>
            <a:pPr lvl="1"/>
            <a:r>
              <a:rPr lang="en-US" dirty="0" smtClean="0"/>
              <a:t>What is the best representation of the indices (values in cells)? </a:t>
            </a:r>
          </a:p>
          <a:p>
            <a:pPr lvl="2"/>
            <a:r>
              <a:rPr lang="en-US" dirty="0" smtClean="0"/>
              <a:t>Row counts; binary frequencies; log frequencies;</a:t>
            </a:r>
          </a:p>
          <a:p>
            <a:pPr lvl="2"/>
            <a:r>
              <a:rPr lang="en-US" dirty="0" smtClean="0"/>
              <a:t>Inverse document frequency</a:t>
            </a:r>
          </a:p>
          <a:p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21196735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24000"/>
            <a:ext cx="8382000" cy="47244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3300"/>
                </a:solidFill>
              </a:rPr>
              <a:t>Step 2:</a:t>
            </a:r>
            <a:r>
              <a:rPr lang="en-US" dirty="0" smtClean="0"/>
              <a:t> Create the Term–by–Document Matrix (TDM)</a:t>
            </a:r>
          </a:p>
          <a:p>
            <a:pPr lvl="1"/>
            <a:r>
              <a:rPr lang="en-US" dirty="0" smtClean="0"/>
              <a:t>TDM is a sparse matrix. How can we reduce the dimensionality of the TDM?</a:t>
            </a:r>
          </a:p>
          <a:p>
            <a:pPr lvl="2"/>
            <a:r>
              <a:rPr lang="en-US" dirty="0" smtClean="0"/>
              <a:t>Manual - a domain expert goes through it</a:t>
            </a:r>
          </a:p>
          <a:p>
            <a:pPr lvl="2"/>
            <a:r>
              <a:rPr lang="en-US" dirty="0" smtClean="0"/>
              <a:t>Eliminate terms with very few occurrences in very few documents (?)</a:t>
            </a:r>
          </a:p>
          <a:p>
            <a:pPr lvl="2"/>
            <a:r>
              <a:rPr lang="en-US" dirty="0" smtClean="0"/>
              <a:t>Transform the matrix using singular value decomposition (SVD) </a:t>
            </a:r>
          </a:p>
          <a:p>
            <a:pPr lvl="2"/>
            <a:r>
              <a:rPr lang="en-US" dirty="0" smtClean="0"/>
              <a:t>SVD is similar to principle component analysis </a:t>
            </a:r>
          </a:p>
          <a:p>
            <a:pPr lvl="2"/>
            <a:endParaRPr lang="en-US" dirty="0" smtClean="0"/>
          </a:p>
          <a:p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33653430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305800" cy="47244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3300"/>
                </a:solidFill>
              </a:rPr>
              <a:t>Step 3:</a:t>
            </a:r>
            <a:r>
              <a:rPr lang="en-US" dirty="0" smtClean="0"/>
              <a:t> Extract patterns/knowledge</a:t>
            </a:r>
          </a:p>
          <a:p>
            <a:pPr lvl="1"/>
            <a:r>
              <a:rPr lang="en-US" dirty="0" smtClean="0"/>
              <a:t>Classification (text categorization)</a:t>
            </a:r>
          </a:p>
          <a:p>
            <a:pPr lvl="1"/>
            <a:r>
              <a:rPr lang="en-US" dirty="0" smtClean="0"/>
              <a:t>Clustering (natural groupings of text)</a:t>
            </a:r>
          </a:p>
          <a:p>
            <a:pPr lvl="2"/>
            <a:r>
              <a:rPr lang="en-US" dirty="0" smtClean="0"/>
              <a:t>Improve search recall</a:t>
            </a:r>
          </a:p>
          <a:p>
            <a:pPr lvl="2"/>
            <a:r>
              <a:rPr lang="en-US" dirty="0" smtClean="0"/>
              <a:t>Improve search precision</a:t>
            </a:r>
          </a:p>
          <a:p>
            <a:pPr lvl="2"/>
            <a:r>
              <a:rPr lang="en-US" dirty="0" smtClean="0"/>
              <a:t>Scatter/gather</a:t>
            </a:r>
          </a:p>
          <a:p>
            <a:pPr lvl="2"/>
            <a:r>
              <a:rPr lang="en-US" dirty="0" smtClean="0"/>
              <a:t>Query-specific clustering</a:t>
            </a:r>
          </a:p>
          <a:p>
            <a:pPr lvl="1"/>
            <a:r>
              <a:rPr lang="en-US" dirty="0" smtClean="0"/>
              <a:t>Association</a:t>
            </a:r>
          </a:p>
          <a:p>
            <a:pPr lvl="1"/>
            <a:r>
              <a:rPr lang="en-US" dirty="0" smtClean="0"/>
              <a:t>Trend Analysis (…)</a:t>
            </a:r>
          </a:p>
          <a:p>
            <a:pPr lvl="2"/>
            <a:endParaRPr lang="en-US" dirty="0" smtClean="0"/>
          </a:p>
          <a:p>
            <a:pPr lvl="2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2"/>
            <a:endParaRPr lang="en-US" dirty="0" smtClean="0"/>
          </a:p>
          <a:p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32359892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7.5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800" dirty="0" smtClean="0"/>
              <a:t>(</a:t>
            </a:r>
            <a:r>
              <a:rPr lang="en-US" sz="2800" dirty="0">
                <a:solidFill>
                  <a:srgbClr val="0000CC"/>
                </a:solidFill>
              </a:rPr>
              <a:t>Research Literature Survey with Text Mining</a:t>
            </a:r>
            <a:r>
              <a:rPr lang="en-US" sz="2800" dirty="0" smtClean="0"/>
              <a:t>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3820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Mining the published IS literature</a:t>
            </a:r>
          </a:p>
          <a:p>
            <a:pPr lvl="1"/>
            <a:r>
              <a:rPr lang="en-US" dirty="0" smtClean="0"/>
              <a:t>MIS Quarterly (MISQ)</a:t>
            </a:r>
          </a:p>
          <a:p>
            <a:pPr lvl="1"/>
            <a:r>
              <a:rPr lang="en-US" dirty="0" smtClean="0"/>
              <a:t>Journal of MIS (JMIS)</a:t>
            </a:r>
          </a:p>
          <a:p>
            <a:pPr lvl="1"/>
            <a:r>
              <a:rPr lang="en-US" dirty="0" smtClean="0"/>
              <a:t>Information Systems Research (ISR)</a:t>
            </a:r>
          </a:p>
          <a:p>
            <a:pPr lvl="3"/>
            <a:endParaRPr lang="en-US" dirty="0" smtClean="0"/>
          </a:p>
          <a:p>
            <a:pPr lvl="1"/>
            <a:r>
              <a:rPr lang="en-US" dirty="0" smtClean="0"/>
              <a:t>Covers 12-year period (1994-2005)</a:t>
            </a:r>
          </a:p>
          <a:p>
            <a:pPr lvl="1"/>
            <a:r>
              <a:rPr lang="en-US" dirty="0" smtClean="0"/>
              <a:t>901 papers are included in the study</a:t>
            </a:r>
          </a:p>
          <a:p>
            <a:pPr lvl="1"/>
            <a:r>
              <a:rPr lang="en-US" dirty="0" smtClean="0"/>
              <a:t>Only the paper abstracts are used</a:t>
            </a:r>
          </a:p>
          <a:p>
            <a:pPr lvl="1"/>
            <a:r>
              <a:rPr lang="en-US" dirty="0" smtClean="0"/>
              <a:t>9 clusters are generated for further analysis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9997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7.5</a:t>
            </a:r>
            <a:br>
              <a:rPr lang="en-US" dirty="0"/>
            </a:br>
            <a:r>
              <a:rPr lang="en-US" sz="2800" dirty="0"/>
              <a:t>(</a:t>
            </a:r>
            <a:r>
              <a:rPr lang="en-US" sz="2800" dirty="0">
                <a:solidFill>
                  <a:srgbClr val="0000CC"/>
                </a:solidFill>
              </a:rPr>
              <a:t>Research Literature Survey with Text Mining</a:t>
            </a:r>
            <a:r>
              <a:rPr lang="en-US" sz="2800" dirty="0"/>
              <a:t>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752600"/>
            <a:ext cx="8269941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077024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7.5</a:t>
            </a:r>
            <a:br>
              <a:rPr lang="en-US" dirty="0"/>
            </a:br>
            <a:r>
              <a:rPr lang="en-US" sz="2800" dirty="0"/>
              <a:t>(</a:t>
            </a:r>
            <a:r>
              <a:rPr lang="en-US" sz="2800" dirty="0">
                <a:solidFill>
                  <a:srgbClr val="0000CC"/>
                </a:solidFill>
              </a:rPr>
              <a:t>Research Literature Survey with Text Mining</a:t>
            </a:r>
            <a:r>
              <a:rPr lang="en-US" sz="2800" dirty="0"/>
              <a:t>)</a:t>
            </a: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849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84995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8509399"/>
              </p:ext>
            </p:extLst>
          </p:nvPr>
        </p:nvGraphicFramePr>
        <p:xfrm>
          <a:off x="1295400" y="1524000"/>
          <a:ext cx="6553200" cy="49176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Graph" r:id="rId4" imgW="5105520" imgH="3828960" progId="">
                  <p:embed/>
                </p:oleObj>
              </mc:Choice>
              <mc:Fallback>
                <p:oleObj name="Graph" r:id="rId4" imgW="5105520" imgH="3828960" progId="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1524000"/>
                        <a:ext cx="6553200" cy="49176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44688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7.5</a:t>
            </a:r>
            <a:br>
              <a:rPr lang="en-US" dirty="0"/>
            </a:br>
            <a:r>
              <a:rPr lang="en-US" sz="2800" dirty="0"/>
              <a:t>(</a:t>
            </a:r>
            <a:r>
              <a:rPr lang="en-US" sz="2800" dirty="0">
                <a:solidFill>
                  <a:srgbClr val="0000CC"/>
                </a:solidFill>
              </a:rPr>
              <a:t>Research Literature Survey with Text Mining</a:t>
            </a:r>
            <a:r>
              <a:rPr lang="en-US" sz="2800" dirty="0"/>
              <a:t>)</a:t>
            </a: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4097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9430466"/>
              </p:ext>
            </p:extLst>
          </p:nvPr>
        </p:nvGraphicFramePr>
        <p:xfrm>
          <a:off x="1524000" y="1600200"/>
          <a:ext cx="6248400" cy="46836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Graph" r:id="rId4" imgW="4915080" imgH="3688200" progId="">
                  <p:embed/>
                </p:oleObj>
              </mc:Choice>
              <mc:Fallback>
                <p:oleObj name="Graph" r:id="rId4" imgW="4915080" imgH="3688200" progId="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600200"/>
                        <a:ext cx="6248400" cy="468362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740652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Mining Tools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Commercial Software Tools</a:t>
            </a:r>
          </a:p>
          <a:p>
            <a:pPr lvl="1"/>
            <a:r>
              <a:rPr lang="en-US" dirty="0" smtClean="0"/>
              <a:t>IBM SPSS Modler - Text Miner</a:t>
            </a:r>
          </a:p>
          <a:p>
            <a:pPr lvl="1"/>
            <a:r>
              <a:rPr lang="en-US" dirty="0" smtClean="0"/>
              <a:t>SAS Enterprise Miner – Text Miner</a:t>
            </a:r>
          </a:p>
          <a:p>
            <a:pPr lvl="1"/>
            <a:r>
              <a:rPr lang="en-US" dirty="0" smtClean="0"/>
              <a:t>Statistical Data Miner – Text Miner</a:t>
            </a:r>
          </a:p>
          <a:p>
            <a:pPr lvl="1"/>
            <a:r>
              <a:rPr lang="en-US" dirty="0" smtClean="0"/>
              <a:t>ClearForest, …</a:t>
            </a:r>
          </a:p>
          <a:p>
            <a:r>
              <a:rPr lang="en-US" dirty="0" smtClean="0"/>
              <a:t>Free Software Tools</a:t>
            </a:r>
          </a:p>
          <a:p>
            <a:pPr lvl="1"/>
            <a:r>
              <a:rPr lang="en-US" dirty="0" smtClean="0"/>
              <a:t>RapidMiner</a:t>
            </a:r>
          </a:p>
          <a:p>
            <a:pPr lvl="1"/>
            <a:r>
              <a:rPr lang="en-US" dirty="0" smtClean="0"/>
              <a:t>GATE</a:t>
            </a:r>
          </a:p>
          <a:p>
            <a:pPr lvl="1"/>
            <a:r>
              <a:rPr lang="en-US" dirty="0" smtClean="0"/>
              <a:t>Spy-EM, … 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80580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Sentiment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</a:t>
            </a:r>
            <a:r>
              <a:rPr lang="pl-PL">
                <a:hlinkClick r:id="rId2"/>
              </a:rPr>
              <a:t>=</a:t>
            </a:r>
            <a:r>
              <a:rPr lang="pl-PL" smtClean="0">
                <a:hlinkClick r:id="rId2"/>
              </a:rPr>
              <a:t>sxPBv4Skj98</a:t>
            </a:r>
            <a:endParaRPr lang="pl-PL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3294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Sentiment Analysis </a:t>
            </a:r>
            <a:r>
              <a:rPr lang="en-US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/>
              <a:t>Sentiment </a:t>
            </a:r>
            <a:r>
              <a:rPr lang="en-US" sz="3000" dirty="0" smtClean="0">
                <a:sym typeface="Wingdings" panose="05000000000000000000" pitchFamily="2" charset="2"/>
              </a:rPr>
              <a:t> </a:t>
            </a:r>
            <a:r>
              <a:rPr lang="en-US" sz="3000" dirty="0" smtClean="0"/>
              <a:t>belief</a:t>
            </a:r>
            <a:r>
              <a:rPr lang="en-US" sz="3000" dirty="0"/>
              <a:t>, view, opinion, </a:t>
            </a:r>
            <a:r>
              <a:rPr lang="en-US" sz="3000" dirty="0" smtClean="0"/>
              <a:t>conviction</a:t>
            </a:r>
          </a:p>
          <a:p>
            <a:r>
              <a:rPr lang="en-US" sz="3000" dirty="0" smtClean="0"/>
              <a:t>Sentiment analysis </a:t>
            </a:r>
            <a:r>
              <a:rPr lang="en-US" sz="3000" dirty="0" smtClean="0">
                <a:sym typeface="Wingdings" panose="05000000000000000000" pitchFamily="2" charset="2"/>
              </a:rPr>
              <a:t> o</a:t>
            </a:r>
            <a:r>
              <a:rPr lang="en-US" sz="3000" dirty="0" smtClean="0"/>
              <a:t>pinion </a:t>
            </a:r>
            <a:r>
              <a:rPr lang="en-US" sz="3000" dirty="0"/>
              <a:t>mining, subjectivity analysis, and appraisal </a:t>
            </a:r>
            <a:r>
              <a:rPr lang="en-US" sz="3000" dirty="0" smtClean="0"/>
              <a:t>extraction</a:t>
            </a:r>
          </a:p>
          <a:p>
            <a:r>
              <a:rPr lang="en-US" sz="3000" dirty="0" smtClean="0"/>
              <a:t>The goal is to answer the question:</a:t>
            </a:r>
          </a:p>
          <a:p>
            <a:pPr marL="0" indent="0">
              <a:buNone/>
              <a:tabLst>
                <a:tab pos="403225" algn="l"/>
              </a:tabLst>
            </a:pPr>
            <a:r>
              <a:rPr lang="en-US" sz="3000" dirty="0" smtClean="0"/>
              <a:t>	“</a:t>
            </a:r>
            <a:r>
              <a:rPr lang="en-US" sz="3000" dirty="0" smtClean="0">
                <a:solidFill>
                  <a:srgbClr val="F85E08"/>
                </a:solidFill>
              </a:rPr>
              <a:t>What </a:t>
            </a:r>
            <a:r>
              <a:rPr lang="en-US" sz="3000" dirty="0">
                <a:solidFill>
                  <a:srgbClr val="F85E08"/>
                </a:solidFill>
              </a:rPr>
              <a:t>do people feel </a:t>
            </a:r>
            <a:r>
              <a:rPr lang="en-US" sz="3000" dirty="0" smtClean="0">
                <a:solidFill>
                  <a:srgbClr val="F85E08"/>
                </a:solidFill>
              </a:rPr>
              <a:t>about a </a:t>
            </a:r>
            <a:r>
              <a:rPr lang="en-US" sz="3000" dirty="0">
                <a:solidFill>
                  <a:srgbClr val="F85E08"/>
                </a:solidFill>
              </a:rPr>
              <a:t>certain topic?</a:t>
            </a:r>
            <a:r>
              <a:rPr lang="en-US" sz="3000" dirty="0"/>
              <a:t>” </a:t>
            </a:r>
            <a:endParaRPr lang="en-US" sz="3000" dirty="0" smtClean="0"/>
          </a:p>
          <a:p>
            <a:pPr>
              <a:tabLst>
                <a:tab pos="403225" algn="l"/>
              </a:tabLst>
            </a:pPr>
            <a:r>
              <a:rPr lang="en-US" sz="3000" dirty="0" smtClean="0">
                <a:solidFill>
                  <a:srgbClr val="F85E08"/>
                </a:solidFill>
              </a:rPr>
              <a:t>Explicit</a:t>
            </a:r>
            <a:r>
              <a:rPr lang="en-US" sz="3000" dirty="0" smtClean="0"/>
              <a:t> versus </a:t>
            </a:r>
            <a:r>
              <a:rPr lang="en-US" sz="3000" dirty="0" smtClean="0">
                <a:solidFill>
                  <a:srgbClr val="F85E08"/>
                </a:solidFill>
              </a:rPr>
              <a:t>Implicit</a:t>
            </a:r>
            <a:r>
              <a:rPr lang="en-US" sz="3000" dirty="0" smtClean="0"/>
              <a:t> sentiment</a:t>
            </a:r>
          </a:p>
          <a:p>
            <a:pPr>
              <a:tabLst>
                <a:tab pos="403225" algn="l"/>
              </a:tabLst>
            </a:pPr>
            <a:r>
              <a:rPr lang="en-US" sz="3000" dirty="0" smtClean="0"/>
              <a:t>Sentiment polarity</a:t>
            </a:r>
          </a:p>
          <a:p>
            <a:pPr lvl="1">
              <a:tabLst>
                <a:tab pos="403225" algn="l"/>
              </a:tabLst>
            </a:pPr>
            <a:r>
              <a:rPr lang="en-US" dirty="0" smtClean="0">
                <a:solidFill>
                  <a:srgbClr val="F85E08"/>
                </a:solidFill>
              </a:rPr>
              <a:t>Positive</a:t>
            </a:r>
            <a:r>
              <a:rPr lang="en-US" dirty="0" smtClean="0"/>
              <a:t> versus </a:t>
            </a:r>
            <a:r>
              <a:rPr lang="en-US" dirty="0" smtClean="0">
                <a:solidFill>
                  <a:srgbClr val="F85E08"/>
                </a:solidFill>
              </a:rPr>
              <a:t>Negative</a:t>
            </a:r>
          </a:p>
          <a:p>
            <a:pPr lvl="1">
              <a:tabLst>
                <a:tab pos="403225" algn="l"/>
              </a:tabLst>
            </a:pPr>
            <a:r>
              <a:rPr lang="en-US" dirty="0" smtClean="0">
                <a:solidFill>
                  <a:srgbClr val="F85E08"/>
                </a:solidFill>
              </a:rPr>
              <a:t>… </a:t>
            </a:r>
            <a:r>
              <a:rPr lang="en-US" dirty="0" smtClean="0"/>
              <a:t>versus </a:t>
            </a:r>
            <a:r>
              <a:rPr lang="en-US" dirty="0" smtClean="0">
                <a:solidFill>
                  <a:srgbClr val="F85E08"/>
                </a:solidFill>
              </a:rPr>
              <a:t>Neutral</a:t>
            </a:r>
            <a:r>
              <a:rPr lang="en-US" dirty="0" smtClean="0">
                <a:solidFill>
                  <a:srgbClr val="0000CC"/>
                </a:solidFill>
              </a:rPr>
              <a:t>?</a:t>
            </a:r>
            <a:endParaRPr lang="en-US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0091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– </a:t>
            </a:r>
            <a:br>
              <a:rPr lang="en-US" dirty="0" smtClean="0"/>
            </a:br>
            <a:r>
              <a:rPr lang="en-US" dirty="0" smtClean="0"/>
              <a:t>Real-Time Social Signal </a:t>
            </a:r>
            <a:r>
              <a:rPr lang="en-US" sz="2800" dirty="0" smtClean="0"/>
              <a:t>(by Attensity)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2449" y="1752600"/>
            <a:ext cx="8234351" cy="4572000"/>
          </a:xfrm>
          <a:prstGeom prst="rect">
            <a:avLst/>
          </a:prstGeom>
          <a:noFill/>
          <a:ln w="19050">
            <a:solidFill>
              <a:srgbClr val="F85E08"/>
            </a:solidFill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854223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7.7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4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Whirlpool Achieves Customer Loyalty and Product Success with Text </a:t>
            </a:r>
            <a:r>
              <a:rPr lang="en-US" sz="34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Analytics</a:t>
            </a:r>
          </a:p>
          <a:p>
            <a:pPr marL="0" indent="0">
              <a:buNone/>
            </a:pPr>
            <a:endParaRPr lang="en-US" sz="2400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u="sng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/>
              <a:t>How did Whirlpool use capabilities of text </a:t>
            </a:r>
            <a:r>
              <a:rPr lang="en-US" sz="2800" dirty="0" smtClean="0"/>
              <a:t>analytics to </a:t>
            </a:r>
            <a:r>
              <a:rPr lang="en-US" sz="2800" dirty="0"/>
              <a:t>better understand their customers </a:t>
            </a:r>
            <a:r>
              <a:rPr lang="en-US" sz="2800" dirty="0" smtClean="0"/>
              <a:t>and improve </a:t>
            </a:r>
            <a:r>
              <a:rPr lang="en-US" sz="2800" dirty="0"/>
              <a:t>product offerings?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were the challenges, the proposed </a:t>
            </a:r>
            <a:r>
              <a:rPr lang="en-US" sz="2800" dirty="0" smtClean="0"/>
              <a:t>solution, and </a:t>
            </a:r>
            <a:r>
              <a:rPr lang="en-US" sz="2800" dirty="0"/>
              <a:t>the obtained results?</a:t>
            </a:r>
          </a:p>
          <a:p>
            <a:pPr marL="0" indent="0">
              <a:buNone/>
            </a:pPr>
            <a:endParaRPr lang="en-US" sz="360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42141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Sentiment Analysis Applications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Voice of the customer (VOC</a:t>
            </a:r>
            <a:r>
              <a:rPr lang="en-US" dirty="0" smtClean="0"/>
              <a:t>)</a:t>
            </a:r>
          </a:p>
          <a:p>
            <a:r>
              <a:rPr lang="en-US" dirty="0"/>
              <a:t>Voice of the Market (VOM</a:t>
            </a:r>
            <a:r>
              <a:rPr lang="en-US" dirty="0" smtClean="0"/>
              <a:t>)</a:t>
            </a:r>
          </a:p>
          <a:p>
            <a:r>
              <a:rPr lang="en-US" dirty="0"/>
              <a:t>Voice of the Employee (VOE</a:t>
            </a:r>
            <a:r>
              <a:rPr lang="en-US" dirty="0" smtClean="0"/>
              <a:t>)</a:t>
            </a:r>
          </a:p>
          <a:p>
            <a:r>
              <a:rPr lang="en-US" dirty="0"/>
              <a:t>Brand </a:t>
            </a:r>
            <a:r>
              <a:rPr lang="en-US" dirty="0" smtClean="0"/>
              <a:t>Management</a:t>
            </a:r>
          </a:p>
          <a:p>
            <a:r>
              <a:rPr lang="en-US" dirty="0"/>
              <a:t>Financial </a:t>
            </a:r>
            <a:r>
              <a:rPr lang="en-US" dirty="0" smtClean="0"/>
              <a:t>Markets</a:t>
            </a:r>
          </a:p>
          <a:p>
            <a:r>
              <a:rPr lang="en-US" dirty="0" smtClean="0"/>
              <a:t>Politics</a:t>
            </a:r>
          </a:p>
          <a:p>
            <a:r>
              <a:rPr lang="en-US" dirty="0"/>
              <a:t>Government </a:t>
            </a:r>
            <a:r>
              <a:rPr lang="en-US" dirty="0" smtClean="0"/>
              <a:t>Intelligence</a:t>
            </a:r>
          </a:p>
          <a:p>
            <a:r>
              <a:rPr lang="en-US" dirty="0" smtClean="0"/>
              <a:t>… others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9535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138" y="533400"/>
            <a:ext cx="3040062" cy="1752600"/>
          </a:xfrm>
        </p:spPr>
        <p:txBody>
          <a:bodyPr/>
          <a:lstStyle/>
          <a:p>
            <a:r>
              <a:rPr lang="en-US" dirty="0" smtClean="0"/>
              <a:t>Sentiment </a:t>
            </a:r>
            <a:br>
              <a:rPr lang="en-US" dirty="0" smtClean="0"/>
            </a:br>
            <a:r>
              <a:rPr lang="en-US" dirty="0" smtClean="0"/>
              <a:t>Analysis </a:t>
            </a:r>
            <a:br>
              <a:rPr lang="en-US" dirty="0" smtClean="0"/>
            </a:br>
            <a:r>
              <a:rPr lang="en-US" dirty="0" smtClean="0"/>
              <a:t>Process</a:t>
            </a:r>
            <a:endParaRPr lang="en-US" dirty="0"/>
          </a:p>
        </p:txBody>
      </p:sp>
      <p:pic>
        <p:nvPicPr>
          <p:cNvPr id="5122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152400"/>
            <a:ext cx="4355281" cy="65119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794387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Sentiment Analysis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85E08"/>
                </a:solidFill>
              </a:rPr>
              <a:t>Step 1 </a:t>
            </a:r>
            <a:r>
              <a:rPr lang="en-US" dirty="0" smtClean="0"/>
              <a:t>– Sentiment Detection</a:t>
            </a:r>
          </a:p>
          <a:p>
            <a:pPr lvl="1"/>
            <a:r>
              <a:rPr lang="en-US" dirty="0" smtClean="0"/>
              <a:t>Comes right after the </a:t>
            </a:r>
            <a:r>
              <a:rPr lang="en-US" dirty="0"/>
              <a:t>retrieval and preparation of the text </a:t>
            </a:r>
            <a:r>
              <a:rPr lang="en-US" dirty="0" smtClean="0"/>
              <a:t>documents</a:t>
            </a:r>
            <a:endParaRPr lang="en-US" dirty="0"/>
          </a:p>
          <a:p>
            <a:pPr lvl="1"/>
            <a:r>
              <a:rPr lang="en-US" dirty="0" smtClean="0"/>
              <a:t>It is also called detection </a:t>
            </a:r>
            <a:r>
              <a:rPr lang="en-US" dirty="0"/>
              <a:t>of </a:t>
            </a:r>
            <a:r>
              <a:rPr lang="en-US" dirty="0" smtClean="0"/>
              <a:t>objectivity</a:t>
            </a:r>
          </a:p>
          <a:p>
            <a:pPr lvl="2"/>
            <a:r>
              <a:rPr lang="en-US" dirty="0" smtClean="0">
                <a:solidFill>
                  <a:srgbClr val="F85E08"/>
                </a:solidFill>
              </a:rPr>
              <a:t>Fact </a:t>
            </a:r>
            <a:r>
              <a:rPr lang="en-US" dirty="0" smtClean="0">
                <a:solidFill>
                  <a:srgbClr val="0000CC"/>
                </a:solidFill>
              </a:rPr>
              <a:t>[= objectivity]</a:t>
            </a:r>
            <a:r>
              <a:rPr lang="en-US" dirty="0" smtClean="0"/>
              <a:t> versus </a:t>
            </a:r>
            <a:r>
              <a:rPr lang="en-US" dirty="0" smtClean="0">
                <a:solidFill>
                  <a:srgbClr val="F85E08"/>
                </a:solidFill>
              </a:rPr>
              <a:t>Opinion </a:t>
            </a:r>
            <a:r>
              <a:rPr lang="en-US" dirty="0" smtClean="0">
                <a:solidFill>
                  <a:srgbClr val="0000CC"/>
                </a:solidFill>
              </a:rPr>
              <a:t>[= subjectivity]</a:t>
            </a:r>
          </a:p>
          <a:p>
            <a:r>
              <a:rPr lang="en-US" dirty="0">
                <a:solidFill>
                  <a:srgbClr val="F85E08"/>
                </a:solidFill>
              </a:rPr>
              <a:t>Step 2</a:t>
            </a:r>
            <a:r>
              <a:rPr lang="en-US" dirty="0">
                <a:solidFill>
                  <a:srgbClr val="0000CC"/>
                </a:solidFill>
              </a:rPr>
              <a:t> </a:t>
            </a:r>
            <a:r>
              <a:rPr lang="en-US" dirty="0"/>
              <a:t>– </a:t>
            </a:r>
            <a:r>
              <a:rPr lang="en-US" dirty="0" smtClean="0">
                <a:solidFill>
                  <a:srgbClr val="0000CC"/>
                </a:solidFill>
              </a:rPr>
              <a:t>N-P  </a:t>
            </a:r>
            <a:r>
              <a:rPr lang="en-US" dirty="0">
                <a:solidFill>
                  <a:srgbClr val="0000CC"/>
                </a:solidFill>
              </a:rPr>
              <a:t>Polarity </a:t>
            </a:r>
            <a:r>
              <a:rPr lang="en-US" dirty="0" smtClean="0">
                <a:solidFill>
                  <a:srgbClr val="0000CC"/>
                </a:solidFill>
              </a:rPr>
              <a:t>Classification</a:t>
            </a:r>
          </a:p>
          <a:p>
            <a:pPr lvl="1"/>
            <a:r>
              <a:rPr lang="en-US" dirty="0">
                <a:solidFill>
                  <a:srgbClr val="0000CC"/>
                </a:solidFill>
              </a:rPr>
              <a:t>Given an opinionated piece of text, the goal is to classify the opinion </a:t>
            </a:r>
            <a:r>
              <a:rPr lang="en-US" dirty="0" smtClean="0">
                <a:solidFill>
                  <a:srgbClr val="0000CC"/>
                </a:solidFill>
              </a:rPr>
              <a:t>as falling </a:t>
            </a:r>
            <a:r>
              <a:rPr lang="en-US" dirty="0">
                <a:solidFill>
                  <a:srgbClr val="0000CC"/>
                </a:solidFill>
              </a:rPr>
              <a:t>under one of two opposing sentiment </a:t>
            </a:r>
            <a:r>
              <a:rPr lang="en-US" dirty="0" smtClean="0">
                <a:solidFill>
                  <a:srgbClr val="0000CC"/>
                </a:solidFill>
              </a:rPr>
              <a:t>polarities </a:t>
            </a:r>
          </a:p>
          <a:p>
            <a:pPr lvl="2"/>
            <a:r>
              <a:rPr lang="en-US" dirty="0" smtClean="0">
                <a:solidFill>
                  <a:srgbClr val="F85E08"/>
                </a:solidFill>
              </a:rPr>
              <a:t>N </a:t>
            </a:r>
            <a:r>
              <a:rPr lang="en-US" dirty="0" smtClean="0">
                <a:solidFill>
                  <a:srgbClr val="0000CC"/>
                </a:solidFill>
              </a:rPr>
              <a:t>[= negative] versus </a:t>
            </a:r>
            <a:r>
              <a:rPr lang="en-US" dirty="0" smtClean="0">
                <a:solidFill>
                  <a:srgbClr val="F85E08"/>
                </a:solidFill>
              </a:rPr>
              <a:t>P</a:t>
            </a:r>
            <a:r>
              <a:rPr lang="en-US" dirty="0" smtClean="0">
                <a:solidFill>
                  <a:srgbClr val="0000CC"/>
                </a:solidFill>
              </a:rPr>
              <a:t> [= positive]</a:t>
            </a:r>
            <a:endParaRPr lang="en-US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6994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Sentiment Analysis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85E08"/>
                </a:solidFill>
              </a:rPr>
              <a:t>Step 3 </a:t>
            </a:r>
            <a:r>
              <a:rPr lang="en-US" dirty="0" smtClean="0"/>
              <a:t>– Target Identification</a:t>
            </a:r>
          </a:p>
          <a:p>
            <a:pPr lvl="1"/>
            <a:r>
              <a:rPr lang="en-US" dirty="0"/>
              <a:t>The goal of this step is to accurately identify the </a:t>
            </a:r>
            <a:r>
              <a:rPr lang="en-US" dirty="0" smtClean="0"/>
              <a:t>target of </a:t>
            </a:r>
            <a:r>
              <a:rPr lang="en-US" dirty="0"/>
              <a:t>the expressed sentiment (e.g., a person, a product, </a:t>
            </a:r>
            <a:r>
              <a:rPr lang="en-US" dirty="0" smtClean="0"/>
              <a:t>an </a:t>
            </a:r>
            <a:r>
              <a:rPr lang="en-US" dirty="0"/>
              <a:t>event, etc</a:t>
            </a:r>
            <a:r>
              <a:rPr lang="en-US" dirty="0" smtClean="0"/>
              <a:t>.)</a:t>
            </a:r>
          </a:p>
          <a:p>
            <a:pPr lvl="2"/>
            <a:r>
              <a:rPr lang="en-US" dirty="0" smtClean="0"/>
              <a:t>Level of difficulty </a:t>
            </a:r>
            <a:r>
              <a:rPr lang="en-US" dirty="0" smtClean="0">
                <a:sym typeface="Wingdings" panose="05000000000000000000" pitchFamily="2" charset="2"/>
              </a:rPr>
              <a:t></a:t>
            </a:r>
            <a:r>
              <a:rPr lang="en-US" dirty="0" smtClean="0"/>
              <a:t> the application domain</a:t>
            </a:r>
          </a:p>
          <a:p>
            <a:r>
              <a:rPr lang="en-US" dirty="0" smtClean="0">
                <a:solidFill>
                  <a:srgbClr val="F85E08"/>
                </a:solidFill>
              </a:rPr>
              <a:t>Step 4</a:t>
            </a:r>
            <a:r>
              <a:rPr lang="en-US" dirty="0" smtClean="0">
                <a:solidFill>
                  <a:srgbClr val="0000CC"/>
                </a:solidFill>
              </a:rPr>
              <a:t> </a:t>
            </a:r>
            <a:r>
              <a:rPr lang="en-US" dirty="0"/>
              <a:t>– </a:t>
            </a:r>
            <a:r>
              <a:rPr lang="en-US" dirty="0" smtClean="0">
                <a:solidFill>
                  <a:srgbClr val="0000CC"/>
                </a:solidFill>
              </a:rPr>
              <a:t>Collection and Aggregation</a:t>
            </a:r>
          </a:p>
          <a:p>
            <a:pPr lvl="1"/>
            <a:r>
              <a:rPr lang="en-US" dirty="0">
                <a:solidFill>
                  <a:srgbClr val="0000CC"/>
                </a:solidFill>
              </a:rPr>
              <a:t>Once the sentiments of all text data </a:t>
            </a:r>
            <a:r>
              <a:rPr lang="en-US" dirty="0" smtClean="0">
                <a:solidFill>
                  <a:srgbClr val="0000CC"/>
                </a:solidFill>
              </a:rPr>
              <a:t>points in </a:t>
            </a:r>
            <a:r>
              <a:rPr lang="en-US" dirty="0">
                <a:solidFill>
                  <a:srgbClr val="0000CC"/>
                </a:solidFill>
              </a:rPr>
              <a:t>the document are identified and calculated</a:t>
            </a:r>
            <a:r>
              <a:rPr lang="en-US" dirty="0" smtClean="0">
                <a:solidFill>
                  <a:srgbClr val="0000CC"/>
                </a:solidFill>
              </a:rPr>
              <a:t>, they are to be aggregated</a:t>
            </a:r>
          </a:p>
          <a:p>
            <a:pPr lvl="2"/>
            <a:r>
              <a:rPr lang="en-US" dirty="0" smtClean="0">
                <a:solidFill>
                  <a:srgbClr val="0000CC"/>
                </a:solidFill>
              </a:rPr>
              <a:t>Word </a:t>
            </a:r>
            <a:r>
              <a:rPr lang="en-US" dirty="0" smtClean="0">
                <a:solidFill>
                  <a:srgbClr val="0000CC"/>
                </a:solidFill>
                <a:sym typeface="Wingdings" panose="05000000000000000000" pitchFamily="2" charset="2"/>
              </a:rPr>
              <a:t> Statement  Paragraph  Document</a:t>
            </a:r>
            <a:endParaRPr lang="en-US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67082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31776"/>
            <a:ext cx="7916862" cy="1139824"/>
          </a:xfrm>
        </p:spPr>
        <p:txBody>
          <a:bodyPr/>
          <a:lstStyle/>
          <a:p>
            <a:r>
              <a:rPr lang="en-US" dirty="0" smtClean="0"/>
              <a:t>Sentiment Analysis</a:t>
            </a:r>
            <a:br>
              <a:rPr lang="en-US" dirty="0" smtClean="0"/>
            </a:br>
            <a:r>
              <a:rPr lang="en-US" dirty="0" smtClean="0"/>
              <a:t>Methods for Polarity Identification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F85E08"/>
                </a:solidFill>
              </a:rPr>
              <a:t>Polarity </a:t>
            </a:r>
            <a:r>
              <a:rPr lang="en-US" dirty="0" smtClean="0">
                <a:solidFill>
                  <a:srgbClr val="F85E08"/>
                </a:solidFill>
              </a:rPr>
              <a:t>Identification – </a:t>
            </a:r>
            <a:r>
              <a:rPr lang="en-US" dirty="0" smtClean="0"/>
              <a:t>P vs. N</a:t>
            </a:r>
            <a:endParaRPr lang="en-US" dirty="0" smtClean="0">
              <a:solidFill>
                <a:srgbClr val="F85E08"/>
              </a:solidFill>
            </a:endParaRPr>
          </a:p>
          <a:p>
            <a:pPr lvl="1"/>
            <a:r>
              <a:rPr lang="en-US" dirty="0" smtClean="0"/>
              <a:t>Can be made at the level of word, term, sentence, paragraph, document</a:t>
            </a:r>
          </a:p>
          <a:p>
            <a:r>
              <a:rPr lang="en-US" dirty="0" smtClean="0"/>
              <a:t>Two competing methods</a:t>
            </a:r>
          </a:p>
          <a:p>
            <a:pPr marL="971550" lvl="1" indent="-514350">
              <a:buSzPct val="80000"/>
              <a:buFont typeface="+mj-lt"/>
              <a:buAutoNum type="arabicPeriod"/>
            </a:pPr>
            <a:r>
              <a:rPr lang="en-US" dirty="0" smtClean="0"/>
              <a:t>Using a lexicon </a:t>
            </a:r>
          </a:p>
          <a:p>
            <a:pPr marL="1371600" lvl="2" indent="-514350">
              <a:buSzPct val="80000"/>
            </a:pPr>
            <a:r>
              <a:rPr lang="en-US" dirty="0" smtClean="0"/>
              <a:t>WordNet</a:t>
            </a:r>
            <a:r>
              <a:rPr lang="en-US" dirty="0"/>
              <a:t> [</a:t>
            </a:r>
            <a:r>
              <a:rPr lang="en-US" dirty="0" smtClean="0"/>
              <a:t>wordnet.princeton.edu]</a:t>
            </a:r>
          </a:p>
          <a:p>
            <a:pPr marL="1371600" lvl="2" indent="-514350">
              <a:buSzPct val="80000"/>
            </a:pPr>
            <a:r>
              <a:rPr lang="en-US" dirty="0" smtClean="0"/>
              <a:t>SentiWordNet</a:t>
            </a:r>
            <a:r>
              <a:rPr lang="en-US" dirty="0"/>
              <a:t> [</a:t>
            </a:r>
            <a:r>
              <a:rPr lang="en-US" dirty="0" smtClean="0"/>
              <a:t>sentiwordnet.isti.cnr.it]</a:t>
            </a:r>
          </a:p>
          <a:p>
            <a:pPr marL="971550" lvl="1" indent="-514350">
              <a:buSzPct val="80000"/>
              <a:buFont typeface="+mj-lt"/>
              <a:buAutoNum type="arabicPeriod"/>
            </a:pPr>
            <a:r>
              <a:rPr lang="en-US" dirty="0" smtClean="0"/>
              <a:t>Using pre-classified training documents</a:t>
            </a:r>
          </a:p>
          <a:p>
            <a:pPr marL="1371600" lvl="2" indent="-514350">
              <a:buSzPct val="80000"/>
            </a:pPr>
            <a:r>
              <a:rPr lang="en-US" dirty="0" smtClean="0"/>
              <a:t>Data mining / machine learning</a:t>
            </a:r>
          </a:p>
        </p:txBody>
      </p:sp>
    </p:spTree>
    <p:extLst>
      <p:ext uri="{BB962C8B-B14F-4D97-AF65-F5344CB8AC3E}">
        <p14:creationId xmlns:p14="http://schemas.microsoft.com/office/powerpoint/2010/main" val="280535438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P-N Polarity and </a:t>
            </a:r>
            <a:r>
              <a:rPr lang="en-US" dirty="0" smtClean="0"/>
              <a:t>S-O Polarity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493" y="1455964"/>
            <a:ext cx="7549907" cy="4944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789839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Sentiment </a:t>
            </a:r>
            <a:r>
              <a:rPr lang="en-US" dirty="0"/>
              <a:t>Analysis and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Speech </a:t>
            </a:r>
            <a:r>
              <a:rPr lang="en-US" dirty="0"/>
              <a:t>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47800"/>
            <a:ext cx="8193088" cy="4800600"/>
          </a:xfrm>
        </p:spPr>
        <p:txBody>
          <a:bodyPr/>
          <a:lstStyle/>
          <a:p>
            <a:r>
              <a:rPr lang="en-US" dirty="0"/>
              <a:t>Speech </a:t>
            </a:r>
            <a:r>
              <a:rPr lang="en-US" dirty="0" smtClean="0"/>
              <a:t>analytics – analysis of voice</a:t>
            </a:r>
          </a:p>
          <a:p>
            <a:pPr lvl="1"/>
            <a:r>
              <a:rPr lang="en-US" dirty="0" smtClean="0"/>
              <a:t>Content versus other Voice Features</a:t>
            </a:r>
          </a:p>
          <a:p>
            <a:r>
              <a:rPr lang="en-US" dirty="0" smtClean="0"/>
              <a:t>Two Approaches</a:t>
            </a:r>
          </a:p>
          <a:p>
            <a:pPr lvl="1"/>
            <a:r>
              <a:rPr lang="en-US" dirty="0">
                <a:solidFill>
                  <a:srgbClr val="F85E08"/>
                </a:solidFill>
              </a:rPr>
              <a:t>The Acoustic </a:t>
            </a:r>
            <a:r>
              <a:rPr lang="en-US" dirty="0" smtClean="0">
                <a:solidFill>
                  <a:srgbClr val="F85E08"/>
                </a:solidFill>
              </a:rPr>
              <a:t>Approach</a:t>
            </a:r>
          </a:p>
          <a:p>
            <a:pPr lvl="2"/>
            <a:r>
              <a:rPr lang="en-US" dirty="0" smtClean="0"/>
              <a:t>Intensity, Pitch, Jitter, Shimmer, etc.</a:t>
            </a:r>
          </a:p>
          <a:p>
            <a:pPr lvl="1"/>
            <a:r>
              <a:rPr lang="en-US" dirty="0">
                <a:solidFill>
                  <a:srgbClr val="F85E08"/>
                </a:solidFill>
              </a:rPr>
              <a:t>The Linguistic </a:t>
            </a:r>
            <a:r>
              <a:rPr lang="en-US" dirty="0" smtClean="0">
                <a:solidFill>
                  <a:srgbClr val="F85E08"/>
                </a:solidFill>
              </a:rPr>
              <a:t>Approach</a:t>
            </a:r>
          </a:p>
          <a:p>
            <a:pPr lvl="2"/>
            <a:r>
              <a:rPr lang="en-US" dirty="0"/>
              <a:t>Lexical: words, phrases, </a:t>
            </a:r>
            <a:r>
              <a:rPr lang="en-US" dirty="0" smtClean="0"/>
              <a:t>etc. </a:t>
            </a:r>
          </a:p>
          <a:p>
            <a:pPr lvl="2"/>
            <a:r>
              <a:rPr lang="en-US" dirty="0" smtClean="0"/>
              <a:t>Disfluencies</a:t>
            </a:r>
            <a:r>
              <a:rPr lang="en-US" dirty="0"/>
              <a:t>: filled pauses, hesitation, restarts, </a:t>
            </a:r>
            <a:r>
              <a:rPr lang="en-US" dirty="0" smtClean="0"/>
              <a:t>etc. </a:t>
            </a:r>
          </a:p>
          <a:p>
            <a:pPr lvl="2"/>
            <a:r>
              <a:rPr lang="en-US" dirty="0" smtClean="0"/>
              <a:t>Higher </a:t>
            </a:r>
            <a:r>
              <a:rPr lang="en-US" dirty="0"/>
              <a:t>semantics: taxonomy/ontology, </a:t>
            </a:r>
            <a:r>
              <a:rPr lang="en-US" dirty="0" smtClean="0"/>
              <a:t>pragmatics</a:t>
            </a:r>
          </a:p>
          <a:p>
            <a:r>
              <a:rPr lang="en-US" dirty="0" smtClean="0"/>
              <a:t>Many uses and use cases exist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38172"/>
      </p:ext>
    </p:extLst>
  </p:cSld>
  <p:clrMapOvr>
    <a:masterClrMapping/>
  </p:clrMapOvr>
</p:sld>
</file>

<file path=ppt/theme/theme1.xml><?xml version="1.0" encoding="utf-8"?>
<a:theme xmlns:a="http://schemas.openxmlformats.org/drawingml/2006/main" name="OSU_PPTemplate">
  <a:themeElements>
    <a:clrScheme name="OSU_PPTemplate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OSU_PPTemplat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lnDef>
  </a:objectDefaults>
  <a:extraClrSchemeLst>
    <a:extraClrScheme>
      <a:clrScheme name="OSU_PP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C:\User\Teaching\MSIS5633 - Fall2002\Class Presentations\OSU_PPTemplate.pot</Template>
  <TotalTime>4601</TotalTime>
  <Words>1860</Words>
  <Application>Microsoft Macintosh PowerPoint</Application>
  <PresentationFormat>On-screen Show (4:3)</PresentationFormat>
  <Paragraphs>338</Paragraphs>
  <Slides>50</Slides>
  <Notes>34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2" baseType="lpstr">
      <vt:lpstr>OSU_PPTemplate</vt:lpstr>
      <vt:lpstr>Graph</vt:lpstr>
      <vt:lpstr>PowerPoint Presentation</vt:lpstr>
      <vt:lpstr>Learning Objectives</vt:lpstr>
      <vt:lpstr>Learning Objectives</vt:lpstr>
      <vt:lpstr>Opening Vignette…</vt:lpstr>
      <vt:lpstr>Questions for  the Opening Vignette</vt:lpstr>
      <vt:lpstr>A High-Level Depiction of IBM Watson’s DeepQA Architecture</vt:lpstr>
      <vt:lpstr>Text Mining Concepts</vt:lpstr>
      <vt:lpstr>Text Analytics and Text Mining</vt:lpstr>
      <vt:lpstr>Data Mining versus Text Mining</vt:lpstr>
      <vt:lpstr>Text Mining Concepts</vt:lpstr>
      <vt:lpstr>Text Mining Application Area</vt:lpstr>
      <vt:lpstr>Text Mining Terminology</vt:lpstr>
      <vt:lpstr>Text Mining Terminology</vt:lpstr>
      <vt:lpstr>Application Case 7.1 Text Mining for Patent Analysis</vt:lpstr>
      <vt:lpstr>Natural Language Processing (NLP)</vt:lpstr>
      <vt:lpstr>Natural Language Processing (NLP)</vt:lpstr>
      <vt:lpstr>Natural Language Processing (NLP)</vt:lpstr>
      <vt:lpstr>Natural Language Processing (NLP)</vt:lpstr>
      <vt:lpstr>Application Case 7.2</vt:lpstr>
      <vt:lpstr>NLP Task Categories</vt:lpstr>
      <vt:lpstr>Text Mining Applications</vt:lpstr>
      <vt:lpstr>Application Case 7.3</vt:lpstr>
      <vt:lpstr>Application Case 7.3 Mining for Lies</vt:lpstr>
      <vt:lpstr>Application Case 7.3 Mining for Lies</vt:lpstr>
      <vt:lpstr>Application Case 7.3 Mining for Lies</vt:lpstr>
      <vt:lpstr>Text Mining Applications (Gene/Protein Interaction Identification)</vt:lpstr>
      <vt:lpstr>Application Case 7.4</vt:lpstr>
      <vt:lpstr>Text Mining Process</vt:lpstr>
      <vt:lpstr>Text Mining Process</vt:lpstr>
      <vt:lpstr>Text Mining Process</vt:lpstr>
      <vt:lpstr>Text Mining Process</vt:lpstr>
      <vt:lpstr>Text Mining Process</vt:lpstr>
      <vt:lpstr>Text Mining Process</vt:lpstr>
      <vt:lpstr>Text Mining Process</vt:lpstr>
      <vt:lpstr>Application Case 7.5 (Research Literature Survey with Text Mining)</vt:lpstr>
      <vt:lpstr>Application Case 7.5 (Research Literature Survey with Text Mining)</vt:lpstr>
      <vt:lpstr>Application Case 7.5 (Research Literature Survey with Text Mining)</vt:lpstr>
      <vt:lpstr>Application Case 7.5 (Research Literature Survey with Text Mining)</vt:lpstr>
      <vt:lpstr>Text Mining Tools</vt:lpstr>
      <vt:lpstr>Sentiment Analysis</vt:lpstr>
      <vt:lpstr>Sentiment Analysis Overview</vt:lpstr>
      <vt:lpstr>Example –  Real-Time Social Signal (by Attensity)</vt:lpstr>
      <vt:lpstr>Application Case 7.7</vt:lpstr>
      <vt:lpstr>Sentiment Analysis Applications</vt:lpstr>
      <vt:lpstr>Sentiment  Analysis  Process</vt:lpstr>
      <vt:lpstr>Sentiment Analysis Process</vt:lpstr>
      <vt:lpstr>Sentiment Analysis Process</vt:lpstr>
      <vt:lpstr>Sentiment Analysis Methods for Polarity Identification</vt:lpstr>
      <vt:lpstr>P-N Polarity and S-O Polarity</vt:lpstr>
      <vt:lpstr>Sentiment Analysis and  Speech Analytics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Chris Thomas</cp:lastModifiedBy>
  <cp:revision>219</cp:revision>
  <cp:lastPrinted>2000-12-01T14:01:59Z</cp:lastPrinted>
  <dcterms:created xsi:type="dcterms:W3CDTF">1998-03-18T21:58:50Z</dcterms:created>
  <dcterms:modified xsi:type="dcterms:W3CDTF">2015-03-11T21:48:57Z</dcterms:modified>
</cp:coreProperties>
</file>