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0" d="100"/>
          <a:sy n="60" d="100"/>
        </p:scale>
        <p:origin x="78" y="11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BD33654-EC97-463C-8B0F-F382917A53BE}"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B309E6-F421-49F0-8A99-31740C8D0B4D}" type="slidenum">
              <a:rPr lang="en-GB" smtClean="0"/>
              <a:t>‹#›</a:t>
            </a:fld>
            <a:endParaRPr lang="en-GB"/>
          </a:p>
        </p:txBody>
      </p:sp>
    </p:spTree>
    <p:extLst>
      <p:ext uri="{BB962C8B-B14F-4D97-AF65-F5344CB8AC3E}">
        <p14:creationId xmlns:p14="http://schemas.microsoft.com/office/powerpoint/2010/main" val="1587522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BD33654-EC97-463C-8B0F-F382917A53BE}"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B309E6-F421-49F0-8A99-31740C8D0B4D}" type="slidenum">
              <a:rPr lang="en-GB" smtClean="0"/>
              <a:t>‹#›</a:t>
            </a:fld>
            <a:endParaRPr lang="en-GB"/>
          </a:p>
        </p:txBody>
      </p:sp>
    </p:spTree>
    <p:extLst>
      <p:ext uri="{BB962C8B-B14F-4D97-AF65-F5344CB8AC3E}">
        <p14:creationId xmlns:p14="http://schemas.microsoft.com/office/powerpoint/2010/main" val="3042418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BD33654-EC97-463C-8B0F-F382917A53BE}"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B309E6-F421-49F0-8A99-31740C8D0B4D}" type="slidenum">
              <a:rPr lang="en-GB" smtClean="0"/>
              <a:t>‹#›</a:t>
            </a:fld>
            <a:endParaRPr lang="en-GB"/>
          </a:p>
        </p:txBody>
      </p:sp>
    </p:spTree>
    <p:extLst>
      <p:ext uri="{BB962C8B-B14F-4D97-AF65-F5344CB8AC3E}">
        <p14:creationId xmlns:p14="http://schemas.microsoft.com/office/powerpoint/2010/main" val="21616001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BD33654-EC97-463C-8B0F-F382917A53BE}"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B309E6-F421-49F0-8A99-31740C8D0B4D}" type="slidenum">
              <a:rPr lang="en-GB" smtClean="0"/>
              <a:t>‹#›</a:t>
            </a:fld>
            <a:endParaRPr lang="en-GB"/>
          </a:p>
        </p:txBody>
      </p:sp>
    </p:spTree>
    <p:extLst>
      <p:ext uri="{BB962C8B-B14F-4D97-AF65-F5344CB8AC3E}">
        <p14:creationId xmlns:p14="http://schemas.microsoft.com/office/powerpoint/2010/main" val="2764444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BD33654-EC97-463C-8B0F-F382917A53BE}" type="datetimeFigureOut">
              <a:rPr lang="en-GB" smtClean="0"/>
              <a:t>05/11/2018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9B309E6-F421-49F0-8A99-31740C8D0B4D}" type="slidenum">
              <a:rPr lang="en-GB" smtClean="0"/>
              <a:t>‹#›</a:t>
            </a:fld>
            <a:endParaRPr lang="en-GB"/>
          </a:p>
        </p:txBody>
      </p:sp>
    </p:spTree>
    <p:extLst>
      <p:ext uri="{BB962C8B-B14F-4D97-AF65-F5344CB8AC3E}">
        <p14:creationId xmlns:p14="http://schemas.microsoft.com/office/powerpoint/2010/main" val="405916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BD33654-EC97-463C-8B0F-F382917A53BE}" type="datetimeFigureOut">
              <a:rPr lang="en-GB" smtClean="0"/>
              <a:t>05/11/2018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9B309E6-F421-49F0-8A99-31740C8D0B4D}" type="slidenum">
              <a:rPr lang="en-GB" smtClean="0"/>
              <a:t>‹#›</a:t>
            </a:fld>
            <a:endParaRPr lang="en-GB"/>
          </a:p>
        </p:txBody>
      </p:sp>
    </p:spTree>
    <p:extLst>
      <p:ext uri="{BB962C8B-B14F-4D97-AF65-F5344CB8AC3E}">
        <p14:creationId xmlns:p14="http://schemas.microsoft.com/office/powerpoint/2010/main" val="2241587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D33654-EC97-463C-8B0F-F382917A53BE}" type="datetimeFigureOut">
              <a:rPr lang="en-GB" smtClean="0"/>
              <a:t>05/11/2018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9B309E6-F421-49F0-8A99-31740C8D0B4D}" type="slidenum">
              <a:rPr lang="en-GB" smtClean="0"/>
              <a:t>‹#›</a:t>
            </a:fld>
            <a:endParaRPr lang="en-GB"/>
          </a:p>
        </p:txBody>
      </p:sp>
    </p:spTree>
    <p:extLst>
      <p:ext uri="{BB962C8B-B14F-4D97-AF65-F5344CB8AC3E}">
        <p14:creationId xmlns:p14="http://schemas.microsoft.com/office/powerpoint/2010/main" val="9039044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BD33654-EC97-463C-8B0F-F382917A53BE}"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B309E6-F421-49F0-8A99-31740C8D0B4D}" type="slidenum">
              <a:rPr lang="en-GB" smtClean="0"/>
              <a:t>‹#›</a:t>
            </a:fld>
            <a:endParaRPr lang="en-GB"/>
          </a:p>
        </p:txBody>
      </p:sp>
    </p:spTree>
    <p:extLst>
      <p:ext uri="{BB962C8B-B14F-4D97-AF65-F5344CB8AC3E}">
        <p14:creationId xmlns:p14="http://schemas.microsoft.com/office/powerpoint/2010/main" val="1673257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BD33654-EC97-463C-8B0F-F382917A53BE}"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B309E6-F421-49F0-8A99-31740C8D0B4D}" type="slidenum">
              <a:rPr lang="en-GB" smtClean="0"/>
              <a:t>‹#›</a:t>
            </a:fld>
            <a:endParaRPr lang="en-GB"/>
          </a:p>
        </p:txBody>
      </p:sp>
    </p:spTree>
    <p:extLst>
      <p:ext uri="{BB962C8B-B14F-4D97-AF65-F5344CB8AC3E}">
        <p14:creationId xmlns:p14="http://schemas.microsoft.com/office/powerpoint/2010/main" val="28574532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BD33654-EC97-463C-8B0F-F382917A53BE}"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B309E6-F421-49F0-8A99-31740C8D0B4D}" type="slidenum">
              <a:rPr lang="en-GB" smtClean="0"/>
              <a:t>‹#›</a:t>
            </a:fld>
            <a:endParaRPr lang="en-GB"/>
          </a:p>
        </p:txBody>
      </p:sp>
    </p:spTree>
    <p:extLst>
      <p:ext uri="{BB962C8B-B14F-4D97-AF65-F5344CB8AC3E}">
        <p14:creationId xmlns:p14="http://schemas.microsoft.com/office/powerpoint/2010/main" val="358973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BD33654-EC97-463C-8B0F-F382917A53BE}"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B309E6-F421-49F0-8A99-31740C8D0B4D}" type="slidenum">
              <a:rPr lang="en-GB" smtClean="0"/>
              <a:t>‹#›</a:t>
            </a:fld>
            <a:endParaRPr lang="en-GB"/>
          </a:p>
        </p:txBody>
      </p:sp>
    </p:spTree>
    <p:extLst>
      <p:ext uri="{BB962C8B-B14F-4D97-AF65-F5344CB8AC3E}">
        <p14:creationId xmlns:p14="http://schemas.microsoft.com/office/powerpoint/2010/main" val="3224290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D33654-EC97-463C-8B0F-F382917A53BE}" type="datetimeFigureOut">
              <a:rPr lang="en-GB" smtClean="0"/>
              <a:t>05/11/2018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B309E6-F421-49F0-8A99-31740C8D0B4D}" type="slidenum">
              <a:rPr lang="en-GB" smtClean="0"/>
              <a:t>‹#›</a:t>
            </a:fld>
            <a:endParaRPr lang="en-GB"/>
          </a:p>
        </p:txBody>
      </p:sp>
    </p:spTree>
    <p:extLst>
      <p:ext uri="{BB962C8B-B14F-4D97-AF65-F5344CB8AC3E}">
        <p14:creationId xmlns:p14="http://schemas.microsoft.com/office/powerpoint/2010/main" val="5280991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walesonline.co.uk/news/wales-news/european-commission-asks-swansea-council-6457757"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walesonline.co.uk/news/wales-news/swansea-citys-liberty-stadium-expansion-6557722"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walesonline.co.uk/sport/football/football-news/swansea-city-chiefs-preparing-buy-8492054"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walesonline-co-uk.cdn.ampproject.org/c/s/www.walesonline.co.uk/news/wales-news/1m-difference-opinion-stalling-future-13056925.amp"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swanseacity.com/news/swansea-city-set-confirm-liberty-lease"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swanseacity.com/news/swans-secure-stadium-contro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ospreysrugby.com/News/Article/5146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GB" b="1" dirty="0"/>
              <a:t>European Commission asks Swansea Council to explain Liberty Stadium </a:t>
            </a:r>
            <a:r>
              <a:rPr lang="en-GB" b="1" dirty="0" smtClean="0"/>
              <a:t>funding - (31.12.2013)</a:t>
            </a:r>
            <a:endParaRPr lang="en-GB" dirty="0"/>
          </a:p>
        </p:txBody>
      </p:sp>
      <p:pic>
        <p:nvPicPr>
          <p:cNvPr id="1026" name="Picture 2" descr="Image result for wales onli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19954" y="4201066"/>
            <a:ext cx="4272046" cy="2320050"/>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6"/>
          <p:cNvSpPr>
            <a:spLocks noGrp="1"/>
          </p:cNvSpPr>
          <p:nvPr>
            <p:ph idx="1"/>
          </p:nvPr>
        </p:nvSpPr>
        <p:spPr>
          <a:xfrm>
            <a:off x="838200" y="1825624"/>
            <a:ext cx="10515600" cy="5553743"/>
          </a:xfrm>
        </p:spPr>
        <p:txBody>
          <a:bodyPr>
            <a:normAutofit/>
          </a:bodyPr>
          <a:lstStyle/>
          <a:p>
            <a:r>
              <a:rPr lang="en-GB" dirty="0" smtClean="0"/>
              <a:t> “20,000 plus capacity ground built by the city’s local authority in 2005 for £27 million.”</a:t>
            </a:r>
          </a:p>
          <a:p>
            <a:r>
              <a:rPr lang="en-GB" dirty="0" smtClean="0"/>
              <a:t>“peppercorn” rent</a:t>
            </a:r>
          </a:p>
          <a:p>
            <a:r>
              <a:rPr lang="en-GB" dirty="0" smtClean="0"/>
              <a:t>“the </a:t>
            </a:r>
            <a:r>
              <a:rPr lang="en-GB" dirty="0"/>
              <a:t>commission is currently investigating a number of European clubs over alleged irregular public funding</a:t>
            </a:r>
            <a:r>
              <a:rPr lang="en-GB" dirty="0" smtClean="0"/>
              <a:t>.”</a:t>
            </a:r>
          </a:p>
          <a:p>
            <a:r>
              <a:rPr lang="en-GB" dirty="0" smtClean="0"/>
              <a:t>“If </a:t>
            </a:r>
            <a:r>
              <a:rPr lang="en-GB" dirty="0"/>
              <a:t>it is proved that the use of the Liberty Stadium breaks European law, then both clubs could face having to pay back money, plus interest</a:t>
            </a:r>
            <a:r>
              <a:rPr lang="en-GB" dirty="0" smtClean="0"/>
              <a:t>.”</a:t>
            </a:r>
          </a:p>
          <a:p>
            <a:endParaRPr lang="en-GB" dirty="0"/>
          </a:p>
          <a:p>
            <a:r>
              <a:rPr lang="en-GB" dirty="0" smtClean="0">
                <a:hlinkClick r:id="rId3"/>
              </a:rPr>
              <a:t>https://www.walesonline.co.uk/news/wales-news/european-commission-asks-swansea-council-6457757</a:t>
            </a:r>
            <a:r>
              <a:rPr lang="en-GB" dirty="0" smtClean="0"/>
              <a:t> </a:t>
            </a:r>
            <a:endParaRPr lang="en-GB" dirty="0"/>
          </a:p>
        </p:txBody>
      </p:sp>
    </p:spTree>
    <p:extLst>
      <p:ext uri="{BB962C8B-B14F-4D97-AF65-F5344CB8AC3E}">
        <p14:creationId xmlns:p14="http://schemas.microsoft.com/office/powerpoint/2010/main" val="308332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Swansea City's Liberty Stadium expansion plan </a:t>
            </a:r>
            <a:r>
              <a:rPr lang="en-GB" b="1" dirty="0" smtClean="0"/>
              <a:t>approved - Robin Turner (23.01.2014)</a:t>
            </a:r>
            <a:endParaRPr lang="en-GB" dirty="0"/>
          </a:p>
        </p:txBody>
      </p:sp>
      <p:pic>
        <p:nvPicPr>
          <p:cNvPr id="2050" name="Picture 2" descr="Image result for wales onli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4838" y="4996787"/>
            <a:ext cx="3427162" cy="186121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838200" y="1825624"/>
            <a:ext cx="10515600" cy="5216859"/>
          </a:xfrm>
        </p:spPr>
        <p:txBody>
          <a:bodyPr>
            <a:normAutofit/>
          </a:bodyPr>
          <a:lstStyle/>
          <a:p>
            <a:r>
              <a:rPr lang="en-GB" dirty="0" smtClean="0"/>
              <a:t>“Swansea </a:t>
            </a:r>
            <a:r>
              <a:rPr lang="en-GB" dirty="0"/>
              <a:t>City has been granted planning permission this evening to extend the capacity of the club’s Liberty Stadium home from 20,500 to almost 33,000 in three phases</a:t>
            </a:r>
            <a:r>
              <a:rPr lang="en-GB" dirty="0" smtClean="0"/>
              <a:t>.”</a:t>
            </a:r>
          </a:p>
          <a:p>
            <a:r>
              <a:rPr lang="en-GB" dirty="0" smtClean="0"/>
              <a:t>“The </a:t>
            </a:r>
            <a:r>
              <a:rPr lang="en-GB" dirty="0"/>
              <a:t>council officers’ report added: “A larger stadium means more supporters and this in turn means greater revenues for the club</a:t>
            </a:r>
            <a:r>
              <a:rPr lang="en-GB" dirty="0" smtClean="0"/>
              <a:t>.””</a:t>
            </a:r>
          </a:p>
          <a:p>
            <a:r>
              <a:rPr lang="en-GB" dirty="0" smtClean="0"/>
              <a:t>“The </a:t>
            </a:r>
            <a:r>
              <a:rPr lang="en-GB" dirty="0"/>
              <a:t>committee was told a study of the effect of Swansea City’s Premier League status showed it to be of “paramount importance” to local economy because of the £58m generated by the club during its first season in the Premier League, £55m stayed within Swansea itself</a:t>
            </a:r>
            <a:r>
              <a:rPr lang="en-GB" dirty="0" smtClean="0"/>
              <a:t>.”</a:t>
            </a:r>
          </a:p>
          <a:p>
            <a:r>
              <a:rPr lang="en-GB" dirty="0" smtClean="0">
                <a:hlinkClick r:id="rId3"/>
              </a:rPr>
              <a:t>https://www.walesonline.co.uk/news/wales-news/swansea-citys-liberty-stadium-expansion-6557722</a:t>
            </a:r>
            <a:r>
              <a:rPr lang="en-GB" dirty="0" smtClean="0"/>
              <a:t> </a:t>
            </a:r>
          </a:p>
          <a:p>
            <a:endParaRPr lang="en-GB" dirty="0"/>
          </a:p>
          <a:p>
            <a:endParaRPr lang="en-GB" dirty="0"/>
          </a:p>
          <a:p>
            <a:endParaRPr lang="en-GB" dirty="0"/>
          </a:p>
        </p:txBody>
      </p:sp>
    </p:spTree>
    <p:extLst>
      <p:ext uri="{BB962C8B-B14F-4D97-AF65-F5344CB8AC3E}">
        <p14:creationId xmlns:p14="http://schemas.microsoft.com/office/powerpoint/2010/main" val="2258255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Swansea City chiefs preparing to buy Liberty Stadium outright as Premier League dream </a:t>
            </a:r>
            <a:r>
              <a:rPr lang="en-GB" b="1" dirty="0" smtClean="0"/>
              <a:t>continues</a:t>
            </a:r>
            <a:r>
              <a:rPr lang="en-GB" dirty="0"/>
              <a:t> </a:t>
            </a:r>
            <a:r>
              <a:rPr lang="en-GB" b="1" dirty="0" smtClean="0"/>
              <a:t>– Chris </a:t>
            </a:r>
            <a:r>
              <a:rPr lang="en-GB" b="1" dirty="0" err="1" smtClean="0"/>
              <a:t>Wathan</a:t>
            </a:r>
            <a:r>
              <a:rPr lang="en-GB" b="1" dirty="0" smtClean="0"/>
              <a:t> (21.01.2015)</a:t>
            </a:r>
            <a:endParaRPr lang="en-GB" b="1" dirty="0"/>
          </a:p>
        </p:txBody>
      </p:sp>
      <p:pic>
        <p:nvPicPr>
          <p:cNvPr id="3074" name="Picture 2" descr="Image result for wales onli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10862" y="1562351"/>
            <a:ext cx="3272589" cy="177726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838200" y="1825625"/>
            <a:ext cx="10515600" cy="5264986"/>
          </a:xfrm>
        </p:spPr>
        <p:txBody>
          <a:bodyPr/>
          <a:lstStyle/>
          <a:p>
            <a:r>
              <a:rPr lang="en-GB" dirty="0" smtClean="0"/>
              <a:t>“</a:t>
            </a:r>
            <a:r>
              <a:rPr lang="en-GB" dirty="0"/>
              <a:t>Swansea bosses are exploring a deal which would see them own their own ground in the Premier </a:t>
            </a:r>
            <a:r>
              <a:rPr lang="en-GB" dirty="0" smtClean="0"/>
              <a:t>League”</a:t>
            </a:r>
          </a:p>
          <a:p>
            <a:r>
              <a:rPr lang="en-GB" dirty="0" smtClean="0"/>
              <a:t>“The </a:t>
            </a:r>
            <a:r>
              <a:rPr lang="en-GB" dirty="0"/>
              <a:t>Swans moved into the Liberty 10 years ago this summer after 93 years at the Vetch Field, the local Swansea Council owning the ground with the football club and regional rugby outfit the Ospreys joint-tenants</a:t>
            </a:r>
            <a:r>
              <a:rPr lang="en-GB" dirty="0" smtClean="0"/>
              <a:t>.”</a:t>
            </a:r>
          </a:p>
          <a:p>
            <a:r>
              <a:rPr lang="en-GB" dirty="0" smtClean="0"/>
              <a:t>“</a:t>
            </a:r>
            <a:r>
              <a:rPr lang="en-GB" dirty="0"/>
              <a:t>It is not clear how much the deal would cost but with council budgets being slashed across the UK and the club’s finances in a healthy state, it is likely a deal to suit both parties could be struck with payments stretched over a number of years. </a:t>
            </a:r>
            <a:r>
              <a:rPr lang="en-GB" dirty="0" smtClean="0"/>
              <a:t>“</a:t>
            </a:r>
          </a:p>
          <a:p>
            <a:r>
              <a:rPr lang="en-GB" dirty="0" smtClean="0">
                <a:hlinkClick r:id="rId3"/>
              </a:rPr>
              <a:t>https://www.walesonline.co.uk/sport/football/football-news/swansea-city-chiefs-preparing-buy-8492054</a:t>
            </a:r>
            <a:r>
              <a:rPr lang="en-GB" dirty="0" smtClean="0"/>
              <a:t> </a:t>
            </a:r>
            <a:endParaRPr lang="en-GB" dirty="0"/>
          </a:p>
          <a:p>
            <a:endParaRPr lang="en-GB" dirty="0"/>
          </a:p>
        </p:txBody>
      </p:sp>
    </p:spTree>
    <p:extLst>
      <p:ext uri="{BB962C8B-B14F-4D97-AF65-F5344CB8AC3E}">
        <p14:creationId xmlns:p14="http://schemas.microsoft.com/office/powerpoint/2010/main" val="2702641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Swansea City chairman calls on council to back Liberty Stadium expansion </a:t>
            </a:r>
            <a:r>
              <a:rPr lang="en-GB" b="1" dirty="0" smtClean="0"/>
              <a:t>plans – (30.08.2015)</a:t>
            </a:r>
            <a:endParaRPr lang="en-GB" dirty="0"/>
          </a:p>
        </p:txBody>
      </p:sp>
      <p:pic>
        <p:nvPicPr>
          <p:cNvPr id="4098" name="Picture 2" descr="Image result for south wales evening pos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32295" y="5006290"/>
            <a:ext cx="4459705" cy="234134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p:txBody>
          <a:bodyPr/>
          <a:lstStyle/>
          <a:p>
            <a:r>
              <a:rPr lang="en-GB" dirty="0" smtClean="0"/>
              <a:t>“</a:t>
            </a:r>
            <a:r>
              <a:rPr lang="en-GB" dirty="0"/>
              <a:t>HUW Jenkins has called on Swansea Council to get behind Swansea City's plan to increase the size of the Liberty Stadium</a:t>
            </a:r>
            <a:r>
              <a:rPr lang="en-GB" dirty="0" smtClean="0"/>
              <a:t>.” </a:t>
            </a:r>
          </a:p>
          <a:p>
            <a:r>
              <a:rPr lang="en-GB" dirty="0" smtClean="0"/>
              <a:t>“Swansea chairman </a:t>
            </a:r>
            <a:r>
              <a:rPr lang="en-GB" dirty="0"/>
              <a:t>has revealed the club has spent more than £1.5 million on buying a small piece of land near the stadium and trying to obtain planning permission</a:t>
            </a:r>
            <a:r>
              <a:rPr lang="en-GB" dirty="0" smtClean="0"/>
              <a:t>.”</a:t>
            </a:r>
          </a:p>
          <a:p>
            <a:r>
              <a:rPr lang="en-GB" dirty="0"/>
              <a:t>"Most importantly, we need 100 per cent commitment off everyone connected to Swansea City, together with some peace of mind that we can cover the estimated £20 million needed to expand the Liberty without the </a:t>
            </a:r>
            <a:r>
              <a:rPr lang="en-GB" dirty="0" smtClean="0"/>
              <a:t>football budget being squeezed in any way over the next couple of years.”</a:t>
            </a:r>
            <a:endParaRPr lang="en-GB" dirty="0"/>
          </a:p>
        </p:txBody>
      </p:sp>
    </p:spTree>
    <p:extLst>
      <p:ext uri="{BB962C8B-B14F-4D97-AF65-F5344CB8AC3E}">
        <p14:creationId xmlns:p14="http://schemas.microsoft.com/office/powerpoint/2010/main" val="244939317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mage result for wales onlin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98568" y="590383"/>
            <a:ext cx="3593432" cy="188655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fontScale="90000"/>
          </a:bodyPr>
          <a:lstStyle/>
          <a:p>
            <a:r>
              <a:rPr lang="en-GB" b="1" dirty="0"/>
              <a:t>The '£1m' difference of opinion stalling the future of Swansea City's Liberty Stadium </a:t>
            </a:r>
            <a:r>
              <a:rPr lang="en-GB" b="1" dirty="0" smtClean="0"/>
              <a:t>ground – Richard </a:t>
            </a:r>
            <a:r>
              <a:rPr lang="en-GB" b="1" dirty="0" err="1" smtClean="0"/>
              <a:t>Youle</a:t>
            </a:r>
            <a:r>
              <a:rPr lang="en-GB" b="1" dirty="0" smtClean="0"/>
              <a:t> (19.05.2017)</a:t>
            </a:r>
            <a:endParaRPr lang="en-GB" dirty="0"/>
          </a:p>
        </p:txBody>
      </p:sp>
      <p:sp>
        <p:nvSpPr>
          <p:cNvPr id="3" name="Content Placeholder 2"/>
          <p:cNvSpPr>
            <a:spLocks noGrp="1"/>
          </p:cNvSpPr>
          <p:nvPr>
            <p:ph idx="1"/>
          </p:nvPr>
        </p:nvSpPr>
        <p:spPr>
          <a:xfrm>
            <a:off x="838200" y="1825625"/>
            <a:ext cx="10515600" cy="4896017"/>
          </a:xfrm>
        </p:spPr>
        <p:txBody>
          <a:bodyPr>
            <a:normAutofit fontScale="92500"/>
          </a:bodyPr>
          <a:lstStyle/>
          <a:p>
            <a:r>
              <a:rPr lang="en-GB" dirty="0" smtClean="0"/>
              <a:t>“</a:t>
            </a:r>
            <a:r>
              <a:rPr lang="en-GB" dirty="0"/>
              <a:t>The club and Swansea Council are locked in discussions about the club taking over the lease of the stadium - and how much they should </a:t>
            </a:r>
            <a:r>
              <a:rPr lang="en-GB" dirty="0" smtClean="0"/>
              <a:t>pay”</a:t>
            </a:r>
          </a:p>
          <a:p>
            <a:r>
              <a:rPr lang="en-GB" dirty="0" smtClean="0"/>
              <a:t>“</a:t>
            </a:r>
            <a:r>
              <a:rPr lang="en-GB" dirty="0"/>
              <a:t>The day-to-day running of the stadium, including commercial activity, is the remit of Swansea Stadium Management Company (SSMC), of which the council, Swansea City and the Ospreys are each one-third members</a:t>
            </a:r>
            <a:r>
              <a:rPr lang="en-GB" dirty="0" smtClean="0"/>
              <a:t>.”</a:t>
            </a:r>
          </a:p>
          <a:p>
            <a:r>
              <a:rPr lang="en-GB" dirty="0"/>
              <a:t>“There is some financial risk involved for the club in assuming sole responsibility and upkeep of the stadium, as well as a pre-exiting financial burden we would need to absorb. But, with the right type of agreement in place, it is a risk the club is prepared to take as we believe it will benefit all </a:t>
            </a:r>
            <a:r>
              <a:rPr lang="en-GB" dirty="0" smtClean="0"/>
              <a:t>parties</a:t>
            </a:r>
          </a:p>
          <a:p>
            <a:r>
              <a:rPr lang="en-GB" sz="2200" dirty="0" smtClean="0">
                <a:hlinkClick r:id="rId3"/>
              </a:rPr>
              <a:t>https://www-walesonline-co-uk.cdn.ampproject.org/c/s/www.walesonline.co.uk/news/wales-news/1m-difference-opinion-stalling-future-13056925.amp</a:t>
            </a:r>
            <a:r>
              <a:rPr lang="en-GB" sz="2200" dirty="0" smtClean="0"/>
              <a:t> </a:t>
            </a:r>
          </a:p>
          <a:p>
            <a:endParaRPr lang="en-GB" dirty="0"/>
          </a:p>
        </p:txBody>
      </p:sp>
    </p:spTree>
    <p:extLst>
      <p:ext uri="{BB962C8B-B14F-4D97-AF65-F5344CB8AC3E}">
        <p14:creationId xmlns:p14="http://schemas.microsoft.com/office/powerpoint/2010/main" val="5312864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cap="all" dirty="0"/>
              <a:t>SWANSEA CITY SET TO CONFIRM LIBERTY </a:t>
            </a:r>
            <a:r>
              <a:rPr lang="en-GB" cap="all" dirty="0" smtClean="0"/>
              <a:t>LEASE – (06.11.2017)</a:t>
            </a:r>
            <a:endParaRPr lang="en-GB" dirty="0"/>
          </a:p>
        </p:txBody>
      </p:sp>
      <p:sp>
        <p:nvSpPr>
          <p:cNvPr id="3" name="Content Placeholder 2"/>
          <p:cNvSpPr>
            <a:spLocks noGrp="1"/>
          </p:cNvSpPr>
          <p:nvPr>
            <p:ph idx="1"/>
          </p:nvPr>
        </p:nvSpPr>
        <p:spPr>
          <a:xfrm>
            <a:off x="838200" y="1825624"/>
            <a:ext cx="10515600" cy="5032375"/>
          </a:xfrm>
        </p:spPr>
        <p:txBody>
          <a:bodyPr>
            <a:normAutofit fontScale="92500" lnSpcReduction="10000"/>
          </a:bodyPr>
          <a:lstStyle/>
          <a:p>
            <a:r>
              <a:rPr lang="en-GB" dirty="0" smtClean="0"/>
              <a:t>“</a:t>
            </a:r>
            <a:r>
              <a:rPr lang="en-GB" dirty="0"/>
              <a:t>Subject to the approval of cabinet at the council later this month, the agreement will see the Swans take over full operational control of the </a:t>
            </a:r>
            <a:r>
              <a:rPr lang="en-GB" dirty="0" smtClean="0"/>
              <a:t>stadium” </a:t>
            </a:r>
          </a:p>
          <a:p>
            <a:r>
              <a:rPr lang="en-GB" dirty="0" smtClean="0"/>
              <a:t>“</a:t>
            </a:r>
            <a:r>
              <a:rPr lang="en-GB" dirty="0"/>
              <a:t>As part of the new agreement, the football club would have sole control of SSMC and the stadium moving forward. The agreement would also:</a:t>
            </a:r>
          </a:p>
          <a:p>
            <a:r>
              <a:rPr lang="en-GB" i="1" dirty="0"/>
              <a:t>* Allow the council to begin receiving direct revenue from the stadium for the first time ever through guaranteed rental payments</a:t>
            </a:r>
            <a:endParaRPr lang="en-GB" dirty="0"/>
          </a:p>
          <a:p>
            <a:r>
              <a:rPr lang="en-GB" i="1" dirty="0"/>
              <a:t>* Give the Swans the ability to control its own destiny and stay competitive with other Premier League clubs by tapping into new revenue streams at the stadium</a:t>
            </a:r>
            <a:endParaRPr lang="en-GB" dirty="0"/>
          </a:p>
          <a:p>
            <a:r>
              <a:rPr lang="en-GB" i="1" dirty="0"/>
              <a:t>* Allow the Ospreys to continue playing at the stadium on a long-term </a:t>
            </a:r>
            <a:r>
              <a:rPr lang="en-GB" i="1" dirty="0" smtClean="0"/>
              <a:t>lease</a:t>
            </a:r>
            <a:r>
              <a:rPr lang="en-GB" dirty="0" smtClean="0"/>
              <a:t>”</a:t>
            </a:r>
          </a:p>
          <a:p>
            <a:r>
              <a:rPr lang="en-GB" sz="2600" dirty="0" smtClean="0">
                <a:hlinkClick r:id="rId2"/>
              </a:rPr>
              <a:t>https://www.swanseacity.com/news/swansea-city-set-confirm-liberty-lease</a:t>
            </a:r>
            <a:r>
              <a:rPr lang="en-GB" sz="2600" dirty="0" smtClean="0"/>
              <a:t> </a:t>
            </a:r>
            <a:endParaRPr lang="en-GB" sz="2600" dirty="0"/>
          </a:p>
        </p:txBody>
      </p:sp>
      <p:pic>
        <p:nvPicPr>
          <p:cNvPr id="6148" name="Picture 4" descr="Image result for swansea fc"/>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114301" y="0"/>
            <a:ext cx="2077699" cy="1965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0754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cap="all" dirty="0"/>
              <a:t>SWANS SECURE STADIUM </a:t>
            </a:r>
            <a:r>
              <a:rPr lang="en-GB" cap="all" dirty="0" smtClean="0"/>
              <a:t>CONTROL – (17.02.2018)</a:t>
            </a:r>
            <a:endParaRPr lang="en-GB" dirty="0"/>
          </a:p>
        </p:txBody>
      </p:sp>
      <p:sp>
        <p:nvSpPr>
          <p:cNvPr id="3" name="Content Placeholder 2"/>
          <p:cNvSpPr>
            <a:spLocks noGrp="1"/>
          </p:cNvSpPr>
          <p:nvPr>
            <p:ph idx="1"/>
          </p:nvPr>
        </p:nvSpPr>
        <p:spPr/>
        <p:txBody>
          <a:bodyPr/>
          <a:lstStyle/>
          <a:p>
            <a:r>
              <a:rPr lang="en-GB" dirty="0" smtClean="0"/>
              <a:t>“</a:t>
            </a:r>
            <a:r>
              <a:rPr lang="en-GB" dirty="0"/>
              <a:t>The club signed a new long-term lease agreement with Swansea Council today after concluding successful talks with the authority and the Ospreys, who will continue to play at the Liberty</a:t>
            </a:r>
            <a:r>
              <a:rPr lang="en-GB" dirty="0" smtClean="0"/>
              <a:t>.” </a:t>
            </a:r>
          </a:p>
          <a:p>
            <a:r>
              <a:rPr lang="en-GB" dirty="0"/>
              <a:t>Chris Pearlman, Swansea City’s Chief Operating Officer, said: "We believe this agreement will help push the club forward by tapping into new revenue streams at the stadium.  </a:t>
            </a:r>
            <a:r>
              <a:rPr lang="en-GB" dirty="0" smtClean="0"/>
              <a:t>It </a:t>
            </a:r>
            <a:r>
              <a:rPr lang="en-GB" dirty="0"/>
              <a:t>will now allow us to be more active in exploring the likes of stadium expansion, naming rights, sponsorship, catering revenue and enhancing supporters’ </a:t>
            </a:r>
            <a:r>
              <a:rPr lang="en-GB" dirty="0" err="1"/>
              <a:t>matchday</a:t>
            </a:r>
            <a:r>
              <a:rPr lang="en-GB" dirty="0"/>
              <a:t> experiences</a:t>
            </a:r>
            <a:r>
              <a:rPr lang="en-GB" dirty="0" smtClean="0"/>
              <a:t>.”</a:t>
            </a:r>
          </a:p>
          <a:p>
            <a:r>
              <a:rPr lang="en-GB" dirty="0" smtClean="0">
                <a:hlinkClick r:id="rId2"/>
              </a:rPr>
              <a:t>https://www.swanseacity.com/news/swans-secure-stadium-control</a:t>
            </a:r>
            <a:r>
              <a:rPr lang="en-GB" dirty="0" smtClean="0"/>
              <a:t> </a:t>
            </a:r>
            <a:endParaRPr lang="en-GB" dirty="0"/>
          </a:p>
          <a:p>
            <a:endParaRPr lang="en-GB" dirty="0"/>
          </a:p>
        </p:txBody>
      </p:sp>
      <p:pic>
        <p:nvPicPr>
          <p:cNvPr id="4" name="Picture 4" descr="Image result for swansea fc"/>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114301" y="0"/>
            <a:ext cx="2077699" cy="1965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999646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337" y="365125"/>
            <a:ext cx="11851105" cy="1460500"/>
          </a:xfrm>
        </p:spPr>
        <p:txBody>
          <a:bodyPr>
            <a:normAutofit fontScale="90000"/>
          </a:bodyPr>
          <a:lstStyle/>
          <a:p>
            <a:r>
              <a:rPr lang="en-GB" sz="4000" b="1" dirty="0"/>
              <a:t>Ospreys Rugby has welcomed the weekend announcement that Swansea City FC has concluded a deal to take over operational control of the Liberty </a:t>
            </a:r>
            <a:r>
              <a:rPr lang="en-GB" sz="4000" b="1" dirty="0" smtClean="0"/>
              <a:t>Stadium – (19.02.2018)</a:t>
            </a:r>
            <a:r>
              <a:rPr lang="en-GB" b="1" dirty="0" smtClean="0"/>
              <a:t/>
            </a:r>
            <a:br>
              <a:rPr lang="en-GB" b="1" dirty="0" smtClean="0"/>
            </a:br>
            <a:endParaRPr lang="en-GB" dirty="0"/>
          </a:p>
        </p:txBody>
      </p:sp>
      <p:sp>
        <p:nvSpPr>
          <p:cNvPr id="3" name="Content Placeholder 2"/>
          <p:cNvSpPr>
            <a:spLocks noGrp="1"/>
          </p:cNvSpPr>
          <p:nvPr>
            <p:ph idx="1"/>
          </p:nvPr>
        </p:nvSpPr>
        <p:spPr>
          <a:xfrm>
            <a:off x="838200" y="1825624"/>
            <a:ext cx="10515600" cy="5032375"/>
          </a:xfrm>
        </p:spPr>
        <p:txBody>
          <a:bodyPr>
            <a:normAutofit lnSpcReduction="10000"/>
          </a:bodyPr>
          <a:lstStyle/>
          <a:p>
            <a:r>
              <a:rPr lang="en-GB" dirty="0"/>
              <a:t>“It is an agreement which suits all parties and secures our long-term future at the stadium in line with the original deal in place since 2005, allowing us to continue calling Liberty Stadium our home for the next 37 years</a:t>
            </a:r>
            <a:r>
              <a:rPr lang="en-GB" dirty="0" smtClean="0"/>
              <a:t>.” </a:t>
            </a:r>
          </a:p>
          <a:p>
            <a:r>
              <a:rPr lang="en-GB" dirty="0"/>
              <a:t>“We will continue to have representation on the board of the Stadium Management Company, enabling us to ensure the best interests of Ospreys Rugby. </a:t>
            </a:r>
            <a:r>
              <a:rPr lang="en-GB" dirty="0" smtClean="0"/>
              <a:t>”</a:t>
            </a:r>
          </a:p>
          <a:p>
            <a:r>
              <a:rPr lang="en-GB" dirty="0" smtClean="0"/>
              <a:t>“As </a:t>
            </a:r>
            <a:r>
              <a:rPr lang="en-GB" dirty="0"/>
              <a:t>a partner of Swansea City FC at the Liberty Stadium since it’s inception we have always enjoyed a very strong working relationship and would expect that to remain the case now that our long-term future at the venue is secure</a:t>
            </a:r>
            <a:r>
              <a:rPr lang="en-GB" dirty="0" smtClean="0"/>
              <a:t>.”</a:t>
            </a:r>
          </a:p>
          <a:p>
            <a:r>
              <a:rPr lang="en-GB" dirty="0" smtClean="0">
                <a:hlinkClick r:id="rId2"/>
              </a:rPr>
              <a:t>http://www.ospreysrugby.com/News/Article/51461</a:t>
            </a:r>
            <a:endParaRPr lang="en-GB" dirty="0" smtClean="0"/>
          </a:p>
          <a:p>
            <a:endParaRPr lang="en-GB" dirty="0" smtClean="0"/>
          </a:p>
          <a:p>
            <a:endParaRPr lang="en-GB" dirty="0"/>
          </a:p>
        </p:txBody>
      </p:sp>
      <p:pic>
        <p:nvPicPr>
          <p:cNvPr id="7170" name="Picture 2" descr="Image result for osprey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619754" y="5280700"/>
            <a:ext cx="1616362" cy="1577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796133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TotalTime>
  <Words>825</Words>
  <Application>Microsoft Office PowerPoint</Application>
  <PresentationFormat>Widescreen</PresentationFormat>
  <Paragraphs>43</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European Commission asks Swansea Council to explain Liberty Stadium funding - (31.12.2013)</vt:lpstr>
      <vt:lpstr>Swansea City's Liberty Stadium expansion plan approved - Robin Turner (23.01.2014)</vt:lpstr>
      <vt:lpstr>Swansea City chiefs preparing to buy Liberty Stadium outright as Premier League dream continues – Chris Wathan (21.01.2015)</vt:lpstr>
      <vt:lpstr>Swansea City chairman calls on council to back Liberty Stadium expansion plans – (30.08.2015)</vt:lpstr>
      <vt:lpstr>The '£1m' difference of opinion stalling the future of Swansea City's Liberty Stadium ground – Richard Youle (19.05.2017)</vt:lpstr>
      <vt:lpstr>SWANSEA CITY SET TO CONFIRM LIBERTY LEASE – (06.11.2017)</vt:lpstr>
      <vt:lpstr>SWANS SECURE STADIUM CONTROL – (17.02.2018)</vt:lpstr>
      <vt:lpstr>Ospreys Rugby has welcomed the weekend announcement that Swansea City FC has concluded a deal to take over operational control of the Liberty Stadium – (19.02.2018)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European Commission asks Swansea Council to explain Liberty Stadium funding (31.12.2013)</dc:title>
  <dc:creator>Alice SilvaSurgyPereira (P147900)</dc:creator>
  <cp:lastModifiedBy>Alice SilvaSurgyPereira (P147900)</cp:lastModifiedBy>
  <cp:revision>5</cp:revision>
  <dcterms:created xsi:type="dcterms:W3CDTF">2018-11-05T09:16:18Z</dcterms:created>
  <dcterms:modified xsi:type="dcterms:W3CDTF">2018-11-05T09:53:10Z</dcterms:modified>
</cp:coreProperties>
</file>