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x="18288000" cy="10287000"/>
  <p:notesSz cx="6858000" cy="9144000"/>
  <p:embeddedFontLst>
    <p:embeddedFont>
      <p:font typeface="ITC Benguiat" charset="1" panose="02030603050306020704"/>
      <p:regular r:id="rId17"/>
    </p:embeddedFont>
    <p:embeddedFont>
      <p:font typeface="Open Sans Bold" charset="1" panose="020B0806030504020204"/>
      <p:regular r:id="rId18"/>
    </p:embeddedFont>
    <p:embeddedFont>
      <p:font typeface="Open Sans" charset="1" panose="020B0606030504020204"/>
      <p:regular r:id="rId19"/>
    </p:embeddedFont>
    <p:embeddedFont>
      <p:font typeface="Open Sans Italics" charset="1" panose="020B0606030504020204"/>
      <p:regular r:id="rId20"/>
    </p:embeddedFont>
    <p:embeddedFont>
      <p:font typeface="Open Sans Bold Italics" charset="1" panose="020B0806030504020204"/>
      <p:regular r:id="rId21"/>
    </p:embeddedFont>
    <p:embeddedFont>
      <p:font typeface="Arimo" charset="1" panose="020B0604020202020204"/>
      <p:regular r:id="rId22"/>
    </p:embeddedFont>
    <p:embeddedFont>
      <p:font typeface="Benedict" charset="1" panose="00000000000000000000"/>
      <p:regular r:id="rId23"/>
    </p:embeddedFont>
    <p:embeddedFont>
      <p:font typeface="The Artist Script" charset="1" panose="02000506000000020004"/>
      <p:regular r:id="rId2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fonts/font17.fntdata" Type="http://schemas.openxmlformats.org/officeDocument/2006/relationships/font"/><Relationship Id="rId18" Target="fonts/font18.fntdata" Type="http://schemas.openxmlformats.org/officeDocument/2006/relationships/font"/><Relationship Id="rId19" Target="fonts/font19.fntdata" Type="http://schemas.openxmlformats.org/officeDocument/2006/relationships/font"/><Relationship Id="rId2" Target="presProps.xml" Type="http://schemas.openxmlformats.org/officeDocument/2006/relationships/presProps"/><Relationship Id="rId20" Target="fonts/font20.fntdata" Type="http://schemas.openxmlformats.org/officeDocument/2006/relationships/font"/><Relationship Id="rId21" Target="fonts/font21.fntdata" Type="http://schemas.openxmlformats.org/officeDocument/2006/relationships/font"/><Relationship Id="rId22" Target="fonts/font22.fntdata" Type="http://schemas.openxmlformats.org/officeDocument/2006/relationships/font"/><Relationship Id="rId23" Target="fonts/font23.fntdata" Type="http://schemas.openxmlformats.org/officeDocument/2006/relationships/font"/><Relationship Id="rId24" Target="fonts/font24.fntdata" Type="http://schemas.openxmlformats.org/officeDocument/2006/relationships/font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Relationship Id="rId5" Target="../media/image4.png" Type="http://schemas.openxmlformats.org/officeDocument/2006/relationships/image"/><Relationship Id="rId6" Target="../media/image5.svg" Type="http://schemas.openxmlformats.org/officeDocument/2006/relationships/image"/><Relationship Id="rId7" Target="../media/image6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.png" Type="http://schemas.openxmlformats.org/officeDocument/2006/relationships/image"/><Relationship Id="rId3" Target="../media/image8.svg" Type="http://schemas.openxmlformats.org/officeDocument/2006/relationships/image"/><Relationship Id="rId4" Target="../media/image9.png" Type="http://schemas.openxmlformats.org/officeDocument/2006/relationships/image"/><Relationship Id="rId5" Target="../media/image10.png" Type="http://schemas.openxmlformats.org/officeDocument/2006/relationships/image"/><Relationship Id="rId6" Target="../media/image11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0.png" Type="http://schemas.openxmlformats.org/officeDocument/2006/relationships/image"/><Relationship Id="rId11" Target="../media/image21.png" Type="http://schemas.openxmlformats.org/officeDocument/2006/relationships/image"/><Relationship Id="rId2" Target="../media/image12.png" Type="http://schemas.openxmlformats.org/officeDocument/2006/relationships/image"/><Relationship Id="rId3" Target="../media/image13.png" Type="http://schemas.openxmlformats.org/officeDocument/2006/relationships/image"/><Relationship Id="rId4" Target="../media/image14.svg" Type="http://schemas.openxmlformats.org/officeDocument/2006/relationships/image"/><Relationship Id="rId5" Target="../media/image15.png" Type="http://schemas.openxmlformats.org/officeDocument/2006/relationships/image"/><Relationship Id="rId6" Target="../media/image16.png" Type="http://schemas.openxmlformats.org/officeDocument/2006/relationships/image"/><Relationship Id="rId7" Target="../media/image17.png" Type="http://schemas.openxmlformats.org/officeDocument/2006/relationships/image"/><Relationship Id="rId8" Target="../media/image18.svg" Type="http://schemas.openxmlformats.org/officeDocument/2006/relationships/image"/><Relationship Id="rId9" Target="../media/image19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2.png" Type="http://schemas.openxmlformats.org/officeDocument/2006/relationships/image"/><Relationship Id="rId3" Target="../media/image23.png" Type="http://schemas.openxmlformats.org/officeDocument/2006/relationships/image"/><Relationship Id="rId4" Target="../media/image24.png" Type="http://schemas.openxmlformats.org/officeDocument/2006/relationships/image"/><Relationship Id="rId5" Target="../media/image25.svg" Type="http://schemas.openxmlformats.org/officeDocument/2006/relationships/image"/><Relationship Id="rId6" Target="../media/image26.png" Type="http://schemas.openxmlformats.org/officeDocument/2006/relationships/image"/><Relationship Id="rId7" Target="../media/image27.sv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8.png" Type="http://schemas.openxmlformats.org/officeDocument/2006/relationships/image"/><Relationship Id="rId3" Target="../media/image17.png" Type="http://schemas.openxmlformats.org/officeDocument/2006/relationships/image"/><Relationship Id="rId4" Target="../media/image18.svg" Type="http://schemas.openxmlformats.org/officeDocument/2006/relationships/image"/><Relationship Id="rId5" Target="../media/image29.png" Type="http://schemas.openxmlformats.org/officeDocument/2006/relationships/image"/><Relationship Id="rId6" Target="https://pub.innovatank.com/books/introduction-to-business-w23-update/page/pestel-analysis" TargetMode="External" Type="http://schemas.openxmlformats.org/officeDocument/2006/relationships/hyperlink"/><Relationship Id="rId7" Target="https://pub.innovatank.com/books/introduction-to-business-w23-update/page/pestel-analysis" TargetMode="External" Type="http://schemas.openxmlformats.org/officeDocument/2006/relationships/hyperlink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38.svg" Type="http://schemas.openxmlformats.org/officeDocument/2006/relationships/image"/><Relationship Id="rId11" Target="../media/image39.png" Type="http://schemas.openxmlformats.org/officeDocument/2006/relationships/image"/><Relationship Id="rId12" Target="../media/image40.svg" Type="http://schemas.openxmlformats.org/officeDocument/2006/relationships/image"/><Relationship Id="rId13" Target="../media/image41.png" Type="http://schemas.openxmlformats.org/officeDocument/2006/relationships/image"/><Relationship Id="rId14" Target="../media/image42.svg" Type="http://schemas.openxmlformats.org/officeDocument/2006/relationships/image"/><Relationship Id="rId15" Target="../media/image43.png" Type="http://schemas.openxmlformats.org/officeDocument/2006/relationships/image"/><Relationship Id="rId16" Target="../media/image44.svg" Type="http://schemas.openxmlformats.org/officeDocument/2006/relationships/image"/><Relationship Id="rId2" Target="../media/image30.png" Type="http://schemas.openxmlformats.org/officeDocument/2006/relationships/image"/><Relationship Id="rId3" Target="../media/image31.svg" Type="http://schemas.openxmlformats.org/officeDocument/2006/relationships/image"/><Relationship Id="rId4" Target="../media/image32.png" Type="http://schemas.openxmlformats.org/officeDocument/2006/relationships/image"/><Relationship Id="rId5" Target="../media/image33.svg" Type="http://schemas.openxmlformats.org/officeDocument/2006/relationships/image"/><Relationship Id="rId6" Target="../media/image34.png" Type="http://schemas.openxmlformats.org/officeDocument/2006/relationships/image"/><Relationship Id="rId7" Target="../media/image35.png" Type="http://schemas.openxmlformats.org/officeDocument/2006/relationships/image"/><Relationship Id="rId8" Target="../media/image36.svg" Type="http://schemas.openxmlformats.org/officeDocument/2006/relationships/image"/><Relationship Id="rId9" Target="../media/image37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4.png" Type="http://schemas.openxmlformats.org/officeDocument/2006/relationships/image"/><Relationship Id="rId3" Target="../media/image25.svg" Type="http://schemas.openxmlformats.org/officeDocument/2006/relationships/image"/><Relationship Id="rId4" Target="../media/image45.png" Type="http://schemas.openxmlformats.org/officeDocument/2006/relationships/image"/><Relationship Id="rId5" Target="../media/image46.svg" Type="http://schemas.openxmlformats.org/officeDocument/2006/relationships/image"/><Relationship Id="rId6" Target="../media/image47.png" Type="http://schemas.openxmlformats.org/officeDocument/2006/relationships/image"/><Relationship Id="rId7" Target="../media/image48.svg" Type="http://schemas.openxmlformats.org/officeDocument/2006/relationships/image"/><Relationship Id="rId8" Target="../media/image49.png" Type="http://schemas.openxmlformats.org/officeDocument/2006/relationships/image"/><Relationship Id="rId9" Target="../media/image50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1.png" Type="http://schemas.openxmlformats.org/officeDocument/2006/relationships/image"/><Relationship Id="rId3" Target="../media/image52.sv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3.png" Type="http://schemas.openxmlformats.org/officeDocument/2006/relationships/image"/><Relationship Id="rId3" Target="../media/image15.pn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4.png" Type="http://schemas.openxmlformats.org/officeDocument/2006/relationships/image"/><Relationship Id="rId3" Target="../media/image55.png" Type="http://schemas.openxmlformats.org/officeDocument/2006/relationships/image"/><Relationship Id="rId4" Target="https://pub.innovatank.com/books/introduction-to-business-w23-update/page/pestel-analysis" TargetMode="External" Type="http://schemas.openxmlformats.org/officeDocument/2006/relationships/hyperlink"/><Relationship Id="rId5" Target="https://performanceandimprovement.nhs.wales/our-work/quality-safety-and-improvement/improvement/improvement-cymru-academy/resource-library/academy-toolkit-guides/fishbone-toolkit-guide/" TargetMode="External" Type="http://schemas.openxmlformats.org/officeDocument/2006/relationships/hyperlink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6.png" Type="http://schemas.openxmlformats.org/officeDocument/2006/relationships/image"/><Relationship Id="rId3" Target="../media/image57.png" Type="http://schemas.openxmlformats.org/officeDocument/2006/relationships/image"/><Relationship Id="rId4" Target="../media/image58.svg" Type="http://schemas.openxmlformats.org/officeDocument/2006/relationships/image"/><Relationship Id="rId5" Target="../media/image59.png" Type="http://schemas.openxmlformats.org/officeDocument/2006/relationships/image"/><Relationship Id="rId6" Target="../media/image60.sv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9111" r="0" b="-9111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4313862">
            <a:off x="-437635" y="-2206599"/>
            <a:ext cx="5557180" cy="9492837"/>
          </a:xfrm>
          <a:custGeom>
            <a:avLst/>
            <a:gdLst/>
            <a:ahLst/>
            <a:cxnLst/>
            <a:rect r="r" b="b" t="t" l="l"/>
            <a:pathLst>
              <a:path h="9492837" w="5557180">
                <a:moveTo>
                  <a:pt x="0" y="0"/>
                </a:moveTo>
                <a:lnTo>
                  <a:pt x="5557179" y="0"/>
                </a:lnTo>
                <a:lnTo>
                  <a:pt x="5557179" y="9492836"/>
                </a:lnTo>
                <a:lnTo>
                  <a:pt x="0" y="949283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8870224" y="8928810"/>
            <a:ext cx="547553" cy="658980"/>
          </a:xfrm>
          <a:custGeom>
            <a:avLst/>
            <a:gdLst/>
            <a:ahLst/>
            <a:cxnLst/>
            <a:rect r="r" b="b" t="t" l="l"/>
            <a:pathLst>
              <a:path h="658980" w="547553">
                <a:moveTo>
                  <a:pt x="0" y="0"/>
                </a:moveTo>
                <a:lnTo>
                  <a:pt x="547552" y="0"/>
                </a:lnTo>
                <a:lnTo>
                  <a:pt x="547552" y="658980"/>
                </a:lnTo>
                <a:lnTo>
                  <a:pt x="0" y="65898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12117145" y="3300202"/>
            <a:ext cx="4213252" cy="3686595"/>
          </a:xfrm>
          <a:custGeom>
            <a:avLst/>
            <a:gdLst/>
            <a:ahLst/>
            <a:cxnLst/>
            <a:rect r="r" b="b" t="t" l="l"/>
            <a:pathLst>
              <a:path h="3686595" w="4213252">
                <a:moveTo>
                  <a:pt x="0" y="0"/>
                </a:moveTo>
                <a:lnTo>
                  <a:pt x="4213252" y="0"/>
                </a:lnTo>
                <a:lnTo>
                  <a:pt x="4213252" y="3686596"/>
                </a:lnTo>
                <a:lnTo>
                  <a:pt x="0" y="368659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2340954" y="1109704"/>
            <a:ext cx="10093980" cy="24186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691"/>
              </a:lnSpc>
            </a:pPr>
            <a:r>
              <a:rPr lang="en-US" sz="10454" spc="-773">
                <a:solidFill>
                  <a:srgbClr val="FFFFFF"/>
                </a:solidFill>
                <a:latin typeface="ITC Benguiat"/>
                <a:ea typeface="ITC Benguiat"/>
                <a:cs typeface="ITC Benguiat"/>
                <a:sym typeface="ITC Benguiat"/>
              </a:rPr>
              <a:t>Component 1:</a:t>
            </a:r>
            <a:r>
              <a:rPr lang="en-US" sz="10454" spc="-773">
                <a:solidFill>
                  <a:srgbClr val="FFFFFF"/>
                </a:solidFill>
                <a:latin typeface="ITC Benguiat"/>
                <a:ea typeface="ITC Benguiat"/>
                <a:cs typeface="ITC Benguiat"/>
                <a:sym typeface="ITC Benguiat"/>
              </a:rPr>
              <a:t> </a:t>
            </a:r>
          </a:p>
          <a:p>
            <a:pPr algn="ctr">
              <a:lnSpc>
                <a:spcPts val="12127"/>
              </a:lnSpc>
            </a:pPr>
            <a:r>
              <a:rPr lang="en-US" sz="10454" spc="-773">
                <a:solidFill>
                  <a:srgbClr val="FFFFFF"/>
                </a:solidFill>
                <a:latin typeface="ITC Benguiat"/>
                <a:ea typeface="ITC Benguiat"/>
                <a:cs typeface="ITC Benguiat"/>
                <a:sym typeface="ITC Benguiat"/>
              </a:rPr>
              <a:t>Basil’s Bakery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3870412" y="2896889"/>
            <a:ext cx="11347482" cy="493113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85"/>
              </a:lnSpc>
            </a:pPr>
          </a:p>
          <a:p>
            <a:pPr algn="l">
              <a:lnSpc>
                <a:spcPts val="4385"/>
              </a:lnSpc>
            </a:pPr>
            <a:r>
              <a:rPr lang="en-US" sz="3132" b="true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Student Name: IRENE MATIAS </a:t>
            </a:r>
          </a:p>
          <a:p>
            <a:pPr algn="l">
              <a:lnSpc>
                <a:spcPts val="4385"/>
              </a:lnSpc>
            </a:pPr>
          </a:p>
          <a:p>
            <a:pPr algn="l">
              <a:lnSpc>
                <a:spcPts val="4385"/>
              </a:lnSpc>
            </a:pPr>
            <a:r>
              <a:rPr lang="en-US" sz="3132" b="true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Student ID: 2543005</a:t>
            </a:r>
          </a:p>
          <a:p>
            <a:pPr algn="l">
              <a:lnSpc>
                <a:spcPts val="4385"/>
              </a:lnSpc>
            </a:pPr>
          </a:p>
          <a:p>
            <a:pPr algn="l">
              <a:lnSpc>
                <a:spcPts val="4385"/>
              </a:lnSpc>
            </a:pPr>
            <a:r>
              <a:rPr lang="en-US" sz="3132" b="true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Lecturer’s Name: Rebecca Stewart </a:t>
            </a:r>
          </a:p>
          <a:p>
            <a:pPr algn="l">
              <a:lnSpc>
                <a:spcPts val="4385"/>
              </a:lnSpc>
            </a:pPr>
          </a:p>
          <a:p>
            <a:pPr algn="l">
              <a:lnSpc>
                <a:spcPts val="4385"/>
              </a:lnSpc>
            </a:pPr>
            <a:r>
              <a:rPr lang="en-US" sz="3132" b="true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Module Code:  LCLM4004</a:t>
            </a:r>
          </a:p>
          <a:p>
            <a:pPr algn="l">
              <a:lnSpc>
                <a:spcPts val="4385"/>
              </a:lnSpc>
            </a:pPr>
            <a:r>
              <a:rPr lang="en-US" sz="3132" b="true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Module Name:  Problem Solving and Decision-Making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87391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1920151" y="2314466"/>
            <a:ext cx="6750453" cy="8169988"/>
          </a:xfrm>
          <a:custGeom>
            <a:avLst/>
            <a:gdLst/>
            <a:ahLst/>
            <a:cxnLst/>
            <a:rect r="r" b="b" t="t" l="l"/>
            <a:pathLst>
              <a:path h="8169988" w="6750453">
                <a:moveTo>
                  <a:pt x="0" y="0"/>
                </a:moveTo>
                <a:lnTo>
                  <a:pt x="6750453" y="0"/>
                </a:lnTo>
                <a:lnTo>
                  <a:pt x="6750453" y="8169988"/>
                </a:lnTo>
                <a:lnTo>
                  <a:pt x="0" y="816998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2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8782866" y="1028700"/>
            <a:ext cx="10933496" cy="13232673"/>
          </a:xfrm>
          <a:custGeom>
            <a:avLst/>
            <a:gdLst/>
            <a:ahLst/>
            <a:cxnLst/>
            <a:rect r="r" b="b" t="t" l="l"/>
            <a:pathLst>
              <a:path h="13232673" w="10933496">
                <a:moveTo>
                  <a:pt x="0" y="0"/>
                </a:moveTo>
                <a:lnTo>
                  <a:pt x="10933496" y="0"/>
                </a:lnTo>
                <a:lnTo>
                  <a:pt x="10933496" y="13232673"/>
                </a:lnTo>
                <a:lnTo>
                  <a:pt x="0" y="1323267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9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4296644" y="-1800334"/>
            <a:ext cx="5925312" cy="8229600"/>
          </a:xfrm>
          <a:custGeom>
            <a:avLst/>
            <a:gdLst/>
            <a:ahLst/>
            <a:cxnLst/>
            <a:rect r="r" b="b" t="t" l="l"/>
            <a:pathLst>
              <a:path h="8229600" w="5925312">
                <a:moveTo>
                  <a:pt x="0" y="0"/>
                </a:moveTo>
                <a:lnTo>
                  <a:pt x="5925312" y="0"/>
                </a:lnTo>
                <a:lnTo>
                  <a:pt x="5925312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4422373" y="2784506"/>
            <a:ext cx="9443254" cy="45869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73"/>
              </a:lnSpc>
            </a:pPr>
            <a:r>
              <a:rPr lang="en-US" sz="240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Hello everyone. Today </a:t>
            </a:r>
            <a:r>
              <a:rPr lang="en-US" sz="240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I’m going to talk about Basil’s Bakery, a small business in a retail park in Coventry.</a:t>
            </a:r>
          </a:p>
          <a:p>
            <a:pPr algn="l">
              <a:lnSpc>
                <a:spcPts val="3373"/>
              </a:lnSpc>
            </a:pPr>
          </a:p>
          <a:p>
            <a:pPr algn="l">
              <a:lnSpc>
                <a:spcPts val="3373"/>
              </a:lnSpc>
            </a:pPr>
            <a:r>
              <a:rPr lang="en-US" sz="240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First, I’ll introduce the business and its location.</a:t>
            </a:r>
          </a:p>
          <a:p>
            <a:pPr algn="l">
              <a:lnSpc>
                <a:spcPts val="3373"/>
              </a:lnSpc>
            </a:pPr>
            <a:r>
              <a:rPr lang="en-US" sz="240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Then I’ll explain its main </a:t>
            </a:r>
            <a:r>
              <a:rPr lang="en-US" sz="2409" i="true">
                <a:solidFill>
                  <a:srgbClr val="FFFFFF"/>
                </a:solidFill>
                <a:latin typeface="Open Sans Italics"/>
                <a:ea typeface="Open Sans Italics"/>
                <a:cs typeface="Open Sans Italics"/>
                <a:sym typeface="Open Sans Italics"/>
              </a:rPr>
              <a:t>problems</a:t>
            </a:r>
            <a:r>
              <a:rPr lang="en-US" sz="240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and why its sales are </a:t>
            </a:r>
            <a:r>
              <a:rPr lang="en-US" b="true" sz="2409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falling</a:t>
            </a:r>
            <a:r>
              <a:rPr lang="en-US" sz="240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.</a:t>
            </a:r>
          </a:p>
          <a:p>
            <a:pPr algn="l">
              <a:lnSpc>
                <a:spcPts val="3373"/>
              </a:lnSpc>
            </a:pPr>
          </a:p>
          <a:p>
            <a:pPr algn="l">
              <a:lnSpc>
                <a:spcPts val="3373"/>
              </a:lnSpc>
            </a:pPr>
            <a:r>
              <a:rPr lang="en-US" sz="240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I’ll use a</a:t>
            </a:r>
            <a:r>
              <a:rPr lang="en-US" b="true" sz="2409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PESTEL analysis </a:t>
            </a:r>
            <a:r>
              <a:rPr lang="en-US" sz="240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to look at the external factors that affect the business, and a cause-and-effect analysis to show the main reasons for the drop in sales.</a:t>
            </a:r>
          </a:p>
          <a:p>
            <a:pPr algn="l">
              <a:lnSpc>
                <a:spcPts val="3373"/>
              </a:lnSpc>
            </a:pPr>
          </a:p>
          <a:p>
            <a:pPr algn="l">
              <a:lnSpc>
                <a:spcPts val="3373"/>
              </a:lnSpc>
            </a:pPr>
            <a:r>
              <a:rPr lang="en-US" sz="240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Finally, I’ll present the PESTEL diagram and my conclusions.</a:t>
            </a:r>
          </a:p>
        </p:txBody>
      </p:sp>
      <p:sp>
        <p:nvSpPr>
          <p:cNvPr name="Freeform 6" id="6"/>
          <p:cNvSpPr/>
          <p:nvPr/>
        </p:nvSpPr>
        <p:spPr>
          <a:xfrm flipH="false" flipV="false" rot="0">
            <a:off x="-1933956" y="2943273"/>
            <a:ext cx="5925312" cy="8229600"/>
          </a:xfrm>
          <a:custGeom>
            <a:avLst/>
            <a:gdLst/>
            <a:ahLst/>
            <a:cxnLst/>
            <a:rect r="r" b="b" t="t" l="l"/>
            <a:pathLst>
              <a:path h="8229600" w="5925312">
                <a:moveTo>
                  <a:pt x="0" y="0"/>
                </a:moveTo>
                <a:lnTo>
                  <a:pt x="5925312" y="0"/>
                </a:lnTo>
                <a:lnTo>
                  <a:pt x="5925312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0109312" y="6910213"/>
            <a:ext cx="5630676" cy="7218815"/>
          </a:xfrm>
          <a:custGeom>
            <a:avLst/>
            <a:gdLst/>
            <a:ahLst/>
            <a:cxnLst/>
            <a:rect r="r" b="b" t="t" l="l"/>
            <a:pathLst>
              <a:path h="7218815" w="5630676">
                <a:moveTo>
                  <a:pt x="0" y="0"/>
                </a:moveTo>
                <a:lnTo>
                  <a:pt x="5630676" y="0"/>
                </a:lnTo>
                <a:lnTo>
                  <a:pt x="5630676" y="7218815"/>
                </a:lnTo>
                <a:lnTo>
                  <a:pt x="0" y="721881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3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87391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5085267" y="2144000"/>
            <a:ext cx="1431447" cy="2272137"/>
          </a:xfrm>
          <a:custGeom>
            <a:avLst/>
            <a:gdLst/>
            <a:ahLst/>
            <a:cxnLst/>
            <a:rect r="r" b="b" t="t" l="l"/>
            <a:pathLst>
              <a:path h="2272137" w="1431447">
                <a:moveTo>
                  <a:pt x="0" y="0"/>
                </a:moveTo>
                <a:lnTo>
                  <a:pt x="1431446" y="0"/>
                </a:lnTo>
                <a:lnTo>
                  <a:pt x="1431446" y="2272137"/>
                </a:lnTo>
                <a:lnTo>
                  <a:pt x="0" y="227213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9797213" y="2396987"/>
            <a:ext cx="1877851" cy="2276183"/>
          </a:xfrm>
          <a:custGeom>
            <a:avLst/>
            <a:gdLst/>
            <a:ahLst/>
            <a:cxnLst/>
            <a:rect r="r" b="b" t="t" l="l"/>
            <a:pathLst>
              <a:path h="2276183" w="1877851">
                <a:moveTo>
                  <a:pt x="0" y="0"/>
                </a:moveTo>
                <a:lnTo>
                  <a:pt x="1877851" y="0"/>
                </a:lnTo>
                <a:lnTo>
                  <a:pt x="1877851" y="2276183"/>
                </a:lnTo>
                <a:lnTo>
                  <a:pt x="0" y="227618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2973744" y="2396987"/>
            <a:ext cx="1968024" cy="1968024"/>
          </a:xfrm>
          <a:custGeom>
            <a:avLst/>
            <a:gdLst/>
            <a:ahLst/>
            <a:cxnLst/>
            <a:rect r="r" b="b" t="t" l="l"/>
            <a:pathLst>
              <a:path h="1968024" w="1968024">
                <a:moveTo>
                  <a:pt x="0" y="0"/>
                </a:moveTo>
                <a:lnTo>
                  <a:pt x="1968025" y="0"/>
                </a:lnTo>
                <a:lnTo>
                  <a:pt x="1968025" y="1968024"/>
                </a:lnTo>
                <a:lnTo>
                  <a:pt x="0" y="196802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1108958" y="4215690"/>
            <a:ext cx="3425039" cy="3065410"/>
          </a:xfrm>
          <a:custGeom>
            <a:avLst/>
            <a:gdLst/>
            <a:ahLst/>
            <a:cxnLst/>
            <a:rect r="r" b="b" t="t" l="l"/>
            <a:pathLst>
              <a:path h="3065410" w="3425039">
                <a:moveTo>
                  <a:pt x="0" y="0"/>
                </a:moveTo>
                <a:lnTo>
                  <a:pt x="3425039" y="0"/>
                </a:lnTo>
                <a:lnTo>
                  <a:pt x="3425039" y="3065410"/>
                </a:lnTo>
                <a:lnTo>
                  <a:pt x="0" y="306541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4291538" y="4503731"/>
            <a:ext cx="3031939" cy="14169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97"/>
              </a:lnSpc>
            </a:pPr>
            <a:r>
              <a:rPr lang="en-US" sz="2712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Retail </a:t>
            </a:r>
            <a:r>
              <a:rPr lang="en-US" sz="2712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park in </a:t>
            </a:r>
            <a:r>
              <a:rPr lang="en-US" b="true" sz="2712" i="true">
                <a:solidFill>
                  <a:srgbClr val="FFFFFF"/>
                </a:solidFill>
                <a:latin typeface="Open Sans Bold Italics"/>
                <a:ea typeface="Open Sans Bold Italics"/>
                <a:cs typeface="Open Sans Bold Italics"/>
                <a:sym typeface="Open Sans Bold Italics"/>
              </a:rPr>
              <a:t>Coventry, UK</a:t>
            </a:r>
          </a:p>
          <a:p>
            <a:pPr algn="ctr">
              <a:lnSpc>
                <a:spcPts val="3797"/>
              </a:lnSpc>
            </a:pPr>
          </a:p>
        </p:txBody>
      </p:sp>
      <p:sp>
        <p:nvSpPr>
          <p:cNvPr name="AutoShape 7" id="7"/>
          <p:cNvSpPr/>
          <p:nvPr/>
        </p:nvSpPr>
        <p:spPr>
          <a:xfrm>
            <a:off x="5781940" y="5714824"/>
            <a:ext cx="0" cy="1566275"/>
          </a:xfrm>
          <a:prstGeom prst="line">
            <a:avLst/>
          </a:prstGeom>
          <a:ln cap="flat" w="38100">
            <a:solidFill>
              <a:srgbClr val="FFFFF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8" id="8"/>
          <p:cNvSpPr/>
          <p:nvPr/>
        </p:nvSpPr>
        <p:spPr>
          <a:xfrm flipH="false" flipV="false" rot="0">
            <a:off x="3611344" y="3202398"/>
            <a:ext cx="903392" cy="1358483"/>
          </a:xfrm>
          <a:custGeom>
            <a:avLst/>
            <a:gdLst/>
            <a:ahLst/>
            <a:cxnLst/>
            <a:rect r="r" b="b" t="t" l="l"/>
            <a:pathLst>
              <a:path h="1358483" w="903392">
                <a:moveTo>
                  <a:pt x="0" y="0"/>
                </a:moveTo>
                <a:lnTo>
                  <a:pt x="903392" y="0"/>
                </a:lnTo>
                <a:lnTo>
                  <a:pt x="903392" y="1358483"/>
                </a:lnTo>
                <a:lnTo>
                  <a:pt x="0" y="135848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true" rot="0">
            <a:off x="3473873" y="7715331"/>
            <a:ext cx="589167" cy="885966"/>
          </a:xfrm>
          <a:custGeom>
            <a:avLst/>
            <a:gdLst/>
            <a:ahLst/>
            <a:cxnLst/>
            <a:rect r="r" b="b" t="t" l="l"/>
            <a:pathLst>
              <a:path h="885966" w="589167">
                <a:moveTo>
                  <a:pt x="0" y="885966"/>
                </a:moveTo>
                <a:lnTo>
                  <a:pt x="589167" y="885966"/>
                </a:lnTo>
                <a:lnTo>
                  <a:pt x="589167" y="0"/>
                </a:lnTo>
                <a:lnTo>
                  <a:pt x="0" y="0"/>
                </a:lnTo>
                <a:lnTo>
                  <a:pt x="0" y="885966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AutoShape 10" id="10"/>
          <p:cNvSpPr/>
          <p:nvPr/>
        </p:nvSpPr>
        <p:spPr>
          <a:xfrm flipH="true">
            <a:off x="8407411" y="8582247"/>
            <a:ext cx="1473178" cy="0"/>
          </a:xfrm>
          <a:prstGeom prst="line">
            <a:avLst/>
          </a:prstGeom>
          <a:ln cap="flat" w="38100">
            <a:solidFill>
              <a:srgbClr val="FFFFF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11" id="11"/>
          <p:cNvSpPr/>
          <p:nvPr/>
        </p:nvSpPr>
        <p:spPr>
          <a:xfrm flipH="false" flipV="false" rot="0">
            <a:off x="4533997" y="4807212"/>
            <a:ext cx="4351587" cy="3364911"/>
          </a:xfrm>
          <a:custGeom>
            <a:avLst/>
            <a:gdLst/>
            <a:ahLst/>
            <a:cxnLst/>
            <a:rect r="r" b="b" t="t" l="l"/>
            <a:pathLst>
              <a:path h="3364911" w="4351587">
                <a:moveTo>
                  <a:pt x="0" y="0"/>
                </a:moveTo>
                <a:lnTo>
                  <a:pt x="4351587" y="0"/>
                </a:lnTo>
                <a:lnTo>
                  <a:pt x="4351587" y="3364911"/>
                </a:lnTo>
                <a:lnTo>
                  <a:pt x="0" y="336491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0" t="-32638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-8872204">
            <a:off x="13319811" y="5778823"/>
            <a:ext cx="5996453" cy="3028209"/>
          </a:xfrm>
          <a:custGeom>
            <a:avLst/>
            <a:gdLst/>
            <a:ahLst/>
            <a:cxnLst/>
            <a:rect r="r" b="b" t="t" l="l"/>
            <a:pathLst>
              <a:path h="3028209" w="5996453">
                <a:moveTo>
                  <a:pt x="0" y="0"/>
                </a:moveTo>
                <a:lnTo>
                  <a:pt x="5996453" y="0"/>
                </a:lnTo>
                <a:lnTo>
                  <a:pt x="5996453" y="3028208"/>
                </a:lnTo>
                <a:lnTo>
                  <a:pt x="0" y="3028208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454034" y="6043649"/>
            <a:ext cx="2367444" cy="3054766"/>
          </a:xfrm>
          <a:custGeom>
            <a:avLst/>
            <a:gdLst/>
            <a:ahLst/>
            <a:cxnLst/>
            <a:rect r="r" b="b" t="t" l="l"/>
            <a:pathLst>
              <a:path h="3054766" w="2367444">
                <a:moveTo>
                  <a:pt x="0" y="0"/>
                </a:moveTo>
                <a:lnTo>
                  <a:pt x="2367444" y="0"/>
                </a:lnTo>
                <a:lnTo>
                  <a:pt x="2367444" y="3054766"/>
                </a:lnTo>
                <a:lnTo>
                  <a:pt x="0" y="3054766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l="0" t="0" r="0" b="0"/>
            </a:stretch>
          </a:blipFill>
        </p:spPr>
      </p:sp>
      <p:sp>
        <p:nvSpPr>
          <p:cNvPr name="TextBox 14" id="14"/>
          <p:cNvSpPr txBox="true"/>
          <p:nvPr/>
        </p:nvSpPr>
        <p:spPr>
          <a:xfrm rot="0">
            <a:off x="4514736" y="8077636"/>
            <a:ext cx="3437800" cy="158106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174"/>
              </a:lnSpc>
            </a:pPr>
            <a:r>
              <a:rPr lang="en-US" sz="2267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Local shoppers, retail wo</a:t>
            </a:r>
            <a:r>
              <a:rPr lang="en-US" sz="2267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rkers, office workers and warehouse workers</a:t>
            </a:r>
          </a:p>
          <a:p>
            <a:pPr algn="ctr">
              <a:lnSpc>
                <a:spcPts val="3174"/>
              </a:lnSpc>
            </a:pPr>
          </a:p>
        </p:txBody>
      </p:sp>
      <p:sp>
        <p:nvSpPr>
          <p:cNvPr name="TextBox 15" id="15"/>
          <p:cNvSpPr txBox="true"/>
          <p:nvPr/>
        </p:nvSpPr>
        <p:spPr>
          <a:xfrm rot="0">
            <a:off x="9066599" y="4827552"/>
            <a:ext cx="3339079" cy="158071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174"/>
              </a:lnSpc>
            </a:pPr>
            <a:r>
              <a:rPr lang="en-US" sz="2267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Small, i</a:t>
            </a:r>
            <a:r>
              <a:rPr lang="en-US" sz="2267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ndependent artisan bakery </a:t>
            </a:r>
          </a:p>
          <a:p>
            <a:pPr algn="ctr">
              <a:lnSpc>
                <a:spcPts val="3174"/>
              </a:lnSpc>
            </a:pPr>
            <a:r>
              <a:rPr lang="en-US" sz="2267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founded in </a:t>
            </a:r>
            <a:r>
              <a:rPr lang="en-US" b="true" sz="2267" i="true">
                <a:solidFill>
                  <a:srgbClr val="FFFFFF"/>
                </a:solidFill>
                <a:latin typeface="Open Sans Bold Italics"/>
                <a:ea typeface="Open Sans Bold Italics"/>
                <a:cs typeface="Open Sans Bold Italics"/>
                <a:sym typeface="Open Sans Bold Italics"/>
              </a:rPr>
              <a:t>2015</a:t>
            </a:r>
            <a:r>
              <a:rPr lang="en-US" sz="2267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.</a:t>
            </a:r>
          </a:p>
          <a:p>
            <a:pPr algn="ctr">
              <a:lnSpc>
                <a:spcPts val="3174"/>
              </a:lnSpc>
            </a:pPr>
          </a:p>
        </p:txBody>
      </p:sp>
      <p:sp>
        <p:nvSpPr>
          <p:cNvPr name="TextBox 16" id="16"/>
          <p:cNvSpPr txBox="true"/>
          <p:nvPr/>
        </p:nvSpPr>
        <p:spPr>
          <a:xfrm rot="0">
            <a:off x="12476331" y="4827552"/>
            <a:ext cx="2962850" cy="158071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174"/>
              </a:lnSpc>
            </a:pPr>
            <a:r>
              <a:rPr lang="en-US" sz="2267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Cakes, pastries </a:t>
            </a:r>
            <a:r>
              <a:rPr lang="en-US" sz="2267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and breads made with </a:t>
            </a:r>
            <a:r>
              <a:rPr lang="en-US" b="true" sz="2267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organic</a:t>
            </a:r>
            <a:r>
              <a:rPr lang="en-US" sz="2267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ingredients</a:t>
            </a:r>
          </a:p>
          <a:p>
            <a:pPr algn="ctr">
              <a:lnSpc>
                <a:spcPts val="3174"/>
              </a:lnSpc>
            </a:pPr>
          </a:p>
        </p:txBody>
      </p:sp>
      <p:sp>
        <p:nvSpPr>
          <p:cNvPr name="TextBox 17" id="17"/>
          <p:cNvSpPr txBox="true"/>
          <p:nvPr/>
        </p:nvSpPr>
        <p:spPr>
          <a:xfrm rot="0">
            <a:off x="10146434" y="8077636"/>
            <a:ext cx="4518488" cy="118066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174"/>
              </a:lnSpc>
            </a:pPr>
            <a:r>
              <a:rPr lang="en-US" sz="2267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Sales are down 25% since 2019, but </a:t>
            </a:r>
            <a:r>
              <a:rPr lang="en-US" sz="2267" b="true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costs keep growing</a:t>
            </a:r>
            <a:r>
              <a:rPr lang="en-US" sz="2267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. </a:t>
            </a:r>
          </a:p>
          <a:p>
            <a:pPr algn="ctr">
              <a:lnSpc>
                <a:spcPts val="3174"/>
              </a:lnSpc>
            </a:pPr>
          </a:p>
        </p:txBody>
      </p:sp>
      <p:sp>
        <p:nvSpPr>
          <p:cNvPr name="TextBox 18" id="18"/>
          <p:cNvSpPr txBox="true"/>
          <p:nvPr/>
        </p:nvSpPr>
        <p:spPr>
          <a:xfrm rot="0">
            <a:off x="6001579" y="685708"/>
            <a:ext cx="6525363" cy="12308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999"/>
              </a:lnSpc>
            </a:pPr>
            <a:r>
              <a:rPr lang="en-US" sz="3571" b="true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Backg</a:t>
            </a:r>
            <a:r>
              <a:rPr lang="en-US" b="true" sz="3571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round of Basil’s Bakery</a:t>
            </a:r>
          </a:p>
          <a:p>
            <a:pPr algn="ctr">
              <a:lnSpc>
                <a:spcPts val="4999"/>
              </a:lnSpc>
            </a:pP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87391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4475222" y="8198951"/>
            <a:ext cx="3082989" cy="2373901"/>
          </a:xfrm>
          <a:custGeom>
            <a:avLst/>
            <a:gdLst/>
            <a:ahLst/>
            <a:cxnLst/>
            <a:rect r="r" b="b" t="t" l="l"/>
            <a:pathLst>
              <a:path h="2373901" w="3082989">
                <a:moveTo>
                  <a:pt x="0" y="0"/>
                </a:moveTo>
                <a:lnTo>
                  <a:pt x="3082989" y="0"/>
                </a:lnTo>
                <a:lnTo>
                  <a:pt x="3082989" y="2373902"/>
                </a:lnTo>
                <a:lnTo>
                  <a:pt x="0" y="237390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0" y="5887609"/>
            <a:ext cx="3739720" cy="2879584"/>
          </a:xfrm>
          <a:custGeom>
            <a:avLst/>
            <a:gdLst/>
            <a:ahLst/>
            <a:cxnLst/>
            <a:rect r="r" b="b" t="t" l="l"/>
            <a:pathLst>
              <a:path h="2879584" w="3739720">
                <a:moveTo>
                  <a:pt x="0" y="0"/>
                </a:moveTo>
                <a:lnTo>
                  <a:pt x="3739720" y="0"/>
                </a:lnTo>
                <a:lnTo>
                  <a:pt x="3739720" y="2879584"/>
                </a:lnTo>
                <a:lnTo>
                  <a:pt x="0" y="287958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30000"/>
            </a:blip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767004" y="3053826"/>
            <a:ext cx="4671079" cy="2669236"/>
            <a:chOff x="0" y="0"/>
            <a:chExt cx="1230243" cy="703009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230243" cy="703009"/>
            </a:xfrm>
            <a:custGeom>
              <a:avLst/>
              <a:gdLst/>
              <a:ahLst/>
              <a:cxnLst/>
              <a:rect r="r" b="b" t="t" l="l"/>
              <a:pathLst>
                <a:path h="703009" w="1230243">
                  <a:moveTo>
                    <a:pt x="67954" y="0"/>
                  </a:moveTo>
                  <a:lnTo>
                    <a:pt x="1162289" y="0"/>
                  </a:lnTo>
                  <a:cubicBezTo>
                    <a:pt x="1199819" y="0"/>
                    <a:pt x="1230243" y="30424"/>
                    <a:pt x="1230243" y="67954"/>
                  </a:cubicBezTo>
                  <a:lnTo>
                    <a:pt x="1230243" y="635055"/>
                  </a:lnTo>
                  <a:cubicBezTo>
                    <a:pt x="1230243" y="653077"/>
                    <a:pt x="1223083" y="670361"/>
                    <a:pt x="1210340" y="683105"/>
                  </a:cubicBezTo>
                  <a:cubicBezTo>
                    <a:pt x="1197596" y="695849"/>
                    <a:pt x="1180311" y="703009"/>
                    <a:pt x="1162289" y="703009"/>
                  </a:cubicBezTo>
                  <a:lnTo>
                    <a:pt x="67954" y="703009"/>
                  </a:lnTo>
                  <a:cubicBezTo>
                    <a:pt x="49932" y="703009"/>
                    <a:pt x="32647" y="695849"/>
                    <a:pt x="19903" y="683105"/>
                  </a:cubicBezTo>
                  <a:cubicBezTo>
                    <a:pt x="7159" y="670361"/>
                    <a:pt x="0" y="653077"/>
                    <a:pt x="0" y="635055"/>
                  </a:cubicBezTo>
                  <a:lnTo>
                    <a:pt x="0" y="67954"/>
                  </a:lnTo>
                  <a:cubicBezTo>
                    <a:pt x="0" y="49932"/>
                    <a:pt x="7159" y="32647"/>
                    <a:pt x="19903" y="19903"/>
                  </a:cubicBezTo>
                  <a:cubicBezTo>
                    <a:pt x="32647" y="7159"/>
                    <a:pt x="49932" y="0"/>
                    <a:pt x="67954" y="0"/>
                  </a:cubicBezTo>
                  <a:close/>
                </a:path>
              </a:pathLst>
            </a:custGeom>
            <a:ln w="28575" cap="rnd">
              <a:solidFill>
                <a:srgbClr val="FFFFFF"/>
              </a:solidFill>
              <a:prstDash val="solid"/>
              <a:round/>
            </a:ln>
          </p:spPr>
        </p:sp>
        <p:sp>
          <p:nvSpPr>
            <p:cNvPr name="TextBox 6" id="6"/>
            <p:cNvSpPr txBox="true"/>
            <p:nvPr/>
          </p:nvSpPr>
          <p:spPr>
            <a:xfrm>
              <a:off x="0" y="-28575"/>
              <a:ext cx="1230243" cy="73158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375"/>
                </a:lnSpc>
              </a:pPr>
            </a:p>
          </p:txBody>
        </p:sp>
      </p:grpSp>
      <p:sp>
        <p:nvSpPr>
          <p:cNvPr name="TextBox 7" id="7"/>
          <p:cNvSpPr txBox="true"/>
          <p:nvPr/>
        </p:nvSpPr>
        <p:spPr>
          <a:xfrm rot="0">
            <a:off x="6170906" y="3160989"/>
            <a:ext cx="4749871" cy="24453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20"/>
              </a:lnSpc>
            </a:pPr>
            <a:r>
              <a:rPr lang="en-US" sz="2000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Fewer people are visiting the retail park </a:t>
            </a:r>
          </a:p>
          <a:p>
            <a:pPr algn="l">
              <a:lnSpc>
                <a:spcPts val="2420"/>
              </a:lnSpc>
            </a:pPr>
          </a:p>
          <a:p>
            <a:pPr algn="l">
              <a:lnSpc>
                <a:spcPts val="2420"/>
              </a:lnSpc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The shops next to us have closed</a:t>
            </a:r>
          </a:p>
          <a:p>
            <a:pPr algn="l">
              <a:lnSpc>
                <a:spcPts val="2420"/>
              </a:lnSpc>
            </a:pPr>
          </a:p>
          <a:p>
            <a:pPr algn="l">
              <a:lnSpc>
                <a:spcPts val="2420"/>
              </a:lnSpc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More people start work from home</a:t>
            </a:r>
          </a:p>
          <a:p>
            <a:pPr algn="l">
              <a:lnSpc>
                <a:spcPts val="2420"/>
              </a:lnSpc>
            </a:pPr>
          </a:p>
          <a:p>
            <a:pPr algn="l">
              <a:lnSpc>
                <a:spcPts val="2420"/>
              </a:lnSpc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Ingredient prices and running costs are going up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1624663" y="3202111"/>
            <a:ext cx="5634637" cy="25209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00"/>
              </a:lnSpc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No delivery service.</a:t>
            </a:r>
          </a:p>
          <a:p>
            <a:pPr algn="l">
              <a:lnSpc>
                <a:spcPts val="2500"/>
              </a:lnSpc>
            </a:pPr>
          </a:p>
          <a:p>
            <a:pPr algn="l">
              <a:lnSpc>
                <a:spcPts val="2500"/>
              </a:lnSpc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Difficul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ty managing pre-orders</a:t>
            </a:r>
          </a:p>
          <a:p>
            <a:pPr algn="l">
              <a:lnSpc>
                <a:spcPts val="2500"/>
              </a:lnSpc>
            </a:pPr>
          </a:p>
          <a:p>
            <a:pPr algn="l">
              <a:lnSpc>
                <a:spcPts val="2500"/>
              </a:lnSpc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Customers wait a long time when we are busy.</a:t>
            </a:r>
          </a:p>
          <a:p>
            <a:pPr algn="l">
              <a:lnSpc>
                <a:spcPts val="2500"/>
              </a:lnSpc>
            </a:pPr>
          </a:p>
          <a:p>
            <a:pPr algn="l">
              <a:lnSpc>
                <a:spcPts val="2500"/>
              </a:lnSpc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Only Basil makes our products</a:t>
            </a:r>
          </a:p>
          <a:p>
            <a:pPr algn="l">
              <a:lnSpc>
                <a:spcPts val="2500"/>
              </a:lnSpc>
            </a:pPr>
          </a:p>
        </p:txBody>
      </p:sp>
      <p:grpSp>
        <p:nvGrpSpPr>
          <p:cNvPr name="Group 9" id="9"/>
          <p:cNvGrpSpPr/>
          <p:nvPr/>
        </p:nvGrpSpPr>
        <p:grpSpPr>
          <a:xfrm rot="0">
            <a:off x="5625344" y="3009962"/>
            <a:ext cx="11998638" cy="2774418"/>
            <a:chOff x="0" y="0"/>
            <a:chExt cx="3160135" cy="730711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3160135" cy="730711"/>
            </a:xfrm>
            <a:custGeom>
              <a:avLst/>
              <a:gdLst/>
              <a:ahLst/>
              <a:cxnLst/>
              <a:rect r="r" b="b" t="t" l="l"/>
              <a:pathLst>
                <a:path h="730711" w="3160135">
                  <a:moveTo>
                    <a:pt x="26455" y="0"/>
                  </a:moveTo>
                  <a:lnTo>
                    <a:pt x="3133681" y="0"/>
                  </a:lnTo>
                  <a:cubicBezTo>
                    <a:pt x="3140697" y="0"/>
                    <a:pt x="3147426" y="2787"/>
                    <a:pt x="3152387" y="7748"/>
                  </a:cubicBezTo>
                  <a:cubicBezTo>
                    <a:pt x="3157348" y="12710"/>
                    <a:pt x="3160135" y="19438"/>
                    <a:pt x="3160135" y="26455"/>
                  </a:cubicBezTo>
                  <a:lnTo>
                    <a:pt x="3160135" y="704256"/>
                  </a:lnTo>
                  <a:cubicBezTo>
                    <a:pt x="3160135" y="711272"/>
                    <a:pt x="3157348" y="718001"/>
                    <a:pt x="3152387" y="722963"/>
                  </a:cubicBezTo>
                  <a:cubicBezTo>
                    <a:pt x="3147426" y="727924"/>
                    <a:pt x="3140697" y="730711"/>
                    <a:pt x="3133681" y="730711"/>
                  </a:cubicBezTo>
                  <a:lnTo>
                    <a:pt x="26455" y="730711"/>
                  </a:lnTo>
                  <a:cubicBezTo>
                    <a:pt x="19438" y="730711"/>
                    <a:pt x="12710" y="727924"/>
                    <a:pt x="7748" y="722963"/>
                  </a:cubicBezTo>
                  <a:cubicBezTo>
                    <a:pt x="2787" y="718001"/>
                    <a:pt x="0" y="711272"/>
                    <a:pt x="0" y="704256"/>
                  </a:cubicBezTo>
                  <a:lnTo>
                    <a:pt x="0" y="26455"/>
                  </a:lnTo>
                  <a:cubicBezTo>
                    <a:pt x="0" y="19438"/>
                    <a:pt x="2787" y="12710"/>
                    <a:pt x="7748" y="7748"/>
                  </a:cubicBezTo>
                  <a:cubicBezTo>
                    <a:pt x="12710" y="2787"/>
                    <a:pt x="19438" y="0"/>
                    <a:pt x="26455" y="0"/>
                  </a:cubicBezTo>
                  <a:close/>
                </a:path>
              </a:pathLst>
            </a:custGeom>
            <a:ln w="28575" cap="rnd">
              <a:solidFill>
                <a:srgbClr val="FFFFFF"/>
              </a:solidFill>
              <a:prstDash val="solid"/>
              <a:round/>
            </a:ln>
          </p:spPr>
        </p:sp>
        <p:sp>
          <p:nvSpPr>
            <p:cNvPr name="TextBox 11" id="11"/>
            <p:cNvSpPr txBox="true"/>
            <p:nvPr/>
          </p:nvSpPr>
          <p:spPr>
            <a:xfrm>
              <a:off x="0" y="-28575"/>
              <a:ext cx="3160135" cy="75928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just">
                <a:lnSpc>
                  <a:spcPts val="2375"/>
                </a:lnSpc>
              </a:pPr>
            </a:p>
          </p:txBody>
        </p:sp>
      </p:grpSp>
      <p:sp>
        <p:nvSpPr>
          <p:cNvPr name="Freeform 12" id="12"/>
          <p:cNvSpPr/>
          <p:nvPr/>
        </p:nvSpPr>
        <p:spPr>
          <a:xfrm flipH="false" flipV="false" rot="0">
            <a:off x="4573123" y="6536652"/>
            <a:ext cx="1885628" cy="1904674"/>
          </a:xfrm>
          <a:custGeom>
            <a:avLst/>
            <a:gdLst/>
            <a:ahLst/>
            <a:cxnLst/>
            <a:rect r="r" b="b" t="t" l="l"/>
            <a:pathLst>
              <a:path h="1904674" w="1885628">
                <a:moveTo>
                  <a:pt x="0" y="0"/>
                </a:moveTo>
                <a:lnTo>
                  <a:pt x="1885627" y="0"/>
                </a:lnTo>
                <a:lnTo>
                  <a:pt x="1885627" y="1904675"/>
                </a:lnTo>
                <a:lnTo>
                  <a:pt x="0" y="190467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0">
            <a:off x="9144000" y="7851775"/>
            <a:ext cx="4146344" cy="1406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 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Retail park closures, 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•changes in working patterns and  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 wider economic conditions.</a:t>
            </a:r>
          </a:p>
          <a:p>
            <a:pPr algn="ctr">
              <a:lnSpc>
                <a:spcPts val="2800"/>
              </a:lnSpc>
            </a:pPr>
          </a:p>
        </p:txBody>
      </p:sp>
      <p:sp>
        <p:nvSpPr>
          <p:cNvPr name="Freeform 14" id="14"/>
          <p:cNvSpPr/>
          <p:nvPr/>
        </p:nvSpPr>
        <p:spPr>
          <a:xfrm flipH="false" flipV="false" rot="0">
            <a:off x="10536661" y="6347958"/>
            <a:ext cx="1832484" cy="1850993"/>
          </a:xfrm>
          <a:custGeom>
            <a:avLst/>
            <a:gdLst/>
            <a:ahLst/>
            <a:cxnLst/>
            <a:rect r="r" b="b" t="t" l="l"/>
            <a:pathLst>
              <a:path h="1850993" w="1832484">
                <a:moveTo>
                  <a:pt x="0" y="0"/>
                </a:moveTo>
                <a:lnTo>
                  <a:pt x="1832484" y="0"/>
                </a:lnTo>
                <a:lnTo>
                  <a:pt x="1832484" y="1850993"/>
                </a:lnTo>
                <a:lnTo>
                  <a:pt x="0" y="185099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15013418" y="7419312"/>
            <a:ext cx="2979323" cy="3071467"/>
          </a:xfrm>
          <a:custGeom>
            <a:avLst/>
            <a:gdLst/>
            <a:ahLst/>
            <a:cxnLst/>
            <a:rect r="r" b="b" t="t" l="l"/>
            <a:pathLst>
              <a:path h="3071467" w="2979323">
                <a:moveTo>
                  <a:pt x="0" y="0"/>
                </a:moveTo>
                <a:lnTo>
                  <a:pt x="2979323" y="0"/>
                </a:lnTo>
                <a:lnTo>
                  <a:pt x="2979323" y="3071466"/>
                </a:lnTo>
                <a:lnTo>
                  <a:pt x="0" y="307146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30000"/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6" id="16"/>
          <p:cNvSpPr txBox="true"/>
          <p:nvPr/>
        </p:nvSpPr>
        <p:spPr>
          <a:xfrm rot="0">
            <a:off x="4123211" y="1523722"/>
            <a:ext cx="10041578" cy="6549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362"/>
              </a:lnSpc>
            </a:pPr>
            <a:r>
              <a:rPr lang="en-US" sz="383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THE PROBLEMS BASIL’S BAKERY ARE FACING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904933" y="3384550"/>
            <a:ext cx="4395219" cy="17589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Sale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s are down 25% since 2019, but costs keep growing. </a:t>
            </a:r>
          </a:p>
          <a:p>
            <a:pPr algn="ctr">
              <a:lnSpc>
                <a:spcPts val="2800"/>
              </a:lnSpc>
            </a:pP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Costs are still growing and putting pressure on operations. 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3666599" y="8227970"/>
            <a:ext cx="3542966" cy="1406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 Order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management 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•customer service and production organisation.</a:t>
            </a:r>
          </a:p>
          <a:p>
            <a:pPr algn="ctr">
              <a:lnSpc>
                <a:spcPts val="2800"/>
              </a:lnSpc>
            </a:pPr>
          </a:p>
        </p:txBody>
      </p:sp>
      <p:sp>
        <p:nvSpPr>
          <p:cNvPr name="TextBox 19" id="19"/>
          <p:cNvSpPr txBox="true"/>
          <p:nvPr/>
        </p:nvSpPr>
        <p:spPr>
          <a:xfrm rot="0">
            <a:off x="4573123" y="5783401"/>
            <a:ext cx="2307154" cy="13541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134"/>
              </a:lnSpc>
            </a:pPr>
            <a:r>
              <a:rPr lang="en-US" sz="7953">
                <a:solidFill>
                  <a:srgbClr val="FFFFFF"/>
                </a:solidFill>
                <a:latin typeface="Benedict"/>
                <a:ea typeface="Benedict"/>
                <a:cs typeface="Benedict"/>
                <a:sym typeface="Benedict"/>
              </a:rPr>
              <a:t>Internal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10920777" y="5873077"/>
            <a:ext cx="3920579" cy="11938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799"/>
              </a:lnSpc>
            </a:pPr>
            <a:r>
              <a:rPr lang="en-US" sz="6999">
                <a:solidFill>
                  <a:srgbClr val="FFFFFF"/>
                </a:solidFill>
                <a:latin typeface="Benedict"/>
                <a:ea typeface="Benedict"/>
                <a:cs typeface="Benedict"/>
                <a:sym typeface="Benedict"/>
              </a:rPr>
              <a:t>Ex</a:t>
            </a:r>
            <a:r>
              <a:rPr lang="en-US" sz="6999">
                <a:solidFill>
                  <a:srgbClr val="FFFFFF"/>
                </a:solidFill>
                <a:latin typeface="Benedict"/>
                <a:ea typeface="Benedict"/>
                <a:cs typeface="Benedict"/>
                <a:sym typeface="Benedict"/>
              </a:rPr>
              <a:t>ternal factors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5905340" y="7236377"/>
            <a:ext cx="4763440" cy="182968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601"/>
              </a:lnSpc>
            </a:pPr>
            <a:r>
              <a:rPr lang="en-US" sz="5611">
                <a:solidFill>
                  <a:srgbClr val="FFFFFF"/>
                </a:solidFill>
                <a:latin typeface="The Artist Script"/>
                <a:ea typeface="The Artist Script"/>
                <a:cs typeface="The Artist Script"/>
                <a:sym typeface="The Artist Script"/>
              </a:rPr>
              <a:t>Thi</a:t>
            </a:r>
            <a:r>
              <a:rPr lang="en-US" sz="5611">
                <a:solidFill>
                  <a:srgbClr val="FFFFFF"/>
                </a:solidFill>
                <a:latin typeface="The Artist Script"/>
                <a:ea typeface="The Artist Script"/>
                <a:cs typeface="The Artist Script"/>
                <a:sym typeface="The Artist Script"/>
              </a:rPr>
              <a:t>ngs we can control                          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12700578" y="6770629"/>
            <a:ext cx="3549289" cy="117533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519"/>
              </a:lnSpc>
            </a:pPr>
            <a:r>
              <a:rPr lang="en-US" sz="6799">
                <a:solidFill>
                  <a:srgbClr val="FFFFFF"/>
                </a:solidFill>
                <a:latin typeface="The Artist Script"/>
                <a:ea typeface="The Artist Script"/>
                <a:cs typeface="The Artist Script"/>
                <a:sym typeface="The Artist Script"/>
              </a:rPr>
              <a:t>thi</a:t>
            </a:r>
            <a:r>
              <a:rPr lang="en-US" sz="6799">
                <a:solidFill>
                  <a:srgbClr val="FFFFFF"/>
                </a:solidFill>
                <a:latin typeface="The Artist Script"/>
                <a:ea typeface="The Artist Script"/>
                <a:cs typeface="The Artist Script"/>
                <a:sym typeface="The Artist Script"/>
              </a:rPr>
              <a:t>ngs we can’t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87391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5909865" y="1869687"/>
            <a:ext cx="6781284" cy="6611751"/>
          </a:xfrm>
          <a:custGeom>
            <a:avLst/>
            <a:gdLst/>
            <a:ahLst/>
            <a:cxnLst/>
            <a:rect r="r" b="b" t="t" l="l"/>
            <a:pathLst>
              <a:path h="6611751" w="6781284">
                <a:moveTo>
                  <a:pt x="0" y="0"/>
                </a:moveTo>
                <a:lnTo>
                  <a:pt x="6781284" y="0"/>
                </a:lnTo>
                <a:lnTo>
                  <a:pt x="6781284" y="6611752"/>
                </a:lnTo>
                <a:lnTo>
                  <a:pt x="0" y="661175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3367837">
            <a:off x="5271201" y="2166938"/>
            <a:ext cx="1082469" cy="1627773"/>
          </a:xfrm>
          <a:custGeom>
            <a:avLst/>
            <a:gdLst/>
            <a:ahLst/>
            <a:cxnLst/>
            <a:rect r="r" b="b" t="t" l="l"/>
            <a:pathLst>
              <a:path h="1627773" w="1082469">
                <a:moveTo>
                  <a:pt x="0" y="0"/>
                </a:moveTo>
                <a:lnTo>
                  <a:pt x="1082469" y="0"/>
                </a:lnTo>
                <a:lnTo>
                  <a:pt x="1082469" y="1627773"/>
                </a:lnTo>
                <a:lnTo>
                  <a:pt x="0" y="162777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true" flipV="true" rot="2318451">
            <a:off x="12127938" y="5765660"/>
            <a:ext cx="981121" cy="1475370"/>
          </a:xfrm>
          <a:custGeom>
            <a:avLst/>
            <a:gdLst/>
            <a:ahLst/>
            <a:cxnLst/>
            <a:rect r="r" b="b" t="t" l="l"/>
            <a:pathLst>
              <a:path h="1475370" w="981121">
                <a:moveTo>
                  <a:pt x="981120" y="1475369"/>
                </a:moveTo>
                <a:lnTo>
                  <a:pt x="0" y="1475369"/>
                </a:lnTo>
                <a:lnTo>
                  <a:pt x="0" y="0"/>
                </a:lnTo>
                <a:lnTo>
                  <a:pt x="981120" y="0"/>
                </a:lnTo>
                <a:lnTo>
                  <a:pt x="981120" y="1475369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7577981" y="6832148"/>
            <a:ext cx="3445051" cy="3410601"/>
          </a:xfrm>
          <a:custGeom>
            <a:avLst/>
            <a:gdLst/>
            <a:ahLst/>
            <a:cxnLst/>
            <a:rect r="r" b="b" t="t" l="l"/>
            <a:pathLst>
              <a:path h="3410601" w="3445051">
                <a:moveTo>
                  <a:pt x="0" y="0"/>
                </a:moveTo>
                <a:lnTo>
                  <a:pt x="3445052" y="0"/>
                </a:lnTo>
                <a:lnTo>
                  <a:pt x="3445052" y="3410601"/>
                </a:lnTo>
                <a:lnTo>
                  <a:pt x="0" y="341060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7111801" y="5701934"/>
            <a:ext cx="4064397" cy="11302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279"/>
              </a:lnSpc>
            </a:pPr>
            <a:r>
              <a:rPr lang="en-US" b="true" sz="1628" u="sng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  <a:hlinkClick r:id="rId6" tooltip="https://pub.innovatank.com/books/introduction-to-business-w23-update/page/pestel-analysis"/>
              </a:rPr>
              <a:t>PESTEL h</a:t>
            </a:r>
            <a:r>
              <a:rPr lang="en-US" b="true" sz="1628" u="sng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  <a:hlinkClick r:id="rId7" tooltip="https://pub.innovatank.com/books/introduction-to-business-w23-update/page/pestel-analysis"/>
              </a:rPr>
              <a:t>elps us understand outside factors that affect a business.</a:t>
            </a:r>
          </a:p>
          <a:p>
            <a:pPr algn="ctr">
              <a:lnSpc>
                <a:spcPts val="2279"/>
              </a:lnSpc>
            </a:pPr>
            <a:r>
              <a:rPr lang="en-US" b="true" sz="1628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(Innovatank Publishing, n.d.)</a:t>
            </a:r>
          </a:p>
          <a:p>
            <a:pPr algn="ctr">
              <a:lnSpc>
                <a:spcPts val="2279"/>
              </a:lnSpc>
            </a:pPr>
          </a:p>
        </p:txBody>
      </p:sp>
      <p:sp>
        <p:nvSpPr>
          <p:cNvPr name="TextBox 7" id="7"/>
          <p:cNvSpPr txBox="true"/>
          <p:nvPr/>
        </p:nvSpPr>
        <p:spPr>
          <a:xfrm rot="0">
            <a:off x="1229623" y="2487427"/>
            <a:ext cx="4232531" cy="268813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667"/>
              </a:lnSpc>
            </a:pPr>
            <a:r>
              <a:rPr lang="en-US" sz="9259">
                <a:solidFill>
                  <a:srgbClr val="FFFFFF"/>
                </a:solidFill>
                <a:latin typeface="The Artist Script"/>
                <a:ea typeface="The Artist Script"/>
                <a:cs typeface="The Artist Script"/>
                <a:sym typeface="The Artist Script"/>
              </a:rPr>
              <a:t>The </a:t>
            </a:r>
          </a:p>
          <a:p>
            <a:pPr algn="ctr">
              <a:lnSpc>
                <a:spcPts val="6667"/>
              </a:lnSpc>
            </a:pPr>
            <a:r>
              <a:rPr lang="en-US" sz="9259">
                <a:solidFill>
                  <a:srgbClr val="FFFFFF"/>
                </a:solidFill>
                <a:latin typeface="The Artist Script"/>
                <a:ea typeface="The Artist Script"/>
                <a:cs typeface="The Artist Script"/>
                <a:sym typeface="The Artist Script"/>
              </a:rPr>
              <a:t>advantages  </a:t>
            </a:r>
          </a:p>
          <a:p>
            <a:pPr algn="ctr">
              <a:lnSpc>
                <a:spcPts val="6667"/>
              </a:lnSpc>
            </a:pPr>
          </a:p>
        </p:txBody>
      </p:sp>
      <p:sp>
        <p:nvSpPr>
          <p:cNvPr name="TextBox 8" id="8"/>
          <p:cNvSpPr txBox="true"/>
          <p:nvPr/>
        </p:nvSpPr>
        <p:spPr>
          <a:xfrm rot="0">
            <a:off x="1962844" y="6916866"/>
            <a:ext cx="3099260" cy="1406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2800"/>
              </a:lnSpc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It helps to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identify external risks and opportunities.</a:t>
            </a:r>
          </a:p>
          <a:p>
            <a:pPr algn="r">
              <a:lnSpc>
                <a:spcPts val="2800"/>
              </a:lnSpc>
            </a:pPr>
          </a:p>
        </p:txBody>
      </p:sp>
      <p:sp>
        <p:nvSpPr>
          <p:cNvPr name="TextBox 9" id="9"/>
          <p:cNvSpPr txBox="true"/>
          <p:nvPr/>
        </p:nvSpPr>
        <p:spPr>
          <a:xfrm rot="0">
            <a:off x="1421093" y="4678376"/>
            <a:ext cx="3849591" cy="1054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2800"/>
              </a:lnSpc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It hel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ps us plan and make decisions.</a:t>
            </a:r>
          </a:p>
          <a:p>
            <a:pPr algn="r">
              <a:lnSpc>
                <a:spcPts val="2800"/>
              </a:lnSpc>
            </a:pPr>
          </a:p>
        </p:txBody>
      </p:sp>
      <p:sp>
        <p:nvSpPr>
          <p:cNvPr name="TextBox 10" id="10"/>
          <p:cNvSpPr txBox="true"/>
          <p:nvPr/>
        </p:nvSpPr>
        <p:spPr>
          <a:xfrm rot="0">
            <a:off x="536237" y="5646517"/>
            <a:ext cx="3849591" cy="1406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It g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ives a wider analysis and does not focus only on the business’s problems.</a:t>
            </a:r>
          </a:p>
          <a:p>
            <a:pPr algn="l">
              <a:lnSpc>
                <a:spcPts val="2800"/>
              </a:lnSpc>
            </a:pPr>
          </a:p>
        </p:txBody>
      </p:sp>
      <p:sp>
        <p:nvSpPr>
          <p:cNvPr name="TextBox 11" id="11"/>
          <p:cNvSpPr txBox="true"/>
          <p:nvPr/>
        </p:nvSpPr>
        <p:spPr>
          <a:xfrm rot="0">
            <a:off x="12691149" y="4214308"/>
            <a:ext cx="3849591" cy="1406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It can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be too broad and produce a lot of information that is not always relevant.</a:t>
            </a:r>
          </a:p>
          <a:p>
            <a:pPr algn="l">
              <a:lnSpc>
                <a:spcPts val="2800"/>
              </a:lnSpc>
            </a:pPr>
          </a:p>
        </p:txBody>
      </p:sp>
      <p:sp>
        <p:nvSpPr>
          <p:cNvPr name="TextBox 12" id="12"/>
          <p:cNvSpPr txBox="true"/>
          <p:nvPr/>
        </p:nvSpPr>
        <p:spPr>
          <a:xfrm rot="0">
            <a:off x="14226767" y="5646517"/>
            <a:ext cx="2905395" cy="1054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2800"/>
              </a:lnSpc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It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is a useful analysis tool, but it does not provide solutions.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2301971" y="7483348"/>
            <a:ext cx="3849591" cy="1054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2800"/>
              </a:lnSpc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It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does not show which factors have the biggest impact on the business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2301971" y="2190426"/>
            <a:ext cx="5135671" cy="184372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667"/>
              </a:lnSpc>
            </a:pPr>
            <a:r>
              <a:rPr lang="en-US" sz="9259">
                <a:solidFill>
                  <a:srgbClr val="FFFFFF"/>
                </a:solidFill>
                <a:latin typeface="The Artist Script"/>
                <a:ea typeface="The Artist Script"/>
                <a:cs typeface="The Artist Script"/>
                <a:sym typeface="The Artist Script"/>
              </a:rPr>
              <a:t>The disadvantages 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3989573" y="3731860"/>
            <a:ext cx="11295798" cy="17460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377"/>
              </a:lnSpc>
            </a:pPr>
            <a:r>
              <a:rPr lang="en-US" sz="8857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What is </a:t>
            </a:r>
          </a:p>
          <a:p>
            <a:pPr algn="ctr">
              <a:lnSpc>
                <a:spcPts val="6377"/>
              </a:lnSpc>
            </a:pPr>
            <a:r>
              <a:rPr lang="en-US" sz="8857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PESTEL ?  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87391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true" rot="5400000">
            <a:off x="102112" y="2921222"/>
            <a:ext cx="1910398" cy="582671"/>
          </a:xfrm>
          <a:custGeom>
            <a:avLst/>
            <a:gdLst/>
            <a:ahLst/>
            <a:cxnLst/>
            <a:rect r="r" b="b" t="t" l="l"/>
            <a:pathLst>
              <a:path h="582671" w="1910398">
                <a:moveTo>
                  <a:pt x="0" y="582671"/>
                </a:moveTo>
                <a:lnTo>
                  <a:pt x="1910398" y="582671"/>
                </a:lnTo>
                <a:lnTo>
                  <a:pt x="1910398" y="0"/>
                </a:lnTo>
                <a:lnTo>
                  <a:pt x="0" y="0"/>
                </a:lnTo>
                <a:lnTo>
                  <a:pt x="0" y="582671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3879280" y="4819967"/>
            <a:ext cx="47625" cy="5803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59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-1261672" y="3084482"/>
            <a:ext cx="6084875" cy="667987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940"/>
              </a:lnSpc>
            </a:pPr>
          </a:p>
          <a:p>
            <a:pPr algn="ctr">
              <a:lnSpc>
                <a:spcPts val="8940"/>
              </a:lnSpc>
            </a:pPr>
            <a:r>
              <a:rPr lang="en-US" sz="6385">
                <a:solidFill>
                  <a:srgbClr val="FFFFFF"/>
                </a:solidFill>
                <a:latin typeface="The Artist Script"/>
                <a:ea typeface="The Artist Script"/>
                <a:cs typeface="The Artist Script"/>
                <a:sym typeface="The Artist Script"/>
              </a:rPr>
              <a:t>Polit</a:t>
            </a:r>
            <a:r>
              <a:rPr lang="en-US" sz="6385">
                <a:solidFill>
                  <a:srgbClr val="FFFFFF"/>
                </a:solidFill>
                <a:latin typeface="The Artist Script"/>
                <a:ea typeface="The Artist Script"/>
                <a:cs typeface="The Artist Script"/>
                <a:sym typeface="The Artist Script"/>
              </a:rPr>
              <a:t>ical </a:t>
            </a:r>
          </a:p>
          <a:p>
            <a:pPr algn="l">
              <a:lnSpc>
                <a:spcPts val="8940"/>
              </a:lnSpc>
            </a:pPr>
          </a:p>
          <a:p>
            <a:pPr algn="ctr">
              <a:lnSpc>
                <a:spcPts val="8940"/>
              </a:lnSpc>
            </a:pPr>
          </a:p>
          <a:p>
            <a:pPr algn="ctr">
              <a:lnSpc>
                <a:spcPts val="8940"/>
              </a:lnSpc>
            </a:pPr>
          </a:p>
          <a:p>
            <a:pPr algn="ctr">
              <a:lnSpc>
                <a:spcPts val="8940"/>
              </a:lnSpc>
            </a:pPr>
          </a:p>
        </p:txBody>
      </p:sp>
      <p:sp>
        <p:nvSpPr>
          <p:cNvPr name="TextBox 5" id="5"/>
          <p:cNvSpPr txBox="true"/>
          <p:nvPr/>
        </p:nvSpPr>
        <p:spPr>
          <a:xfrm rot="0">
            <a:off x="1705028" y="4193475"/>
            <a:ext cx="6084875" cy="22073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940"/>
              </a:lnSpc>
            </a:pPr>
            <a:r>
              <a:rPr lang="en-US" sz="6385">
                <a:solidFill>
                  <a:srgbClr val="FFFFFF"/>
                </a:solidFill>
                <a:latin typeface="The Artist Script"/>
                <a:ea typeface="The Artist Script"/>
                <a:cs typeface="The Artist Script"/>
                <a:sym typeface="The Artist Script"/>
              </a:rPr>
              <a:t>Ec</a:t>
            </a:r>
            <a:r>
              <a:rPr lang="en-US" sz="6385">
                <a:solidFill>
                  <a:srgbClr val="FFFFFF"/>
                </a:solidFill>
                <a:latin typeface="The Artist Script"/>
                <a:ea typeface="The Artist Script"/>
                <a:cs typeface="The Artist Script"/>
                <a:sym typeface="The Artist Script"/>
              </a:rPr>
              <a:t>o</a:t>
            </a:r>
            <a:r>
              <a:rPr lang="en-US" sz="6385">
                <a:solidFill>
                  <a:srgbClr val="FFFFFF"/>
                </a:solidFill>
                <a:latin typeface="The Artist Script"/>
                <a:ea typeface="The Artist Script"/>
                <a:cs typeface="The Artist Script"/>
                <a:sym typeface="The Artist Script"/>
              </a:rPr>
              <a:t>nom</a:t>
            </a:r>
            <a:r>
              <a:rPr lang="en-US" sz="6385">
                <a:solidFill>
                  <a:srgbClr val="FFFFFF"/>
                </a:solidFill>
                <a:latin typeface="The Artist Script"/>
                <a:ea typeface="The Artist Script"/>
                <a:cs typeface="The Artist Script"/>
                <a:sym typeface="The Artist Script"/>
              </a:rPr>
              <a:t>ic</a:t>
            </a:r>
          </a:p>
          <a:p>
            <a:pPr algn="ctr">
              <a:lnSpc>
                <a:spcPts val="8940"/>
              </a:lnSpc>
            </a:pPr>
          </a:p>
        </p:txBody>
      </p:sp>
      <p:sp>
        <p:nvSpPr>
          <p:cNvPr name="TextBox 6" id="6"/>
          <p:cNvSpPr txBox="true"/>
          <p:nvPr/>
        </p:nvSpPr>
        <p:spPr>
          <a:xfrm rot="0">
            <a:off x="8282955" y="4298438"/>
            <a:ext cx="3786974" cy="21926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819"/>
              </a:lnSpc>
            </a:pPr>
            <a:r>
              <a:rPr lang="en-US" sz="6300">
                <a:solidFill>
                  <a:srgbClr val="FFFFFF"/>
                </a:solidFill>
                <a:latin typeface="The Artist Script"/>
                <a:ea typeface="The Artist Script"/>
                <a:cs typeface="The Artist Script"/>
                <a:sym typeface="The Artist Script"/>
              </a:rPr>
              <a:t>Technological</a:t>
            </a:r>
          </a:p>
          <a:p>
            <a:pPr algn="ctr">
              <a:lnSpc>
                <a:spcPts val="8819"/>
              </a:lnSpc>
            </a:pPr>
          </a:p>
        </p:txBody>
      </p:sp>
      <p:sp>
        <p:nvSpPr>
          <p:cNvPr name="TextBox 7" id="7"/>
          <p:cNvSpPr txBox="true"/>
          <p:nvPr/>
        </p:nvSpPr>
        <p:spPr>
          <a:xfrm rot="0">
            <a:off x="3116281" y="5409053"/>
            <a:ext cx="2032031" cy="165498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11"/>
              </a:lnSpc>
            </a:pPr>
            <a:r>
              <a:rPr lang="en-US" sz="2365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Inflat</a:t>
            </a:r>
            <a:r>
              <a:rPr lang="en-US" sz="2365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ion </a:t>
            </a:r>
          </a:p>
          <a:p>
            <a:pPr algn="l">
              <a:lnSpc>
                <a:spcPts val="3311"/>
              </a:lnSpc>
            </a:pPr>
            <a:r>
              <a:rPr lang="en-US" sz="2365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energy prices  </a:t>
            </a:r>
          </a:p>
          <a:p>
            <a:pPr algn="l">
              <a:lnSpc>
                <a:spcPts val="3311"/>
              </a:lnSpc>
            </a:pPr>
            <a:r>
              <a:rPr lang="en-US" sz="2365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Lower profit</a:t>
            </a:r>
          </a:p>
          <a:p>
            <a:pPr algn="l">
              <a:lnSpc>
                <a:spcPts val="3311"/>
              </a:lnSpc>
            </a:pPr>
          </a:p>
        </p:txBody>
      </p:sp>
      <p:sp>
        <p:nvSpPr>
          <p:cNvPr name="TextBox 8" id="8"/>
          <p:cNvSpPr txBox="true"/>
          <p:nvPr/>
        </p:nvSpPr>
        <p:spPr>
          <a:xfrm rot="0">
            <a:off x="4823203" y="1860982"/>
            <a:ext cx="2671578" cy="12941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67"/>
              </a:lnSpc>
            </a:pPr>
            <a:r>
              <a:rPr lang="en-US" sz="2476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Work fr</a:t>
            </a:r>
            <a:r>
              <a:rPr lang="en-US" sz="2476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om home  </a:t>
            </a:r>
          </a:p>
          <a:p>
            <a:pPr algn="l">
              <a:lnSpc>
                <a:spcPts val="3467"/>
              </a:lnSpc>
            </a:pPr>
            <a:r>
              <a:rPr lang="en-US" sz="2476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Fewer customers</a:t>
            </a:r>
          </a:p>
          <a:p>
            <a:pPr algn="l">
              <a:lnSpc>
                <a:spcPts val="3467"/>
              </a:lnSpc>
            </a:pPr>
          </a:p>
        </p:txBody>
      </p:sp>
      <p:sp>
        <p:nvSpPr>
          <p:cNvPr name="TextBox 9" id="9"/>
          <p:cNvSpPr txBox="true"/>
          <p:nvPr/>
        </p:nvSpPr>
        <p:spPr>
          <a:xfrm rot="0">
            <a:off x="8399502" y="5861715"/>
            <a:ext cx="2677809" cy="16082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15"/>
              </a:lnSpc>
            </a:pPr>
            <a:r>
              <a:rPr lang="en-US" sz="2296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Online ordering/deliv</a:t>
            </a:r>
            <a:r>
              <a:rPr lang="en-US" sz="2296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ery</a:t>
            </a:r>
          </a:p>
          <a:p>
            <a:pPr algn="l">
              <a:lnSpc>
                <a:spcPts val="3215"/>
              </a:lnSpc>
            </a:pPr>
            <a:r>
              <a:rPr lang="en-US" sz="2296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Missed sales</a:t>
            </a:r>
          </a:p>
          <a:p>
            <a:pPr algn="l">
              <a:lnSpc>
                <a:spcPts val="3215"/>
              </a:lnSpc>
            </a:pPr>
          </a:p>
        </p:txBody>
      </p:sp>
      <p:sp>
        <p:nvSpPr>
          <p:cNvPr name="TextBox 10" id="10"/>
          <p:cNvSpPr txBox="true"/>
          <p:nvPr/>
        </p:nvSpPr>
        <p:spPr>
          <a:xfrm rot="0">
            <a:off x="12231573" y="1851457"/>
            <a:ext cx="2929998" cy="17648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18"/>
              </a:lnSpc>
            </a:pPr>
            <a:r>
              <a:rPr lang="en-US" sz="2513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Crop  failure  Unpredictable ing</a:t>
            </a:r>
            <a:r>
              <a:rPr lang="en-US" sz="2513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redient costs</a:t>
            </a:r>
          </a:p>
          <a:p>
            <a:pPr algn="l">
              <a:lnSpc>
                <a:spcPts val="3518"/>
              </a:lnSpc>
            </a:pPr>
          </a:p>
        </p:txBody>
      </p:sp>
      <p:sp>
        <p:nvSpPr>
          <p:cNvPr name="Freeform 11" id="11"/>
          <p:cNvSpPr/>
          <p:nvPr/>
        </p:nvSpPr>
        <p:spPr>
          <a:xfrm flipH="false" flipV="false" rot="5400000">
            <a:off x="6822290" y="3011242"/>
            <a:ext cx="1935224" cy="590243"/>
          </a:xfrm>
          <a:custGeom>
            <a:avLst/>
            <a:gdLst/>
            <a:ahLst/>
            <a:cxnLst/>
            <a:rect r="r" b="b" t="t" l="l"/>
            <a:pathLst>
              <a:path h="590243" w="1935224">
                <a:moveTo>
                  <a:pt x="0" y="0"/>
                </a:moveTo>
                <a:lnTo>
                  <a:pt x="1935225" y="0"/>
                </a:lnTo>
                <a:lnTo>
                  <a:pt x="1935225" y="590243"/>
                </a:lnTo>
                <a:lnTo>
                  <a:pt x="0" y="5902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true" rot="-5400000">
            <a:off x="4629857" y="5477618"/>
            <a:ext cx="1491957" cy="455047"/>
          </a:xfrm>
          <a:custGeom>
            <a:avLst/>
            <a:gdLst/>
            <a:ahLst/>
            <a:cxnLst/>
            <a:rect r="r" b="b" t="t" l="l"/>
            <a:pathLst>
              <a:path h="455047" w="1491957">
                <a:moveTo>
                  <a:pt x="0" y="455047"/>
                </a:moveTo>
                <a:lnTo>
                  <a:pt x="1491957" y="455047"/>
                </a:lnTo>
                <a:lnTo>
                  <a:pt x="1491957" y="0"/>
                </a:lnTo>
                <a:lnTo>
                  <a:pt x="0" y="0"/>
                </a:lnTo>
                <a:lnTo>
                  <a:pt x="0" y="455047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true" flipV="false" rot="5400000">
            <a:off x="10109700" y="5815990"/>
            <a:ext cx="1935224" cy="590243"/>
          </a:xfrm>
          <a:custGeom>
            <a:avLst/>
            <a:gdLst/>
            <a:ahLst/>
            <a:cxnLst/>
            <a:rect r="r" b="b" t="t" l="l"/>
            <a:pathLst>
              <a:path h="590243" w="1935224">
                <a:moveTo>
                  <a:pt x="1935224" y="0"/>
                </a:moveTo>
                <a:lnTo>
                  <a:pt x="0" y="0"/>
                </a:lnTo>
                <a:lnTo>
                  <a:pt x="0" y="590244"/>
                </a:lnTo>
                <a:lnTo>
                  <a:pt x="1935224" y="590244"/>
                </a:lnTo>
                <a:lnTo>
                  <a:pt x="1935224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-5309640">
            <a:off x="13282293" y="3986318"/>
            <a:ext cx="1422740" cy="64023"/>
          </a:xfrm>
          <a:custGeom>
            <a:avLst/>
            <a:gdLst/>
            <a:ahLst/>
            <a:cxnLst/>
            <a:rect r="r" b="b" t="t" l="l"/>
            <a:pathLst>
              <a:path h="64023" w="1422740">
                <a:moveTo>
                  <a:pt x="0" y="0"/>
                </a:moveTo>
                <a:lnTo>
                  <a:pt x="1422740" y="0"/>
                </a:lnTo>
                <a:lnTo>
                  <a:pt x="1422740" y="64023"/>
                </a:lnTo>
                <a:lnTo>
                  <a:pt x="0" y="6402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5" id="15"/>
          <p:cNvSpPr txBox="true"/>
          <p:nvPr/>
        </p:nvSpPr>
        <p:spPr>
          <a:xfrm rot="0">
            <a:off x="15060779" y="5914794"/>
            <a:ext cx="2618524" cy="148206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55"/>
              </a:lnSpc>
            </a:pPr>
            <a:r>
              <a:rPr lang="en-US" sz="2111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Food safety regulations Complianc</a:t>
            </a:r>
            <a:r>
              <a:rPr lang="en-US" sz="2111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e costs</a:t>
            </a:r>
          </a:p>
          <a:p>
            <a:pPr algn="l">
              <a:lnSpc>
                <a:spcPts val="2955"/>
              </a:lnSpc>
            </a:pPr>
          </a:p>
        </p:txBody>
      </p:sp>
      <p:sp>
        <p:nvSpPr>
          <p:cNvPr name="Freeform 16" id="16"/>
          <p:cNvSpPr/>
          <p:nvPr/>
        </p:nvSpPr>
        <p:spPr>
          <a:xfrm flipH="true" flipV="true" rot="-5400000">
            <a:off x="16111814" y="5943258"/>
            <a:ext cx="1422740" cy="64023"/>
          </a:xfrm>
          <a:custGeom>
            <a:avLst/>
            <a:gdLst/>
            <a:ahLst/>
            <a:cxnLst/>
            <a:rect r="r" b="b" t="t" l="l"/>
            <a:pathLst>
              <a:path h="64023" w="1422740">
                <a:moveTo>
                  <a:pt x="1422740" y="64023"/>
                </a:moveTo>
                <a:lnTo>
                  <a:pt x="0" y="64023"/>
                </a:lnTo>
                <a:lnTo>
                  <a:pt x="0" y="0"/>
                </a:lnTo>
                <a:lnTo>
                  <a:pt x="1422740" y="0"/>
                </a:lnTo>
                <a:lnTo>
                  <a:pt x="1422740" y="64023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0">
            <a:off x="765975" y="7457152"/>
            <a:ext cx="2057400" cy="2057400"/>
          </a:xfrm>
          <a:custGeom>
            <a:avLst/>
            <a:gdLst/>
            <a:ahLst/>
            <a:cxnLst/>
            <a:rect r="r" b="b" t="t" l="l"/>
            <a:pathLst>
              <a:path h="2057400" w="2057400">
                <a:moveTo>
                  <a:pt x="0" y="0"/>
                </a:moveTo>
                <a:lnTo>
                  <a:pt x="2057400" y="0"/>
                </a:lnTo>
                <a:lnTo>
                  <a:pt x="2057400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74000"/>
            </a:blip>
            <a:stretch>
              <a:fillRect l="0" t="0" r="0" b="0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0">
            <a:off x="3827884" y="7713404"/>
            <a:ext cx="1839162" cy="1544896"/>
          </a:xfrm>
          <a:custGeom>
            <a:avLst/>
            <a:gdLst/>
            <a:ahLst/>
            <a:cxnLst/>
            <a:rect r="r" b="b" t="t" l="l"/>
            <a:pathLst>
              <a:path h="1544896" w="1839162">
                <a:moveTo>
                  <a:pt x="0" y="0"/>
                </a:moveTo>
                <a:lnTo>
                  <a:pt x="1839162" y="0"/>
                </a:lnTo>
                <a:lnTo>
                  <a:pt x="1839162" y="1544896"/>
                </a:lnTo>
                <a:lnTo>
                  <a:pt x="0" y="154489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9" id="19"/>
          <p:cNvSpPr/>
          <p:nvPr/>
        </p:nvSpPr>
        <p:spPr>
          <a:xfrm flipH="false" flipV="false" rot="0">
            <a:off x="6320356" y="7614105"/>
            <a:ext cx="2348849" cy="1644195"/>
          </a:xfrm>
          <a:custGeom>
            <a:avLst/>
            <a:gdLst/>
            <a:ahLst/>
            <a:cxnLst/>
            <a:rect r="r" b="b" t="t" l="l"/>
            <a:pathLst>
              <a:path h="1644195" w="2348849">
                <a:moveTo>
                  <a:pt x="0" y="0"/>
                </a:moveTo>
                <a:lnTo>
                  <a:pt x="2348850" y="0"/>
                </a:lnTo>
                <a:lnTo>
                  <a:pt x="2348850" y="1644195"/>
                </a:lnTo>
                <a:lnTo>
                  <a:pt x="0" y="164419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0" id="20"/>
          <p:cNvSpPr/>
          <p:nvPr/>
        </p:nvSpPr>
        <p:spPr>
          <a:xfrm flipH="false" flipV="false" rot="0">
            <a:off x="9326431" y="7614105"/>
            <a:ext cx="1156964" cy="1766358"/>
          </a:xfrm>
          <a:custGeom>
            <a:avLst/>
            <a:gdLst/>
            <a:ahLst/>
            <a:cxnLst/>
            <a:rect r="r" b="b" t="t" l="l"/>
            <a:pathLst>
              <a:path h="1766358" w="1156964">
                <a:moveTo>
                  <a:pt x="0" y="0"/>
                </a:moveTo>
                <a:lnTo>
                  <a:pt x="1156964" y="0"/>
                </a:lnTo>
                <a:lnTo>
                  <a:pt x="1156964" y="1766358"/>
                </a:lnTo>
                <a:lnTo>
                  <a:pt x="0" y="176635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1" id="21"/>
          <p:cNvSpPr/>
          <p:nvPr/>
        </p:nvSpPr>
        <p:spPr>
          <a:xfrm flipH="false" flipV="false" rot="0">
            <a:off x="11140620" y="7488299"/>
            <a:ext cx="3765386" cy="1694424"/>
          </a:xfrm>
          <a:custGeom>
            <a:avLst/>
            <a:gdLst/>
            <a:ahLst/>
            <a:cxnLst/>
            <a:rect r="r" b="b" t="t" l="l"/>
            <a:pathLst>
              <a:path h="1694424" w="3765386">
                <a:moveTo>
                  <a:pt x="0" y="0"/>
                </a:moveTo>
                <a:lnTo>
                  <a:pt x="3765385" y="0"/>
                </a:lnTo>
                <a:lnTo>
                  <a:pt x="3765385" y="1694424"/>
                </a:lnTo>
                <a:lnTo>
                  <a:pt x="0" y="1694424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2" id="22"/>
          <p:cNvSpPr/>
          <p:nvPr/>
        </p:nvSpPr>
        <p:spPr>
          <a:xfrm flipH="false" flipV="false" rot="0">
            <a:off x="15766996" y="7716001"/>
            <a:ext cx="2048352" cy="2048352"/>
          </a:xfrm>
          <a:custGeom>
            <a:avLst/>
            <a:gdLst/>
            <a:ahLst/>
            <a:cxnLst/>
            <a:rect r="r" b="b" t="t" l="l"/>
            <a:pathLst>
              <a:path h="2048352" w="2048352">
                <a:moveTo>
                  <a:pt x="0" y="0"/>
                </a:moveTo>
                <a:lnTo>
                  <a:pt x="2048352" y="0"/>
                </a:lnTo>
                <a:lnTo>
                  <a:pt x="2048352" y="2048352"/>
                </a:lnTo>
                <a:lnTo>
                  <a:pt x="0" y="2048352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3" id="23"/>
          <p:cNvSpPr txBox="true"/>
          <p:nvPr/>
        </p:nvSpPr>
        <p:spPr>
          <a:xfrm rot="0">
            <a:off x="6157696" y="4285615"/>
            <a:ext cx="2125259" cy="10782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819"/>
              </a:lnSpc>
            </a:pPr>
            <a:r>
              <a:rPr lang="en-US" sz="6300">
                <a:solidFill>
                  <a:srgbClr val="FFFFFF"/>
                </a:solidFill>
                <a:latin typeface="The Artist Script"/>
                <a:ea typeface="The Artist Script"/>
                <a:cs typeface="The Artist Script"/>
                <a:sym typeface="The Artist Script"/>
              </a:rPr>
              <a:t>Social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11372434" y="4372114"/>
            <a:ext cx="5141066" cy="22186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959"/>
              </a:lnSpc>
            </a:pPr>
            <a:r>
              <a:rPr lang="en-US" sz="6399">
                <a:solidFill>
                  <a:srgbClr val="FFFFFF"/>
                </a:solidFill>
                <a:latin typeface="The Artist Script"/>
                <a:ea typeface="The Artist Script"/>
                <a:cs typeface="The Artist Script"/>
                <a:sym typeface="The Artist Script"/>
              </a:rPr>
              <a:t>Environmental</a:t>
            </a:r>
          </a:p>
          <a:p>
            <a:pPr algn="ctr">
              <a:lnSpc>
                <a:spcPts val="8959"/>
              </a:lnSpc>
            </a:pPr>
          </a:p>
        </p:txBody>
      </p:sp>
      <p:sp>
        <p:nvSpPr>
          <p:cNvPr name="TextBox 25" id="25"/>
          <p:cNvSpPr txBox="true"/>
          <p:nvPr/>
        </p:nvSpPr>
        <p:spPr>
          <a:xfrm rot="0">
            <a:off x="1705028" y="1860982"/>
            <a:ext cx="2072619" cy="12215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65"/>
              </a:lnSpc>
            </a:pPr>
            <a:r>
              <a:rPr lang="en-US" sz="2332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Bu</a:t>
            </a:r>
            <a:r>
              <a:rPr lang="en-US" sz="2332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siness rates </a:t>
            </a:r>
          </a:p>
          <a:p>
            <a:pPr algn="l">
              <a:lnSpc>
                <a:spcPts val="3265"/>
              </a:lnSpc>
            </a:pPr>
            <a:r>
              <a:rPr lang="en-US" sz="2332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Higher costs</a:t>
            </a:r>
          </a:p>
          <a:p>
            <a:pPr algn="l">
              <a:lnSpc>
                <a:spcPts val="3265"/>
              </a:lnSpc>
            </a:pPr>
          </a:p>
        </p:txBody>
      </p:sp>
      <p:sp>
        <p:nvSpPr>
          <p:cNvPr name="TextBox 26" id="26"/>
          <p:cNvSpPr txBox="true"/>
          <p:nvPr/>
        </p:nvSpPr>
        <p:spPr>
          <a:xfrm rot="0">
            <a:off x="16100561" y="4359588"/>
            <a:ext cx="1381223" cy="23270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340"/>
              </a:lnSpc>
            </a:pPr>
            <a:r>
              <a:rPr lang="en-US" sz="6671">
                <a:solidFill>
                  <a:srgbClr val="FFFFFF"/>
                </a:solidFill>
                <a:latin typeface="The Artist Script"/>
                <a:ea typeface="The Artist Script"/>
                <a:cs typeface="The Artist Script"/>
                <a:sym typeface="The Artist Script"/>
              </a:rPr>
              <a:t>Legal</a:t>
            </a:r>
          </a:p>
          <a:p>
            <a:pPr algn="ctr">
              <a:lnSpc>
                <a:spcPts val="9340"/>
              </a:lnSpc>
            </a:pPr>
          </a:p>
        </p:txBody>
      </p:sp>
      <p:sp>
        <p:nvSpPr>
          <p:cNvPr name="TextBox 27" id="27"/>
          <p:cNvSpPr txBox="true"/>
          <p:nvPr/>
        </p:nvSpPr>
        <p:spPr>
          <a:xfrm rot="0">
            <a:off x="12865323" y="806263"/>
            <a:ext cx="4081365" cy="4067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16"/>
              </a:lnSpc>
            </a:pPr>
            <a:r>
              <a:rPr lang="en-US" sz="244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(</a:t>
            </a:r>
            <a:r>
              <a:rPr lang="en-US" sz="244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Innovatank Publishing, n.d.)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87391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4928231" y="1488197"/>
            <a:ext cx="2847476" cy="2876239"/>
          </a:xfrm>
          <a:custGeom>
            <a:avLst/>
            <a:gdLst/>
            <a:ahLst/>
            <a:cxnLst/>
            <a:rect r="r" b="b" t="t" l="l"/>
            <a:pathLst>
              <a:path h="2876239" w="2847476">
                <a:moveTo>
                  <a:pt x="0" y="0"/>
                </a:moveTo>
                <a:lnTo>
                  <a:pt x="2847476" y="0"/>
                </a:lnTo>
                <a:lnTo>
                  <a:pt x="2847476" y="2876239"/>
                </a:lnTo>
                <a:lnTo>
                  <a:pt x="0" y="287623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8009222" y="4364436"/>
            <a:ext cx="2269556" cy="1327690"/>
          </a:xfrm>
          <a:custGeom>
            <a:avLst/>
            <a:gdLst/>
            <a:ahLst/>
            <a:cxnLst/>
            <a:rect r="r" b="b" t="t" l="l"/>
            <a:pathLst>
              <a:path h="1327690" w="2269556">
                <a:moveTo>
                  <a:pt x="0" y="0"/>
                </a:moveTo>
                <a:lnTo>
                  <a:pt x="2269556" y="0"/>
                </a:lnTo>
                <a:lnTo>
                  <a:pt x="2269556" y="1327690"/>
                </a:lnTo>
                <a:lnTo>
                  <a:pt x="0" y="132769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5184828" y="1362075"/>
            <a:ext cx="7918344" cy="187773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956"/>
              </a:lnSpc>
            </a:pPr>
            <a:r>
              <a:rPr lang="en-US" sz="8805">
                <a:solidFill>
                  <a:srgbClr val="FFFFFF"/>
                </a:solidFill>
                <a:latin typeface="The Artist Script"/>
                <a:ea typeface="The Artist Script"/>
                <a:cs typeface="The Artist Script"/>
                <a:sym typeface="The Artist Script"/>
              </a:rPr>
              <a:t>The Cause-and-Effect model</a:t>
            </a:r>
          </a:p>
        </p:txBody>
      </p:sp>
      <p:sp>
        <p:nvSpPr>
          <p:cNvPr name="Freeform 5" id="5"/>
          <p:cNvSpPr/>
          <p:nvPr/>
        </p:nvSpPr>
        <p:spPr>
          <a:xfrm flipH="true" flipV="false" rot="0">
            <a:off x="10502273" y="1488197"/>
            <a:ext cx="2847476" cy="2876239"/>
          </a:xfrm>
          <a:custGeom>
            <a:avLst/>
            <a:gdLst/>
            <a:ahLst/>
            <a:cxnLst/>
            <a:rect r="r" b="b" t="t" l="l"/>
            <a:pathLst>
              <a:path h="2876239" w="2847476">
                <a:moveTo>
                  <a:pt x="2847476" y="0"/>
                </a:moveTo>
                <a:lnTo>
                  <a:pt x="0" y="0"/>
                </a:lnTo>
                <a:lnTo>
                  <a:pt x="0" y="2876239"/>
                </a:lnTo>
                <a:lnTo>
                  <a:pt x="2847476" y="2876239"/>
                </a:lnTo>
                <a:lnTo>
                  <a:pt x="2847476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711993" y="7297086"/>
            <a:ext cx="2489138" cy="2227779"/>
          </a:xfrm>
          <a:custGeom>
            <a:avLst/>
            <a:gdLst/>
            <a:ahLst/>
            <a:cxnLst/>
            <a:rect r="r" b="b" t="t" l="l"/>
            <a:pathLst>
              <a:path h="2227779" w="2489138">
                <a:moveTo>
                  <a:pt x="0" y="0"/>
                </a:moveTo>
                <a:lnTo>
                  <a:pt x="2489139" y="0"/>
                </a:lnTo>
                <a:lnTo>
                  <a:pt x="2489139" y="2227779"/>
                </a:lnTo>
                <a:lnTo>
                  <a:pt x="0" y="222777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5977961" y="7511362"/>
            <a:ext cx="1877825" cy="1793323"/>
          </a:xfrm>
          <a:custGeom>
            <a:avLst/>
            <a:gdLst/>
            <a:ahLst/>
            <a:cxnLst/>
            <a:rect r="r" b="b" t="t" l="l"/>
            <a:pathLst>
              <a:path h="1793323" w="1877825">
                <a:moveTo>
                  <a:pt x="0" y="0"/>
                </a:moveTo>
                <a:lnTo>
                  <a:pt x="1877824" y="0"/>
                </a:lnTo>
                <a:lnTo>
                  <a:pt x="1877824" y="1793322"/>
                </a:lnTo>
                <a:lnTo>
                  <a:pt x="0" y="179332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8" id="8"/>
          <p:cNvSpPr txBox="true"/>
          <p:nvPr/>
        </p:nvSpPr>
        <p:spPr>
          <a:xfrm rot="0">
            <a:off x="4211587" y="6579983"/>
            <a:ext cx="2140382" cy="12913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641"/>
              </a:lnSpc>
            </a:pPr>
            <a:r>
              <a:rPr lang="en-US" sz="7601">
                <a:solidFill>
                  <a:srgbClr val="FFFFFF"/>
                </a:solidFill>
                <a:latin typeface="Benedict"/>
                <a:ea typeface="Benedict"/>
                <a:cs typeface="Benedict"/>
                <a:sym typeface="Benedict"/>
              </a:rPr>
              <a:t>Be</a:t>
            </a:r>
            <a:r>
              <a:rPr lang="en-US" sz="7601">
                <a:solidFill>
                  <a:srgbClr val="FFFFFF"/>
                </a:solidFill>
                <a:latin typeface="Benedict"/>
                <a:ea typeface="Benedict"/>
                <a:cs typeface="Benedict"/>
                <a:sym typeface="Benedict"/>
              </a:rPr>
              <a:t>nefits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8729582" y="6076545"/>
            <a:ext cx="4620168" cy="12205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073"/>
              </a:lnSpc>
            </a:pPr>
            <a:r>
              <a:rPr lang="en-US" sz="7195">
                <a:solidFill>
                  <a:srgbClr val="FFFFFF"/>
                </a:solidFill>
                <a:latin typeface="Benedict"/>
                <a:ea typeface="Benedict"/>
                <a:cs typeface="Benedict"/>
                <a:sym typeface="Benedict"/>
              </a:rPr>
              <a:t>L</a:t>
            </a:r>
            <a:r>
              <a:rPr lang="en-US" sz="7195">
                <a:solidFill>
                  <a:srgbClr val="FFFFFF"/>
                </a:solidFill>
                <a:latin typeface="Benedict"/>
                <a:ea typeface="Benedict"/>
                <a:cs typeface="Benedict"/>
                <a:sym typeface="Benedict"/>
              </a:rPr>
              <a:t>imitations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4211587" y="7842740"/>
            <a:ext cx="4906434" cy="175721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365551" indent="-182775" lvl="1">
              <a:lnSpc>
                <a:spcPts val="2370"/>
              </a:lnSpc>
              <a:buFont typeface="Arial"/>
              <a:buChar char="•"/>
            </a:pPr>
            <a:r>
              <a:rPr lang="en-US" sz="1693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Easy to understand </a:t>
            </a:r>
          </a:p>
          <a:p>
            <a:pPr algn="l" marL="365551" indent="-182775" lvl="1">
              <a:lnSpc>
                <a:spcPts val="2370"/>
              </a:lnSpc>
              <a:buFont typeface="Arial"/>
              <a:buChar char="•"/>
            </a:pPr>
            <a:r>
              <a:rPr lang="en-US" sz="1693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simple and visual </a:t>
            </a:r>
          </a:p>
          <a:p>
            <a:pPr algn="l" marL="365551" indent="-182775" lvl="1">
              <a:lnSpc>
                <a:spcPts val="2370"/>
              </a:lnSpc>
              <a:buFont typeface="Arial"/>
              <a:buChar char="•"/>
            </a:pPr>
            <a:r>
              <a:rPr lang="en-US" sz="1693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organises ideas into clear categories</a:t>
            </a:r>
          </a:p>
          <a:p>
            <a:pPr algn="l" marL="365551" indent="-182775" lvl="1">
              <a:lnSpc>
                <a:spcPts val="2370"/>
              </a:lnSpc>
              <a:buFont typeface="Arial"/>
              <a:buChar char="•"/>
            </a:pPr>
            <a:r>
              <a:rPr lang="en-US" sz="1693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helps focus on causes (Improvement Cymru Academy, n.d.)”</a:t>
            </a:r>
          </a:p>
          <a:p>
            <a:pPr algn="l">
              <a:lnSpc>
                <a:spcPts val="2370"/>
              </a:lnSpc>
            </a:pPr>
            <a:r>
              <a:rPr lang="en-US" sz="1693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9554514" y="7782861"/>
            <a:ext cx="5777359" cy="87139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370"/>
              </a:lnSpc>
            </a:pPr>
            <a:r>
              <a:rPr lang="en-US" sz="1693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 Does not show how the causes are related to each other</a:t>
            </a:r>
          </a:p>
          <a:p>
            <a:pPr algn="l">
              <a:lnSpc>
                <a:spcPts val="2370"/>
              </a:lnSpc>
            </a:pPr>
            <a:r>
              <a:rPr lang="en-US" sz="1693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 Does not show which cause is the most important.</a:t>
            </a:r>
          </a:p>
          <a:p>
            <a:pPr algn="l">
              <a:lnSpc>
                <a:spcPts val="2370"/>
              </a:lnSpc>
            </a:pPr>
            <a:r>
              <a:rPr lang="en-US" sz="1693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•Often based on opinions, not on data.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719711" y="4230991"/>
            <a:ext cx="6734280" cy="156182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114"/>
              </a:lnSpc>
            </a:pPr>
            <a:r>
              <a:rPr lang="en-US" sz="2224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A fishbone diagram shows the possible causes of a problem.</a:t>
            </a:r>
          </a:p>
          <a:p>
            <a:pPr algn="ctr">
              <a:lnSpc>
                <a:spcPts val="3114"/>
              </a:lnSpc>
            </a:pPr>
            <a:r>
              <a:rPr lang="en-US" sz="2224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The problem is in the “head” and the causes are grouped into categories (Ishikawa, 1986).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1039665" y="3912176"/>
            <a:ext cx="6281176" cy="112353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14"/>
              </a:lnSpc>
            </a:pPr>
            <a:r>
              <a:rPr lang="en-US" sz="2153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Used in quality management, operations and business problem-solving (Ishikawa, 1986). In Basil Bakery it show why sales are falling 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87391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4938727" y="3133270"/>
            <a:ext cx="9217470" cy="3871337"/>
          </a:xfrm>
          <a:custGeom>
            <a:avLst/>
            <a:gdLst/>
            <a:ahLst/>
            <a:cxnLst/>
            <a:rect r="r" b="b" t="t" l="l"/>
            <a:pathLst>
              <a:path h="3871337" w="9217470">
                <a:moveTo>
                  <a:pt x="0" y="0"/>
                </a:moveTo>
                <a:lnTo>
                  <a:pt x="9217470" y="0"/>
                </a:lnTo>
                <a:lnTo>
                  <a:pt x="9217470" y="3871337"/>
                </a:lnTo>
                <a:lnTo>
                  <a:pt x="0" y="387133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0192773" y="980381"/>
            <a:ext cx="4923148" cy="9492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854"/>
              </a:lnSpc>
            </a:pPr>
            <a:r>
              <a:rPr lang="en-US" sz="2753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No delivery service</a:t>
            </a:r>
          </a:p>
          <a:p>
            <a:pPr algn="l">
              <a:lnSpc>
                <a:spcPts val="3854"/>
              </a:lnSpc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12334328" y="4623000"/>
            <a:ext cx="5953672" cy="22112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566"/>
              </a:lnSpc>
            </a:pPr>
            <a:r>
              <a:rPr lang="en-US" sz="8398" spc="436">
                <a:solidFill>
                  <a:srgbClr val="FFFFFF"/>
                </a:solidFill>
                <a:latin typeface="The Artist Script"/>
                <a:ea typeface="The Artist Script"/>
                <a:cs typeface="The Artist Script"/>
                <a:sym typeface="The Artist Script"/>
              </a:rPr>
              <a:t>Fall</a:t>
            </a:r>
            <a:r>
              <a:rPr lang="en-US" sz="8398" spc="436">
                <a:solidFill>
                  <a:srgbClr val="FFFFFF"/>
                </a:solidFill>
                <a:latin typeface="The Artist Script"/>
                <a:ea typeface="The Artist Script"/>
                <a:cs typeface="The Artist Script"/>
                <a:sym typeface="The Artist Script"/>
              </a:rPr>
              <a:t>ing sales</a:t>
            </a:r>
          </a:p>
          <a:p>
            <a:pPr algn="ctr">
              <a:lnSpc>
                <a:spcPts val="8566"/>
              </a:lnSpc>
            </a:pPr>
          </a:p>
        </p:txBody>
      </p:sp>
      <p:sp>
        <p:nvSpPr>
          <p:cNvPr name="TextBox 5" id="5"/>
          <p:cNvSpPr txBox="true"/>
          <p:nvPr/>
        </p:nvSpPr>
        <p:spPr>
          <a:xfrm rot="0">
            <a:off x="10192773" y="6243252"/>
            <a:ext cx="3064966" cy="205041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6660"/>
              </a:lnSpc>
            </a:pPr>
            <a:r>
              <a:rPr lang="en-US" sz="11900">
                <a:solidFill>
                  <a:srgbClr val="FFFFFF"/>
                </a:solidFill>
                <a:latin typeface="The Artist Script"/>
                <a:ea typeface="The Artist Script"/>
                <a:cs typeface="The Artist Script"/>
                <a:sym typeface="The Artist Script"/>
              </a:rPr>
              <a:t>Place 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5752294" y="2200069"/>
            <a:ext cx="2763635" cy="16663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3826"/>
              </a:lnSpc>
            </a:pPr>
            <a:r>
              <a:rPr lang="en-US" sz="9876">
                <a:solidFill>
                  <a:srgbClr val="FFFFFF"/>
                </a:solidFill>
                <a:latin typeface="The Artist Script"/>
                <a:ea typeface="The Artist Script"/>
                <a:cs typeface="The Artist Script"/>
                <a:sym typeface="The Artist Script"/>
              </a:rPr>
              <a:t>Costs  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9951207" y="2148693"/>
            <a:ext cx="3548098" cy="18939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5793"/>
              </a:lnSpc>
            </a:pPr>
            <a:r>
              <a:rPr lang="en-US" sz="11280">
                <a:solidFill>
                  <a:srgbClr val="FFFFFF"/>
                </a:solidFill>
                <a:latin typeface="The Artist Script"/>
                <a:ea typeface="The Artist Script"/>
                <a:cs typeface="The Artist Script"/>
                <a:sym typeface="The Artist Script"/>
              </a:rPr>
              <a:t>Service 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9513082" y="8393440"/>
            <a:ext cx="5642492" cy="8648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94"/>
              </a:lnSpc>
            </a:pPr>
            <a:r>
              <a:rPr lang="en-US" sz="2495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More people work from home. Neighbouring shops closed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5354393" y="981075"/>
            <a:ext cx="3559436" cy="8648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94"/>
              </a:lnSpc>
            </a:pPr>
            <a:r>
              <a:rPr lang="en-US" sz="2495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Higher ingredient and operating costs 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5481449" y="6390650"/>
            <a:ext cx="3305324" cy="205041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6660"/>
              </a:lnSpc>
            </a:pPr>
            <a:r>
              <a:rPr lang="en-US" sz="11900">
                <a:solidFill>
                  <a:srgbClr val="FFFFFF"/>
                </a:solidFill>
                <a:latin typeface="The Artist Script"/>
                <a:ea typeface="The Artist Script"/>
                <a:cs typeface="The Artist Script"/>
                <a:sym typeface="The Artist Script"/>
              </a:rPr>
              <a:t>People 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3870591" y="8393440"/>
            <a:ext cx="5642492" cy="8648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94"/>
              </a:lnSpc>
            </a:pPr>
            <a:r>
              <a:rPr lang="en-US" sz="2495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Long waiting times when busy.</a:t>
            </a:r>
          </a:p>
          <a:p>
            <a:pPr algn="l">
              <a:lnSpc>
                <a:spcPts val="3494"/>
              </a:lnSpc>
            </a:pPr>
            <a:r>
              <a:rPr lang="en-US" sz="2495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Only Basil makes the products  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87391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362536" y="1542415"/>
            <a:ext cx="15263360" cy="8302484"/>
            <a:chOff x="0" y="0"/>
            <a:chExt cx="4019980" cy="2186662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4019979" cy="2186662"/>
            </a:xfrm>
            <a:custGeom>
              <a:avLst/>
              <a:gdLst/>
              <a:ahLst/>
              <a:cxnLst/>
              <a:rect r="r" b="b" t="t" l="l"/>
              <a:pathLst>
                <a:path h="2186662" w="4019979">
                  <a:moveTo>
                    <a:pt x="0" y="0"/>
                  </a:moveTo>
                  <a:lnTo>
                    <a:pt x="4019979" y="0"/>
                  </a:lnTo>
                  <a:lnTo>
                    <a:pt x="4019979" y="2186662"/>
                  </a:lnTo>
                  <a:lnTo>
                    <a:pt x="0" y="2186662"/>
                  </a:lnTo>
                  <a:close/>
                </a:path>
              </a:pathLst>
            </a:custGeom>
            <a:ln w="9525" cap="sq">
              <a:solidFill>
                <a:srgbClr val="FFFFFF"/>
              </a:solidFill>
              <a:prstDash val="solid"/>
              <a:miter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4019980" cy="222476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414"/>
                </a:lnSpc>
              </a:pPr>
            </a:p>
          </p:txBody>
        </p:sp>
      </p:grpSp>
      <p:sp>
        <p:nvSpPr>
          <p:cNvPr name="Freeform 5" id="5"/>
          <p:cNvSpPr/>
          <p:nvPr/>
        </p:nvSpPr>
        <p:spPr>
          <a:xfrm flipH="false" flipV="false" rot="0">
            <a:off x="16033969" y="4080519"/>
            <a:ext cx="3251918" cy="3251918"/>
          </a:xfrm>
          <a:custGeom>
            <a:avLst/>
            <a:gdLst/>
            <a:ahLst/>
            <a:cxnLst/>
            <a:rect r="r" b="b" t="t" l="l"/>
            <a:pathLst>
              <a:path h="3251918" w="3251918">
                <a:moveTo>
                  <a:pt x="0" y="0"/>
                </a:moveTo>
                <a:lnTo>
                  <a:pt x="3251918" y="0"/>
                </a:lnTo>
                <a:lnTo>
                  <a:pt x="3251918" y="3251918"/>
                </a:lnTo>
                <a:lnTo>
                  <a:pt x="0" y="325191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-1865245">
            <a:off x="-1748249" y="4498142"/>
            <a:ext cx="4506848" cy="4506848"/>
          </a:xfrm>
          <a:custGeom>
            <a:avLst/>
            <a:gdLst/>
            <a:ahLst/>
            <a:cxnLst/>
            <a:rect r="r" b="b" t="t" l="l"/>
            <a:pathLst>
              <a:path h="4506848" w="4506848">
                <a:moveTo>
                  <a:pt x="0" y="0"/>
                </a:moveTo>
                <a:lnTo>
                  <a:pt x="4506848" y="0"/>
                </a:lnTo>
                <a:lnTo>
                  <a:pt x="4506848" y="4506848"/>
                </a:lnTo>
                <a:lnTo>
                  <a:pt x="0" y="450684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0">
            <a:off x="1347040" y="581025"/>
            <a:ext cx="12263277" cy="5803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K</a:t>
            </a:r>
            <a:r>
              <a:rPr lang="en-US" sz="33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EY FINDINGS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5039521" y="8030835"/>
            <a:ext cx="2439158" cy="14786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024"/>
              </a:lnSpc>
            </a:pPr>
            <a:r>
              <a:rPr lang="en-US" sz="8588">
                <a:solidFill>
                  <a:srgbClr val="FFFFFF"/>
                </a:solidFill>
                <a:latin typeface="The Artist Script"/>
                <a:ea typeface="The Artist Script"/>
                <a:cs typeface="The Artist Script"/>
                <a:sym typeface="The Artist Script"/>
              </a:rPr>
              <a:t>Overall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5868070" y="2028924"/>
            <a:ext cx="1907942" cy="14786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024"/>
              </a:lnSpc>
            </a:pPr>
            <a:r>
              <a:rPr lang="en-US" sz="8588">
                <a:solidFill>
                  <a:srgbClr val="FFFFFF"/>
                </a:solidFill>
                <a:latin typeface="The Artist Script"/>
                <a:ea typeface="The Artist Script"/>
                <a:cs typeface="The Artist Script"/>
                <a:sym typeface="The Artist Script"/>
              </a:rPr>
              <a:t>Place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8226626" y="3751686"/>
            <a:ext cx="4896448" cy="9055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40"/>
              </a:lnSpc>
            </a:pPr>
            <a:r>
              <a:rPr lang="en-US" sz="26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No delivery service and difficulty managing pre-orders 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8194663" y="8424897"/>
            <a:ext cx="6400949" cy="83340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14"/>
              </a:lnSpc>
            </a:pPr>
            <a:r>
              <a:rPr lang="en-US" sz="2438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Lower sales and rising costs make it difficult </a:t>
            </a:r>
          </a:p>
          <a:p>
            <a:pPr algn="l">
              <a:lnSpc>
                <a:spcPts val="3414"/>
              </a:lnSpc>
            </a:pPr>
            <a:r>
              <a:rPr lang="en-US" sz="2438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for the business to survive. 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8226626" y="2171799"/>
            <a:ext cx="6002387" cy="83340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14"/>
              </a:lnSpc>
            </a:pPr>
            <a:r>
              <a:rPr lang="en-US" sz="2438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Fewer customers</a:t>
            </a:r>
          </a:p>
          <a:p>
            <a:pPr algn="l">
              <a:lnSpc>
                <a:spcPts val="3414"/>
              </a:lnSpc>
            </a:pPr>
            <a:r>
              <a:rPr lang="en-US" sz="2438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because fewer people visit the retail park </a:t>
            </a:r>
          </a:p>
        </p:txBody>
      </p:sp>
      <p:sp>
        <p:nvSpPr>
          <p:cNvPr name="AutoShape 13" id="13"/>
          <p:cNvSpPr/>
          <p:nvPr/>
        </p:nvSpPr>
        <p:spPr>
          <a:xfrm>
            <a:off x="5039521" y="7760545"/>
            <a:ext cx="8083553" cy="0"/>
          </a:xfrm>
          <a:prstGeom prst="line">
            <a:avLst/>
          </a:prstGeom>
          <a:ln cap="flat" w="9525">
            <a:solidFill>
              <a:srgbClr val="FFFFFF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14" id="14"/>
          <p:cNvSpPr txBox="true"/>
          <p:nvPr/>
        </p:nvSpPr>
        <p:spPr>
          <a:xfrm rot="0">
            <a:off x="5868070" y="6281894"/>
            <a:ext cx="2098924" cy="14786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024"/>
              </a:lnSpc>
            </a:pPr>
            <a:r>
              <a:rPr lang="en-US" sz="8588">
                <a:solidFill>
                  <a:srgbClr val="FFFFFF"/>
                </a:solidFill>
                <a:latin typeface="The Artist Script"/>
                <a:ea typeface="The Artist Script"/>
                <a:cs typeface="The Artist Script"/>
                <a:sym typeface="The Artist Script"/>
              </a:rPr>
              <a:t>Costs 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8112761" y="6675955"/>
            <a:ext cx="4717405" cy="83340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14"/>
              </a:lnSpc>
            </a:pPr>
            <a:r>
              <a:rPr lang="en-US" sz="2438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Higher ingredient and operating </a:t>
            </a:r>
          </a:p>
          <a:p>
            <a:pPr algn="l">
              <a:lnSpc>
                <a:spcPts val="3414"/>
              </a:lnSpc>
            </a:pPr>
            <a:r>
              <a:rPr lang="en-US" sz="2438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costs reduce profit 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5471632" y="3403203"/>
            <a:ext cx="2700819" cy="14786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024"/>
              </a:lnSpc>
            </a:pPr>
            <a:r>
              <a:rPr lang="en-US" sz="8588">
                <a:solidFill>
                  <a:srgbClr val="FFFFFF"/>
                </a:solidFill>
                <a:latin typeface="The Artist Script"/>
                <a:ea typeface="The Artist Script"/>
                <a:cs typeface="The Artist Script"/>
                <a:sym typeface="The Artist Script"/>
              </a:rPr>
              <a:t>Service 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5997052" y="4854404"/>
            <a:ext cx="2385773" cy="14786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024"/>
              </a:lnSpc>
            </a:pPr>
            <a:r>
              <a:rPr lang="en-US" sz="8588">
                <a:solidFill>
                  <a:srgbClr val="FFFFFF"/>
                </a:solidFill>
                <a:latin typeface="The Artist Script"/>
                <a:ea typeface="The Artist Script"/>
                <a:cs typeface="The Artist Script"/>
                <a:sym typeface="The Artist Script"/>
              </a:rPr>
              <a:t>People 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8194663" y="5052176"/>
            <a:ext cx="4896448" cy="9055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40"/>
              </a:lnSpc>
            </a:pPr>
            <a:r>
              <a:rPr lang="en-US" sz="26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Only Basil makes the products, customers wait when it is busy. 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87391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669804" y="2071698"/>
            <a:ext cx="12475165" cy="5199788"/>
            <a:chOff x="0" y="0"/>
            <a:chExt cx="3285640" cy="1369492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3285640" cy="1369492"/>
            </a:xfrm>
            <a:custGeom>
              <a:avLst/>
              <a:gdLst/>
              <a:ahLst/>
              <a:cxnLst/>
              <a:rect r="r" b="b" t="t" l="l"/>
              <a:pathLst>
                <a:path h="1369492" w="3285640">
                  <a:moveTo>
                    <a:pt x="0" y="0"/>
                  </a:moveTo>
                  <a:lnTo>
                    <a:pt x="3285640" y="0"/>
                  </a:lnTo>
                  <a:lnTo>
                    <a:pt x="3285640" y="1369492"/>
                  </a:lnTo>
                  <a:lnTo>
                    <a:pt x="0" y="1369492"/>
                  </a:lnTo>
                  <a:close/>
                </a:path>
              </a:pathLst>
            </a:custGeom>
            <a:ln w="9525" cap="sq">
              <a:solidFill>
                <a:srgbClr val="FFFFFF"/>
              </a:solidFill>
              <a:prstDash val="solid"/>
              <a:miter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3285640" cy="140759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414"/>
                </a:lnSpc>
              </a:pPr>
            </a:p>
          </p:txBody>
        </p:sp>
      </p:grpSp>
      <p:sp>
        <p:nvSpPr>
          <p:cNvPr name="Freeform 5" id="5"/>
          <p:cNvSpPr/>
          <p:nvPr/>
        </p:nvSpPr>
        <p:spPr>
          <a:xfrm flipH="false" flipV="false" rot="0">
            <a:off x="13520003" y="1819790"/>
            <a:ext cx="1606110" cy="2529308"/>
          </a:xfrm>
          <a:custGeom>
            <a:avLst/>
            <a:gdLst/>
            <a:ahLst/>
            <a:cxnLst/>
            <a:rect r="r" b="b" t="t" l="l"/>
            <a:pathLst>
              <a:path h="2529308" w="1606110">
                <a:moveTo>
                  <a:pt x="0" y="0"/>
                </a:moveTo>
                <a:lnTo>
                  <a:pt x="1606111" y="0"/>
                </a:lnTo>
                <a:lnTo>
                  <a:pt x="1606111" y="2529308"/>
                </a:lnTo>
                <a:lnTo>
                  <a:pt x="0" y="252930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1015374">
            <a:off x="12135790" y="5725861"/>
            <a:ext cx="2981285" cy="3258235"/>
          </a:xfrm>
          <a:custGeom>
            <a:avLst/>
            <a:gdLst/>
            <a:ahLst/>
            <a:cxnLst/>
            <a:rect r="r" b="b" t="t" l="l"/>
            <a:pathLst>
              <a:path h="3258235" w="2981285">
                <a:moveTo>
                  <a:pt x="0" y="0"/>
                </a:moveTo>
                <a:lnTo>
                  <a:pt x="2981285" y="0"/>
                </a:lnTo>
                <a:lnTo>
                  <a:pt x="2981285" y="3258235"/>
                </a:lnTo>
                <a:lnTo>
                  <a:pt x="0" y="325823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0">
            <a:off x="1373671" y="1567060"/>
            <a:ext cx="2123331" cy="4483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640"/>
              </a:lnSpc>
            </a:pPr>
            <a:r>
              <a:rPr lang="en-US" sz="26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REFERENCES  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918603" y="4105317"/>
            <a:ext cx="10540519" cy="17589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</a:p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Innovatank Publishing (n.d.) PESTEL Analysis. In: Introduction to Business – W23 Update. Available at: </a:t>
            </a:r>
            <a:r>
              <a:rPr lang="en-US" sz="2000" u="sng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  <a:hlinkClick r:id="rId4" tooltip="https://pub.innovatank.com/books/introduction-to-business-w23-update/page/pestel-analysis"/>
              </a:rPr>
              <a:t>https://pub.innovatank.com/books/introduction-to-business-w23-update/page/pestel-analysis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(Accessed: 11 October 2026).</a:t>
            </a:r>
          </a:p>
          <a:p>
            <a:pPr algn="l">
              <a:lnSpc>
                <a:spcPts val="2800"/>
              </a:lnSpc>
            </a:pPr>
          </a:p>
        </p:txBody>
      </p:sp>
      <p:sp>
        <p:nvSpPr>
          <p:cNvPr name="TextBox 9" id="9"/>
          <p:cNvSpPr txBox="true"/>
          <p:nvPr/>
        </p:nvSpPr>
        <p:spPr>
          <a:xfrm rot="0">
            <a:off x="918603" y="2393992"/>
            <a:ext cx="11720786" cy="17589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</a:p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Improvement Cymru Academy (n.d.) Fishbone Toolkit Guide. Available at: </a:t>
            </a:r>
            <a:r>
              <a:rPr lang="en-US" sz="2000" u="sng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  <a:hlinkClick r:id="rId5" tooltip="https://performanceandimprovement.nhs.wales/our-work/quality-safety-and-improvement/improvement/improvement-cymru-academy/resource-library/academy-toolkit-guides/fishbone-toolkit-guide/"/>
              </a:rPr>
              <a:t>https://performanceandimprovement.nhs.wales/our-work/quality-safety-and-improvement/improvement/improvement-cymru-academy/resource-library/academy-toolkit-guides/fishbone-toolkit-guide/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(Accessed: 11 October 2026). 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669804" y="7633437"/>
            <a:ext cx="7440477" cy="17589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Many of the concepts and tools used in t</a:t>
            </a:r>
            <a:r>
              <a:rPr lang="en-US" sz="2000" u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h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</a:t>
            </a:r>
            <a:r>
              <a:rPr lang="en-US" sz="2000" u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s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2000" u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a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ss</a:t>
            </a:r>
            <a:r>
              <a:rPr lang="en-US" sz="2000" u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gn</a:t>
            </a:r>
            <a:r>
              <a:rPr lang="en-US" sz="2000" u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ment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2000" u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wer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e </a:t>
            </a:r>
            <a:r>
              <a:rPr lang="en-US" sz="2000" u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lea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r</a:t>
            </a:r>
            <a:r>
              <a:rPr lang="en-US" sz="2000" u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n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e</a:t>
            </a:r>
            <a:r>
              <a:rPr lang="en-US" sz="2000" u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d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du</a:t>
            </a:r>
            <a:r>
              <a:rPr lang="en-US" sz="2000" u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r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</a:t>
            </a:r>
            <a:r>
              <a:rPr lang="en-US" sz="2000" u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n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g lec</a:t>
            </a:r>
            <a:r>
              <a:rPr lang="en-US" sz="2000" u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t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u</a:t>
            </a:r>
            <a:r>
              <a:rPr lang="en-US" sz="2000" u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re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s a</a:t>
            </a:r>
            <a:r>
              <a:rPr lang="en-US" sz="2000" u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n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d a</a:t>
            </a:r>
            <a:r>
              <a:rPr lang="en-US" sz="2000" u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re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bas</a:t>
            </a:r>
            <a:r>
              <a:rPr lang="en-US" sz="2000" u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e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d o</a:t>
            </a:r>
            <a:r>
              <a:rPr lang="en-US" sz="2000" u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n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2000" u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t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he </a:t>
            </a:r>
            <a:r>
              <a:rPr lang="en-US" sz="2000" u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c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o</a:t>
            </a:r>
            <a:r>
              <a:rPr lang="en-US" sz="2000" u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u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rs</a:t>
            </a:r>
            <a:r>
              <a:rPr lang="en-US" sz="2000" u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e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2000" u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m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at</a:t>
            </a:r>
            <a:r>
              <a:rPr lang="en-US" sz="2000" u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eria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ls </a:t>
            </a:r>
            <a:r>
              <a:rPr lang="en-US" sz="2000" u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a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nd h</a:t>
            </a:r>
            <a:r>
              <a:rPr lang="en-US" sz="2000" u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a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n</a:t>
            </a:r>
            <a:r>
              <a:rPr lang="en-US" sz="2000" u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dou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t</a:t>
            </a:r>
            <a:r>
              <a:rPr lang="en-US" sz="2000" u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s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pr</a:t>
            </a:r>
            <a:r>
              <a:rPr lang="en-US" sz="2000" u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o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v</a:t>
            </a:r>
            <a:r>
              <a:rPr lang="en-US" sz="2000" u="non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ide</a:t>
            </a: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d.</a:t>
            </a:r>
          </a:p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Week 2, 3, 4 </a:t>
            </a:r>
          </a:p>
          <a:p>
            <a:pPr algn="l">
              <a:lnSpc>
                <a:spcPts val="2800"/>
              </a:lnSpc>
            </a:pPr>
          </a:p>
        </p:txBody>
      </p:sp>
      <p:sp>
        <p:nvSpPr>
          <p:cNvPr name="TextBox 11" id="11"/>
          <p:cNvSpPr txBox="true"/>
          <p:nvPr/>
        </p:nvSpPr>
        <p:spPr>
          <a:xfrm rot="0">
            <a:off x="918603" y="5816642"/>
            <a:ext cx="16131962" cy="3492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Ishikawa, K. (1986) Guide to Quality Control. 2nd edn (rev.). Tokyo: Asian Productivity Organization.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87391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806440" y="-941586"/>
            <a:ext cx="21421625" cy="12173926"/>
          </a:xfrm>
          <a:custGeom>
            <a:avLst/>
            <a:gdLst/>
            <a:ahLst/>
            <a:cxnLst/>
            <a:rect r="r" b="b" t="t" l="l"/>
            <a:pathLst>
              <a:path h="12173926" w="21421625">
                <a:moveTo>
                  <a:pt x="0" y="0"/>
                </a:moveTo>
                <a:lnTo>
                  <a:pt x="21421625" y="0"/>
                </a:lnTo>
                <a:lnTo>
                  <a:pt x="21421625" y="12173926"/>
                </a:lnTo>
                <a:lnTo>
                  <a:pt x="0" y="1217392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7305" r="0" b="-17305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3521920" y="2996647"/>
            <a:ext cx="2180018" cy="5519033"/>
          </a:xfrm>
          <a:custGeom>
            <a:avLst/>
            <a:gdLst/>
            <a:ahLst/>
            <a:cxnLst/>
            <a:rect r="r" b="b" t="t" l="l"/>
            <a:pathLst>
              <a:path h="5519033" w="2180018">
                <a:moveTo>
                  <a:pt x="0" y="0"/>
                </a:moveTo>
                <a:lnTo>
                  <a:pt x="2180018" y="0"/>
                </a:lnTo>
                <a:lnTo>
                  <a:pt x="2180018" y="5519033"/>
                </a:lnTo>
                <a:lnTo>
                  <a:pt x="0" y="55190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2284817">
            <a:off x="4243199" y="1717262"/>
            <a:ext cx="2917477" cy="1983885"/>
          </a:xfrm>
          <a:custGeom>
            <a:avLst/>
            <a:gdLst/>
            <a:ahLst/>
            <a:cxnLst/>
            <a:rect r="r" b="b" t="t" l="l"/>
            <a:pathLst>
              <a:path h="1983885" w="2917477">
                <a:moveTo>
                  <a:pt x="0" y="0"/>
                </a:moveTo>
                <a:lnTo>
                  <a:pt x="2917478" y="0"/>
                </a:lnTo>
                <a:lnTo>
                  <a:pt x="2917478" y="1983884"/>
                </a:lnTo>
                <a:lnTo>
                  <a:pt x="0" y="198388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6777603" y="4812629"/>
            <a:ext cx="7646261" cy="16003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73"/>
              </a:lnSpc>
            </a:pPr>
            <a:r>
              <a:rPr lang="en-US" sz="4623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THANK YOU FOR LISTENING</a:t>
            </a:r>
          </a:p>
          <a:p>
            <a:pPr algn="ctr">
              <a:lnSpc>
                <a:spcPts val="6473"/>
              </a:lnSpc>
            </a:pPr>
            <a:r>
              <a:rPr lang="en-US" sz="4623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  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8595532" y="5188619"/>
            <a:ext cx="2005201" cy="15325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523"/>
              </a:lnSpc>
            </a:pPr>
            <a:r>
              <a:rPr lang="en-US" sz="8945">
                <a:solidFill>
                  <a:srgbClr val="FFFFFF"/>
                </a:solidFill>
                <a:latin typeface="The Artist Script"/>
                <a:ea typeface="The Artist Script"/>
                <a:cs typeface="The Artist Script"/>
                <a:sym typeface="The Artist Script"/>
              </a:rPr>
              <a:t>Any 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0299766" y="5823483"/>
            <a:ext cx="2000433" cy="4056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06"/>
              </a:lnSpc>
            </a:pPr>
            <a:r>
              <a:rPr lang="en-US" sz="2432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QUESTIONS ?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DAHXPUL32E8</dc:identifier>
  <dcterms:modified xsi:type="dcterms:W3CDTF">2011-08-01T06:04:30Z</dcterms:modified>
  <cp:revision>1</cp:revision>
  <dc:title>basil bakery</dc:title>
</cp:coreProperties>
</file>