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4"/>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E8934C7-8278-B9C2-2141-40FF35632D84}" v="231" dt="2024-12-15T09:29:39.74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19"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22EFBB2-13EF-4949-B0D0-D80577DDD7B6}" type="datetimeFigureOut">
              <a:t>12/15/2024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33A397C-741B-4D19-9BD2-26FF54180EDC}" type="slidenum">
              <a:t>‹#›</a:t>
            </a:fld>
            <a:endParaRPr lang="en-US"/>
          </a:p>
        </p:txBody>
      </p:sp>
    </p:spTree>
    <p:extLst>
      <p:ext uri="{BB962C8B-B14F-4D97-AF65-F5344CB8AC3E}">
        <p14:creationId xmlns:p14="http://schemas.microsoft.com/office/powerpoint/2010/main" val="406860723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So I will briefly introduce my plant-based dessert café, discuss its ownership structure and legal structure, general SWOT analysis, and finally a financial plan proving its viability.</a:t>
            </a:r>
          </a:p>
        </p:txBody>
      </p:sp>
      <p:sp>
        <p:nvSpPr>
          <p:cNvPr id="4" name="Slide Number Placeholder 3"/>
          <p:cNvSpPr>
            <a:spLocks noGrp="1"/>
          </p:cNvSpPr>
          <p:nvPr>
            <p:ph type="sldNum" sz="quarter" idx="5"/>
          </p:nvPr>
        </p:nvSpPr>
        <p:spPr/>
        <p:txBody>
          <a:bodyPr/>
          <a:lstStyle/>
          <a:p>
            <a:fld id="{133A397C-741B-4D19-9BD2-26FF54180EDC}" type="slidenum">
              <a:t>2</a:t>
            </a:fld>
            <a:endParaRPr lang="en-US"/>
          </a:p>
        </p:txBody>
      </p:sp>
    </p:spTree>
    <p:extLst>
      <p:ext uri="{BB962C8B-B14F-4D97-AF65-F5344CB8AC3E}">
        <p14:creationId xmlns:p14="http://schemas.microsoft.com/office/powerpoint/2010/main" val="100307815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By capitalizing on the increasing demand for plant-based options and catering to customers looking for sustainable, flavorful, healthy meals, this cafe can appeal to clients who are environmentally minded, want more innovative, tasty food, and prioritize their health. By emphasizing quality and promoting a friendly vibe, the company hopes to position itself as a go-to destination for dessert lovers.</a:t>
            </a:r>
          </a:p>
        </p:txBody>
      </p:sp>
      <p:sp>
        <p:nvSpPr>
          <p:cNvPr id="4" name="Slide Number Placeholder 3"/>
          <p:cNvSpPr>
            <a:spLocks noGrp="1"/>
          </p:cNvSpPr>
          <p:nvPr>
            <p:ph type="sldNum" sz="quarter" idx="5"/>
          </p:nvPr>
        </p:nvSpPr>
        <p:spPr/>
        <p:txBody>
          <a:bodyPr/>
          <a:lstStyle/>
          <a:p>
            <a:fld id="{133A397C-741B-4D19-9BD2-26FF54180EDC}" type="slidenum">
              <a:rPr lang="en-US"/>
              <a:t>3</a:t>
            </a:fld>
            <a:endParaRPr lang="en-US"/>
          </a:p>
        </p:txBody>
      </p:sp>
    </p:spTree>
    <p:extLst>
      <p:ext uri="{BB962C8B-B14F-4D97-AF65-F5344CB8AC3E}">
        <p14:creationId xmlns:p14="http://schemas.microsoft.com/office/powerpoint/2010/main" val="220034724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private limited company model was chosen to provide a blend between growth potential and the retention of ownership. This got the company's back covered for financial/legal matters.</a:t>
            </a:r>
          </a:p>
        </p:txBody>
      </p:sp>
      <p:sp>
        <p:nvSpPr>
          <p:cNvPr id="4" name="Slide Number Placeholder 3"/>
          <p:cNvSpPr>
            <a:spLocks noGrp="1"/>
          </p:cNvSpPr>
          <p:nvPr>
            <p:ph type="sldNum" sz="quarter" idx="5"/>
          </p:nvPr>
        </p:nvSpPr>
        <p:spPr/>
        <p:txBody>
          <a:bodyPr/>
          <a:lstStyle/>
          <a:p>
            <a:fld id="{133A397C-741B-4D19-9BD2-26FF54180EDC}" type="slidenum">
              <a:rPr lang="en-US"/>
              <a:t>4</a:t>
            </a:fld>
            <a:endParaRPr lang="en-US"/>
          </a:p>
        </p:txBody>
      </p:sp>
    </p:spTree>
    <p:extLst>
      <p:ext uri="{BB962C8B-B14F-4D97-AF65-F5344CB8AC3E}">
        <p14:creationId xmlns:p14="http://schemas.microsoft.com/office/powerpoint/2010/main" val="258719471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Our lean management methodology encourages innovation but ensures proper operations are guaranteed. This strategy leaves the company well positioned to adapt and thrive in a shifting marketplace.</a:t>
            </a:r>
          </a:p>
        </p:txBody>
      </p:sp>
      <p:sp>
        <p:nvSpPr>
          <p:cNvPr id="4" name="Slide Number Placeholder 3"/>
          <p:cNvSpPr>
            <a:spLocks noGrp="1"/>
          </p:cNvSpPr>
          <p:nvPr>
            <p:ph type="sldNum" sz="quarter" idx="5"/>
          </p:nvPr>
        </p:nvSpPr>
        <p:spPr/>
        <p:txBody>
          <a:bodyPr/>
          <a:lstStyle/>
          <a:p>
            <a:fld id="{133A397C-741B-4D19-9BD2-26FF54180EDC}" type="slidenum">
              <a:rPr lang="en-US"/>
              <a:t>5</a:t>
            </a:fld>
            <a:endParaRPr lang="en-US"/>
          </a:p>
        </p:txBody>
      </p:sp>
    </p:spTree>
    <p:extLst>
      <p:ext uri="{BB962C8B-B14F-4D97-AF65-F5344CB8AC3E}">
        <p14:creationId xmlns:p14="http://schemas.microsoft.com/office/powerpoint/2010/main" val="15783789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cash flow forecast shows consistent revenue increase over a 12-month period, which is indicative of rising customer retention and brand awareness. Profitability can be ensured by careful cost control.</a:t>
            </a:r>
          </a:p>
        </p:txBody>
      </p:sp>
      <p:sp>
        <p:nvSpPr>
          <p:cNvPr id="4" name="Slide Number Placeholder 3"/>
          <p:cNvSpPr>
            <a:spLocks noGrp="1"/>
          </p:cNvSpPr>
          <p:nvPr>
            <p:ph type="sldNum" sz="quarter" idx="5"/>
          </p:nvPr>
        </p:nvSpPr>
        <p:spPr/>
        <p:txBody>
          <a:bodyPr/>
          <a:lstStyle/>
          <a:p>
            <a:fld id="{133A397C-741B-4D19-9BD2-26FF54180EDC}" type="slidenum">
              <a:rPr lang="en-US"/>
              <a:t>10</a:t>
            </a:fld>
            <a:endParaRPr lang="en-US"/>
          </a:p>
        </p:txBody>
      </p:sp>
    </p:spTree>
    <p:extLst>
      <p:ext uri="{BB962C8B-B14F-4D97-AF65-F5344CB8AC3E}">
        <p14:creationId xmlns:p14="http://schemas.microsoft.com/office/powerpoint/2010/main" val="292789991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Comments Although a café, Green Delights is a dream for the future of sustainable dining. This project balances social impact and financial feasibility, ensuring that it is neither naive nor solely a commercial venture by striking that necessary balance between creativity and a viable income strategy. Thanks for your time and interest and look forward to your questions.</a:t>
            </a:r>
          </a:p>
        </p:txBody>
      </p:sp>
      <p:sp>
        <p:nvSpPr>
          <p:cNvPr id="4" name="Slide Number Placeholder 3"/>
          <p:cNvSpPr>
            <a:spLocks noGrp="1"/>
          </p:cNvSpPr>
          <p:nvPr>
            <p:ph type="sldNum" sz="quarter" idx="5"/>
          </p:nvPr>
        </p:nvSpPr>
        <p:spPr/>
        <p:txBody>
          <a:bodyPr/>
          <a:lstStyle/>
          <a:p>
            <a:fld id="{133A397C-741B-4D19-9BD2-26FF54180EDC}" type="slidenum">
              <a:rPr lang="en-US"/>
              <a:t>11</a:t>
            </a:fld>
            <a:endParaRPr lang="en-US"/>
          </a:p>
        </p:txBody>
      </p:sp>
    </p:spTree>
    <p:extLst>
      <p:ext uri="{BB962C8B-B14F-4D97-AF65-F5344CB8AC3E}">
        <p14:creationId xmlns:p14="http://schemas.microsoft.com/office/powerpoint/2010/main" val="368344940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12/15/2024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12/15/2024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12/15/2024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46CE7D5-CF57-46EF-B807-FDD0502418D4}" type="datetimeFigureOut">
              <a:rPr lang="en-US" smtClean="0"/>
              <a:t>12/15/2024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46CE7D5-CF57-46EF-B807-FDD0502418D4}" type="datetimeFigureOut">
              <a:rPr lang="en-US" smtClean="0"/>
              <a:t>12/15/2024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46CE7D5-CF57-46EF-B807-FDD0502418D4}" type="datetimeFigureOut">
              <a:rPr lang="en-US" smtClean="0"/>
              <a:t>12/15/2024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US" smtClean="0"/>
              <a:t>12/15/2024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12/15/2024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12/15/2024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12/15/2024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12/15/2024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US" smtClean="0"/>
              <a:t>12/15/2024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US" smtClean="0"/>
              <a:t>‹#›</a:t>
            </a:fld>
            <a:endParaRPr lang="en-US"/>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C3896A03-3945-419A-B66B-4EE266EDD1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 y="-1"/>
            <a:ext cx="12191990" cy="3742599"/>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1155558" y="637763"/>
            <a:ext cx="9889797" cy="2874471"/>
          </a:xfrm>
        </p:spPr>
        <p:txBody>
          <a:bodyPr anchor="ctr">
            <a:normAutofit/>
          </a:bodyPr>
          <a:lstStyle/>
          <a:p>
            <a:pPr algn="l"/>
            <a:r>
              <a:rPr lang="en-US" sz="8000">
                <a:solidFill>
                  <a:schemeClr val="bg1"/>
                </a:solidFill>
                <a:latin typeface="Calibri"/>
                <a:ea typeface="Calibri"/>
                <a:cs typeface="Calibri"/>
              </a:rPr>
              <a:t>Entrepreneurship</a:t>
            </a:r>
          </a:p>
        </p:txBody>
      </p:sp>
      <p:sp>
        <p:nvSpPr>
          <p:cNvPr id="10" name="Rectangle 9">
            <a:extLst>
              <a:ext uri="{FF2B5EF4-FFF2-40B4-BE49-F238E27FC236}">
                <a16:creationId xmlns:a16="http://schemas.microsoft.com/office/drawing/2014/main" id="{B34F5AD2-EDBD-4BBD-A55C-EAFFD0C709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 y="3742597"/>
            <a:ext cx="12191990" cy="3115403"/>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1155558" y="4307684"/>
            <a:ext cx="9544153" cy="1906846"/>
          </a:xfrm>
        </p:spPr>
        <p:txBody>
          <a:bodyPr vert="horz" lIns="91440" tIns="45720" rIns="91440" bIns="45720" rtlCol="0" anchor="t">
            <a:normAutofit/>
          </a:bodyPr>
          <a:lstStyle/>
          <a:p>
            <a:pPr algn="l"/>
            <a:r>
              <a:rPr lang="en-US" sz="3200" dirty="0">
                <a:latin typeface="Calibri"/>
                <a:ea typeface="Calibri"/>
                <a:cs typeface="Calibri"/>
              </a:rPr>
              <a:t>Module in Business Management Entrepreneurship (LCBB5001) </a:t>
            </a:r>
            <a:endParaRPr lang="en-US" sz="3200" dirty="0"/>
          </a:p>
        </p:txBody>
      </p:sp>
      <p:sp>
        <p:nvSpPr>
          <p:cNvPr id="12" name="Rectangle 11">
            <a:extLst>
              <a:ext uri="{FF2B5EF4-FFF2-40B4-BE49-F238E27FC236}">
                <a16:creationId xmlns:a16="http://schemas.microsoft.com/office/drawing/2014/main" id="{6832F003-FCA6-4CFB-A2EA-308F3AA257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61180" y="4101097"/>
            <a:ext cx="457200"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70DFC902-7D23-471A-B557-B6B6917D7A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 y="0"/>
            <a:ext cx="12191990" cy="2358677"/>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6B5E56D-95C4-8615-96C8-D78ACCB3E629}"/>
              </a:ext>
            </a:extLst>
          </p:cNvPr>
          <p:cNvSpPr>
            <a:spLocks noGrp="1"/>
          </p:cNvSpPr>
          <p:nvPr>
            <p:ph type="title"/>
          </p:nvPr>
        </p:nvSpPr>
        <p:spPr>
          <a:xfrm>
            <a:off x="1156851" y="637762"/>
            <a:ext cx="9888496" cy="1520377"/>
          </a:xfrm>
        </p:spPr>
        <p:txBody>
          <a:bodyPr anchor="ctr">
            <a:normAutofit/>
          </a:bodyPr>
          <a:lstStyle/>
          <a:p>
            <a:r>
              <a:rPr lang="en-US">
                <a:solidFill>
                  <a:schemeClr val="bg1"/>
                </a:solidFill>
              </a:rPr>
              <a:t>Introduction</a:t>
            </a:r>
          </a:p>
        </p:txBody>
      </p:sp>
      <p:sp>
        <p:nvSpPr>
          <p:cNvPr id="10" name="Rectangle 9">
            <a:extLst>
              <a:ext uri="{FF2B5EF4-FFF2-40B4-BE49-F238E27FC236}">
                <a16:creationId xmlns:a16="http://schemas.microsoft.com/office/drawing/2014/main" id="{A55D5633-D557-4DCA-982C-FF36EB7A1C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358676"/>
            <a:ext cx="12191990" cy="4545429"/>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450D3AD2-FA80-415F-A9CE-54D884561C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56851" y="2893697"/>
            <a:ext cx="457200"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4FE2EEBC-D26E-CA2C-EC0A-08BEA7E2275A}"/>
              </a:ext>
            </a:extLst>
          </p:cNvPr>
          <p:cNvSpPr>
            <a:spLocks noGrp="1"/>
          </p:cNvSpPr>
          <p:nvPr>
            <p:ph idx="1"/>
          </p:nvPr>
        </p:nvSpPr>
        <p:spPr>
          <a:xfrm>
            <a:off x="1155559" y="3100283"/>
            <a:ext cx="9889788" cy="3076679"/>
          </a:xfrm>
        </p:spPr>
        <p:txBody>
          <a:bodyPr vert="horz" lIns="91440" tIns="45720" rIns="91440" bIns="45720" rtlCol="0">
            <a:normAutofit/>
          </a:bodyPr>
          <a:lstStyle/>
          <a:p>
            <a:pPr>
              <a:buNone/>
            </a:pPr>
            <a:endParaRPr lang="en-US" sz="2400"/>
          </a:p>
          <a:p>
            <a:pPr>
              <a:buNone/>
            </a:pPr>
            <a:endParaRPr lang="en-US" sz="2400"/>
          </a:p>
          <a:p>
            <a:pPr>
              <a:buNone/>
            </a:pPr>
            <a:r>
              <a:rPr lang="en-US" sz="2400">
                <a:latin typeface="Calibri"/>
                <a:ea typeface="+mn-lt"/>
                <a:cs typeface="+mn-lt"/>
              </a:rPr>
              <a:t>As a diverse driver of economic development, entrepreneurship is characterized by innovation, risk-taking, and value creation. To satisfy the growing need for vegan and eco-friendly food, my business proposal is a plant-based dessert café. This concept aligns with shifting consumer preferences toward sustainable and nutritious food options (Baron &amp; Shane, 2018).</a:t>
            </a:r>
            <a:endParaRPr lang="en-US" sz="2400">
              <a:latin typeface="Calibri"/>
            </a:endParaRPr>
          </a:p>
          <a:p>
            <a:pPr>
              <a:buNone/>
            </a:pPr>
            <a:endParaRPr lang="en-US" sz="2400"/>
          </a:p>
          <a:p>
            <a:pPr>
              <a:buNone/>
            </a:pPr>
            <a:endParaRPr lang="en-US" sz="2400"/>
          </a:p>
          <a:p>
            <a:pPr marL="0" indent="0">
              <a:buNone/>
            </a:pPr>
            <a:endParaRPr lang="en-US" sz="2400"/>
          </a:p>
        </p:txBody>
      </p:sp>
    </p:spTree>
    <p:extLst>
      <p:ext uri="{BB962C8B-B14F-4D97-AF65-F5344CB8AC3E}">
        <p14:creationId xmlns:p14="http://schemas.microsoft.com/office/powerpoint/2010/main" val="275822492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70DFC902-7D23-471A-B557-B6B6917D7A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 y="0"/>
            <a:ext cx="12191990" cy="2358677"/>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15E04BD-0FED-87AA-8787-2099380CB27D}"/>
              </a:ext>
            </a:extLst>
          </p:cNvPr>
          <p:cNvSpPr>
            <a:spLocks noGrp="1"/>
          </p:cNvSpPr>
          <p:nvPr>
            <p:ph type="title"/>
          </p:nvPr>
        </p:nvSpPr>
        <p:spPr>
          <a:xfrm>
            <a:off x="1156851" y="637762"/>
            <a:ext cx="9888496" cy="1520377"/>
          </a:xfrm>
        </p:spPr>
        <p:txBody>
          <a:bodyPr anchor="ctr">
            <a:normAutofit/>
          </a:bodyPr>
          <a:lstStyle/>
          <a:p>
            <a:r>
              <a:rPr lang="en-US">
                <a:solidFill>
                  <a:schemeClr val="bg1"/>
                </a:solidFill>
                <a:latin typeface="Calibri"/>
                <a:ea typeface="Calibri"/>
                <a:cs typeface="Calibri"/>
              </a:rPr>
              <a:t>Overview of business idea</a:t>
            </a:r>
          </a:p>
        </p:txBody>
      </p:sp>
      <p:sp>
        <p:nvSpPr>
          <p:cNvPr id="10" name="Rectangle 9">
            <a:extLst>
              <a:ext uri="{FF2B5EF4-FFF2-40B4-BE49-F238E27FC236}">
                <a16:creationId xmlns:a16="http://schemas.microsoft.com/office/drawing/2014/main" id="{A55D5633-D557-4DCA-982C-FF36EB7A1C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358676"/>
            <a:ext cx="12191990" cy="4545429"/>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450D3AD2-FA80-415F-A9CE-54D884561C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56851" y="2893697"/>
            <a:ext cx="457200"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CD3D15A9-BA45-9145-F82F-F5F4364DB1FB}"/>
              </a:ext>
            </a:extLst>
          </p:cNvPr>
          <p:cNvSpPr>
            <a:spLocks noGrp="1"/>
          </p:cNvSpPr>
          <p:nvPr>
            <p:ph idx="1"/>
          </p:nvPr>
        </p:nvSpPr>
        <p:spPr>
          <a:xfrm>
            <a:off x="1155559" y="3100283"/>
            <a:ext cx="9889788" cy="3076679"/>
          </a:xfrm>
        </p:spPr>
        <p:txBody>
          <a:bodyPr vert="horz" lIns="91440" tIns="45720" rIns="91440" bIns="45720" rtlCol="0">
            <a:normAutofit/>
          </a:bodyPr>
          <a:lstStyle/>
          <a:p>
            <a:pPr marL="0" indent="0">
              <a:buNone/>
            </a:pPr>
            <a:r>
              <a:rPr lang="en-US" sz="2400">
                <a:latin typeface="Calibri"/>
                <a:ea typeface="+mn-lt"/>
                <a:cs typeface="+mn-lt"/>
              </a:rPr>
              <a:t>Green Delights, a plant-based dessert café, will specialize in serving a variety of vegan sweets, including cakes, cookies and pastries. Through sustainable packaging and sourcing organic ingredients, the café aims to unite pleasure with sustainability. Green Delights will meet the needs of this demographic, Gen Z and urban millennial, with a warm, welcoming, and Insta-worthy place to attract customers (Schaper et al., 2019).</a:t>
            </a:r>
          </a:p>
          <a:p>
            <a:endParaRPr lang="en-US" sz="2400"/>
          </a:p>
          <a:p>
            <a:pPr marL="0" indent="0">
              <a:buNone/>
            </a:pPr>
            <a:endParaRPr lang="en-US" sz="2400">
              <a:ea typeface="+mn-lt"/>
              <a:cs typeface="+mn-lt"/>
            </a:endParaRPr>
          </a:p>
        </p:txBody>
      </p:sp>
    </p:spTree>
    <p:extLst>
      <p:ext uri="{BB962C8B-B14F-4D97-AF65-F5344CB8AC3E}">
        <p14:creationId xmlns:p14="http://schemas.microsoft.com/office/powerpoint/2010/main" val="66659612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70DFC902-7D23-471A-B557-B6B6917D7A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 y="0"/>
            <a:ext cx="12191990" cy="2358677"/>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560FCFE-65DD-B510-35D6-6E9687C8C497}"/>
              </a:ext>
            </a:extLst>
          </p:cNvPr>
          <p:cNvSpPr>
            <a:spLocks noGrp="1"/>
          </p:cNvSpPr>
          <p:nvPr>
            <p:ph type="title"/>
          </p:nvPr>
        </p:nvSpPr>
        <p:spPr>
          <a:xfrm>
            <a:off x="1156851" y="637762"/>
            <a:ext cx="9888496" cy="1520377"/>
          </a:xfrm>
        </p:spPr>
        <p:txBody>
          <a:bodyPr anchor="ctr">
            <a:normAutofit/>
          </a:bodyPr>
          <a:lstStyle/>
          <a:p>
            <a:r>
              <a:rPr lang="en-US">
                <a:solidFill>
                  <a:schemeClr val="bg1"/>
                </a:solidFill>
                <a:latin typeface="Calibri"/>
                <a:ea typeface="Calibri"/>
                <a:cs typeface="Calibri"/>
              </a:rPr>
              <a:t>Legal format and ownership</a:t>
            </a:r>
          </a:p>
        </p:txBody>
      </p:sp>
      <p:sp>
        <p:nvSpPr>
          <p:cNvPr id="10" name="Rectangle 9">
            <a:extLst>
              <a:ext uri="{FF2B5EF4-FFF2-40B4-BE49-F238E27FC236}">
                <a16:creationId xmlns:a16="http://schemas.microsoft.com/office/drawing/2014/main" id="{A55D5633-D557-4DCA-982C-FF36EB7A1C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358676"/>
            <a:ext cx="12191990" cy="4545429"/>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450D3AD2-FA80-415F-A9CE-54D884561C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56851" y="2893697"/>
            <a:ext cx="457200"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86B0A774-1B03-1EF0-302F-843239D8512D}"/>
              </a:ext>
            </a:extLst>
          </p:cNvPr>
          <p:cNvSpPr>
            <a:spLocks noGrp="1"/>
          </p:cNvSpPr>
          <p:nvPr>
            <p:ph idx="1"/>
          </p:nvPr>
        </p:nvSpPr>
        <p:spPr>
          <a:xfrm>
            <a:off x="1155559" y="3100283"/>
            <a:ext cx="9889788" cy="3076679"/>
          </a:xfrm>
        </p:spPr>
        <p:txBody>
          <a:bodyPr vert="horz" lIns="91440" tIns="45720" rIns="91440" bIns="45720" rtlCol="0">
            <a:normAutofit/>
          </a:bodyPr>
          <a:lstStyle/>
          <a:p>
            <a:pPr marL="0" indent="0">
              <a:buNone/>
            </a:pPr>
            <a:r>
              <a:rPr lang="en-US" sz="2400">
                <a:latin typeface="Calibri"/>
                <a:ea typeface="+mn-lt"/>
                <a:cs typeface="+mn-lt"/>
              </a:rPr>
              <a:t>In order to allow for growth and provide limited responsibility to its shareholders, Green Delights will operate as a private limited company (Ltd). £25,000 will be the total capital for the founders, divided equally into shares. This structure allows for eventual investors to buy equity, while retaining operational control (Burns, 2021).</a:t>
            </a:r>
            <a:endParaRPr lang="en-US" sz="2400">
              <a:latin typeface="Calibri"/>
            </a:endParaRPr>
          </a:p>
          <a:p>
            <a:endParaRPr lang="en-US" sz="2400"/>
          </a:p>
          <a:p>
            <a:pPr marL="0" indent="0">
              <a:buNone/>
            </a:pPr>
            <a:endParaRPr lang="en-US" sz="2400"/>
          </a:p>
          <a:p>
            <a:endParaRPr lang="en-US" sz="2400"/>
          </a:p>
          <a:p>
            <a:endParaRPr lang="en-US" sz="2400"/>
          </a:p>
        </p:txBody>
      </p:sp>
    </p:spTree>
    <p:extLst>
      <p:ext uri="{BB962C8B-B14F-4D97-AF65-F5344CB8AC3E}">
        <p14:creationId xmlns:p14="http://schemas.microsoft.com/office/powerpoint/2010/main" val="137308556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70DFC902-7D23-471A-B557-B6B6917D7A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 y="0"/>
            <a:ext cx="12191990" cy="2358677"/>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A45028C-00A9-AB6B-2845-BB7F6C325465}"/>
              </a:ext>
            </a:extLst>
          </p:cNvPr>
          <p:cNvSpPr>
            <a:spLocks noGrp="1"/>
          </p:cNvSpPr>
          <p:nvPr>
            <p:ph type="title"/>
          </p:nvPr>
        </p:nvSpPr>
        <p:spPr>
          <a:xfrm>
            <a:off x="1156851" y="637762"/>
            <a:ext cx="9888496" cy="1520377"/>
          </a:xfrm>
        </p:spPr>
        <p:txBody>
          <a:bodyPr anchor="ctr">
            <a:normAutofit/>
          </a:bodyPr>
          <a:lstStyle/>
          <a:p>
            <a:r>
              <a:rPr lang="en-US">
                <a:solidFill>
                  <a:schemeClr val="bg1"/>
                </a:solidFill>
                <a:latin typeface="Calibri"/>
                <a:ea typeface="Calibri"/>
                <a:cs typeface="Calibri"/>
              </a:rPr>
              <a:t>Organisational Management</a:t>
            </a:r>
          </a:p>
        </p:txBody>
      </p:sp>
      <p:sp>
        <p:nvSpPr>
          <p:cNvPr id="10" name="Rectangle 9">
            <a:extLst>
              <a:ext uri="{FF2B5EF4-FFF2-40B4-BE49-F238E27FC236}">
                <a16:creationId xmlns:a16="http://schemas.microsoft.com/office/drawing/2014/main" id="{A55D5633-D557-4DCA-982C-FF36EB7A1C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358676"/>
            <a:ext cx="12191990" cy="4545429"/>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450D3AD2-FA80-415F-A9CE-54D884561C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56851" y="2893697"/>
            <a:ext cx="457200"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A7BA717D-BC21-7076-A2EA-4522AECDD30A}"/>
              </a:ext>
            </a:extLst>
          </p:cNvPr>
          <p:cNvSpPr>
            <a:spLocks noGrp="1"/>
          </p:cNvSpPr>
          <p:nvPr>
            <p:ph idx="1"/>
          </p:nvPr>
        </p:nvSpPr>
        <p:spPr>
          <a:xfrm>
            <a:off x="1155559" y="3100283"/>
            <a:ext cx="9889788" cy="3076679"/>
          </a:xfrm>
        </p:spPr>
        <p:txBody>
          <a:bodyPr vert="horz" lIns="91440" tIns="45720" rIns="91440" bIns="45720" rtlCol="0">
            <a:normAutofit/>
          </a:bodyPr>
          <a:lstStyle/>
          <a:p>
            <a:pPr marL="0" indent="0">
              <a:buNone/>
            </a:pPr>
            <a:r>
              <a:rPr lang="en-US" sz="2400">
                <a:latin typeface="Calibri"/>
                <a:ea typeface="+mn-lt"/>
                <a:cs typeface="+mn-lt"/>
              </a:rPr>
              <a:t>The team is composed of the two co-founders, both of whom have complementary backgrounds, one with extensive product development and culinary experience while the other has significant marketing and finance expertise. The group will implement a lean management approach (Ries, 2017) to maintain flexibility and respond quickly to changes in the market.</a:t>
            </a:r>
            <a:endParaRPr lang="en-US" sz="2400">
              <a:latin typeface="Calibri"/>
            </a:endParaRPr>
          </a:p>
          <a:p>
            <a:pPr marL="0" indent="0">
              <a:buNone/>
            </a:pPr>
            <a:endParaRPr lang="en-US" sz="2400"/>
          </a:p>
          <a:p>
            <a:endParaRPr lang="en-US" sz="2400"/>
          </a:p>
          <a:p>
            <a:endParaRPr lang="en-US" sz="2400"/>
          </a:p>
          <a:p>
            <a:endParaRPr lang="en-US" sz="2400"/>
          </a:p>
        </p:txBody>
      </p:sp>
    </p:spTree>
    <p:extLst>
      <p:ext uri="{BB962C8B-B14F-4D97-AF65-F5344CB8AC3E}">
        <p14:creationId xmlns:p14="http://schemas.microsoft.com/office/powerpoint/2010/main" val="188305671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70DFC902-7D23-471A-B557-B6B6917D7A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 y="0"/>
            <a:ext cx="12191990" cy="2358677"/>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AFD42D5-FB8F-7B23-A6BF-66147BFA44D5}"/>
              </a:ext>
            </a:extLst>
          </p:cNvPr>
          <p:cNvSpPr>
            <a:spLocks noGrp="1"/>
          </p:cNvSpPr>
          <p:nvPr>
            <p:ph type="title"/>
          </p:nvPr>
        </p:nvSpPr>
        <p:spPr>
          <a:xfrm>
            <a:off x="1156851" y="637762"/>
            <a:ext cx="9888496" cy="1520377"/>
          </a:xfrm>
        </p:spPr>
        <p:txBody>
          <a:bodyPr anchor="ctr">
            <a:normAutofit/>
          </a:bodyPr>
          <a:lstStyle/>
          <a:p>
            <a:r>
              <a:rPr lang="en-US">
                <a:solidFill>
                  <a:schemeClr val="bg1"/>
                </a:solidFill>
              </a:rPr>
              <a:t>SWOT Analysis</a:t>
            </a:r>
          </a:p>
        </p:txBody>
      </p:sp>
      <p:sp>
        <p:nvSpPr>
          <p:cNvPr id="10" name="Rectangle 9">
            <a:extLst>
              <a:ext uri="{FF2B5EF4-FFF2-40B4-BE49-F238E27FC236}">
                <a16:creationId xmlns:a16="http://schemas.microsoft.com/office/drawing/2014/main" id="{A55D5633-D557-4DCA-982C-FF36EB7A1C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358676"/>
            <a:ext cx="12191990" cy="4545429"/>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450D3AD2-FA80-415F-A9CE-54D884561C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56851" y="2893697"/>
            <a:ext cx="457200"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0C33556D-BA44-732C-DEFF-3EBAF66E47BF}"/>
              </a:ext>
            </a:extLst>
          </p:cNvPr>
          <p:cNvSpPr>
            <a:spLocks noGrp="1"/>
          </p:cNvSpPr>
          <p:nvPr>
            <p:ph idx="1"/>
          </p:nvPr>
        </p:nvSpPr>
        <p:spPr>
          <a:xfrm>
            <a:off x="1155559" y="3100283"/>
            <a:ext cx="9889788" cy="3076679"/>
          </a:xfrm>
        </p:spPr>
        <p:txBody>
          <a:bodyPr vert="horz" lIns="91440" tIns="45720" rIns="91440" bIns="45720" rtlCol="0">
            <a:normAutofit/>
          </a:bodyPr>
          <a:lstStyle/>
          <a:p>
            <a:pPr marL="0" indent="0">
              <a:buNone/>
            </a:pPr>
            <a:r>
              <a:rPr lang="en-US" sz="2400" b="1">
                <a:latin typeface="Calibri"/>
                <a:ea typeface="Calibri"/>
                <a:cs typeface="Calibri"/>
              </a:rPr>
              <a:t>Strengths</a:t>
            </a:r>
          </a:p>
          <a:p>
            <a:endParaRPr lang="en-US" sz="2400">
              <a:latin typeface="Calibri"/>
              <a:ea typeface="Calibri"/>
              <a:cs typeface="Calibri"/>
            </a:endParaRPr>
          </a:p>
          <a:p>
            <a:r>
              <a:rPr lang="en-US" sz="2400">
                <a:latin typeface="Calibri"/>
                <a:ea typeface="+mn-lt"/>
                <a:cs typeface="+mn-lt"/>
              </a:rPr>
              <a:t>Their products are unique and follow the trend of being environmentally friendly. It is also competitive because of its focus on high-quality, organic options (Kim &amp; Mauborgne, 2017).</a:t>
            </a:r>
            <a:endParaRPr lang="en-US" sz="2400">
              <a:latin typeface="Calibri"/>
              <a:ea typeface="Calibri"/>
              <a:cs typeface="Calibri"/>
            </a:endParaRPr>
          </a:p>
          <a:p>
            <a:pPr marL="0" indent="0">
              <a:buNone/>
            </a:pPr>
            <a:endParaRPr lang="en-US" sz="2400">
              <a:latin typeface="Calibri"/>
              <a:ea typeface="Calibri"/>
              <a:cs typeface="Calibri"/>
            </a:endParaRPr>
          </a:p>
          <a:p>
            <a:endParaRPr lang="en-US" sz="2400"/>
          </a:p>
        </p:txBody>
      </p:sp>
    </p:spTree>
    <p:extLst>
      <p:ext uri="{BB962C8B-B14F-4D97-AF65-F5344CB8AC3E}">
        <p14:creationId xmlns:p14="http://schemas.microsoft.com/office/powerpoint/2010/main" val="64790922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70DFC902-7D23-471A-B557-B6B6917D7A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 y="0"/>
            <a:ext cx="12191990" cy="2358677"/>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8371B3C-20B1-73F0-7B27-28536FF01B0C}"/>
              </a:ext>
            </a:extLst>
          </p:cNvPr>
          <p:cNvSpPr>
            <a:spLocks noGrp="1"/>
          </p:cNvSpPr>
          <p:nvPr>
            <p:ph type="title"/>
          </p:nvPr>
        </p:nvSpPr>
        <p:spPr>
          <a:xfrm>
            <a:off x="1156851" y="637762"/>
            <a:ext cx="9888496" cy="1520377"/>
          </a:xfrm>
        </p:spPr>
        <p:txBody>
          <a:bodyPr anchor="ctr">
            <a:normAutofit/>
          </a:bodyPr>
          <a:lstStyle/>
          <a:p>
            <a:r>
              <a:rPr lang="en-US">
                <a:solidFill>
                  <a:schemeClr val="bg1"/>
                </a:solidFill>
              </a:rPr>
              <a:t>SWOT Analysis</a:t>
            </a:r>
          </a:p>
        </p:txBody>
      </p:sp>
      <p:sp>
        <p:nvSpPr>
          <p:cNvPr id="10" name="Rectangle 9">
            <a:extLst>
              <a:ext uri="{FF2B5EF4-FFF2-40B4-BE49-F238E27FC236}">
                <a16:creationId xmlns:a16="http://schemas.microsoft.com/office/drawing/2014/main" id="{A55D5633-D557-4DCA-982C-FF36EB7A1C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358676"/>
            <a:ext cx="12191990" cy="4545429"/>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450D3AD2-FA80-415F-A9CE-54D884561C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56851" y="2893697"/>
            <a:ext cx="457200"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79250782-91AB-404C-88C7-6F87C5F138C5}"/>
              </a:ext>
            </a:extLst>
          </p:cNvPr>
          <p:cNvSpPr>
            <a:spLocks noGrp="1"/>
          </p:cNvSpPr>
          <p:nvPr>
            <p:ph idx="1"/>
          </p:nvPr>
        </p:nvSpPr>
        <p:spPr>
          <a:xfrm>
            <a:off x="1155559" y="3100283"/>
            <a:ext cx="9889788" cy="3076679"/>
          </a:xfrm>
        </p:spPr>
        <p:txBody>
          <a:bodyPr vert="horz" lIns="91440" tIns="45720" rIns="91440" bIns="45720" rtlCol="0">
            <a:normAutofit/>
          </a:bodyPr>
          <a:lstStyle/>
          <a:p>
            <a:pPr marL="0" indent="0">
              <a:buNone/>
            </a:pPr>
            <a:r>
              <a:rPr lang="en-US" sz="2400" b="1">
                <a:latin typeface="Calibri"/>
                <a:ea typeface="+mn-lt"/>
                <a:cs typeface="+mn-lt"/>
              </a:rPr>
              <a:t>Weaknesses</a:t>
            </a:r>
          </a:p>
          <a:p>
            <a:pPr marL="0" indent="0">
              <a:buNone/>
            </a:pPr>
            <a:endParaRPr lang="en-US" sz="2400" b="1">
              <a:latin typeface="Calibri"/>
              <a:ea typeface="+mn-lt"/>
              <a:cs typeface="+mn-lt"/>
            </a:endParaRPr>
          </a:p>
          <a:p>
            <a:r>
              <a:rPr lang="en-US" sz="2400">
                <a:latin typeface="Calibri"/>
                <a:ea typeface="+mn-lt"/>
                <a:cs typeface="+mn-lt"/>
              </a:rPr>
              <a:t>There are challenges from low brand recognition, and costly starting costs. To combat this, cost control, and strategic marketing are essential (Osterwalder &amp; Pigneur, 2020).</a:t>
            </a:r>
            <a:endParaRPr lang="en-US" sz="2400">
              <a:latin typeface="Calibri"/>
              <a:ea typeface="Calibri"/>
              <a:cs typeface="Calibri"/>
            </a:endParaRPr>
          </a:p>
          <a:p>
            <a:endParaRPr lang="en-US" sz="2400"/>
          </a:p>
          <a:p>
            <a:endParaRPr lang="en-US" sz="2400"/>
          </a:p>
          <a:p>
            <a:endParaRPr lang="en-US" sz="2400"/>
          </a:p>
          <a:p>
            <a:endParaRPr lang="en-US" sz="2400"/>
          </a:p>
        </p:txBody>
      </p:sp>
    </p:spTree>
    <p:extLst>
      <p:ext uri="{BB962C8B-B14F-4D97-AF65-F5344CB8AC3E}">
        <p14:creationId xmlns:p14="http://schemas.microsoft.com/office/powerpoint/2010/main" val="370276171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70DFC902-7D23-471A-B557-B6B6917D7A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 y="0"/>
            <a:ext cx="12191990" cy="2358677"/>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CACCBED-B6BD-F123-4F8F-171768E0E996}"/>
              </a:ext>
            </a:extLst>
          </p:cNvPr>
          <p:cNvSpPr>
            <a:spLocks noGrp="1"/>
          </p:cNvSpPr>
          <p:nvPr>
            <p:ph type="title"/>
          </p:nvPr>
        </p:nvSpPr>
        <p:spPr>
          <a:xfrm>
            <a:off x="1156851" y="637762"/>
            <a:ext cx="9888496" cy="1520377"/>
          </a:xfrm>
        </p:spPr>
        <p:txBody>
          <a:bodyPr anchor="ctr">
            <a:normAutofit/>
          </a:bodyPr>
          <a:lstStyle/>
          <a:p>
            <a:r>
              <a:rPr lang="en-US">
                <a:solidFill>
                  <a:schemeClr val="bg1"/>
                </a:solidFill>
                <a:latin typeface="Calibri"/>
                <a:ea typeface="Calibri"/>
                <a:cs typeface="Calibri"/>
              </a:rPr>
              <a:t>SWOT Analysis</a:t>
            </a:r>
          </a:p>
        </p:txBody>
      </p:sp>
      <p:sp>
        <p:nvSpPr>
          <p:cNvPr id="10" name="Rectangle 9">
            <a:extLst>
              <a:ext uri="{FF2B5EF4-FFF2-40B4-BE49-F238E27FC236}">
                <a16:creationId xmlns:a16="http://schemas.microsoft.com/office/drawing/2014/main" id="{A55D5633-D557-4DCA-982C-FF36EB7A1C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358676"/>
            <a:ext cx="12191990" cy="4545429"/>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450D3AD2-FA80-415F-A9CE-54D884561C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56851" y="2893697"/>
            <a:ext cx="457200"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AE818166-3157-FF33-4EC2-005F7E1C5DF9}"/>
              </a:ext>
            </a:extLst>
          </p:cNvPr>
          <p:cNvSpPr>
            <a:spLocks noGrp="1"/>
          </p:cNvSpPr>
          <p:nvPr>
            <p:ph idx="1"/>
          </p:nvPr>
        </p:nvSpPr>
        <p:spPr>
          <a:xfrm>
            <a:off x="1155559" y="3100283"/>
            <a:ext cx="9889788" cy="3076679"/>
          </a:xfrm>
        </p:spPr>
        <p:txBody>
          <a:bodyPr vert="horz" lIns="91440" tIns="45720" rIns="91440" bIns="45720" rtlCol="0">
            <a:normAutofit/>
          </a:bodyPr>
          <a:lstStyle/>
          <a:p>
            <a:pPr marL="0" indent="0">
              <a:buNone/>
            </a:pPr>
            <a:r>
              <a:rPr lang="en-US" sz="2400" b="1">
                <a:latin typeface="Calibri"/>
                <a:ea typeface="Calibri"/>
                <a:cs typeface="Calibri"/>
              </a:rPr>
              <a:t>Opportunities</a:t>
            </a:r>
          </a:p>
          <a:p>
            <a:pPr marL="0" indent="0">
              <a:buNone/>
            </a:pPr>
            <a:endParaRPr lang="en-US" sz="2400" b="1">
              <a:latin typeface="Calibri"/>
              <a:ea typeface="Calibri"/>
              <a:cs typeface="Calibri"/>
            </a:endParaRPr>
          </a:p>
          <a:p>
            <a:r>
              <a:rPr lang="en-US" sz="2400">
                <a:latin typeface="Calibri"/>
                <a:ea typeface="Calibri"/>
                <a:cs typeface="Calibri"/>
              </a:rPr>
              <a:t>The emerging trends of sustainability and veganism provide a larger consumer base. Trust can also be further enhanced through partnerships with local influencers and suppliers (Kotler &amp; Keller, 2022).</a:t>
            </a:r>
          </a:p>
        </p:txBody>
      </p:sp>
    </p:spTree>
    <p:extLst>
      <p:ext uri="{BB962C8B-B14F-4D97-AF65-F5344CB8AC3E}">
        <p14:creationId xmlns:p14="http://schemas.microsoft.com/office/powerpoint/2010/main" val="366162142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70DFC902-7D23-471A-B557-B6B6917D7A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 y="0"/>
            <a:ext cx="12191990" cy="2358677"/>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28E98D6-A9E1-B734-5494-568BF2CA0BDC}"/>
              </a:ext>
            </a:extLst>
          </p:cNvPr>
          <p:cNvSpPr>
            <a:spLocks noGrp="1"/>
          </p:cNvSpPr>
          <p:nvPr>
            <p:ph type="title"/>
          </p:nvPr>
        </p:nvSpPr>
        <p:spPr>
          <a:xfrm>
            <a:off x="1156851" y="637762"/>
            <a:ext cx="9888496" cy="1520377"/>
          </a:xfrm>
        </p:spPr>
        <p:txBody>
          <a:bodyPr anchor="ctr">
            <a:normAutofit/>
          </a:bodyPr>
          <a:lstStyle/>
          <a:p>
            <a:r>
              <a:rPr lang="en-US">
                <a:solidFill>
                  <a:schemeClr val="bg1"/>
                </a:solidFill>
                <a:latin typeface="Calibri"/>
                <a:ea typeface="Calibri"/>
                <a:cs typeface="Calibri"/>
              </a:rPr>
              <a:t>SWOT Analysis</a:t>
            </a:r>
          </a:p>
        </p:txBody>
      </p:sp>
      <p:sp>
        <p:nvSpPr>
          <p:cNvPr id="10" name="Rectangle 9">
            <a:extLst>
              <a:ext uri="{FF2B5EF4-FFF2-40B4-BE49-F238E27FC236}">
                <a16:creationId xmlns:a16="http://schemas.microsoft.com/office/drawing/2014/main" id="{A55D5633-D557-4DCA-982C-FF36EB7A1C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358676"/>
            <a:ext cx="12191990" cy="4545429"/>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450D3AD2-FA80-415F-A9CE-54D884561C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56851" y="2893697"/>
            <a:ext cx="457200"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DE22B45B-92D5-B3B4-CF55-9BE26686B609}"/>
              </a:ext>
            </a:extLst>
          </p:cNvPr>
          <p:cNvSpPr>
            <a:spLocks noGrp="1"/>
          </p:cNvSpPr>
          <p:nvPr>
            <p:ph idx="1"/>
          </p:nvPr>
        </p:nvSpPr>
        <p:spPr>
          <a:xfrm>
            <a:off x="1155559" y="3100283"/>
            <a:ext cx="9889788" cy="3076679"/>
          </a:xfrm>
        </p:spPr>
        <p:txBody>
          <a:bodyPr vert="horz" lIns="91440" tIns="45720" rIns="91440" bIns="45720" rtlCol="0">
            <a:normAutofit/>
          </a:bodyPr>
          <a:lstStyle/>
          <a:p>
            <a:pPr marL="0" indent="0">
              <a:buNone/>
            </a:pPr>
            <a:r>
              <a:rPr lang="en-US" sz="2400" b="1">
                <a:latin typeface="Calibri"/>
                <a:ea typeface="Calibri"/>
                <a:cs typeface="Calibri"/>
              </a:rPr>
              <a:t>Threats: </a:t>
            </a:r>
          </a:p>
          <a:p>
            <a:pPr marL="0" indent="0">
              <a:buNone/>
            </a:pPr>
            <a:endParaRPr lang="en-US" sz="2400" b="1">
              <a:latin typeface="Calibri"/>
              <a:ea typeface="Calibri"/>
              <a:cs typeface="Calibri"/>
            </a:endParaRPr>
          </a:p>
          <a:p>
            <a:r>
              <a:rPr lang="en-US" sz="2400">
                <a:latin typeface="Calibri"/>
                <a:ea typeface="Calibri"/>
                <a:cs typeface="Calibri"/>
              </a:rPr>
              <a:t>Intense competition in the café industry and volatile input prices could dent profitability. Mitigation techniques include value-driven marketing and flexible pricing (Porter, 2008).</a:t>
            </a:r>
          </a:p>
        </p:txBody>
      </p:sp>
    </p:spTree>
    <p:extLst>
      <p:ext uri="{BB962C8B-B14F-4D97-AF65-F5344CB8AC3E}">
        <p14:creationId xmlns:p14="http://schemas.microsoft.com/office/powerpoint/2010/main" val="233434909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D7A453D2-15D8-4403-815F-291FA16340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8161EA6B-09CA-445B-AB0D-8DF76FA92D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tx1">
              <a:alpha val="5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5" name="Group 14">
            <a:extLst>
              <a:ext uri="{FF2B5EF4-FFF2-40B4-BE49-F238E27FC236}">
                <a16:creationId xmlns:a16="http://schemas.microsoft.com/office/drawing/2014/main" id="{B352BBB9-69A8-405C-9209-A9FE217AEDC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2075420"/>
            <a:ext cx="12048729" cy="4093306"/>
            <a:chOff x="1" y="2075420"/>
            <a:chExt cx="12048729" cy="4093306"/>
          </a:xfrm>
        </p:grpSpPr>
        <p:sp>
          <p:nvSpPr>
            <p:cNvPr id="16" name="Oval 15">
              <a:extLst>
                <a:ext uri="{FF2B5EF4-FFF2-40B4-BE49-F238E27FC236}">
                  <a16:creationId xmlns:a16="http://schemas.microsoft.com/office/drawing/2014/main" id="{2BA8247A-9874-4F57-82F4-AEB016E661E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7942191" y="2507571"/>
              <a:ext cx="3563871" cy="3563871"/>
            </a:xfrm>
            <a:prstGeom prst="ellipse">
              <a:avLst/>
            </a:prstGeom>
            <a:noFill/>
            <a:ln w="31750">
              <a:gradFill>
                <a:gsLst>
                  <a:gs pos="0">
                    <a:schemeClr val="tx2">
                      <a:lumMod val="60000"/>
                      <a:lumOff val="40000"/>
                      <a:alpha val="1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Oval 16">
              <a:extLst>
                <a:ext uri="{FF2B5EF4-FFF2-40B4-BE49-F238E27FC236}">
                  <a16:creationId xmlns:a16="http://schemas.microsoft.com/office/drawing/2014/main" id="{A30C3CE4-8479-4B6E-9C21-D7B0CD89EF8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0435065" y="4048931"/>
              <a:ext cx="1381607" cy="1381607"/>
            </a:xfrm>
            <a:prstGeom prst="ellipse">
              <a:avLst/>
            </a:prstGeom>
            <a:noFill/>
            <a:ln w="31750">
              <a:gradFill>
                <a:gsLst>
                  <a:gs pos="0">
                    <a:schemeClr val="tx2">
                      <a:lumMod val="60000"/>
                      <a:lumOff val="40000"/>
                      <a:alpha val="2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Oval 17">
              <a:extLst>
                <a:ext uri="{FF2B5EF4-FFF2-40B4-BE49-F238E27FC236}">
                  <a16:creationId xmlns:a16="http://schemas.microsoft.com/office/drawing/2014/main" id="{F7BCD297-22FC-4ECD-95DC-8581D5E6B14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 y="2075420"/>
              <a:ext cx="3144364" cy="3144364"/>
            </a:xfrm>
            <a:prstGeom prst="ellipse">
              <a:avLst/>
            </a:prstGeom>
            <a:gradFill>
              <a:gsLst>
                <a:gs pos="0">
                  <a:schemeClr val="tx2">
                    <a:lumMod val="75000"/>
                    <a:alpha val="20000"/>
                  </a:schemeClr>
                </a:gs>
                <a:gs pos="100000">
                  <a:schemeClr val="tx2">
                    <a:lumMod val="50000"/>
                    <a:alpha val="1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Oval 18">
              <a:extLst>
                <a:ext uri="{FF2B5EF4-FFF2-40B4-BE49-F238E27FC236}">
                  <a16:creationId xmlns:a16="http://schemas.microsoft.com/office/drawing/2014/main" id="{061A25F1-8873-4D98-B8D5-169EA0AC921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2600000">
              <a:off x="10150845" y="4270841"/>
              <a:ext cx="1897885" cy="1897885"/>
            </a:xfrm>
            <a:prstGeom prst="ellipse">
              <a:avLst/>
            </a:prstGeom>
            <a:gradFill>
              <a:gsLst>
                <a:gs pos="0">
                  <a:schemeClr val="tx2">
                    <a:lumMod val="75000"/>
                    <a:alpha val="10000"/>
                  </a:schemeClr>
                </a:gs>
                <a:gs pos="100000">
                  <a:schemeClr val="tx2">
                    <a:lumMod val="75000"/>
                    <a:alpha val="2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Oval 19">
              <a:extLst>
                <a:ext uri="{FF2B5EF4-FFF2-40B4-BE49-F238E27FC236}">
                  <a16:creationId xmlns:a16="http://schemas.microsoft.com/office/drawing/2014/main" id="{CB7BCAD9-3EF1-4FCE-AFA0-BD2C545A735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2046780" y="3040492"/>
              <a:ext cx="2579322" cy="2579322"/>
            </a:xfrm>
            <a:prstGeom prst="ellipse">
              <a:avLst/>
            </a:prstGeom>
            <a:noFill/>
            <a:ln w="31750">
              <a:gradFill>
                <a:gsLst>
                  <a:gs pos="0">
                    <a:schemeClr val="tx2">
                      <a:lumMod val="60000"/>
                      <a:lumOff val="40000"/>
                      <a:alpha val="2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Oval 20">
              <a:extLst>
                <a:ext uri="{FF2B5EF4-FFF2-40B4-BE49-F238E27FC236}">
                  <a16:creationId xmlns:a16="http://schemas.microsoft.com/office/drawing/2014/main" id="{36649524-3638-4334-8ED6-539D10DF4BC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2224640" y="3193975"/>
              <a:ext cx="2243193" cy="2243193"/>
            </a:xfrm>
            <a:prstGeom prst="ellipse">
              <a:avLst/>
            </a:prstGeom>
            <a:noFill/>
            <a:ln w="31750">
              <a:gradFill>
                <a:gsLst>
                  <a:gs pos="0">
                    <a:schemeClr val="tx2">
                      <a:lumMod val="60000"/>
                      <a:lumOff val="40000"/>
                      <a:alpha val="10000"/>
                    </a:schemeClr>
                  </a:gs>
                  <a:gs pos="100000">
                    <a:schemeClr val="tx2">
                      <a:lumMod val="50000"/>
                      <a:alpha val="10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a:extLst>
              <a:ext uri="{FF2B5EF4-FFF2-40B4-BE49-F238E27FC236}">
                <a16:creationId xmlns:a16="http://schemas.microsoft.com/office/drawing/2014/main" id="{1866608C-A791-24E9-9E5B-5F3150DC4C26}"/>
              </a:ext>
            </a:extLst>
          </p:cNvPr>
          <p:cNvSpPr>
            <a:spLocks noGrp="1"/>
          </p:cNvSpPr>
          <p:nvPr>
            <p:ph type="title"/>
          </p:nvPr>
        </p:nvSpPr>
        <p:spPr>
          <a:xfrm>
            <a:off x="630936" y="684915"/>
            <a:ext cx="4651076" cy="1951075"/>
          </a:xfrm>
          <a:noFill/>
        </p:spPr>
        <p:txBody>
          <a:bodyPr anchor="t">
            <a:normAutofit/>
          </a:bodyPr>
          <a:lstStyle/>
          <a:p>
            <a:r>
              <a:rPr lang="en-US" sz="4800">
                <a:solidFill>
                  <a:schemeClr val="bg1"/>
                </a:solidFill>
                <a:latin typeface="Calibri"/>
                <a:ea typeface="Calibri"/>
                <a:cs typeface="Calibri"/>
              </a:rPr>
              <a:t>Cash flow forecast</a:t>
            </a:r>
          </a:p>
        </p:txBody>
      </p:sp>
      <p:sp>
        <p:nvSpPr>
          <p:cNvPr id="8" name="Content Placeholder 7">
            <a:extLst>
              <a:ext uri="{FF2B5EF4-FFF2-40B4-BE49-F238E27FC236}">
                <a16:creationId xmlns:a16="http://schemas.microsoft.com/office/drawing/2014/main" id="{E75287BF-4D27-42AE-5035-E7D95516EA7F}"/>
              </a:ext>
            </a:extLst>
          </p:cNvPr>
          <p:cNvSpPr>
            <a:spLocks noGrp="1"/>
          </p:cNvSpPr>
          <p:nvPr>
            <p:ph idx="1"/>
          </p:nvPr>
        </p:nvSpPr>
        <p:spPr>
          <a:xfrm>
            <a:off x="5486080" y="684921"/>
            <a:ext cx="5674107" cy="1951087"/>
          </a:xfrm>
          <a:noFill/>
        </p:spPr>
        <p:txBody>
          <a:bodyPr anchor="t">
            <a:normAutofit/>
          </a:bodyPr>
          <a:lstStyle/>
          <a:p>
            <a:endParaRPr lang="en-US" sz="1800">
              <a:solidFill>
                <a:schemeClr val="bg1"/>
              </a:solidFill>
            </a:endParaRPr>
          </a:p>
        </p:txBody>
      </p:sp>
      <p:sp>
        <p:nvSpPr>
          <p:cNvPr id="23" name="Rectangle 22">
            <a:extLst>
              <a:ext uri="{FF2B5EF4-FFF2-40B4-BE49-F238E27FC236}">
                <a16:creationId xmlns:a16="http://schemas.microsoft.com/office/drawing/2014/main" id="{B8114C98-A349-4111-A123-E8EAB86ABE3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0438146" y="1042605"/>
            <a:ext cx="2796461" cy="711252"/>
          </a:xfrm>
          <a:prstGeom prst="rect">
            <a:avLst/>
          </a:prstGeom>
          <a:gradFill flip="none" rotWithShape="1">
            <a:gsLst>
              <a:gs pos="0">
                <a:schemeClr val="tx2">
                  <a:lumMod val="40000"/>
                  <a:lumOff val="60000"/>
                  <a:alpha val="0"/>
                </a:schemeClr>
              </a:gs>
              <a:gs pos="100000">
                <a:schemeClr val="tx2">
                  <a:lumMod val="75000"/>
                  <a:alpha val="10000"/>
                </a:scheme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5" name="Group 24">
            <a:extLst>
              <a:ext uri="{FF2B5EF4-FFF2-40B4-BE49-F238E27FC236}">
                <a16:creationId xmlns:a16="http://schemas.microsoft.com/office/drawing/2014/main" id="{670FB431-AE18-414D-92F4-1D12D1991152}"/>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259539" y="317578"/>
            <a:ext cx="548640" cy="549007"/>
            <a:chOff x="7029447" y="3514725"/>
            <a:chExt cx="1285875" cy="549007"/>
          </a:xfrm>
        </p:grpSpPr>
        <p:cxnSp>
          <p:nvCxnSpPr>
            <p:cNvPr id="26" name="Straight Connector 25">
              <a:extLst>
                <a:ext uri="{FF2B5EF4-FFF2-40B4-BE49-F238E27FC236}">
                  <a16:creationId xmlns:a16="http://schemas.microsoft.com/office/drawing/2014/main" id="{24467063-D74E-4D42-8790-B9F6D69584B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514725"/>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A1D19BAC-1681-47BC-AAF5-92FAFFF6F4C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697727"/>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94347C2B-E846-452C-97AA-7E254FC1CE8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880729"/>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10EA2B35-7959-4C2A-84AA-FF5D94FEDE9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4063732"/>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grpSp>
      <p:sp>
        <p:nvSpPr>
          <p:cNvPr id="31" name="Rectangle 30">
            <a:extLst>
              <a:ext uri="{FF2B5EF4-FFF2-40B4-BE49-F238E27FC236}">
                <a16:creationId xmlns:a16="http://schemas.microsoft.com/office/drawing/2014/main" id="{E2D3D3F2-ABBB-4453-B1C5-1BEBF7E4DD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1" y="6140785"/>
            <a:ext cx="6095997" cy="711252"/>
          </a:xfrm>
          <a:prstGeom prst="rect">
            <a:avLst/>
          </a:prstGeom>
          <a:gradFill flip="none" rotWithShape="1">
            <a:gsLst>
              <a:gs pos="10000">
                <a:schemeClr val="tx2">
                  <a:lumMod val="50000"/>
                  <a:alpha val="10000"/>
                </a:schemeClr>
              </a:gs>
              <a:gs pos="100000">
                <a:schemeClr val="tx2">
                  <a:lumMod val="60000"/>
                  <a:lumOff val="40000"/>
                  <a:alpha val="0"/>
                </a:scheme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3" name="Group 32">
            <a:extLst>
              <a:ext uri="{FF2B5EF4-FFF2-40B4-BE49-F238E27FC236}">
                <a16:creationId xmlns:a16="http://schemas.microsoft.com/office/drawing/2014/main" id="{8214E4A5-A0D2-42C4-8D14-D2A7E495F04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616345" y="5940560"/>
            <a:ext cx="1285875" cy="549007"/>
            <a:chOff x="7029447" y="3514725"/>
            <a:chExt cx="1285875" cy="549007"/>
          </a:xfrm>
        </p:grpSpPr>
        <p:cxnSp>
          <p:nvCxnSpPr>
            <p:cNvPr id="34" name="Straight Connector 33">
              <a:extLst>
                <a:ext uri="{FF2B5EF4-FFF2-40B4-BE49-F238E27FC236}">
                  <a16:creationId xmlns:a16="http://schemas.microsoft.com/office/drawing/2014/main" id="{7494D7A0-6B21-41E8-A7D3-0033BBB7915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514725"/>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1E141D7D-32B0-448E-A666-EA8703AFCF2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697727"/>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8D87E268-6345-420F-8B97-B37ED04100E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880729"/>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35E1622E-7FA6-4760-A2BF-A8105EBF7BB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4063732"/>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grpSp>
      <p:pic>
        <p:nvPicPr>
          <p:cNvPr id="4" name="Content Placeholder 3" descr="A screenshot of a table&#10;&#10;Description automatically generated">
            <a:extLst>
              <a:ext uri="{FF2B5EF4-FFF2-40B4-BE49-F238E27FC236}">
                <a16:creationId xmlns:a16="http://schemas.microsoft.com/office/drawing/2014/main" id="{F7637DA4-5B91-F812-49A5-38E501BA8C2B}"/>
              </a:ext>
            </a:extLst>
          </p:cNvPr>
          <p:cNvPicPr>
            <a:picLocks noChangeAspect="1"/>
          </p:cNvPicPr>
          <p:nvPr/>
        </p:nvPicPr>
        <p:blipFill>
          <a:blip r:embed="rId3"/>
          <a:srcRect r="721" b="-2"/>
          <a:stretch/>
        </p:blipFill>
        <p:spPr>
          <a:xfrm>
            <a:off x="629638" y="2708781"/>
            <a:ext cx="10848063" cy="3496632"/>
          </a:xfrm>
          <a:prstGeom prst="rect">
            <a:avLst/>
          </a:prstGeom>
        </p:spPr>
      </p:pic>
      <p:grpSp>
        <p:nvGrpSpPr>
          <p:cNvPr id="39" name="Group 38">
            <a:extLst>
              <a:ext uri="{FF2B5EF4-FFF2-40B4-BE49-F238E27FC236}">
                <a16:creationId xmlns:a16="http://schemas.microsoft.com/office/drawing/2014/main" id="{AF19A774-30A5-488B-9BAF-629C6440294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6200000">
            <a:off x="474192" y="2852760"/>
            <a:ext cx="304800" cy="429768"/>
            <a:chOff x="215328" y="-46937"/>
            <a:chExt cx="304800" cy="2773841"/>
          </a:xfrm>
        </p:grpSpPr>
        <p:cxnSp>
          <p:nvCxnSpPr>
            <p:cNvPr id="40" name="Straight Connector 39">
              <a:extLst>
                <a:ext uri="{FF2B5EF4-FFF2-40B4-BE49-F238E27FC236}">
                  <a16:creationId xmlns:a16="http://schemas.microsoft.com/office/drawing/2014/main" id="{291EBF88-5B98-4258-A542-14C3AF2E522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53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8FBC2D58-9E3C-490D-BD7A-61EF07EA79E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69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B6CF1BB4-1C1D-4EDE-BA26-0243FCF83BB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85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00C83729-E02F-4512-AFE7-F4792228BDA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201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90462322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70DFC902-7D23-471A-B557-B6B6917D7A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 y="-5705"/>
            <a:ext cx="12191990" cy="1694346"/>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DB8D76C-1B6A-1A66-6418-3C612CA67D1A}"/>
              </a:ext>
            </a:extLst>
          </p:cNvPr>
          <p:cNvSpPr>
            <a:spLocks noGrp="1"/>
          </p:cNvSpPr>
          <p:nvPr>
            <p:ph type="title"/>
          </p:nvPr>
        </p:nvSpPr>
        <p:spPr>
          <a:xfrm>
            <a:off x="1156851" y="637762"/>
            <a:ext cx="9888496" cy="900131"/>
          </a:xfrm>
        </p:spPr>
        <p:txBody>
          <a:bodyPr anchor="t">
            <a:normAutofit/>
          </a:bodyPr>
          <a:lstStyle/>
          <a:p>
            <a:r>
              <a:rPr lang="en-US" sz="4000">
                <a:solidFill>
                  <a:schemeClr val="bg1"/>
                </a:solidFill>
                <a:latin typeface="Calibri"/>
                <a:ea typeface="Calibri"/>
                <a:cs typeface="Calibri"/>
              </a:rPr>
              <a:t>Conclusion</a:t>
            </a:r>
          </a:p>
        </p:txBody>
      </p:sp>
      <p:sp>
        <p:nvSpPr>
          <p:cNvPr id="10" name="Rectangle 9">
            <a:extLst>
              <a:ext uri="{FF2B5EF4-FFF2-40B4-BE49-F238E27FC236}">
                <a16:creationId xmlns:a16="http://schemas.microsoft.com/office/drawing/2014/main" id="{A55D5633-D557-4DCA-982C-FF36EB7A1C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688641"/>
            <a:ext cx="12191990" cy="5169359"/>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450D3AD2-FA80-415F-A9CE-54D884561C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56851" y="2010758"/>
            <a:ext cx="45719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50055BF5-75EB-344C-313E-162308835693}"/>
              </a:ext>
            </a:extLst>
          </p:cNvPr>
          <p:cNvSpPr>
            <a:spLocks noGrp="1"/>
          </p:cNvSpPr>
          <p:nvPr>
            <p:ph idx="1"/>
          </p:nvPr>
        </p:nvSpPr>
        <p:spPr>
          <a:xfrm>
            <a:off x="1155548" y="2217343"/>
            <a:ext cx="9880893" cy="3959619"/>
          </a:xfrm>
        </p:spPr>
        <p:txBody>
          <a:bodyPr vert="horz" lIns="91440" tIns="45720" rIns="91440" bIns="45720" rtlCol="0">
            <a:normAutofit/>
          </a:bodyPr>
          <a:lstStyle/>
          <a:p>
            <a:r>
              <a:rPr lang="en-US" sz="2200">
                <a:latin typeface="Calibri"/>
                <a:ea typeface="+mn-lt"/>
                <a:cs typeface="+mn-lt"/>
              </a:rPr>
              <a:t>Overall, as you can see by leveraging the increased demand for plant-based and sustainable confectionaries, Green Delights is a shining opportunity in the business. Due to its unique product offering, capable management team, and well-thought-out strategy, the company is well positioned to capture market share. The SWOT analysis not only highlights possibilities and problems but also provides a clear road map for utilising strengths, minimising weaknesses, taking advantage of chances, and dealing with threats. If you can do this with a solid business plan and executed clinical strategy, Green Delights could become the go to solution provider for the health and environmentally conscious types with clients throughout the UAE. A defining quality of modern enterprise, this initiative is rooted in innovation, sustainability, and adaptation (Burns, 2021).</a:t>
            </a:r>
            <a:endParaRPr lang="en-US" sz="2200">
              <a:latin typeface="Calibri"/>
            </a:endParaRPr>
          </a:p>
        </p:txBody>
      </p:sp>
    </p:spTree>
    <p:extLst>
      <p:ext uri="{BB962C8B-B14F-4D97-AF65-F5344CB8AC3E}">
        <p14:creationId xmlns:p14="http://schemas.microsoft.com/office/powerpoint/2010/main" val="408607331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70DFC902-7D23-471A-B557-B6B6917D7A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 y="-5705"/>
            <a:ext cx="12191990" cy="1694346"/>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CDDC7D5-7C57-E7C0-3402-94AC52A9E8DF}"/>
              </a:ext>
            </a:extLst>
          </p:cNvPr>
          <p:cNvSpPr>
            <a:spLocks noGrp="1"/>
          </p:cNvSpPr>
          <p:nvPr>
            <p:ph type="title"/>
          </p:nvPr>
        </p:nvSpPr>
        <p:spPr>
          <a:xfrm>
            <a:off x="1156851" y="637762"/>
            <a:ext cx="9888496" cy="900131"/>
          </a:xfrm>
        </p:spPr>
        <p:txBody>
          <a:bodyPr anchor="t">
            <a:normAutofit/>
          </a:bodyPr>
          <a:lstStyle/>
          <a:p>
            <a:r>
              <a:rPr lang="en-US" sz="4000">
                <a:solidFill>
                  <a:schemeClr val="bg1"/>
                </a:solidFill>
                <a:latin typeface="Calibri"/>
                <a:ea typeface="Calibri"/>
                <a:cs typeface="Calibri"/>
              </a:rPr>
              <a:t>References</a:t>
            </a:r>
          </a:p>
        </p:txBody>
      </p:sp>
      <p:sp>
        <p:nvSpPr>
          <p:cNvPr id="10" name="Rectangle 9">
            <a:extLst>
              <a:ext uri="{FF2B5EF4-FFF2-40B4-BE49-F238E27FC236}">
                <a16:creationId xmlns:a16="http://schemas.microsoft.com/office/drawing/2014/main" id="{A55D5633-D557-4DCA-982C-FF36EB7A1C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688641"/>
            <a:ext cx="12191990" cy="5169359"/>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450D3AD2-FA80-415F-A9CE-54D884561C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56851" y="2010758"/>
            <a:ext cx="45719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1877CCF3-FD97-BC1B-8877-E188DCAB9772}"/>
              </a:ext>
            </a:extLst>
          </p:cNvPr>
          <p:cNvSpPr>
            <a:spLocks noGrp="1"/>
          </p:cNvSpPr>
          <p:nvPr>
            <p:ph idx="1"/>
          </p:nvPr>
        </p:nvSpPr>
        <p:spPr>
          <a:xfrm>
            <a:off x="1155548" y="2217343"/>
            <a:ext cx="9880893" cy="3959619"/>
          </a:xfrm>
        </p:spPr>
        <p:txBody>
          <a:bodyPr vert="horz" lIns="91440" tIns="45720" rIns="91440" bIns="45720" rtlCol="0">
            <a:normAutofit/>
          </a:bodyPr>
          <a:lstStyle/>
          <a:p>
            <a:r>
              <a:rPr lang="en-US" sz="1300">
                <a:latin typeface="Calibri"/>
                <a:ea typeface="+mn-lt"/>
                <a:cs typeface="+mn-lt"/>
              </a:rPr>
              <a:t>Burns, P. (2021). Small business and entrepreneurship: establishment, expansion, and maturity. Fifth Edition. Palgrave Macmillan, London.</a:t>
            </a:r>
            <a:endParaRPr lang="en-US" sz="1300">
              <a:latin typeface="Calibri"/>
              <a:ea typeface="Calibri"/>
              <a:cs typeface="Calibri"/>
            </a:endParaRPr>
          </a:p>
          <a:p>
            <a:r>
              <a:rPr lang="en-US" sz="1300">
                <a:latin typeface="Calibri"/>
                <a:ea typeface="+mn-lt"/>
                <a:cs typeface="+mn-lt"/>
              </a:rPr>
              <a:t>Keller, K. L., and P. Kotler (2020). 15th edition of Marketing Management. Pearson Learning.</a:t>
            </a:r>
            <a:endParaRPr lang="en-US" sz="1300">
              <a:latin typeface="Calibri"/>
              <a:ea typeface="Calibri"/>
              <a:cs typeface="Calibri"/>
            </a:endParaRPr>
          </a:p>
          <a:p>
            <a:r>
              <a:rPr lang="en-US" sz="1300">
                <a:latin typeface="Calibri"/>
                <a:ea typeface="+mn-lt"/>
                <a:cs typeface="+mn-lt"/>
              </a:rPr>
              <a:t>Pigneur, Y., and Osterwalder, A. (2020). Business Model Generation: A Guide for Pioneers, Trailblazers, and Visionaries. Wiley.</a:t>
            </a:r>
            <a:endParaRPr lang="en-US" sz="1300">
              <a:latin typeface="Calibri"/>
              <a:ea typeface="Calibri"/>
              <a:cs typeface="Calibri"/>
            </a:endParaRPr>
          </a:p>
          <a:p>
            <a:r>
              <a:rPr lang="en-US" sz="1300">
                <a:latin typeface="Calibri"/>
                <a:ea typeface="+mn-lt"/>
                <a:cs typeface="+mn-lt"/>
              </a:rPr>
              <a:t>Spinelli, S., and Timmons, J. A. (2022). New Venture Creation: 21st Century Entrepreneurship. The 10th edition. McGraw-Hill Learning.</a:t>
            </a:r>
            <a:endParaRPr lang="en-US" sz="1300">
              <a:latin typeface="Calibri"/>
              <a:ea typeface="Calibri"/>
              <a:cs typeface="Calibri"/>
            </a:endParaRPr>
          </a:p>
          <a:p>
            <a:r>
              <a:rPr lang="en-US" sz="1300">
                <a:latin typeface="Calibri"/>
                <a:ea typeface="+mn-lt"/>
                <a:cs typeface="+mn-lt"/>
              </a:rPr>
              <a:t>T. S. Hatten (2022). Management of Small Businesses: Establishing a Long-Term Competitive Edge. Cengage Education.</a:t>
            </a:r>
            <a:endParaRPr lang="en-US" sz="1300">
              <a:latin typeface="Calibri"/>
              <a:ea typeface="Calibri"/>
              <a:cs typeface="Calibri"/>
            </a:endParaRPr>
          </a:p>
          <a:p>
            <a:r>
              <a:rPr lang="en-US" sz="1300">
                <a:latin typeface="Calibri"/>
                <a:ea typeface="+mn-lt"/>
                <a:cs typeface="+mn-lt"/>
              </a:rPr>
              <a:t>A. Smith (2021). "The Rise of Plant-Based Eating: A Market Analysis." Consumer Trends Journal, 14(3), pp. 45–60.</a:t>
            </a:r>
            <a:endParaRPr lang="en-US" sz="1300">
              <a:latin typeface="Calibri"/>
              <a:ea typeface="Calibri"/>
              <a:cs typeface="Calibri"/>
            </a:endParaRPr>
          </a:p>
          <a:p>
            <a:r>
              <a:rPr lang="en-US" sz="1300">
                <a:latin typeface="Calibri"/>
                <a:ea typeface="+mn-lt"/>
                <a:cs typeface="+mn-lt"/>
              </a:rPr>
              <a:t>KPMG, 2023. Sustainability Consumer Trends: An Analysis of the Increasing Need for Eco-Friendly Products. KPMG Perspectives.</a:t>
            </a:r>
            <a:endParaRPr lang="en-US" sz="1300">
              <a:latin typeface="Calibri"/>
              <a:ea typeface="Calibri"/>
              <a:cs typeface="Calibri"/>
            </a:endParaRPr>
          </a:p>
          <a:p>
            <a:r>
              <a:rPr lang="en-US" sz="1300">
                <a:latin typeface="Calibri"/>
                <a:ea typeface="+mn-lt"/>
                <a:cs typeface="+mn-lt"/>
              </a:rPr>
              <a:t>Mintel, 2023. Plant-Based Foods in the United Kingdom: Prospects and Growth Forecasts. Market research by Mintel.</a:t>
            </a:r>
            <a:endParaRPr lang="en-US" sz="1300">
              <a:latin typeface="Calibri"/>
              <a:ea typeface="Calibri"/>
              <a:cs typeface="Calibri"/>
            </a:endParaRPr>
          </a:p>
          <a:p>
            <a:r>
              <a:rPr lang="en-US" sz="1300">
                <a:latin typeface="Calibri"/>
                <a:ea typeface="+mn-lt"/>
                <a:cs typeface="+mn-lt"/>
              </a:rPr>
              <a:t>M. E. Porter (1985). Developing and Maintaining Superior Performance is a competitive advantage. Press freedom.</a:t>
            </a:r>
            <a:endParaRPr lang="en-US" sz="1300">
              <a:latin typeface="Calibri"/>
              <a:ea typeface="Calibri"/>
              <a:cs typeface="Calibri"/>
            </a:endParaRPr>
          </a:p>
          <a:p>
            <a:r>
              <a:rPr lang="en-US" sz="1300">
                <a:latin typeface="Calibri"/>
                <a:ea typeface="+mn-lt"/>
                <a:cs typeface="+mn-lt"/>
              </a:rPr>
              <a:t>Bureau of Green Business, 2023. "Sustainability Trends and Practices for Small Businesses." accessible via the website greenbusinessbureau.com.</a:t>
            </a:r>
            <a:endParaRPr lang="en-US" sz="1300">
              <a:latin typeface="Calibri"/>
              <a:ea typeface="Calibri"/>
              <a:cs typeface="Calibri"/>
            </a:endParaRPr>
          </a:p>
          <a:p>
            <a:r>
              <a:rPr lang="en-US" sz="1300">
                <a:latin typeface="Calibri"/>
                <a:ea typeface="+mn-lt"/>
                <a:cs typeface="+mn-lt"/>
              </a:rPr>
              <a:t>Government of the United Kingdom, 2023. Business &amp; Enterprise: A Handbook for Launching a Small Company. McKinsey &amp; Company, 2023. The Future of Sustainability in Business: Key Insights and Trends, is accessible at gov.uk/business. McKinsey Reports.</a:t>
            </a:r>
            <a:endParaRPr lang="en-US" sz="1300">
              <a:latin typeface="Calibri"/>
            </a:endParaRPr>
          </a:p>
          <a:p>
            <a:endParaRPr lang="en-US" sz="1300"/>
          </a:p>
          <a:p>
            <a:endParaRPr lang="en-US" sz="1300"/>
          </a:p>
          <a:p>
            <a:endParaRPr lang="en-US" sz="1300"/>
          </a:p>
          <a:p>
            <a:endParaRPr lang="en-US" sz="1300"/>
          </a:p>
          <a:p>
            <a:endParaRPr lang="en-US" sz="1300"/>
          </a:p>
          <a:p>
            <a:endParaRPr lang="en-US" sz="1300"/>
          </a:p>
          <a:p>
            <a:endParaRPr lang="en-US" sz="1300"/>
          </a:p>
          <a:p>
            <a:endParaRPr lang="en-US" sz="1300"/>
          </a:p>
          <a:p>
            <a:endParaRPr lang="en-US" sz="1300"/>
          </a:p>
          <a:p>
            <a:endParaRPr lang="en-US" sz="1300"/>
          </a:p>
          <a:p>
            <a:endParaRPr lang="en-US" sz="1300"/>
          </a:p>
          <a:p>
            <a:endParaRPr lang="en-US" sz="1300"/>
          </a:p>
        </p:txBody>
      </p:sp>
    </p:spTree>
    <p:extLst>
      <p:ext uri="{BB962C8B-B14F-4D97-AF65-F5344CB8AC3E}">
        <p14:creationId xmlns:p14="http://schemas.microsoft.com/office/powerpoint/2010/main" val="134511722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12</Slides>
  <Notes>6</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office theme</vt:lpstr>
      <vt:lpstr>Entrepreneurship</vt:lpstr>
      <vt:lpstr>Introduction</vt:lpstr>
      <vt:lpstr>Overview of business idea</vt:lpstr>
      <vt:lpstr>Legal format and ownership</vt:lpstr>
      <vt:lpstr>Organisational Management</vt:lpstr>
      <vt:lpstr>SWOT Analysis</vt:lpstr>
      <vt:lpstr>SWOT Analysis</vt:lpstr>
      <vt:lpstr>SWOT Analysis</vt:lpstr>
      <vt:lpstr>SWOT Analysis</vt:lpstr>
      <vt:lpstr>Cash flow forecast</vt:lpstr>
      <vt:lpstr>Conclusion</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89</cp:revision>
  <dcterms:created xsi:type="dcterms:W3CDTF">2024-12-14T23:14:06Z</dcterms:created>
  <dcterms:modified xsi:type="dcterms:W3CDTF">2024-12-15T09:29:40Z</dcterms:modified>
</cp:coreProperties>
</file>