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8"/>
  </p:notesMasterIdLst>
  <p:handoutMasterIdLst>
    <p:handoutMasterId r:id="rId29"/>
  </p:handoutMasterIdLst>
  <p:sldIdLst>
    <p:sldId id="276" r:id="rId4"/>
    <p:sldId id="306" r:id="rId5"/>
    <p:sldId id="304" r:id="rId6"/>
    <p:sldId id="332" r:id="rId7"/>
    <p:sldId id="333" r:id="rId8"/>
    <p:sldId id="309"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6" r:id="rId23"/>
    <p:sldId id="327" r:id="rId24"/>
    <p:sldId id="328" r:id="rId25"/>
    <p:sldId id="329" r:id="rId26"/>
    <p:sldId id="330" r:id="rId27"/>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90" autoAdjust="0"/>
    <p:restoredTop sz="80049" autoAdjust="0"/>
  </p:normalViewPr>
  <p:slideViewPr>
    <p:cSldViewPr>
      <p:cViewPr varScale="1">
        <p:scale>
          <a:sx n="58" d="100"/>
          <a:sy n="58" d="100"/>
        </p:scale>
        <p:origin x="139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3</a:t>
            </a:fld>
            <a:endParaRPr lang="en-GB" sz="1300">
              <a:latin typeface="Calibri" charset="0"/>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4</a:t>
            </a:fld>
            <a:endParaRPr lang="en-GB" sz="1300">
              <a:latin typeface="Calibri" charset="0"/>
              <a:cs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Shape 85"/>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86" name="Shape 86"/>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87" name="Shape 87"/>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6</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Shape 116"/>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17" name="Shape 117"/>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Shape 126"/>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27" name="Shape 127"/>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Shape 138"/>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39" name="Shape 139"/>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Shape 150"/>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151" name="Shape 151"/>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163" name="Shape 163"/>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164" name="Shape 164"/>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11</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Shape 198"/>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12</a:t>
            </a:fld>
            <a:endParaRPr lang="en-US" sz="1300">
              <a:solidFill>
                <a:srgbClr val="000000"/>
              </a:solidFill>
              <a:latin typeface="Calibri"/>
              <a:ea typeface="Calibri"/>
              <a:cs typeface="Calibri"/>
              <a:sym typeface="Calibri"/>
            </a:endParaRPr>
          </a:p>
        </p:txBody>
      </p:sp>
      <p:sp>
        <p:nvSpPr>
          <p:cNvPr id="199" name="Shape 199"/>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00" name="Shape 200"/>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Shape 211"/>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12" name="Shape 212"/>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r>
              <a:rPr lang="en-US" sz="1900"/>
              <a:t>Definitions taken from Concise Oxford Dictionary</a:t>
            </a:r>
          </a:p>
        </p:txBody>
      </p:sp>
      <p:sp>
        <p:nvSpPr>
          <p:cNvPr id="213" name="Shape 213"/>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13</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Shape 224"/>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25" name="Shape 225"/>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26" name="Shape 226"/>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14</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Shape 245"/>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46" name="Shape 246"/>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47" name="Shape 247"/>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15</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Shape 253"/>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54" name="Shape 254"/>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55" name="Shape 255"/>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16</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Shape 269"/>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70" name="Shape 270"/>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71" name="Shape 271"/>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17</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Shape 286"/>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87" name="Shape 287"/>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spcAft>
                <a:spcPts val="0"/>
              </a:spcAft>
              <a:buSzPct val="25000"/>
            </a:pPr>
            <a:r>
              <a:rPr lang="en-US" sz="1900"/>
              <a:t>Again skip quickly through the definition slides and use this to present the concept</a:t>
            </a:r>
          </a:p>
          <a:p>
            <a:pPr>
              <a:spcBef>
                <a:spcPts val="0"/>
              </a:spcBef>
              <a:spcAft>
                <a:spcPts val="0"/>
              </a:spcAft>
              <a:buSzPct val="25000"/>
            </a:pPr>
            <a:endParaRPr sz="1900"/>
          </a:p>
          <a:p>
            <a:pPr>
              <a:spcBef>
                <a:spcPts val="0"/>
              </a:spcBef>
              <a:spcAft>
                <a:spcPts val="0"/>
              </a:spcAft>
              <a:buSzPct val="25000"/>
            </a:pPr>
            <a:r>
              <a:rPr lang="en-US" sz="1900"/>
              <a:t>The highlighted text indicate core themes which will be covered by this module.  Note that previously motivation, quality and resources were covered but these subjects are quite large and have been removed to give adequate time to the module core themes</a:t>
            </a:r>
          </a:p>
          <a:p>
            <a:pPr>
              <a:spcBef>
                <a:spcPts val="0"/>
              </a:spcBef>
              <a:spcAft>
                <a:spcPts val="0"/>
              </a:spcAft>
              <a:buSzPct val="25000"/>
            </a:pPr>
            <a:endParaRPr sz="1900"/>
          </a:p>
          <a:p>
            <a:pPr>
              <a:spcBef>
                <a:spcPts val="0"/>
              </a:spcBef>
              <a:buSzPct val="25000"/>
            </a:pPr>
            <a:r>
              <a:rPr lang="en-US" sz="1900"/>
              <a:t>Knowledge and skills are tacitly covered by the module as it facilitates development of both by teaching the tools and techniques</a:t>
            </a:r>
          </a:p>
        </p:txBody>
      </p:sp>
      <p:sp>
        <p:nvSpPr>
          <p:cNvPr id="288" name="Shape 288"/>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18</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Shape 294"/>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295" name="Shape 295"/>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296" name="Shape 296"/>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19</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Shape 302"/>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303" name="Shape 303"/>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Shape 309"/>
          <p:cNvSpPr txBox="1">
            <a:spLocks noGrp="1"/>
          </p:cNvSpPr>
          <p:nvPr>
            <p:ph type="body" idx="1"/>
          </p:nvPr>
        </p:nvSpPr>
        <p:spPr>
          <a:xfrm>
            <a:off x="687706" y="4750594"/>
            <a:ext cx="5501639" cy="4500563"/>
          </a:xfrm>
          <a:prstGeom prst="rect">
            <a:avLst/>
          </a:prstGeom>
        </p:spPr>
        <p:txBody>
          <a:bodyPr lIns="96426" tIns="96426" rIns="96426" bIns="96426" anchor="t" anchorCtr="0">
            <a:noAutofit/>
          </a:bodyPr>
          <a:lstStyle/>
          <a:p>
            <a:pPr>
              <a:spcBef>
                <a:spcPts val="0"/>
              </a:spcBef>
            </a:pPr>
            <a:endParaRPr/>
          </a:p>
        </p:txBody>
      </p:sp>
      <p:sp>
        <p:nvSpPr>
          <p:cNvPr id="310" name="Shape 310"/>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Shape 316"/>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17" name="Shape 317"/>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18" name="Shape 318"/>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22</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Shape 324"/>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25" name="Shape 325"/>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26" name="Shape 326"/>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23</a:t>
            </a:fld>
            <a:endParaRPr lang="en-US" sz="1300">
              <a:solidFill>
                <a:srgbClr val="000000"/>
              </a:solidFill>
              <a:latin typeface="Calibri"/>
              <a:ea typeface="Calibri"/>
              <a:cs typeface="Calibri"/>
              <a:sym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Shape 332"/>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33" name="Shape 333"/>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34" name="Shape 334"/>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24</a:t>
            </a:fld>
            <a:endParaRPr lang="en-US" sz="1300">
              <a:solidFill>
                <a:srgbClr val="000000"/>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28/10/2017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28/10/2017</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28/10/2017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28/10/2017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28/10/2017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28/10/2017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28/10/2017</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28/10/2017</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28/10/2017</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28/10/2017</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28/10/2017</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28/10/2017</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28/10/2017</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28/10/2017</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28/10/2017</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28/10/2017</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28/10/2017</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28/10/2017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28/10/2017</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28/10/2017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28/10/2017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28/10/2017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28/10/2017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28/10/2017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28/10/2017</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28/10/2017</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28/10/2017</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en.wikipedia.org/wiki/Harper_&amp;_Row"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2.jp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12.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WWEdiOzLYOg&amp;feature=youtu.be"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DA5131B5-44FB-454F-8380-CABAED76AAF3}" type="datetime1">
              <a:rPr lang="en-GB"/>
              <a:pPr/>
              <a:t>28/10/2017</a:t>
            </a:fld>
            <a:endParaRPr lang="en-GB"/>
          </a:p>
        </p:txBody>
      </p:sp>
      <p:sp>
        <p:nvSpPr>
          <p:cNvPr id="5" name="Slide Number Placeholder 4"/>
          <p:cNvSpPr>
            <a:spLocks noGrp="1"/>
          </p:cNvSpPr>
          <p:nvPr>
            <p:ph type="sldNum" sz="quarter" idx="11"/>
          </p:nvPr>
        </p:nvSpPr>
        <p:spPr/>
        <p:txBody>
          <a:bodyPr/>
          <a:lstStyle/>
          <a:p>
            <a:fld id="{B9CC9495-B8C0-EA40-BD2B-630086D0EFC6}" type="slidenum">
              <a:rPr lang="en-GB"/>
              <a:pPr/>
              <a:t>1</a:t>
            </a:fld>
            <a:endParaRPr lang="en-GB"/>
          </a:p>
        </p:txBody>
      </p:sp>
      <p:sp>
        <p:nvSpPr>
          <p:cNvPr id="43010" name="Rectangle 2"/>
          <p:cNvSpPr>
            <a:spLocks noGrp="1"/>
          </p:cNvSpPr>
          <p:nvPr>
            <p:ph type="ctrTitle"/>
          </p:nvPr>
        </p:nvSpPr>
        <p:spPr/>
        <p:txBody>
          <a:bodyPr/>
          <a:lstStyle/>
          <a:p>
            <a:r>
              <a:rPr lang="en-GB" sz="4000" b="1" dirty="0"/>
              <a:t>EMPL4009	</a:t>
            </a:r>
            <a:br>
              <a:rPr lang="en-GB" sz="4000" b="1" dirty="0"/>
            </a:br>
            <a:r>
              <a:rPr lang="en-GB" sz="4000" b="1" dirty="0"/>
              <a:t>Project Planning</a:t>
            </a:r>
            <a:br>
              <a:rPr lang="en-GB" sz="4000" b="1" dirty="0"/>
            </a:br>
            <a:r>
              <a:rPr lang="en-GB" sz="4000" b="1" dirty="0"/>
              <a:t>Week 3</a:t>
            </a:r>
            <a:r>
              <a:rPr lang="en-GB" sz="4000" dirty="0"/>
              <a:t> </a:t>
            </a:r>
          </a:p>
        </p:txBody>
      </p:sp>
      <p:sp>
        <p:nvSpPr>
          <p:cNvPr id="43011" name="Rectangle 3"/>
          <p:cNvSpPr>
            <a:spLocks noGrp="1"/>
          </p:cNvSpPr>
          <p:nvPr>
            <p:ph type="subTitle" idx="1"/>
          </p:nvPr>
        </p:nvSpPr>
        <p:spPr/>
        <p:txBody>
          <a:bodyPr/>
          <a:lstStyle/>
          <a:p>
            <a:endParaRPr lang="en-GB"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494386-8C99-C645-94ED-08550FD96E75}" type="datetime1">
              <a:rPr lang="en-GB"/>
              <a:pPr/>
              <a:t>28/10/2017</a:t>
            </a:fld>
            <a:endParaRPr lang="en-GB"/>
          </a:p>
        </p:txBody>
      </p:sp>
      <p:sp>
        <p:nvSpPr>
          <p:cNvPr id="5" name="Slide Number Placeholder 4"/>
          <p:cNvSpPr>
            <a:spLocks noGrp="1"/>
          </p:cNvSpPr>
          <p:nvPr>
            <p:ph type="sldNum" sz="quarter" idx="11"/>
          </p:nvPr>
        </p:nvSpPr>
        <p:spPr/>
        <p:txBody>
          <a:bodyPr/>
          <a:lstStyle/>
          <a:p>
            <a:fld id="{610CE74C-37FB-A243-B620-B6ACF7561653}" type="slidenum">
              <a:rPr lang="en-GB"/>
              <a:pPr/>
              <a:t>2</a:t>
            </a:fld>
            <a:endParaRPr lang="en-GB" dirty="0"/>
          </a:p>
        </p:txBody>
      </p:sp>
      <p:sp>
        <p:nvSpPr>
          <p:cNvPr id="106498" name="Rectangle 2"/>
          <p:cNvSpPr>
            <a:spLocks noGrp="1"/>
          </p:cNvSpPr>
          <p:nvPr>
            <p:ph type="title"/>
          </p:nvPr>
        </p:nvSpPr>
        <p:spPr/>
        <p:txBody>
          <a:bodyPr/>
          <a:lstStyle/>
          <a:p>
            <a:r>
              <a:rPr lang="en-GB"/>
              <a:t>Learning Outcomes</a:t>
            </a:r>
          </a:p>
        </p:txBody>
      </p:sp>
      <p:sp>
        <p:nvSpPr>
          <p:cNvPr id="106499" name="Rectangle 3"/>
          <p:cNvSpPr>
            <a:spLocks noGrp="1"/>
          </p:cNvSpPr>
          <p:nvPr>
            <p:ph type="body" idx="1"/>
          </p:nvPr>
        </p:nvSpPr>
        <p:spPr/>
        <p:txBody>
          <a:bodyPr/>
          <a:lstStyle/>
          <a:p>
            <a:r>
              <a:rPr lang="en-GB" dirty="0"/>
              <a:t>By the end of the session you should know:</a:t>
            </a:r>
          </a:p>
          <a:p>
            <a:r>
              <a:rPr lang="en-GB" dirty="0"/>
              <a:t>key terms in project management</a:t>
            </a:r>
          </a:p>
          <a:p>
            <a:r>
              <a:rPr lang="en-GB" dirty="0"/>
              <a:t>relationships and communication</a:t>
            </a:r>
          </a:p>
          <a:p>
            <a:r>
              <a:rPr lang="en-GB" dirty="0"/>
              <a:t>considerations for building a communications plan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28/10/2017</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3</a:t>
            </a:fld>
            <a:endParaRPr lang="en-GB"/>
          </a:p>
        </p:txBody>
      </p:sp>
      <p:sp>
        <p:nvSpPr>
          <p:cNvPr id="2" name="Title 1"/>
          <p:cNvSpPr>
            <a:spLocks noGrp="1"/>
          </p:cNvSpPr>
          <p:nvPr>
            <p:ph type="title" idx="4294967295"/>
          </p:nvPr>
        </p:nvSpPr>
        <p:spPr/>
        <p:txBody>
          <a:bodyPr/>
          <a:lstStyle/>
          <a:p>
            <a:r>
              <a:rPr lang="en-GB" b="1" i="1" dirty="0">
                <a:solidFill>
                  <a:srgbClr val="72BFC5"/>
                </a:solidFill>
                <a:effectLst>
                  <a:outerShdw blurRad="38100" dist="38100" dir="2700000" algn="tl">
                    <a:srgbClr val="DDDDDD"/>
                  </a:outerShdw>
                </a:effectLst>
              </a:rPr>
              <a:t>Project Manager</a:t>
            </a:r>
            <a:endParaRPr lang="en-GB" dirty="0"/>
          </a:p>
        </p:txBody>
      </p:sp>
      <p:sp>
        <p:nvSpPr>
          <p:cNvPr id="101379" name="Content Placeholder 2"/>
          <p:cNvSpPr>
            <a:spLocks noGrp="1"/>
          </p:cNvSpPr>
          <p:nvPr>
            <p:ph idx="4294967295"/>
          </p:nvPr>
        </p:nvSpPr>
        <p:spPr>
          <a:xfrm>
            <a:off x="457200" y="1124744"/>
            <a:ext cx="8229600" cy="4392488"/>
          </a:xfrm>
        </p:spPr>
        <p:txBody>
          <a:bodyPr/>
          <a:lstStyle/>
          <a:p>
            <a:r>
              <a:rPr lang="en-GB" dirty="0"/>
              <a:t>Working in small groups allocated (10 minutes) discuss a project manager advertised role</a:t>
            </a:r>
          </a:p>
          <a:p>
            <a:pPr lvl="1" eaLnBrk="1" hangingPunct="1"/>
            <a:r>
              <a:rPr lang="en-GB" dirty="0"/>
              <a:t>Please record your views.</a:t>
            </a:r>
          </a:p>
          <a:p>
            <a:pPr lvl="1" eaLnBrk="1" hangingPunct="1"/>
            <a:r>
              <a:rPr lang="en-GB" dirty="0"/>
              <a:t>Make a note of them for yourself.</a:t>
            </a:r>
            <a:endParaRPr lang="en-GB" sz="800" dirty="0"/>
          </a:p>
          <a:p>
            <a:r>
              <a:rPr lang="en-GB" dirty="0"/>
              <a:t>Share your views with the class.</a:t>
            </a:r>
            <a:endParaRPr lang="en-GB" sz="800" dirty="0"/>
          </a:p>
          <a:p>
            <a:r>
              <a:rPr lang="en-GB" dirty="0"/>
              <a:t>Did we have similar or different views?</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3</a:t>
            </a:fld>
            <a:endParaRPr lang="en-GB" sz="1200">
              <a:solidFill>
                <a:srgbClr val="898989"/>
              </a:solidFill>
              <a:latin typeface="Calibri" charset="0"/>
              <a:cs typeface="Arial"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28/10/2017</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4</a:t>
            </a:fld>
            <a:endParaRPr lang="en-GB"/>
          </a:p>
        </p:txBody>
      </p:sp>
      <p:sp>
        <p:nvSpPr>
          <p:cNvPr id="2" name="Title 1"/>
          <p:cNvSpPr>
            <a:spLocks noGrp="1"/>
          </p:cNvSpPr>
          <p:nvPr>
            <p:ph type="title" idx="4294967295"/>
          </p:nvPr>
        </p:nvSpPr>
        <p:spPr/>
        <p:txBody>
          <a:bodyPr/>
          <a:lstStyle/>
          <a:p>
            <a:r>
              <a:rPr lang="en-GB" b="1" i="1" dirty="0">
                <a:solidFill>
                  <a:srgbClr val="72BFC5"/>
                </a:solidFill>
                <a:effectLst>
                  <a:outerShdw blurRad="38100" dist="38100" dir="2700000" algn="tl">
                    <a:srgbClr val="DDDDDD"/>
                  </a:outerShdw>
                </a:effectLst>
              </a:rPr>
              <a:t>Project Management</a:t>
            </a:r>
            <a:endParaRPr lang="en-GB" dirty="0"/>
          </a:p>
        </p:txBody>
      </p:sp>
      <p:sp>
        <p:nvSpPr>
          <p:cNvPr id="101379" name="Content Placeholder 2"/>
          <p:cNvSpPr>
            <a:spLocks noGrp="1"/>
          </p:cNvSpPr>
          <p:nvPr>
            <p:ph idx="4294967295"/>
          </p:nvPr>
        </p:nvSpPr>
        <p:spPr>
          <a:xfrm>
            <a:off x="457200" y="1443038"/>
            <a:ext cx="8229600" cy="3570287"/>
          </a:xfrm>
        </p:spPr>
        <p:txBody>
          <a:bodyPr/>
          <a:lstStyle/>
          <a:p>
            <a:r>
              <a:rPr lang="en-GB" dirty="0"/>
              <a:t>Working again in different small groups allocated (5 minutes) discuss definitions of project management</a:t>
            </a:r>
          </a:p>
          <a:p>
            <a:pPr lvl="1" eaLnBrk="1" hangingPunct="1"/>
            <a:r>
              <a:rPr lang="en-GB" dirty="0"/>
              <a:t>Please record your views.</a:t>
            </a:r>
          </a:p>
          <a:p>
            <a:pPr lvl="1" eaLnBrk="1" hangingPunct="1"/>
            <a:r>
              <a:rPr lang="en-GB" dirty="0"/>
              <a:t>Make a note of them for yourself.</a:t>
            </a:r>
            <a:endParaRPr lang="en-GB" sz="800" dirty="0"/>
          </a:p>
          <a:p>
            <a:r>
              <a:rPr lang="en-GB" dirty="0"/>
              <a:t>Share your views with the class.</a:t>
            </a:r>
            <a:endParaRPr lang="en-GB" sz="800" dirty="0"/>
          </a:p>
          <a:p>
            <a:r>
              <a:rPr lang="en-GB" dirty="0"/>
              <a:t>What were the agreed features?</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4</a:t>
            </a:fld>
            <a:endParaRPr lang="en-GB" sz="1200">
              <a:solidFill>
                <a:srgbClr val="898989"/>
              </a:solidFill>
              <a:latin typeface="Calibri" charset="0"/>
              <a:cs typeface="Arial" charset="0"/>
            </a:endParaRPr>
          </a:p>
        </p:txBody>
      </p:sp>
    </p:spTree>
    <p:extLst>
      <p:ext uri="{BB962C8B-B14F-4D97-AF65-F5344CB8AC3E}">
        <p14:creationId xmlns:p14="http://schemas.microsoft.com/office/powerpoint/2010/main" val="2273081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BA9B71-1B7C-44F4-9F81-2C60DC6BF54B}"/>
              </a:ext>
            </a:extLst>
          </p:cNvPr>
          <p:cNvSpPr>
            <a:spLocks noGrp="1"/>
          </p:cNvSpPr>
          <p:nvPr>
            <p:ph type="title"/>
          </p:nvPr>
        </p:nvSpPr>
        <p:spPr/>
        <p:txBody>
          <a:bodyPr/>
          <a:lstStyle/>
          <a:p>
            <a:r>
              <a:rPr lang="en-GB" dirty="0"/>
              <a:t>Part 2</a:t>
            </a:r>
          </a:p>
        </p:txBody>
      </p:sp>
      <p:sp>
        <p:nvSpPr>
          <p:cNvPr id="5" name="Content Placeholder 4">
            <a:extLst>
              <a:ext uri="{FF2B5EF4-FFF2-40B4-BE49-F238E27FC236}">
                <a16:creationId xmlns:a16="http://schemas.microsoft.com/office/drawing/2014/main" id="{352B18D2-183C-4E21-A340-83345EE4E9C8}"/>
              </a:ext>
            </a:extLst>
          </p:cNvPr>
          <p:cNvSpPr>
            <a:spLocks noGrp="1"/>
          </p:cNvSpPr>
          <p:nvPr>
            <p:ph idx="1"/>
          </p:nvPr>
        </p:nvSpPr>
        <p:spPr/>
        <p:txBody>
          <a:bodyPr/>
          <a:lstStyle/>
          <a:p>
            <a:endParaRPr lang="en-GB" dirty="0"/>
          </a:p>
        </p:txBody>
      </p:sp>
      <p:sp>
        <p:nvSpPr>
          <p:cNvPr id="2" name="Date Placeholder 1"/>
          <p:cNvSpPr>
            <a:spLocks noGrp="1"/>
          </p:cNvSpPr>
          <p:nvPr>
            <p:ph type="dt" sz="half" idx="10"/>
          </p:nvPr>
        </p:nvSpPr>
        <p:spPr/>
        <p:txBody>
          <a:bodyPr/>
          <a:lstStyle/>
          <a:p>
            <a:fld id="{4E83D40F-E050-4B47-8759-C238A9BB2545}" type="datetime1">
              <a:rPr lang="en-GB" smtClean="0"/>
              <a:pPr/>
              <a:t>28/10/2017</a:t>
            </a:fld>
            <a:endParaRPr lang="en-GB"/>
          </a:p>
        </p:txBody>
      </p:sp>
      <p:sp>
        <p:nvSpPr>
          <p:cNvPr id="3" name="Slide Number Placeholder 2"/>
          <p:cNvSpPr>
            <a:spLocks noGrp="1"/>
          </p:cNvSpPr>
          <p:nvPr>
            <p:ph type="sldNum" sz="quarter" idx="11"/>
          </p:nvPr>
        </p:nvSpPr>
        <p:spPr/>
        <p:txBody>
          <a:bodyPr/>
          <a:lstStyle/>
          <a:p>
            <a:fld id="{88FF5033-A546-5C4C-871F-669D40A8A67E}" type="slidenum">
              <a:rPr lang="en-GB" smtClean="0"/>
              <a:pPr/>
              <a:t>5</a:t>
            </a:fld>
            <a:endParaRPr lang="en-GB"/>
          </a:p>
        </p:txBody>
      </p:sp>
    </p:spTree>
    <p:extLst>
      <p:ext uri="{BB962C8B-B14F-4D97-AF65-F5344CB8AC3E}">
        <p14:creationId xmlns:p14="http://schemas.microsoft.com/office/powerpoint/2010/main" val="4283416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Shape 89"/>
          <p:cNvSpPr txBox="1">
            <a:spLocks noGrp="1"/>
          </p:cNvSpPr>
          <p:nvPr>
            <p:ph type="ctrTitle"/>
          </p:nvPr>
        </p:nvSpPr>
        <p:spPr>
          <a:xfrm>
            <a:off x="685800" y="836713"/>
            <a:ext cx="7772400" cy="208823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3600" b="0" i="0" u="none" strike="noStrike" cap="none" dirty="0">
                <a:solidFill>
                  <a:srgbClr val="347FD8"/>
                </a:solidFill>
                <a:latin typeface="Calibri"/>
                <a:ea typeface="Calibri"/>
                <a:cs typeface="Calibri"/>
                <a:sym typeface="Calibri"/>
              </a:rPr>
              <a:t>Project Management</a:t>
            </a:r>
            <a:br>
              <a:rPr lang="en-US" sz="3600" b="0" i="0" u="none" strike="noStrike" cap="none" dirty="0">
                <a:solidFill>
                  <a:srgbClr val="347FD8"/>
                </a:solidFill>
                <a:latin typeface="Calibri"/>
                <a:ea typeface="Calibri"/>
                <a:cs typeface="Calibri"/>
                <a:sym typeface="Calibri"/>
              </a:rPr>
            </a:br>
            <a:r>
              <a:rPr lang="en-US" sz="3600" b="0" i="0" u="none" strike="noStrike" cap="none" dirty="0">
                <a:solidFill>
                  <a:srgbClr val="347FD8"/>
                </a:solidFill>
                <a:latin typeface="Calibri"/>
                <a:ea typeface="Calibri"/>
                <a:cs typeface="Calibri"/>
                <a:sym typeface="Calibri"/>
              </a:rPr>
              <a:t>Tools and Techniques</a:t>
            </a:r>
            <a:br>
              <a:rPr lang="en-US" sz="3600" b="0" i="0" u="none" strike="noStrike" cap="none" dirty="0">
                <a:solidFill>
                  <a:srgbClr val="347FD8"/>
                </a:solidFill>
                <a:latin typeface="Calibri"/>
                <a:ea typeface="Calibri"/>
                <a:cs typeface="Calibri"/>
                <a:sym typeface="Calibri"/>
              </a:rPr>
            </a:br>
            <a:endParaRPr lang="en-US" sz="3600" b="0" i="0" u="none" strike="noStrike" cap="none" dirty="0">
              <a:solidFill>
                <a:srgbClr val="347FD8"/>
              </a:solidFill>
              <a:latin typeface="Calibri"/>
              <a:ea typeface="Calibri"/>
              <a:cs typeface="Calibri"/>
              <a:sym typeface="Calibri"/>
            </a:endParaRPr>
          </a:p>
        </p:txBody>
      </p:sp>
      <p:sp>
        <p:nvSpPr>
          <p:cNvPr id="90" name="Shape 90"/>
          <p:cNvSpPr txBox="1">
            <a:spLocks noGrp="1"/>
          </p:cNvSpPr>
          <p:nvPr>
            <p:ph type="subTitle" idx="1"/>
          </p:nvPr>
        </p:nvSpPr>
        <p:spPr>
          <a:xfrm>
            <a:off x="539552" y="2924945"/>
            <a:ext cx="7560840" cy="1507031"/>
          </a:xfrm>
          <a:prstGeom prst="rect">
            <a:avLst/>
          </a:prstGeom>
          <a:noFill/>
          <a:ln>
            <a:noFill/>
          </a:ln>
        </p:spPr>
        <p:txBody>
          <a:bodyPr lIns="91425" tIns="45700" rIns="91425" bIns="45700" anchor="t" anchorCtr="0">
            <a:noAutofit/>
          </a:bodyPr>
          <a:lstStyle/>
          <a:p>
            <a:pPr marL="0" marR="0" lvl="0" indent="0" algn="ctr" rtl="0">
              <a:lnSpc>
                <a:spcPct val="80000"/>
              </a:lnSpc>
              <a:spcBef>
                <a:spcPts val="0"/>
              </a:spcBef>
              <a:spcAft>
                <a:spcPts val="0"/>
              </a:spcAft>
              <a:buClr>
                <a:srgbClr val="898989"/>
              </a:buClr>
              <a:buSzPct val="25000"/>
              <a:buFont typeface="Arial"/>
              <a:buNone/>
            </a:pPr>
            <a:r>
              <a:rPr lang="en-US" sz="2000" b="1" i="1" u="none" strike="noStrike" cap="none" dirty="0">
                <a:latin typeface="Calibri"/>
                <a:ea typeface="Calibri"/>
                <a:cs typeface="Calibri"/>
                <a:sym typeface="Calibri"/>
              </a:rPr>
              <a:t>"I suppose it is tempting, if the only tool you have is a hammer, to treat everything as if it were a nail." </a:t>
            </a:r>
            <a:r>
              <a:rPr lang="en-US" sz="2000" b="1" i="0" u="none" strike="noStrike" cap="none" dirty="0">
                <a:latin typeface="Calibri"/>
                <a:ea typeface="Calibri"/>
                <a:cs typeface="Calibri"/>
                <a:sym typeface="Calibri"/>
              </a:rPr>
              <a:t> </a:t>
            </a:r>
            <a:br>
              <a:rPr lang="en-US" sz="2000" b="1" i="0" u="none" strike="noStrike" cap="none" dirty="0">
                <a:latin typeface="Calibri"/>
                <a:ea typeface="Calibri"/>
                <a:cs typeface="Calibri"/>
                <a:sym typeface="Calibri"/>
              </a:rPr>
            </a:br>
            <a:endParaRPr lang="en-US" sz="2000" b="1" i="0" u="none" strike="noStrike" cap="none" dirty="0">
              <a:latin typeface="Calibri"/>
              <a:ea typeface="Calibri"/>
              <a:cs typeface="Calibri"/>
              <a:sym typeface="Calibri"/>
            </a:endParaRPr>
          </a:p>
        </p:txBody>
      </p:sp>
      <p:sp>
        <p:nvSpPr>
          <p:cNvPr id="91" name="Shape 91"/>
          <p:cNvSpPr txBox="1"/>
          <p:nvPr/>
        </p:nvSpPr>
        <p:spPr>
          <a:xfrm>
            <a:off x="2339752" y="4725144"/>
            <a:ext cx="6804248" cy="430212"/>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600" b="0" i="0" u="none" strike="noStrike" cap="none" dirty="0">
                <a:latin typeface="Calibri"/>
                <a:ea typeface="Calibri"/>
                <a:cs typeface="Calibri"/>
                <a:sym typeface="Calibri"/>
              </a:rPr>
              <a:t>Maslow, Abraham, </a:t>
            </a:r>
            <a:r>
              <a:rPr lang="en-US" sz="1600" b="0" i="1" u="none" strike="noStrike" cap="none" dirty="0">
                <a:latin typeface="Calibri"/>
                <a:ea typeface="Calibri"/>
                <a:cs typeface="Calibri"/>
                <a:sym typeface="Calibri"/>
              </a:rPr>
              <a:t>The Psychology of Science: A Reconnaissance</a:t>
            </a:r>
            <a:r>
              <a:rPr lang="en-US" sz="1600" b="0" i="0" u="none" strike="noStrike" cap="none" dirty="0">
                <a:latin typeface="Calibri"/>
                <a:ea typeface="Calibri"/>
                <a:cs typeface="Calibri"/>
                <a:sym typeface="Calibri"/>
              </a:rPr>
              <a:t>, </a:t>
            </a:r>
            <a:r>
              <a:rPr lang="en-US" sz="1600" b="0" i="0" u="none" strike="noStrike" cap="none" dirty="0" err="1">
                <a:latin typeface="Calibri"/>
                <a:ea typeface="Calibri"/>
                <a:cs typeface="Calibri"/>
                <a:sym typeface="Calibri"/>
              </a:rPr>
              <a:t>pp</a:t>
            </a:r>
            <a:r>
              <a:rPr lang="en-US" sz="1600" b="0" i="0" u="none" strike="noStrike" cap="none" dirty="0">
                <a:latin typeface="Calibri"/>
                <a:ea typeface="Calibri"/>
                <a:cs typeface="Calibri"/>
                <a:sym typeface="Calibri"/>
              </a:rPr>
              <a:t> 15, New York: </a:t>
            </a:r>
            <a:r>
              <a:rPr lang="en-US" sz="1600" b="0" i="0" u="sng" strike="noStrike" cap="none" dirty="0">
                <a:latin typeface="Calibri"/>
                <a:ea typeface="Calibri"/>
                <a:cs typeface="Calibri"/>
                <a:sym typeface="Calibri"/>
                <a:hlinkClick r:id="rId3"/>
              </a:rPr>
              <a:t>Harper &amp; Row</a:t>
            </a:r>
            <a:r>
              <a:rPr lang="en-US" sz="1600" b="0" i="0" u="none" strike="noStrike" cap="none" dirty="0">
                <a:latin typeface="Calibri"/>
                <a:ea typeface="Calibri"/>
                <a:cs typeface="Calibri"/>
                <a:sym typeface="Calibri"/>
              </a:rPr>
              <a:t>, 1966; Chapel Hill: Maurice Bassett, 2002. </a:t>
            </a:r>
          </a:p>
        </p:txBody>
      </p:sp>
      <p:sp>
        <p:nvSpPr>
          <p:cNvPr id="92" name="Shape 92"/>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6</a:t>
            </a:fld>
            <a:endParaRPr lang="en-US"/>
          </a:p>
        </p:txBody>
      </p:sp>
    </p:spTree>
    <p:extLst>
      <p:ext uri="{BB962C8B-B14F-4D97-AF65-F5344CB8AC3E}">
        <p14:creationId xmlns:p14="http://schemas.microsoft.com/office/powerpoint/2010/main" val="203851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Shape 11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Tool or Technique?</a:t>
            </a:r>
          </a:p>
        </p:txBody>
      </p:sp>
      <p:sp>
        <p:nvSpPr>
          <p:cNvPr id="120" name="Shape 120"/>
          <p:cNvSpPr txBox="1">
            <a:spLocks noGrp="1"/>
          </p:cNvSpPr>
          <p:nvPr>
            <p:ph type="body" idx="1"/>
          </p:nvPr>
        </p:nvSpPr>
        <p:spPr>
          <a:xfrm>
            <a:off x="457200" y="1600200"/>
            <a:ext cx="8229600" cy="3186112"/>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A Tool</a:t>
            </a:r>
          </a:p>
          <a:p>
            <a:pPr marL="971550" marR="0" lvl="1" indent="-514350" algn="l" rtl="0">
              <a:lnSpc>
                <a:spcPct val="100000"/>
              </a:lnSpc>
              <a:spcBef>
                <a:spcPts val="480"/>
              </a:spcBef>
              <a:spcAft>
                <a:spcPts val="0"/>
              </a:spcAft>
              <a:buClr>
                <a:schemeClr val="dk1"/>
              </a:buClr>
              <a:buSzPct val="100000"/>
              <a:buFont typeface="Arial"/>
              <a:buAutoNum type="arabicPeriod"/>
            </a:pPr>
            <a:r>
              <a:rPr lang="en-US" sz="2400" b="0" i="0" u="none" strike="noStrike" cap="none">
                <a:solidFill>
                  <a:schemeClr val="dk1"/>
                </a:solidFill>
                <a:latin typeface="Calibri"/>
                <a:ea typeface="Calibri"/>
                <a:cs typeface="Calibri"/>
                <a:sym typeface="Calibri"/>
              </a:rPr>
              <a:t>Mechanical implement</a:t>
            </a:r>
          </a:p>
          <a:p>
            <a:pPr marL="971550" marR="0" lvl="1" indent="-514350" algn="l" rtl="0">
              <a:lnSpc>
                <a:spcPct val="100000"/>
              </a:lnSpc>
              <a:spcBef>
                <a:spcPts val="480"/>
              </a:spcBef>
              <a:spcAft>
                <a:spcPts val="0"/>
              </a:spcAft>
              <a:buClr>
                <a:schemeClr val="dk1"/>
              </a:buClr>
              <a:buSzPct val="100000"/>
              <a:buFont typeface="Arial"/>
              <a:buAutoNum type="arabicPeriod"/>
            </a:pPr>
            <a:r>
              <a:rPr lang="en-US" sz="2400" b="0" i="0" u="none" strike="noStrike" cap="none">
                <a:solidFill>
                  <a:schemeClr val="dk1"/>
                </a:solidFill>
                <a:latin typeface="Calibri"/>
                <a:ea typeface="Calibri"/>
                <a:cs typeface="Calibri"/>
                <a:sym typeface="Calibri"/>
              </a:rPr>
              <a:t>Thing used in an occupation or pursuit</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A Technique</a:t>
            </a:r>
          </a:p>
          <a:p>
            <a:pPr marL="971550" marR="0" lvl="1" indent="-5143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Mode of artistic execution in music, painting etc.; mechanical skill in art</a:t>
            </a:r>
          </a:p>
        </p:txBody>
      </p:sp>
      <p:sp>
        <p:nvSpPr>
          <p:cNvPr id="121" name="Shape 121"/>
          <p:cNvSpPr txBox="1"/>
          <p:nvPr/>
        </p:nvSpPr>
        <p:spPr>
          <a:xfrm>
            <a:off x="899592" y="4365104"/>
            <a:ext cx="4516436" cy="1296144"/>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2400" b="0" i="0" u="none" strike="noStrike" cap="none" dirty="0">
                <a:solidFill>
                  <a:schemeClr val="dk1"/>
                </a:solidFill>
                <a:latin typeface="Calibri"/>
                <a:ea typeface="Calibri"/>
                <a:cs typeface="Calibri"/>
                <a:sym typeface="Calibri"/>
              </a:rPr>
              <a:t>A ‘thing’ you use …..</a:t>
            </a:r>
            <a:endParaRPr sz="24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24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2400" b="0" i="0" u="none" strike="noStrike" cap="none" dirty="0">
                <a:solidFill>
                  <a:schemeClr val="dk1"/>
                </a:solidFill>
                <a:latin typeface="Calibri"/>
                <a:ea typeface="Calibri"/>
                <a:cs typeface="Calibri"/>
                <a:sym typeface="Calibri"/>
              </a:rPr>
              <a:t>        How you ‘use’ the thing ….</a:t>
            </a:r>
          </a:p>
        </p:txBody>
      </p:sp>
      <p:pic>
        <p:nvPicPr>
          <p:cNvPr id="122" name="Shape 122" descr="C:\Documents and Settings\Dave\Local Settings\Temporary Internet Files\Content.IE5\2D70L07U\MPj03028280000[1].jpg"/>
          <p:cNvPicPr preferRelativeResize="0"/>
          <p:nvPr/>
        </p:nvPicPr>
        <p:blipFill rotWithShape="1">
          <a:blip r:embed="rId3">
            <a:alphaModFix/>
          </a:blip>
          <a:srcRect/>
          <a:stretch/>
        </p:blipFill>
        <p:spPr>
          <a:xfrm>
            <a:off x="6300192" y="4509120"/>
            <a:ext cx="866774" cy="1214437"/>
          </a:xfrm>
          <a:prstGeom prst="rect">
            <a:avLst/>
          </a:prstGeom>
          <a:noFill/>
          <a:ln>
            <a:noFill/>
          </a:ln>
        </p:spPr>
      </p:pic>
      <p:pic>
        <p:nvPicPr>
          <p:cNvPr id="123" name="Shape 123" descr="C:\Documents and Settings\Dave\Local Settings\Temporary Internet Files\Content.IE5\ZFDJBX4W\MPj03028290000[1].jpg"/>
          <p:cNvPicPr preferRelativeResize="0"/>
          <p:nvPr/>
        </p:nvPicPr>
        <p:blipFill rotWithShape="1">
          <a:blip r:embed="rId4">
            <a:alphaModFix/>
          </a:blip>
          <a:srcRect/>
          <a:stretch/>
        </p:blipFill>
        <p:spPr>
          <a:xfrm>
            <a:off x="5076056" y="3933056"/>
            <a:ext cx="846136" cy="1185862"/>
          </a:xfrm>
          <a:prstGeom prst="rect">
            <a:avLst/>
          </a:prstGeom>
          <a:noFill/>
          <a:ln>
            <a:noFill/>
          </a:ln>
        </p:spPr>
      </p:pic>
      <p:sp>
        <p:nvSpPr>
          <p:cNvPr id="124" name="Shape 12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7</a:t>
            </a:fld>
            <a:endParaRPr lang="en-US"/>
          </a:p>
        </p:txBody>
      </p:sp>
    </p:spTree>
    <p:extLst>
      <p:ext uri="{BB962C8B-B14F-4D97-AF65-F5344CB8AC3E}">
        <p14:creationId xmlns:p14="http://schemas.microsoft.com/office/powerpoint/2010/main" val="1975619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Shape 12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Project</a:t>
            </a:r>
          </a:p>
        </p:txBody>
      </p:sp>
      <p:sp>
        <p:nvSpPr>
          <p:cNvPr id="130" name="Shape 130"/>
          <p:cNvSpPr txBox="1">
            <a:spLocks noGrp="1"/>
          </p:cNvSpPr>
          <p:nvPr>
            <p:ph type="body" idx="1"/>
          </p:nvPr>
        </p:nvSpPr>
        <p:spPr>
          <a:xfrm>
            <a:off x="571500" y="1600200"/>
            <a:ext cx="8001000" cy="4525961"/>
          </a:xfrm>
          <a:prstGeom prst="rect">
            <a:avLst/>
          </a:prstGeom>
          <a:noFill/>
          <a:ln>
            <a:noFill/>
          </a:ln>
        </p:spPr>
        <p:txBody>
          <a:bodyPr lIns="91425" tIns="45700" rIns="91425" bIns="45700" anchor="t" anchorCtr="0">
            <a:noAutofit/>
          </a:bodyPr>
          <a:lstStyle/>
          <a:p>
            <a:pPr marL="342900" marR="0" lvl="0" indent="-342900" algn="just"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 management environment that is created for the purpose of delivering one or more business products according to a specified business case ….. A temporary </a:t>
            </a:r>
            <a:r>
              <a:rPr lang="en-US" sz="2400" b="0" i="1" u="none" dirty="0" err="1">
                <a:solidFill>
                  <a:schemeClr val="dk1"/>
                </a:solidFill>
                <a:latin typeface="Calibri"/>
                <a:ea typeface="Calibri"/>
                <a:cs typeface="Calibri"/>
                <a:sym typeface="Calibri"/>
              </a:rPr>
              <a:t>organisation</a:t>
            </a:r>
            <a:r>
              <a:rPr lang="en-US" sz="2400" b="0" i="1" u="none" dirty="0">
                <a:solidFill>
                  <a:schemeClr val="dk1"/>
                </a:solidFill>
                <a:latin typeface="Calibri"/>
                <a:ea typeface="Calibri"/>
                <a:cs typeface="Calibri"/>
                <a:sym typeface="Calibri"/>
              </a:rPr>
              <a:t> that is needed to produce a unique and predefined outcome or result at a </a:t>
            </a:r>
            <a:r>
              <a:rPr lang="en-US" sz="2400" b="0" i="1" u="none" dirty="0" err="1">
                <a:solidFill>
                  <a:schemeClr val="dk1"/>
                </a:solidFill>
                <a:latin typeface="Calibri"/>
                <a:ea typeface="Calibri"/>
                <a:cs typeface="Calibri"/>
                <a:sym typeface="Calibri"/>
              </a:rPr>
              <a:t>prespecified</a:t>
            </a:r>
            <a:r>
              <a:rPr lang="en-US" sz="2400" b="0" i="1" u="none" dirty="0">
                <a:solidFill>
                  <a:schemeClr val="dk1"/>
                </a:solidFill>
                <a:latin typeface="Calibri"/>
                <a:ea typeface="Calibri"/>
                <a:cs typeface="Calibri"/>
                <a:sym typeface="Calibri"/>
              </a:rPr>
              <a:t> time using predetermined resources”</a:t>
            </a:r>
            <a:endParaRPr lang="en-US" sz="2400" i="1" dirty="0">
              <a:solidFill>
                <a:schemeClr val="dk1"/>
              </a:solidFill>
              <a:latin typeface="Calibri"/>
              <a:ea typeface="Calibri"/>
              <a:cs typeface="Calibri"/>
              <a:sym typeface="Calibri"/>
            </a:endParaRP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“A temporary </a:t>
            </a:r>
            <a:r>
              <a:rPr lang="en-US" sz="2400" b="0" i="1" u="none" dirty="0" err="1">
                <a:solidFill>
                  <a:schemeClr val="dk1"/>
                </a:solidFill>
                <a:latin typeface="Calibri"/>
                <a:ea typeface="Calibri"/>
                <a:cs typeface="Calibri"/>
                <a:sym typeface="Calibri"/>
              </a:rPr>
              <a:t>endeavour</a:t>
            </a:r>
            <a:r>
              <a:rPr lang="en-US" sz="2400" b="0" i="1" u="none" dirty="0">
                <a:solidFill>
                  <a:schemeClr val="dk1"/>
                </a:solidFill>
                <a:latin typeface="Calibri"/>
                <a:ea typeface="Calibri"/>
                <a:cs typeface="Calibri"/>
                <a:sym typeface="Calibri"/>
              </a:rPr>
              <a:t> undertaken to create a unique product, service, or result”</a:t>
            </a:r>
          </a:p>
        </p:txBody>
      </p:sp>
      <p:sp>
        <p:nvSpPr>
          <p:cNvPr id="131" name="Shape 131"/>
          <p:cNvSpPr txBox="1"/>
          <p:nvPr/>
        </p:nvSpPr>
        <p:spPr>
          <a:xfrm>
            <a:off x="6012160" y="3573016"/>
            <a:ext cx="18653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a:solidFill>
                  <a:schemeClr val="dk1"/>
                </a:solidFill>
                <a:latin typeface="Calibri"/>
                <a:ea typeface="Calibri"/>
                <a:cs typeface="Calibri"/>
                <a:sym typeface="Calibri"/>
              </a:rPr>
              <a:t>OGC, 2006, p. 7</a:t>
            </a:r>
          </a:p>
        </p:txBody>
      </p:sp>
      <p:sp>
        <p:nvSpPr>
          <p:cNvPr id="132" name="Shape 132"/>
          <p:cNvSpPr txBox="1"/>
          <p:nvPr/>
        </p:nvSpPr>
        <p:spPr>
          <a:xfrm>
            <a:off x="5940152" y="4653136"/>
            <a:ext cx="20050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PMI, 2006, p. 383</a:t>
            </a:r>
          </a:p>
        </p:txBody>
      </p:sp>
      <p:grpSp>
        <p:nvGrpSpPr>
          <p:cNvPr id="133" name="Shape 133"/>
          <p:cNvGrpSpPr/>
          <p:nvPr/>
        </p:nvGrpSpPr>
        <p:grpSpPr>
          <a:xfrm>
            <a:off x="7613650" y="182561"/>
            <a:ext cx="1341437" cy="1066799"/>
            <a:chOff x="7613650" y="182561"/>
            <a:chExt cx="1341437" cy="1066799"/>
          </a:xfrm>
        </p:grpSpPr>
        <p:pic>
          <p:nvPicPr>
            <p:cNvPr id="134" name="Shape 134"/>
            <p:cNvPicPr preferRelativeResize="0"/>
            <p:nvPr/>
          </p:nvPicPr>
          <p:blipFill rotWithShape="1">
            <a:blip r:embed="rId3">
              <a:alphaModFix/>
            </a:blip>
            <a:srcRect/>
            <a:stretch/>
          </p:blipFill>
          <p:spPr>
            <a:xfrm>
              <a:off x="7613650" y="182561"/>
              <a:ext cx="1341437" cy="1066799"/>
            </a:xfrm>
            <a:prstGeom prst="rect">
              <a:avLst/>
            </a:prstGeom>
            <a:noFill/>
            <a:ln>
              <a:noFill/>
            </a:ln>
          </p:spPr>
        </p:pic>
        <p:sp>
          <p:nvSpPr>
            <p:cNvPr id="135" name="Shape 135"/>
            <p:cNvSpPr txBox="1"/>
            <p:nvPr/>
          </p:nvSpPr>
          <p:spPr>
            <a:xfrm>
              <a:off x="7681911"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strike="noStrike" cap="none">
                  <a:solidFill>
                    <a:schemeClr val="dk1"/>
                  </a:solidFill>
                  <a:latin typeface="Calibri"/>
                  <a:ea typeface="Calibri"/>
                  <a:cs typeface="Calibri"/>
                  <a:sym typeface="Calibri"/>
                </a:rPr>
                <a:t>Definition</a:t>
              </a:r>
            </a:p>
          </p:txBody>
        </p:sp>
      </p:grpSp>
      <p:sp>
        <p:nvSpPr>
          <p:cNvPr id="136" name="Shape 136"/>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8</a:t>
            </a:fld>
            <a:endParaRPr lang="en-US"/>
          </a:p>
        </p:txBody>
      </p:sp>
    </p:spTree>
    <p:extLst>
      <p:ext uri="{BB962C8B-B14F-4D97-AF65-F5344CB8AC3E}">
        <p14:creationId xmlns:p14="http://schemas.microsoft.com/office/powerpoint/2010/main" val="2423017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Shape 141"/>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Lifecycle</a:t>
            </a:r>
          </a:p>
        </p:txBody>
      </p:sp>
      <p:sp>
        <p:nvSpPr>
          <p:cNvPr id="142" name="Shape 142"/>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0" u="none" dirty="0">
                <a:solidFill>
                  <a:schemeClr val="dk1"/>
                </a:solidFill>
                <a:latin typeface="Calibri"/>
                <a:ea typeface="Calibri"/>
                <a:cs typeface="Calibri"/>
                <a:sym typeface="Calibri"/>
              </a:rPr>
              <a:t>    </a:t>
            </a:r>
            <a:r>
              <a:rPr lang="en-US" sz="2000" b="0" i="0" u="none" dirty="0">
                <a:solidFill>
                  <a:schemeClr val="dk1"/>
                </a:solidFill>
                <a:latin typeface="Calibri"/>
                <a:ea typeface="Calibri"/>
                <a:cs typeface="Calibri"/>
                <a:sym typeface="Calibri"/>
              </a:rPr>
              <a:t>“</a:t>
            </a:r>
            <a:r>
              <a:rPr lang="en-US" sz="2000" b="0" i="1" u="none" dirty="0">
                <a:solidFill>
                  <a:schemeClr val="dk1"/>
                </a:solidFill>
                <a:latin typeface="Calibri"/>
                <a:ea typeface="Calibri"/>
                <a:cs typeface="Calibri"/>
                <a:sym typeface="Calibri"/>
              </a:rPr>
              <a:t>A project has a life cycle which is the path and sequence through the various activities to produce the final product….The project lifecycle covers the tasks of specifying and designing the product, through to its testing and handover into operational use</a:t>
            </a:r>
            <a:r>
              <a:rPr lang="en-US" sz="2000" b="0" i="0" u="none" dirty="0">
                <a:solidFill>
                  <a:schemeClr val="dk1"/>
                </a:solidFill>
                <a:latin typeface="Calibri"/>
                <a:ea typeface="Calibri"/>
                <a:cs typeface="Calibri"/>
                <a:sym typeface="Calibri"/>
              </a:rPr>
              <a:t>.”</a:t>
            </a:r>
          </a:p>
          <a:p>
            <a:pPr marL="342900" marR="0" lvl="0" indent="-342900" algn="l" rtl="0">
              <a:lnSpc>
                <a:spcPct val="100000"/>
              </a:lnSpc>
              <a:spcBef>
                <a:spcPts val="480"/>
              </a:spcBef>
              <a:spcAft>
                <a:spcPts val="0"/>
              </a:spcAft>
              <a:buClr>
                <a:schemeClr val="dk1"/>
              </a:buClr>
              <a:buSzPct val="25000"/>
              <a:buFont typeface="Arial"/>
              <a:buNone/>
            </a:pPr>
            <a:r>
              <a:rPr lang="en-US" sz="2000" b="0" i="0" u="none" dirty="0">
                <a:solidFill>
                  <a:schemeClr val="dk1"/>
                </a:solidFill>
                <a:latin typeface="Calibri"/>
                <a:ea typeface="Calibri"/>
                <a:cs typeface="Calibri"/>
                <a:sym typeface="Calibri"/>
              </a:rPr>
              <a:t>   </a:t>
            </a:r>
          </a:p>
          <a:p>
            <a:pPr marL="342900" marR="0" lvl="0" indent="-342900" algn="l" rtl="0">
              <a:lnSpc>
                <a:spcPct val="100000"/>
              </a:lnSpc>
              <a:spcBef>
                <a:spcPts val="480"/>
              </a:spcBef>
              <a:spcAft>
                <a:spcPts val="0"/>
              </a:spcAft>
              <a:buClr>
                <a:schemeClr val="dk1"/>
              </a:buClr>
              <a:buSzPct val="25000"/>
              <a:buFont typeface="Arial"/>
              <a:buNone/>
            </a:pPr>
            <a:r>
              <a:rPr lang="en-US" sz="2000" b="0" i="0" u="none" dirty="0">
                <a:solidFill>
                  <a:schemeClr val="dk1"/>
                </a:solidFill>
                <a:latin typeface="Calibri"/>
                <a:ea typeface="Calibri"/>
                <a:cs typeface="Calibri"/>
                <a:sym typeface="Calibri"/>
              </a:rPr>
              <a:t>    “</a:t>
            </a:r>
            <a:r>
              <a:rPr lang="en-US" sz="2000" b="0" i="1" u="none" dirty="0">
                <a:solidFill>
                  <a:schemeClr val="dk1"/>
                </a:solidFill>
                <a:latin typeface="Calibri"/>
                <a:ea typeface="Calibri"/>
                <a:cs typeface="Calibri"/>
                <a:sym typeface="Calibri"/>
              </a:rPr>
              <a:t>Project managers or the </a:t>
            </a:r>
            <a:r>
              <a:rPr lang="en-US" sz="2000" b="0" i="1" u="none" dirty="0" err="1">
                <a:solidFill>
                  <a:schemeClr val="dk1"/>
                </a:solidFill>
                <a:latin typeface="Calibri"/>
                <a:ea typeface="Calibri"/>
                <a:cs typeface="Calibri"/>
                <a:sym typeface="Calibri"/>
              </a:rPr>
              <a:t>organisation</a:t>
            </a:r>
            <a:r>
              <a:rPr lang="en-US" sz="2000" b="0" i="1" u="none" dirty="0">
                <a:solidFill>
                  <a:schemeClr val="dk1"/>
                </a:solidFill>
                <a:latin typeface="Calibri"/>
                <a:ea typeface="Calibri"/>
                <a:cs typeface="Calibri"/>
                <a:sym typeface="Calibri"/>
              </a:rPr>
              <a:t> can divide projects into phases to provide better management control with appropriate links to the ongoing operations of the performing </a:t>
            </a:r>
            <a:r>
              <a:rPr lang="en-US" sz="2000" b="0" i="1" u="none" dirty="0" err="1">
                <a:solidFill>
                  <a:schemeClr val="dk1"/>
                </a:solidFill>
                <a:latin typeface="Calibri"/>
                <a:ea typeface="Calibri"/>
                <a:cs typeface="Calibri"/>
                <a:sym typeface="Calibri"/>
              </a:rPr>
              <a:t>organisation</a:t>
            </a:r>
            <a:r>
              <a:rPr lang="en-US" sz="2000" b="0" i="1" u="none" dirty="0">
                <a:solidFill>
                  <a:schemeClr val="dk1"/>
                </a:solidFill>
                <a:latin typeface="Calibri"/>
                <a:ea typeface="Calibri"/>
                <a:cs typeface="Calibri"/>
                <a:sym typeface="Calibri"/>
              </a:rPr>
              <a:t>.  Collectively these phases are known as the project life cycle”</a:t>
            </a:r>
            <a:r>
              <a:rPr lang="en-US" sz="2000" b="0" i="0" u="none" dirty="0">
                <a:solidFill>
                  <a:schemeClr val="dk1"/>
                </a:solidFill>
                <a:latin typeface="Calibri"/>
                <a:ea typeface="Calibri"/>
                <a:cs typeface="Calibri"/>
                <a:sym typeface="Calibri"/>
              </a:rPr>
              <a:t>. </a:t>
            </a:r>
          </a:p>
        </p:txBody>
      </p:sp>
      <p:sp>
        <p:nvSpPr>
          <p:cNvPr id="143" name="Shape 143"/>
          <p:cNvSpPr txBox="1"/>
          <p:nvPr/>
        </p:nvSpPr>
        <p:spPr>
          <a:xfrm>
            <a:off x="6372200" y="2924944"/>
            <a:ext cx="18653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OGC, 2006, p. 7</a:t>
            </a:r>
          </a:p>
        </p:txBody>
      </p:sp>
      <p:sp>
        <p:nvSpPr>
          <p:cNvPr id="144" name="Shape 144"/>
          <p:cNvSpPr txBox="1"/>
          <p:nvPr/>
        </p:nvSpPr>
        <p:spPr>
          <a:xfrm>
            <a:off x="6372200" y="4581128"/>
            <a:ext cx="1878011"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PMI, 2006, p. 34</a:t>
            </a:r>
          </a:p>
        </p:txBody>
      </p:sp>
      <p:grpSp>
        <p:nvGrpSpPr>
          <p:cNvPr id="145" name="Shape 145"/>
          <p:cNvGrpSpPr/>
          <p:nvPr/>
        </p:nvGrpSpPr>
        <p:grpSpPr>
          <a:xfrm>
            <a:off x="7613650" y="182561"/>
            <a:ext cx="1341437" cy="1066799"/>
            <a:chOff x="7613650" y="182561"/>
            <a:chExt cx="1341437" cy="1066799"/>
          </a:xfrm>
        </p:grpSpPr>
        <p:pic>
          <p:nvPicPr>
            <p:cNvPr id="146" name="Shape 146"/>
            <p:cNvPicPr preferRelativeResize="0"/>
            <p:nvPr/>
          </p:nvPicPr>
          <p:blipFill rotWithShape="1">
            <a:blip r:embed="rId3">
              <a:alphaModFix/>
            </a:blip>
            <a:srcRect/>
            <a:stretch/>
          </p:blipFill>
          <p:spPr>
            <a:xfrm>
              <a:off x="7613650" y="182561"/>
              <a:ext cx="1341437" cy="1066799"/>
            </a:xfrm>
            <a:prstGeom prst="rect">
              <a:avLst/>
            </a:prstGeom>
            <a:noFill/>
            <a:ln>
              <a:noFill/>
            </a:ln>
          </p:spPr>
        </p:pic>
        <p:sp>
          <p:nvSpPr>
            <p:cNvPr id="147" name="Shape 147"/>
            <p:cNvSpPr txBox="1"/>
            <p:nvPr/>
          </p:nvSpPr>
          <p:spPr>
            <a:xfrm>
              <a:off x="7681911"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strike="noStrike" cap="none">
                  <a:solidFill>
                    <a:schemeClr val="dk1"/>
                  </a:solidFill>
                  <a:latin typeface="Calibri"/>
                  <a:ea typeface="Calibri"/>
                  <a:cs typeface="Calibri"/>
                  <a:sym typeface="Calibri"/>
                </a:rPr>
                <a:t>Definition</a:t>
              </a:r>
            </a:p>
          </p:txBody>
        </p:sp>
      </p:grpSp>
      <p:sp>
        <p:nvSpPr>
          <p:cNvPr id="148" name="Shape 148"/>
          <p:cNvSpPr txBox="1">
            <a:spLocks noGrp="1"/>
          </p:cNvSpPr>
          <p:nvPr>
            <p:ph type="sldNum" idx="4294967295"/>
          </p:nvPr>
        </p:nvSpPr>
        <p:spPr>
          <a:xfrm>
            <a:off x="6588224" y="5229200"/>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9</a:t>
            </a:fld>
            <a:endParaRPr lang="en-US" dirty="0"/>
          </a:p>
        </p:txBody>
      </p:sp>
    </p:spTree>
    <p:extLst>
      <p:ext uri="{BB962C8B-B14F-4D97-AF65-F5344CB8AC3E}">
        <p14:creationId xmlns:p14="http://schemas.microsoft.com/office/powerpoint/2010/main" val="1202270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Shape 153"/>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Stakeholder</a:t>
            </a:r>
          </a:p>
        </p:txBody>
      </p:sp>
      <p:sp>
        <p:nvSpPr>
          <p:cNvPr id="154" name="Shape 154"/>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“Parties with an interest in the execution and outcome of a project.  They would include business streams affected by or dependent on the outcome”</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r>
              <a:rPr lang="en-US" sz="2400" i="1" dirty="0">
                <a:solidFill>
                  <a:schemeClr val="dk1"/>
                </a:solidFill>
                <a:latin typeface="Calibri"/>
                <a:ea typeface="Calibri"/>
                <a:cs typeface="Calibri"/>
                <a:sym typeface="Calibri"/>
              </a:rPr>
              <a:t>   </a:t>
            </a:r>
            <a:r>
              <a:rPr lang="en-US" sz="2400" b="0" i="1" u="none" dirty="0">
                <a:solidFill>
                  <a:schemeClr val="dk1"/>
                </a:solidFill>
                <a:latin typeface="Calibri"/>
                <a:ea typeface="Calibri"/>
                <a:cs typeface="Calibri"/>
                <a:sym typeface="Calibri"/>
              </a:rPr>
              <a:t>“Persons and </a:t>
            </a:r>
            <a:r>
              <a:rPr lang="en-US" sz="2400" b="0" i="1" u="none" dirty="0" err="1">
                <a:solidFill>
                  <a:schemeClr val="dk1"/>
                </a:solidFill>
                <a:latin typeface="Calibri"/>
                <a:ea typeface="Calibri"/>
                <a:cs typeface="Calibri"/>
                <a:sym typeface="Calibri"/>
              </a:rPr>
              <a:t>organisations</a:t>
            </a:r>
            <a:r>
              <a:rPr lang="en-US" sz="2400" b="0" i="1" u="none" dirty="0">
                <a:solidFill>
                  <a:schemeClr val="dk1"/>
                </a:solidFill>
                <a:latin typeface="Calibri"/>
                <a:ea typeface="Calibri"/>
                <a:cs typeface="Calibri"/>
                <a:sym typeface="Calibri"/>
              </a:rPr>
              <a:t> such as customers, sponsors, performing organization and the public, that are actively involved in the project or whose interests may be positively or negatively affected by execution or completion of the project.  They may also exert influence over the project and its deliverables”</a:t>
            </a:r>
          </a:p>
        </p:txBody>
      </p:sp>
      <p:sp>
        <p:nvSpPr>
          <p:cNvPr id="155" name="Shape 155"/>
          <p:cNvSpPr txBox="1"/>
          <p:nvPr/>
        </p:nvSpPr>
        <p:spPr>
          <a:xfrm>
            <a:off x="6215062" y="2714625"/>
            <a:ext cx="2120899"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a:solidFill>
                  <a:schemeClr val="dk1"/>
                </a:solidFill>
                <a:latin typeface="Calibri"/>
                <a:ea typeface="Calibri"/>
                <a:cs typeface="Calibri"/>
                <a:sym typeface="Calibri"/>
              </a:rPr>
              <a:t>OGC, 2006, p. 339</a:t>
            </a:r>
          </a:p>
        </p:txBody>
      </p:sp>
      <p:sp>
        <p:nvSpPr>
          <p:cNvPr id="156" name="Shape 156"/>
          <p:cNvSpPr txBox="1"/>
          <p:nvPr/>
        </p:nvSpPr>
        <p:spPr>
          <a:xfrm>
            <a:off x="6300192" y="5157192"/>
            <a:ext cx="2005012"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strike="noStrike" cap="none" dirty="0">
                <a:solidFill>
                  <a:schemeClr val="dk1"/>
                </a:solidFill>
                <a:latin typeface="Calibri"/>
                <a:ea typeface="Calibri"/>
                <a:cs typeface="Calibri"/>
                <a:sym typeface="Calibri"/>
              </a:rPr>
              <a:t>PMI, 2006, p. 391</a:t>
            </a:r>
          </a:p>
        </p:txBody>
      </p:sp>
      <p:grpSp>
        <p:nvGrpSpPr>
          <p:cNvPr id="157" name="Shape 157"/>
          <p:cNvGrpSpPr/>
          <p:nvPr/>
        </p:nvGrpSpPr>
        <p:grpSpPr>
          <a:xfrm>
            <a:off x="7613650" y="182561"/>
            <a:ext cx="1341437" cy="1066799"/>
            <a:chOff x="7613650" y="182561"/>
            <a:chExt cx="1341437" cy="1066799"/>
          </a:xfrm>
        </p:grpSpPr>
        <p:pic>
          <p:nvPicPr>
            <p:cNvPr id="158" name="Shape 158"/>
            <p:cNvPicPr preferRelativeResize="0"/>
            <p:nvPr/>
          </p:nvPicPr>
          <p:blipFill rotWithShape="1">
            <a:blip r:embed="rId3">
              <a:alphaModFix/>
            </a:blip>
            <a:srcRect/>
            <a:stretch/>
          </p:blipFill>
          <p:spPr>
            <a:xfrm>
              <a:off x="7613650" y="182561"/>
              <a:ext cx="1341437" cy="1066799"/>
            </a:xfrm>
            <a:prstGeom prst="rect">
              <a:avLst/>
            </a:prstGeom>
            <a:noFill/>
            <a:ln>
              <a:noFill/>
            </a:ln>
          </p:spPr>
        </p:pic>
        <p:sp>
          <p:nvSpPr>
            <p:cNvPr id="159" name="Shape 159"/>
            <p:cNvSpPr txBox="1"/>
            <p:nvPr/>
          </p:nvSpPr>
          <p:spPr>
            <a:xfrm>
              <a:off x="7681911"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strike="noStrike" cap="none">
                  <a:solidFill>
                    <a:schemeClr val="dk1"/>
                  </a:solidFill>
                  <a:latin typeface="Calibri"/>
                  <a:ea typeface="Calibri"/>
                  <a:cs typeface="Calibri"/>
                  <a:sym typeface="Calibri"/>
                </a:rPr>
                <a:t>Definition</a:t>
              </a:r>
            </a:p>
          </p:txBody>
        </p:sp>
      </p:grpSp>
      <p:sp>
        <p:nvSpPr>
          <p:cNvPr id="160" name="Shape 160"/>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10</a:t>
            </a:fld>
            <a:endParaRPr lang="en-US"/>
          </a:p>
        </p:txBody>
      </p:sp>
    </p:spTree>
    <p:extLst>
      <p:ext uri="{BB962C8B-B14F-4D97-AF65-F5344CB8AC3E}">
        <p14:creationId xmlns:p14="http://schemas.microsoft.com/office/powerpoint/2010/main" val="1249926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Shape 166"/>
          <p:cNvSpPr/>
          <p:nvPr/>
        </p:nvSpPr>
        <p:spPr>
          <a:xfrm>
            <a:off x="7900467" y="1713184"/>
            <a:ext cx="1071561" cy="1912936"/>
          </a:xfrm>
          <a:prstGeom prst="roundRect">
            <a:avLst>
              <a:gd name="adj" fmla="val 16667"/>
            </a:avLst>
          </a:prstGeom>
          <a:gradFill>
            <a:gsLst>
              <a:gs pos="0">
                <a:srgbClr val="5E9EFF"/>
              </a:gs>
              <a:gs pos="39999">
                <a:srgbClr val="85C2FF"/>
              </a:gs>
              <a:gs pos="69999">
                <a:srgbClr val="C4D6EB"/>
              </a:gs>
              <a:gs pos="100000">
                <a:srgbClr val="FFEBFA"/>
              </a:gs>
            </a:gsLst>
            <a:lin ang="2700000" scaled="0"/>
          </a:gra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pic>
        <p:nvPicPr>
          <p:cNvPr id="168" name="Shape 168" descr="C:\Documents and Settings\Dave\Local Settings\Temporary Internet Files\Content.IE5\WTGP6FKT\MCj02544040000[1].wmf"/>
          <p:cNvPicPr preferRelativeResize="0"/>
          <p:nvPr/>
        </p:nvPicPr>
        <p:blipFill rotWithShape="1">
          <a:blip r:embed="rId3">
            <a:alphaModFix/>
          </a:blip>
          <a:srcRect/>
          <a:stretch/>
        </p:blipFill>
        <p:spPr>
          <a:xfrm>
            <a:off x="6328842" y="1917973"/>
            <a:ext cx="958850" cy="1249361"/>
          </a:xfrm>
          <a:prstGeom prst="rect">
            <a:avLst/>
          </a:prstGeom>
          <a:noFill/>
          <a:ln>
            <a:noFill/>
          </a:ln>
        </p:spPr>
      </p:pic>
      <p:pic>
        <p:nvPicPr>
          <p:cNvPr id="169" name="Shape 169" descr="C:\Documents and Settings\Dave\Local Settings\Temporary Internet Files\Content.IE5\WTGP6FKT\MCj02544040000[1].wmf"/>
          <p:cNvPicPr preferRelativeResize="0"/>
          <p:nvPr/>
        </p:nvPicPr>
        <p:blipFill rotWithShape="1">
          <a:blip r:embed="rId3">
            <a:alphaModFix/>
          </a:blip>
          <a:srcRect/>
          <a:stretch/>
        </p:blipFill>
        <p:spPr>
          <a:xfrm>
            <a:off x="899592" y="2060848"/>
            <a:ext cx="958850" cy="1249361"/>
          </a:xfrm>
          <a:prstGeom prst="rect">
            <a:avLst/>
          </a:prstGeom>
          <a:noFill/>
          <a:ln>
            <a:noFill/>
          </a:ln>
        </p:spPr>
      </p:pic>
      <p:sp>
        <p:nvSpPr>
          <p:cNvPr id="170" name="Shape 170"/>
          <p:cNvSpPr/>
          <p:nvPr/>
        </p:nvSpPr>
        <p:spPr>
          <a:xfrm rot="5400000">
            <a:off x="3603897" y="1686991"/>
            <a:ext cx="1020762" cy="5857875"/>
          </a:xfrm>
          <a:prstGeom prst="rightBrace">
            <a:avLst>
              <a:gd name="adj1" fmla="val 314"/>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1" name="Shape 171"/>
          <p:cNvSpPr txBox="1"/>
          <p:nvPr/>
        </p:nvSpPr>
        <p:spPr>
          <a:xfrm>
            <a:off x="3614217" y="5094560"/>
            <a:ext cx="1082675"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Lifecycle</a:t>
            </a:r>
          </a:p>
        </p:txBody>
      </p:sp>
      <p:sp>
        <p:nvSpPr>
          <p:cNvPr id="172" name="Shape 172"/>
          <p:cNvSpPr/>
          <p:nvPr/>
        </p:nvSpPr>
        <p:spPr>
          <a:xfrm rot="5400000">
            <a:off x="2102122"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3" name="Shape 173"/>
          <p:cNvSpPr txBox="1"/>
          <p:nvPr/>
        </p:nvSpPr>
        <p:spPr>
          <a:xfrm>
            <a:off x="2042592" y="3951560"/>
            <a:ext cx="646112"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Plan</a:t>
            </a:r>
          </a:p>
        </p:txBody>
      </p:sp>
      <p:sp>
        <p:nvSpPr>
          <p:cNvPr id="174" name="Shape 174"/>
          <p:cNvSpPr/>
          <p:nvPr/>
        </p:nvSpPr>
        <p:spPr>
          <a:xfrm rot="5400000">
            <a:off x="3173684"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5" name="Shape 175"/>
          <p:cNvSpPr txBox="1"/>
          <p:nvPr/>
        </p:nvSpPr>
        <p:spPr>
          <a:xfrm>
            <a:off x="2899842" y="3981723"/>
            <a:ext cx="1004887" cy="646112"/>
          </a:xfrm>
          <a:prstGeom prst="rect">
            <a:avLst/>
          </a:prstGeom>
          <a:noFill/>
          <a:ln>
            <a:noFill/>
          </a:ln>
        </p:spPr>
        <p:txBody>
          <a:bodyPr lIns="91425" tIns="45700" rIns="91425" bIns="45700" anchor="t"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Analyse</a:t>
            </a:r>
          </a:p>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Design</a:t>
            </a:r>
          </a:p>
        </p:txBody>
      </p:sp>
      <p:sp>
        <p:nvSpPr>
          <p:cNvPr id="176" name="Shape 176"/>
          <p:cNvSpPr/>
          <p:nvPr/>
        </p:nvSpPr>
        <p:spPr>
          <a:xfrm rot="5400000">
            <a:off x="4245248"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7" name="Shape 177"/>
          <p:cNvSpPr txBox="1"/>
          <p:nvPr/>
        </p:nvSpPr>
        <p:spPr>
          <a:xfrm>
            <a:off x="4185717" y="3981723"/>
            <a:ext cx="696912" cy="646112"/>
          </a:xfrm>
          <a:prstGeom prst="rect">
            <a:avLst/>
          </a:prstGeom>
          <a:noFill/>
          <a:ln>
            <a:noFill/>
          </a:ln>
        </p:spPr>
        <p:txBody>
          <a:bodyPr lIns="91425" tIns="45700" rIns="91425" bIns="45700" anchor="t"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Build</a:t>
            </a:r>
          </a:p>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Test</a:t>
            </a:r>
          </a:p>
        </p:txBody>
      </p:sp>
      <p:sp>
        <p:nvSpPr>
          <p:cNvPr id="178" name="Shape 178"/>
          <p:cNvSpPr/>
          <p:nvPr/>
        </p:nvSpPr>
        <p:spPr>
          <a:xfrm rot="5400000">
            <a:off x="5388248" y="3271316"/>
            <a:ext cx="509586" cy="914400"/>
          </a:xfrm>
          <a:prstGeom prst="rightBrace">
            <a:avLst>
              <a:gd name="adj1" fmla="val 1003"/>
              <a:gd name="adj2" fmla="val 50000"/>
            </a:avLst>
          </a:prstGeom>
          <a:noFill/>
          <a:ln w="9525"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79" name="Shape 179"/>
          <p:cNvSpPr txBox="1"/>
          <p:nvPr/>
        </p:nvSpPr>
        <p:spPr>
          <a:xfrm>
            <a:off x="5042967" y="3951560"/>
            <a:ext cx="1262062"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Implement</a:t>
            </a:r>
          </a:p>
        </p:txBody>
      </p:sp>
      <p:sp>
        <p:nvSpPr>
          <p:cNvPr id="180" name="Shape 180"/>
          <p:cNvSpPr txBox="1"/>
          <p:nvPr/>
        </p:nvSpPr>
        <p:spPr>
          <a:xfrm>
            <a:off x="399529" y="2594248"/>
            <a:ext cx="67151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Start</a:t>
            </a:r>
          </a:p>
        </p:txBody>
      </p:sp>
      <p:sp>
        <p:nvSpPr>
          <p:cNvPr id="181" name="Shape 181"/>
          <p:cNvSpPr txBox="1"/>
          <p:nvPr/>
        </p:nvSpPr>
        <p:spPr>
          <a:xfrm>
            <a:off x="7043217" y="2451373"/>
            <a:ext cx="59531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End</a:t>
            </a:r>
          </a:p>
        </p:txBody>
      </p:sp>
      <p:pic>
        <p:nvPicPr>
          <p:cNvPr id="182" name="Shape 182" descr="C:\Documents and Settings\Dave\Local Settings\Temporary Internet Files\Content.IE5\WTGP6FKT\MCj02902900000[1].wmf"/>
          <p:cNvPicPr preferRelativeResize="0"/>
          <p:nvPr/>
        </p:nvPicPr>
        <p:blipFill rotWithShape="1">
          <a:blip r:embed="rId4">
            <a:alphaModFix/>
          </a:blip>
          <a:srcRect/>
          <a:stretch/>
        </p:blipFill>
        <p:spPr>
          <a:xfrm>
            <a:off x="470967" y="3060973"/>
            <a:ext cx="788986" cy="650874"/>
          </a:xfrm>
          <a:prstGeom prst="rect">
            <a:avLst/>
          </a:prstGeom>
          <a:noFill/>
          <a:ln>
            <a:noFill/>
          </a:ln>
        </p:spPr>
      </p:pic>
      <p:pic>
        <p:nvPicPr>
          <p:cNvPr id="183" name="Shape 183" descr="C:\Documents and Settings\Dave\Local Settings\Temporary Internet Files\Content.IE5\WTGP6FKT\MCj02902900000[1].wmf"/>
          <p:cNvPicPr preferRelativeResize="0"/>
          <p:nvPr/>
        </p:nvPicPr>
        <p:blipFill rotWithShape="1">
          <a:blip r:embed="rId4">
            <a:alphaModFix/>
          </a:blip>
          <a:srcRect/>
          <a:stretch/>
        </p:blipFill>
        <p:spPr>
          <a:xfrm>
            <a:off x="7043217" y="2918098"/>
            <a:ext cx="788986" cy="650874"/>
          </a:xfrm>
          <a:prstGeom prst="rect">
            <a:avLst/>
          </a:prstGeom>
          <a:noFill/>
          <a:ln>
            <a:noFill/>
          </a:ln>
        </p:spPr>
      </p:pic>
      <p:cxnSp>
        <p:nvCxnSpPr>
          <p:cNvPr id="184" name="Shape 184"/>
          <p:cNvCxnSpPr/>
          <p:nvPr/>
        </p:nvCxnSpPr>
        <p:spPr>
          <a:xfrm>
            <a:off x="2256903" y="2697435"/>
            <a:ext cx="3571874" cy="1587"/>
          </a:xfrm>
          <a:prstGeom prst="straightConnector1">
            <a:avLst/>
          </a:prstGeom>
          <a:noFill/>
          <a:ln w="34925" cap="flat" cmpd="sng">
            <a:solidFill>
              <a:schemeClr val="dk1"/>
            </a:solidFill>
            <a:prstDash val="solid"/>
            <a:miter/>
            <a:headEnd type="none" w="med" len="med"/>
            <a:tailEnd type="stealth" w="lg" len="lg"/>
          </a:ln>
        </p:spPr>
      </p:cxnSp>
      <p:pic>
        <p:nvPicPr>
          <p:cNvPr id="185" name="Shape 185" descr="C:\Documents and Settings\Dave\Local Settings\Temporary Internet Files\Content.IE5\0PCVKNKV\MCj00787080000[1].wmf"/>
          <p:cNvPicPr preferRelativeResize="0"/>
          <p:nvPr/>
        </p:nvPicPr>
        <p:blipFill rotWithShape="1">
          <a:blip r:embed="rId5">
            <a:alphaModFix/>
          </a:blip>
          <a:srcRect/>
          <a:stretch/>
        </p:blipFill>
        <p:spPr>
          <a:xfrm>
            <a:off x="2256903" y="840059"/>
            <a:ext cx="785811" cy="658812"/>
          </a:xfrm>
          <a:prstGeom prst="rect">
            <a:avLst/>
          </a:prstGeom>
          <a:noFill/>
          <a:ln>
            <a:noFill/>
          </a:ln>
        </p:spPr>
      </p:pic>
      <p:pic>
        <p:nvPicPr>
          <p:cNvPr id="186" name="Shape 186" descr="C:\Documents and Settings\Dave\Local Settings\Temporary Internet Files\Content.IE5\0PCVKNKV\MCj00787080000[1].wmf"/>
          <p:cNvPicPr preferRelativeResize="0"/>
          <p:nvPr/>
        </p:nvPicPr>
        <p:blipFill rotWithShape="1">
          <a:blip r:embed="rId5">
            <a:alphaModFix/>
          </a:blip>
          <a:srcRect/>
          <a:stretch/>
        </p:blipFill>
        <p:spPr>
          <a:xfrm>
            <a:off x="3614217" y="840059"/>
            <a:ext cx="785811" cy="658812"/>
          </a:xfrm>
          <a:prstGeom prst="rect">
            <a:avLst/>
          </a:prstGeom>
          <a:noFill/>
          <a:ln>
            <a:noFill/>
          </a:ln>
        </p:spPr>
      </p:pic>
      <p:pic>
        <p:nvPicPr>
          <p:cNvPr id="187" name="Shape 187" descr="C:\Documents and Settings\Dave\Local Settings\Temporary Internet Files\Content.IE5\0PCVKNKV\MCj00787080000[1].wmf"/>
          <p:cNvPicPr preferRelativeResize="0"/>
          <p:nvPr/>
        </p:nvPicPr>
        <p:blipFill rotWithShape="1">
          <a:blip r:embed="rId5">
            <a:alphaModFix/>
          </a:blip>
          <a:srcRect/>
          <a:stretch/>
        </p:blipFill>
        <p:spPr>
          <a:xfrm>
            <a:off x="4900092" y="840059"/>
            <a:ext cx="785811" cy="658812"/>
          </a:xfrm>
          <a:prstGeom prst="rect">
            <a:avLst/>
          </a:prstGeom>
          <a:noFill/>
          <a:ln>
            <a:noFill/>
          </a:ln>
        </p:spPr>
      </p:pic>
      <p:sp>
        <p:nvSpPr>
          <p:cNvPr id="188" name="Shape 188"/>
          <p:cNvSpPr txBox="1"/>
          <p:nvPr/>
        </p:nvSpPr>
        <p:spPr>
          <a:xfrm>
            <a:off x="3542779" y="2737123"/>
            <a:ext cx="954086"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Phases</a:t>
            </a:r>
          </a:p>
        </p:txBody>
      </p:sp>
      <p:sp>
        <p:nvSpPr>
          <p:cNvPr id="189" name="Shape 189"/>
          <p:cNvSpPr txBox="1"/>
          <p:nvPr/>
        </p:nvSpPr>
        <p:spPr>
          <a:xfrm>
            <a:off x="3257028" y="1657623"/>
            <a:ext cx="1531937"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Stakeholders</a:t>
            </a:r>
          </a:p>
        </p:txBody>
      </p:sp>
      <p:sp>
        <p:nvSpPr>
          <p:cNvPr id="190" name="Shape 190"/>
          <p:cNvSpPr txBox="1"/>
          <p:nvPr/>
        </p:nvSpPr>
        <p:spPr>
          <a:xfrm>
            <a:off x="7876653" y="2224360"/>
            <a:ext cx="1095375" cy="923924"/>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Products</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Services</a:t>
            </a:r>
          </a:p>
        </p:txBody>
      </p:sp>
      <p:cxnSp>
        <p:nvCxnSpPr>
          <p:cNvPr id="191" name="Shape 191"/>
          <p:cNvCxnSpPr/>
          <p:nvPr/>
        </p:nvCxnSpPr>
        <p:spPr>
          <a:xfrm rot="10800000" flipH="1">
            <a:off x="7614717" y="2340248"/>
            <a:ext cx="261936" cy="255587"/>
          </a:xfrm>
          <a:prstGeom prst="straightConnector1">
            <a:avLst/>
          </a:prstGeom>
          <a:noFill/>
          <a:ln w="12700" cap="flat" cmpd="sng">
            <a:solidFill>
              <a:schemeClr val="dk1"/>
            </a:solidFill>
            <a:prstDash val="solid"/>
            <a:miter/>
            <a:headEnd type="none" w="med" len="med"/>
            <a:tailEnd type="stealth" w="lg" len="lg"/>
          </a:ln>
        </p:spPr>
      </p:cxnSp>
      <p:cxnSp>
        <p:nvCxnSpPr>
          <p:cNvPr id="192" name="Shape 192"/>
          <p:cNvCxnSpPr/>
          <p:nvPr/>
        </p:nvCxnSpPr>
        <p:spPr>
          <a:xfrm>
            <a:off x="7614717" y="2595835"/>
            <a:ext cx="261936" cy="244474"/>
          </a:xfrm>
          <a:prstGeom prst="straightConnector1">
            <a:avLst/>
          </a:prstGeom>
          <a:noFill/>
          <a:ln w="12700" cap="flat" cmpd="sng">
            <a:solidFill>
              <a:schemeClr val="dk1"/>
            </a:solidFill>
            <a:prstDash val="solid"/>
            <a:miter/>
            <a:headEnd type="none" w="med" len="med"/>
            <a:tailEnd type="stealth" w="lg" len="lg"/>
          </a:ln>
        </p:spPr>
      </p:cxnSp>
      <p:sp>
        <p:nvSpPr>
          <p:cNvPr id="193" name="Shape 193"/>
          <p:cNvSpPr txBox="1"/>
          <p:nvPr/>
        </p:nvSpPr>
        <p:spPr>
          <a:xfrm>
            <a:off x="7900467" y="1768748"/>
            <a:ext cx="1030286"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1" i="0" u="sng">
                <a:solidFill>
                  <a:schemeClr val="dk1"/>
                </a:solidFill>
                <a:latin typeface="Calibri"/>
                <a:ea typeface="Calibri"/>
                <a:cs typeface="Calibri"/>
                <a:sym typeface="Calibri"/>
              </a:rPr>
              <a:t> Unique</a:t>
            </a:r>
          </a:p>
        </p:txBody>
      </p:sp>
      <p:sp>
        <p:nvSpPr>
          <p:cNvPr id="194" name="Shape 194"/>
          <p:cNvSpPr/>
          <p:nvPr/>
        </p:nvSpPr>
        <p:spPr>
          <a:xfrm>
            <a:off x="1399654" y="554309"/>
            <a:ext cx="5857875" cy="1785937"/>
          </a:xfrm>
          <a:custGeom>
            <a:avLst/>
            <a:gdLst/>
            <a:ahLst/>
            <a:cxnLst/>
            <a:rect l="0" t="0" r="0" b="0"/>
            <a:pathLst>
              <a:path w="120000" h="120000" extrusionOk="0">
                <a:moveTo>
                  <a:pt x="10833" y="39916"/>
                </a:moveTo>
                <a:lnTo>
                  <a:pt x="10833" y="39916"/>
                </a:lnTo>
                <a:cubicBezTo>
                  <a:pt x="10355" y="35172"/>
                  <a:pt x="10872" y="30341"/>
                  <a:pt x="12319" y="25977"/>
                </a:cubicBezTo>
                <a:cubicBezTo>
                  <a:pt x="13766" y="21611"/>
                  <a:pt x="16086" y="17888"/>
                  <a:pt x="19013" y="15233"/>
                </a:cubicBezTo>
                <a:cubicBezTo>
                  <a:pt x="21938" y="12577"/>
                  <a:pt x="25358" y="11094"/>
                  <a:pt x="28875" y="10955"/>
                </a:cubicBezTo>
                <a:cubicBezTo>
                  <a:pt x="32391" y="10816"/>
                  <a:pt x="35866" y="12027"/>
                  <a:pt x="38902" y="14447"/>
                </a:cubicBezTo>
                <a:lnTo>
                  <a:pt x="38902" y="14450"/>
                </a:lnTo>
                <a:cubicBezTo>
                  <a:pt x="39983" y="11672"/>
                  <a:pt x="41527" y="9280"/>
                  <a:pt x="43408" y="7461"/>
                </a:cubicBezTo>
                <a:cubicBezTo>
                  <a:pt x="45288" y="5641"/>
                  <a:pt x="47455" y="4444"/>
                  <a:pt x="49733" y="3966"/>
                </a:cubicBezTo>
                <a:cubicBezTo>
                  <a:pt x="52013" y="3488"/>
                  <a:pt x="54344" y="3744"/>
                  <a:pt x="56538" y="4708"/>
                </a:cubicBezTo>
                <a:cubicBezTo>
                  <a:pt x="58733" y="5675"/>
                  <a:pt x="60733" y="7327"/>
                  <a:pt x="62377" y="9530"/>
                </a:cubicBezTo>
                <a:lnTo>
                  <a:pt x="62377" y="9533"/>
                </a:lnTo>
                <a:cubicBezTo>
                  <a:pt x="63297" y="7022"/>
                  <a:pt x="64669" y="4872"/>
                  <a:pt x="66366" y="3286"/>
                </a:cubicBezTo>
                <a:cubicBezTo>
                  <a:pt x="68066" y="1700"/>
                  <a:pt x="70033" y="727"/>
                  <a:pt x="72083" y="463"/>
                </a:cubicBezTo>
                <a:cubicBezTo>
                  <a:pt x="74133" y="200"/>
                  <a:pt x="76200" y="650"/>
                  <a:pt x="78086" y="1775"/>
                </a:cubicBezTo>
                <a:cubicBezTo>
                  <a:pt x="79972" y="2900"/>
                  <a:pt x="81619" y="4661"/>
                  <a:pt x="82866" y="6891"/>
                </a:cubicBezTo>
                <a:lnTo>
                  <a:pt x="82869" y="6891"/>
                </a:lnTo>
                <a:cubicBezTo>
                  <a:pt x="84522" y="4238"/>
                  <a:pt x="86697" y="2283"/>
                  <a:pt x="89138" y="1247"/>
                </a:cubicBezTo>
                <a:cubicBezTo>
                  <a:pt x="91580" y="213"/>
                  <a:pt x="94188" y="141"/>
                  <a:pt x="96661" y="1041"/>
                </a:cubicBezTo>
                <a:cubicBezTo>
                  <a:pt x="99130" y="1944"/>
                  <a:pt x="101361" y="3780"/>
                  <a:pt x="103091" y="6338"/>
                </a:cubicBezTo>
                <a:cubicBezTo>
                  <a:pt x="104825" y="8894"/>
                  <a:pt x="105983" y="12069"/>
                  <a:pt x="106438" y="15486"/>
                </a:cubicBezTo>
                <a:lnTo>
                  <a:pt x="106438" y="15488"/>
                </a:lnTo>
                <a:cubicBezTo>
                  <a:pt x="108480" y="16247"/>
                  <a:pt x="110383" y="17597"/>
                  <a:pt x="112013" y="19444"/>
                </a:cubicBezTo>
                <a:cubicBezTo>
                  <a:pt x="113644" y="21291"/>
                  <a:pt x="114963" y="23591"/>
                  <a:pt x="115886" y="26194"/>
                </a:cubicBezTo>
                <a:cubicBezTo>
                  <a:pt x="116805" y="28797"/>
                  <a:pt x="117308" y="31638"/>
                  <a:pt x="117355" y="34527"/>
                </a:cubicBezTo>
                <a:cubicBezTo>
                  <a:pt x="117402" y="37416"/>
                  <a:pt x="116997" y="40288"/>
                  <a:pt x="116161" y="42944"/>
                </a:cubicBezTo>
                <a:lnTo>
                  <a:pt x="116161" y="42944"/>
                </a:lnTo>
                <a:cubicBezTo>
                  <a:pt x="118161" y="46488"/>
                  <a:pt x="119447" y="50688"/>
                  <a:pt x="119886" y="55122"/>
                </a:cubicBezTo>
                <a:cubicBezTo>
                  <a:pt x="120325" y="59552"/>
                  <a:pt x="119902" y="64063"/>
                  <a:pt x="118663" y="68205"/>
                </a:cubicBezTo>
                <a:cubicBezTo>
                  <a:pt x="117422" y="72347"/>
                  <a:pt x="115408" y="75977"/>
                  <a:pt x="112816" y="78727"/>
                </a:cubicBezTo>
                <a:cubicBezTo>
                  <a:pt x="110227" y="81480"/>
                  <a:pt x="107152" y="83263"/>
                  <a:pt x="103900" y="83897"/>
                </a:cubicBezTo>
                <a:lnTo>
                  <a:pt x="103900" y="83897"/>
                </a:lnTo>
                <a:cubicBezTo>
                  <a:pt x="103875" y="87780"/>
                  <a:pt x="103091" y="91586"/>
                  <a:pt x="101627" y="94922"/>
                </a:cubicBezTo>
                <a:cubicBezTo>
                  <a:pt x="100163" y="98258"/>
                  <a:pt x="98069" y="101002"/>
                  <a:pt x="95566" y="102872"/>
                </a:cubicBezTo>
                <a:cubicBezTo>
                  <a:pt x="93063" y="104744"/>
                  <a:pt x="90238" y="105672"/>
                  <a:pt x="87383" y="105563"/>
                </a:cubicBezTo>
                <a:cubicBezTo>
                  <a:pt x="84527" y="105458"/>
                  <a:pt x="81744" y="104316"/>
                  <a:pt x="79319" y="102258"/>
                </a:cubicBezTo>
                <a:lnTo>
                  <a:pt x="79322" y="102258"/>
                </a:lnTo>
                <a:cubicBezTo>
                  <a:pt x="78291" y="106897"/>
                  <a:pt x="76316" y="111047"/>
                  <a:pt x="73627" y="114216"/>
                </a:cubicBezTo>
                <a:cubicBezTo>
                  <a:pt x="70938" y="117383"/>
                  <a:pt x="67644" y="119447"/>
                  <a:pt x="64130" y="120158"/>
                </a:cubicBezTo>
                <a:cubicBezTo>
                  <a:pt x="60613" y="120872"/>
                  <a:pt x="57022" y="120208"/>
                  <a:pt x="53775" y="118244"/>
                </a:cubicBezTo>
                <a:cubicBezTo>
                  <a:pt x="50525" y="116280"/>
                  <a:pt x="47752" y="113094"/>
                  <a:pt x="45777" y="109063"/>
                </a:cubicBezTo>
                <a:lnTo>
                  <a:pt x="45777" y="109066"/>
                </a:lnTo>
                <a:cubicBezTo>
                  <a:pt x="43330" y="111075"/>
                  <a:pt x="40616" y="112394"/>
                  <a:pt x="37791" y="112950"/>
                </a:cubicBezTo>
                <a:cubicBezTo>
                  <a:pt x="34966" y="113508"/>
                  <a:pt x="32088" y="113288"/>
                  <a:pt x="29327" y="112308"/>
                </a:cubicBezTo>
                <a:cubicBezTo>
                  <a:pt x="26566" y="111325"/>
                  <a:pt x="23975" y="109600"/>
                  <a:pt x="21708" y="107233"/>
                </a:cubicBezTo>
                <a:cubicBezTo>
                  <a:pt x="19438" y="104866"/>
                  <a:pt x="17541" y="101905"/>
                  <a:pt x="16122" y="98525"/>
                </a:cubicBezTo>
                <a:lnTo>
                  <a:pt x="16122" y="98527"/>
                </a:lnTo>
                <a:cubicBezTo>
                  <a:pt x="13655" y="98916"/>
                  <a:pt x="11161" y="98272"/>
                  <a:pt x="8975" y="96677"/>
                </a:cubicBezTo>
                <a:cubicBezTo>
                  <a:pt x="6788" y="95083"/>
                  <a:pt x="5016" y="92613"/>
                  <a:pt x="3900" y="89608"/>
                </a:cubicBezTo>
                <a:cubicBezTo>
                  <a:pt x="2780" y="86602"/>
                  <a:pt x="2369" y="83200"/>
                  <a:pt x="2722" y="79866"/>
                </a:cubicBezTo>
                <a:cubicBezTo>
                  <a:pt x="3072" y="76530"/>
                  <a:pt x="4172" y="73425"/>
                  <a:pt x="5866" y="70963"/>
                </a:cubicBezTo>
                <a:lnTo>
                  <a:pt x="5869" y="70966"/>
                </a:lnTo>
                <a:cubicBezTo>
                  <a:pt x="3672" y="69205"/>
                  <a:pt x="1938" y="66541"/>
                  <a:pt x="916" y="63355"/>
                </a:cubicBezTo>
                <a:cubicBezTo>
                  <a:pt x="-102" y="60166"/>
                  <a:pt x="-363" y="56616"/>
                  <a:pt x="172" y="53216"/>
                </a:cubicBezTo>
                <a:cubicBezTo>
                  <a:pt x="711" y="49813"/>
                  <a:pt x="2022" y="46730"/>
                  <a:pt x="3919" y="44411"/>
                </a:cubicBezTo>
                <a:cubicBezTo>
                  <a:pt x="5813" y="42088"/>
                  <a:pt x="8200" y="40647"/>
                  <a:pt x="10730" y="40288"/>
                </a:cubicBezTo>
                <a:close/>
              </a:path>
              <a:path w="120000" h="120000" fill="none" extrusionOk="0">
                <a:moveTo>
                  <a:pt x="13036" y="72713"/>
                </a:moveTo>
                <a:lnTo>
                  <a:pt x="13036" y="72713"/>
                </a:lnTo>
                <a:cubicBezTo>
                  <a:pt x="12425" y="72777"/>
                  <a:pt x="11813" y="72777"/>
                  <a:pt x="11202" y="72716"/>
                </a:cubicBezTo>
                <a:cubicBezTo>
                  <a:pt x="10594" y="72655"/>
                  <a:pt x="9988" y="72530"/>
                  <a:pt x="9391" y="72341"/>
                </a:cubicBezTo>
                <a:cubicBezTo>
                  <a:pt x="8797" y="72155"/>
                  <a:pt x="8213" y="71905"/>
                  <a:pt x="7644" y="71597"/>
                </a:cubicBezTo>
                <a:cubicBezTo>
                  <a:pt x="7077" y="71288"/>
                  <a:pt x="6525" y="70922"/>
                  <a:pt x="6000" y="70497"/>
                </a:cubicBezTo>
                <a:moveTo>
                  <a:pt x="19244" y="96941"/>
                </a:moveTo>
                <a:lnTo>
                  <a:pt x="19244" y="96941"/>
                </a:lnTo>
                <a:cubicBezTo>
                  <a:pt x="18997" y="97075"/>
                  <a:pt x="18747" y="97197"/>
                  <a:pt x="18494" y="97308"/>
                </a:cubicBezTo>
                <a:cubicBezTo>
                  <a:pt x="18241" y="97419"/>
                  <a:pt x="17986" y="97519"/>
                  <a:pt x="17730" y="97608"/>
                </a:cubicBezTo>
                <a:cubicBezTo>
                  <a:pt x="17472" y="97697"/>
                  <a:pt x="17213" y="97772"/>
                  <a:pt x="16952" y="97838"/>
                </a:cubicBezTo>
                <a:cubicBezTo>
                  <a:pt x="16691" y="97905"/>
                  <a:pt x="16427" y="97958"/>
                  <a:pt x="16166" y="98000"/>
                </a:cubicBezTo>
                <a:moveTo>
                  <a:pt x="45772" y="108583"/>
                </a:moveTo>
                <a:lnTo>
                  <a:pt x="45772" y="108583"/>
                </a:lnTo>
                <a:cubicBezTo>
                  <a:pt x="45583" y="108202"/>
                  <a:pt x="45405" y="107819"/>
                  <a:pt x="45236" y="107427"/>
                </a:cubicBezTo>
                <a:cubicBezTo>
                  <a:pt x="45066" y="107036"/>
                  <a:pt x="44902" y="106636"/>
                  <a:pt x="44747" y="106233"/>
                </a:cubicBezTo>
                <a:cubicBezTo>
                  <a:pt x="44591" y="105830"/>
                  <a:pt x="44447" y="105419"/>
                  <a:pt x="44308" y="105005"/>
                </a:cubicBezTo>
                <a:cubicBezTo>
                  <a:pt x="44169" y="104591"/>
                  <a:pt x="44036" y="104172"/>
                  <a:pt x="43913" y="103750"/>
                </a:cubicBezTo>
                <a:moveTo>
                  <a:pt x="80075" y="96530"/>
                </a:moveTo>
                <a:lnTo>
                  <a:pt x="80075" y="96530"/>
                </a:lnTo>
                <a:cubicBezTo>
                  <a:pt x="80047" y="96977"/>
                  <a:pt x="80011" y="97427"/>
                  <a:pt x="79966" y="97872"/>
                </a:cubicBezTo>
                <a:cubicBezTo>
                  <a:pt x="79922" y="98319"/>
                  <a:pt x="79866" y="98763"/>
                  <a:pt x="79805" y="99208"/>
                </a:cubicBezTo>
                <a:cubicBezTo>
                  <a:pt x="79744" y="99650"/>
                  <a:pt x="79675" y="100091"/>
                  <a:pt x="79594" y="100527"/>
                </a:cubicBezTo>
                <a:cubicBezTo>
                  <a:pt x="79516" y="100966"/>
                  <a:pt x="79427" y="101400"/>
                  <a:pt x="79333" y="101833"/>
                </a:cubicBezTo>
                <a:moveTo>
                  <a:pt x="94802" y="63761"/>
                </a:moveTo>
                <a:lnTo>
                  <a:pt x="94802" y="63761"/>
                </a:lnTo>
                <a:cubicBezTo>
                  <a:pt x="96158" y="64658"/>
                  <a:pt x="97416" y="65813"/>
                  <a:pt x="98536" y="67188"/>
                </a:cubicBezTo>
                <a:cubicBezTo>
                  <a:pt x="99655" y="68566"/>
                  <a:pt x="100627" y="70150"/>
                  <a:pt x="101425" y="71894"/>
                </a:cubicBezTo>
                <a:cubicBezTo>
                  <a:pt x="102219" y="73641"/>
                  <a:pt x="102830" y="75530"/>
                  <a:pt x="103238" y="77505"/>
                </a:cubicBezTo>
                <a:cubicBezTo>
                  <a:pt x="103644" y="79483"/>
                  <a:pt x="103847" y="81527"/>
                  <a:pt x="103833" y="83583"/>
                </a:cubicBezTo>
                <a:moveTo>
                  <a:pt x="116105" y="42650"/>
                </a:moveTo>
                <a:lnTo>
                  <a:pt x="116105" y="42650"/>
                </a:lnTo>
                <a:cubicBezTo>
                  <a:pt x="115880" y="43363"/>
                  <a:pt x="115625" y="44058"/>
                  <a:pt x="115341" y="44733"/>
                </a:cubicBezTo>
                <a:cubicBezTo>
                  <a:pt x="115058" y="45408"/>
                  <a:pt x="114747" y="46058"/>
                  <a:pt x="114408" y="46683"/>
                </a:cubicBezTo>
                <a:cubicBezTo>
                  <a:pt x="114072" y="47308"/>
                  <a:pt x="113705" y="47908"/>
                  <a:pt x="113319" y="48475"/>
                </a:cubicBezTo>
                <a:cubicBezTo>
                  <a:pt x="112930" y="49041"/>
                  <a:pt x="112516" y="49580"/>
                  <a:pt x="112083" y="50083"/>
                </a:cubicBezTo>
                <a:moveTo>
                  <a:pt x="106455" y="15072"/>
                </a:moveTo>
                <a:lnTo>
                  <a:pt x="106455" y="15072"/>
                </a:lnTo>
                <a:cubicBezTo>
                  <a:pt x="106491" y="15361"/>
                  <a:pt x="106525" y="15650"/>
                  <a:pt x="106552" y="15941"/>
                </a:cubicBezTo>
                <a:cubicBezTo>
                  <a:pt x="106583" y="16233"/>
                  <a:pt x="106605" y="16525"/>
                  <a:pt x="106622" y="16819"/>
                </a:cubicBezTo>
                <a:cubicBezTo>
                  <a:pt x="106641" y="17111"/>
                  <a:pt x="106652" y="17405"/>
                  <a:pt x="106661" y="17700"/>
                </a:cubicBezTo>
                <a:cubicBezTo>
                  <a:pt x="106666" y="17994"/>
                  <a:pt x="106669" y="18288"/>
                  <a:pt x="106666" y="18583"/>
                </a:cubicBezTo>
                <a:moveTo>
                  <a:pt x="80772" y="10977"/>
                </a:moveTo>
                <a:lnTo>
                  <a:pt x="80772" y="10977"/>
                </a:lnTo>
                <a:cubicBezTo>
                  <a:pt x="80902" y="10572"/>
                  <a:pt x="81044" y="10175"/>
                  <a:pt x="81197" y="9783"/>
                </a:cubicBezTo>
                <a:cubicBezTo>
                  <a:pt x="81347" y="9394"/>
                  <a:pt x="81511" y="9011"/>
                  <a:pt x="81683" y="8636"/>
                </a:cubicBezTo>
                <a:cubicBezTo>
                  <a:pt x="81855" y="8261"/>
                  <a:pt x="82036" y="7897"/>
                  <a:pt x="82227" y="7538"/>
                </a:cubicBezTo>
                <a:cubicBezTo>
                  <a:pt x="82422" y="7183"/>
                  <a:pt x="82622" y="6836"/>
                  <a:pt x="82833" y="6500"/>
                </a:cubicBezTo>
                <a:moveTo>
                  <a:pt x="61502" y="13111"/>
                </a:moveTo>
                <a:lnTo>
                  <a:pt x="61502" y="13111"/>
                </a:lnTo>
                <a:cubicBezTo>
                  <a:pt x="61555" y="12775"/>
                  <a:pt x="61613" y="12444"/>
                  <a:pt x="61683" y="12113"/>
                </a:cubicBezTo>
                <a:cubicBezTo>
                  <a:pt x="61752" y="11786"/>
                  <a:pt x="61827" y="11458"/>
                  <a:pt x="61911" y="11136"/>
                </a:cubicBezTo>
                <a:cubicBezTo>
                  <a:pt x="61994" y="10813"/>
                  <a:pt x="62086" y="10494"/>
                  <a:pt x="62183" y="10180"/>
                </a:cubicBezTo>
                <a:cubicBezTo>
                  <a:pt x="62280" y="9866"/>
                  <a:pt x="62386" y="9555"/>
                  <a:pt x="62500" y="9250"/>
                </a:cubicBezTo>
                <a:moveTo>
                  <a:pt x="38888" y="14422"/>
                </a:moveTo>
                <a:lnTo>
                  <a:pt x="38888" y="14422"/>
                </a:lnTo>
                <a:cubicBezTo>
                  <a:pt x="39213" y="14680"/>
                  <a:pt x="39536" y="14955"/>
                  <a:pt x="39850" y="15244"/>
                </a:cubicBezTo>
                <a:cubicBezTo>
                  <a:pt x="40166" y="15530"/>
                  <a:pt x="40475" y="15830"/>
                  <a:pt x="40775" y="16144"/>
                </a:cubicBezTo>
                <a:cubicBezTo>
                  <a:pt x="41077" y="16458"/>
                  <a:pt x="41372" y="16783"/>
                  <a:pt x="41658" y="17119"/>
                </a:cubicBezTo>
                <a:cubicBezTo>
                  <a:pt x="41947" y="17455"/>
                  <a:pt x="42227" y="17805"/>
                  <a:pt x="42497" y="18166"/>
                </a:cubicBezTo>
                <a:moveTo>
                  <a:pt x="11463" y="43858"/>
                </a:moveTo>
                <a:lnTo>
                  <a:pt x="11463" y="43858"/>
                </a:lnTo>
                <a:cubicBezTo>
                  <a:pt x="11391" y="43533"/>
                  <a:pt x="11325" y="43211"/>
                  <a:pt x="11263" y="42883"/>
                </a:cubicBezTo>
                <a:cubicBezTo>
                  <a:pt x="11200" y="42558"/>
                  <a:pt x="11144" y="42230"/>
                  <a:pt x="11091" y="41902"/>
                </a:cubicBezTo>
                <a:cubicBezTo>
                  <a:pt x="11038" y="41575"/>
                  <a:pt x="10991" y="41244"/>
                  <a:pt x="10947" y="40911"/>
                </a:cubicBezTo>
                <a:cubicBezTo>
                  <a:pt x="10905" y="40580"/>
                  <a:pt x="10866" y="40247"/>
                  <a:pt x="10833" y="39913"/>
                </a:cubicBezTo>
              </a:path>
            </a:pathLst>
          </a:custGeom>
          <a:no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None/>
            </a:pPr>
            <a:endParaRPr sz="1800" b="0" i="0" u="none">
              <a:solidFill>
                <a:schemeClr val="dk1"/>
              </a:solidFill>
              <a:latin typeface="Calibri"/>
              <a:ea typeface="Calibri"/>
              <a:cs typeface="Calibri"/>
              <a:sym typeface="Calibri"/>
            </a:endParaRPr>
          </a:p>
        </p:txBody>
      </p:sp>
      <p:sp>
        <p:nvSpPr>
          <p:cNvPr id="195" name="Shape 195"/>
          <p:cNvSpPr txBox="1"/>
          <p:nvPr/>
        </p:nvSpPr>
        <p:spPr>
          <a:xfrm>
            <a:off x="328092" y="339998"/>
            <a:ext cx="255746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A Project consists of …</a:t>
            </a:r>
          </a:p>
        </p:txBody>
      </p:sp>
      <p:sp>
        <p:nvSpPr>
          <p:cNvPr id="196" name="Shape 196"/>
          <p:cNvSpPr txBox="1">
            <a:spLocks noGrp="1"/>
          </p:cNvSpPr>
          <p:nvPr>
            <p:ph type="sldNum" idx="4294967295"/>
          </p:nvPr>
        </p:nvSpPr>
        <p:spPr>
          <a:xfrm>
            <a:off x="6595542" y="5124723"/>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11</a:t>
            </a:fld>
            <a:endParaRPr lang="en-US" dirty="0"/>
          </a:p>
        </p:txBody>
      </p:sp>
    </p:spTree>
    <p:extLst>
      <p:ext uri="{BB962C8B-B14F-4D97-AF65-F5344CB8AC3E}">
        <p14:creationId xmlns:p14="http://schemas.microsoft.com/office/powerpoint/2010/main" val="4138973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Shape 202"/>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Project Management</a:t>
            </a:r>
          </a:p>
        </p:txBody>
      </p:sp>
      <p:sp>
        <p:nvSpPr>
          <p:cNvPr id="203" name="Shape 203"/>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“The planning, monitoring and control of all aspects of a project and the motivation of all those involved in it to achieve the project objectives on time and to the specified cost, quality and performance”</a:t>
            </a:r>
          </a:p>
          <a:p>
            <a:pPr marL="342900" marR="0" lvl="0" indent="-342900" algn="l" rtl="0">
              <a:lnSpc>
                <a:spcPct val="100000"/>
              </a:lnSpc>
              <a:spcBef>
                <a:spcPts val="48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“The application of knowledge, skills, tools and techniques to project activities to meet project requirements.  Project management is accomplished through processes, using project management knowledge, skills, tools, and techniques that receive inputs and generate outputs”</a:t>
            </a:r>
          </a:p>
        </p:txBody>
      </p:sp>
      <p:sp>
        <p:nvSpPr>
          <p:cNvPr id="204" name="Shape 204"/>
          <p:cNvSpPr txBox="1"/>
          <p:nvPr/>
        </p:nvSpPr>
        <p:spPr>
          <a:xfrm>
            <a:off x="6012160" y="2852936"/>
            <a:ext cx="2120899"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OGC, 2006, p. 336</a:t>
            </a:r>
          </a:p>
        </p:txBody>
      </p:sp>
      <p:sp>
        <p:nvSpPr>
          <p:cNvPr id="205" name="Shape 205"/>
          <p:cNvSpPr txBox="1"/>
          <p:nvPr/>
        </p:nvSpPr>
        <p:spPr>
          <a:xfrm>
            <a:off x="6012160" y="4797152"/>
            <a:ext cx="1878011"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PMI, 2006, p. 23</a:t>
            </a:r>
          </a:p>
        </p:txBody>
      </p:sp>
      <p:grpSp>
        <p:nvGrpSpPr>
          <p:cNvPr id="206" name="Shape 206"/>
          <p:cNvGrpSpPr/>
          <p:nvPr/>
        </p:nvGrpSpPr>
        <p:grpSpPr>
          <a:xfrm>
            <a:off x="7540625" y="182561"/>
            <a:ext cx="1341437" cy="1066799"/>
            <a:chOff x="7540625" y="182561"/>
            <a:chExt cx="1341437" cy="1066799"/>
          </a:xfrm>
        </p:grpSpPr>
        <p:pic>
          <p:nvPicPr>
            <p:cNvPr id="207" name="Shape 207"/>
            <p:cNvPicPr preferRelativeResize="0"/>
            <p:nvPr/>
          </p:nvPicPr>
          <p:blipFill rotWithShape="1">
            <a:blip r:embed="rId3">
              <a:alphaModFix/>
            </a:blip>
            <a:srcRect/>
            <a:stretch/>
          </p:blipFill>
          <p:spPr>
            <a:xfrm>
              <a:off x="7540625" y="182561"/>
              <a:ext cx="1341437" cy="1066799"/>
            </a:xfrm>
            <a:prstGeom prst="rect">
              <a:avLst/>
            </a:prstGeom>
            <a:noFill/>
            <a:ln>
              <a:noFill/>
            </a:ln>
          </p:spPr>
        </p:pic>
        <p:sp>
          <p:nvSpPr>
            <p:cNvPr id="208" name="Shape 208"/>
            <p:cNvSpPr txBox="1"/>
            <p:nvPr/>
          </p:nvSpPr>
          <p:spPr>
            <a:xfrm>
              <a:off x="7610475"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a:solidFill>
                    <a:schemeClr val="dk1"/>
                  </a:solidFill>
                  <a:latin typeface="Calibri"/>
                  <a:ea typeface="Calibri"/>
                  <a:cs typeface="Calibri"/>
                  <a:sym typeface="Calibri"/>
                </a:rPr>
                <a:t>Definition</a:t>
              </a:r>
            </a:p>
          </p:txBody>
        </p:sp>
      </p:grpSp>
      <p:sp>
        <p:nvSpPr>
          <p:cNvPr id="209" name="Shape 209"/>
          <p:cNvSpPr txBox="1">
            <a:spLocks noGrp="1"/>
          </p:cNvSpPr>
          <p:nvPr>
            <p:ph type="sldNum" idx="4294967295"/>
          </p:nvPr>
        </p:nvSpPr>
        <p:spPr>
          <a:xfrm>
            <a:off x="6660232" y="5157192"/>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12</a:t>
            </a:fld>
            <a:endParaRPr lang="en-US" dirty="0"/>
          </a:p>
        </p:txBody>
      </p:sp>
    </p:spTree>
    <p:extLst>
      <p:ext uri="{BB962C8B-B14F-4D97-AF65-F5344CB8AC3E}">
        <p14:creationId xmlns:p14="http://schemas.microsoft.com/office/powerpoint/2010/main" val="798053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Shape 21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Project Plan</a:t>
            </a:r>
          </a:p>
        </p:txBody>
      </p:sp>
      <p:sp>
        <p:nvSpPr>
          <p:cNvPr id="216" name="Shape 216"/>
          <p:cNvSpPr txBox="1">
            <a:spLocks noGrp="1"/>
          </p:cNvSpPr>
          <p:nvPr>
            <p:ph type="body" idx="1"/>
          </p:nvPr>
        </p:nvSpPr>
        <p:spPr>
          <a:xfrm>
            <a:off x="457200" y="1623925"/>
            <a:ext cx="8229600" cy="4526100"/>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25000"/>
              <a:buFont typeface="Arial"/>
              <a:buNone/>
            </a:pPr>
            <a:r>
              <a:rPr lang="en-US" sz="2400" b="0" i="1" u="none" dirty="0">
                <a:solidFill>
                  <a:schemeClr val="dk1"/>
                </a:solidFill>
                <a:latin typeface="Calibri"/>
                <a:ea typeface="Calibri"/>
                <a:cs typeface="Calibri"/>
                <a:sym typeface="Calibri"/>
              </a:rPr>
              <a:t>   </a:t>
            </a:r>
            <a:r>
              <a:rPr lang="en-US" sz="2000" b="0" i="1" u="none" dirty="0">
                <a:solidFill>
                  <a:schemeClr val="dk1"/>
                </a:solidFill>
                <a:latin typeface="Calibri"/>
                <a:ea typeface="Calibri"/>
                <a:cs typeface="Calibri"/>
                <a:sym typeface="Calibri"/>
              </a:rPr>
              <a:t> “A high-level plan showing the major products of the project, when they will be delivered and at what cost.  An initial Project Plan is presented as part of the project initiation document.  This is revised as information on actual progress appears.”</a:t>
            </a:r>
          </a:p>
          <a:p>
            <a:pPr marL="342900" marR="0" lvl="0" indent="-342900" algn="l" rtl="0">
              <a:lnSpc>
                <a:spcPct val="100000"/>
              </a:lnSpc>
              <a:spcBef>
                <a:spcPts val="480"/>
              </a:spcBef>
              <a:spcAft>
                <a:spcPts val="0"/>
              </a:spcAft>
              <a:buClr>
                <a:schemeClr val="dk1"/>
              </a:buClr>
              <a:buSzPct val="25000"/>
              <a:buFont typeface="Arial"/>
              <a:buNone/>
            </a:pPr>
            <a:endParaRPr sz="2000" b="0" i="1" u="none" dirty="0">
              <a:solidFill>
                <a:schemeClr val="dk1"/>
              </a:solidFill>
              <a:latin typeface="Calibri"/>
              <a:ea typeface="Calibri"/>
              <a:cs typeface="Calibri"/>
              <a:sym typeface="Calibri"/>
            </a:endParaRPr>
          </a:p>
          <a:p>
            <a:pPr marL="342900" marR="0" lvl="0" indent="-342900" algn="l" rtl="0">
              <a:lnSpc>
                <a:spcPct val="100000"/>
              </a:lnSpc>
              <a:spcBef>
                <a:spcPts val="480"/>
              </a:spcBef>
              <a:spcAft>
                <a:spcPts val="0"/>
              </a:spcAft>
              <a:buClr>
                <a:schemeClr val="dk1"/>
              </a:buClr>
              <a:buSzPct val="25000"/>
              <a:buFont typeface="Arial"/>
              <a:buNone/>
            </a:pPr>
            <a:r>
              <a:rPr lang="en-US" sz="2000" b="0" i="1" u="none" dirty="0">
                <a:solidFill>
                  <a:schemeClr val="dk1"/>
                </a:solidFill>
                <a:latin typeface="Calibri"/>
                <a:ea typeface="Calibri"/>
                <a:cs typeface="Calibri"/>
                <a:sym typeface="Calibri"/>
              </a:rPr>
              <a:t>    “A formal approved document that defines how a project is executed, monitored and controlled.  It may be summary or detailed and may be composed of one or more subsidiary management plans and other planning documents”</a:t>
            </a:r>
          </a:p>
        </p:txBody>
      </p:sp>
      <p:sp>
        <p:nvSpPr>
          <p:cNvPr id="217" name="Shape 217"/>
          <p:cNvSpPr txBox="1"/>
          <p:nvPr/>
        </p:nvSpPr>
        <p:spPr>
          <a:xfrm>
            <a:off x="6084168" y="2924944"/>
            <a:ext cx="2120899" cy="369886"/>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OGC, 2006, p. 336</a:t>
            </a:r>
          </a:p>
        </p:txBody>
      </p:sp>
      <p:sp>
        <p:nvSpPr>
          <p:cNvPr id="218" name="Shape 218"/>
          <p:cNvSpPr txBox="1"/>
          <p:nvPr/>
        </p:nvSpPr>
        <p:spPr>
          <a:xfrm>
            <a:off x="6156176" y="4437112"/>
            <a:ext cx="2004899" cy="369900"/>
          </a:xfrm>
          <a:prstGeom prst="rect">
            <a:avLst/>
          </a:prstGeom>
          <a:noFill/>
          <a:ln>
            <a:noFill/>
          </a:ln>
        </p:spPr>
        <p:txBody>
          <a:bodyPr lIns="91425" tIns="45700" rIns="91425" bIns="45700" anchor="t" anchorCtr="0">
            <a:noAutofit/>
          </a:bodyPr>
          <a:lstStyle/>
          <a:p>
            <a:pPr marL="0" marR="0" lvl="0" indent="0" algn="just" rtl="0">
              <a:lnSpc>
                <a:spcPct val="100000"/>
              </a:lnSpc>
              <a:spcBef>
                <a:spcPts val="0"/>
              </a:spcBef>
              <a:spcAft>
                <a:spcPts val="0"/>
              </a:spcAft>
              <a:buClr>
                <a:schemeClr val="dk1"/>
              </a:buClr>
              <a:buSzPct val="25000"/>
              <a:buFont typeface="Calibri"/>
              <a:buNone/>
            </a:pPr>
            <a:r>
              <a:rPr lang="en-US" sz="1800" b="0" i="0" u="none" dirty="0">
                <a:solidFill>
                  <a:schemeClr val="dk1"/>
                </a:solidFill>
                <a:latin typeface="Calibri"/>
                <a:ea typeface="Calibri"/>
                <a:cs typeface="Calibri"/>
                <a:sym typeface="Calibri"/>
              </a:rPr>
              <a:t>PMI, 2006, p. 384</a:t>
            </a:r>
          </a:p>
        </p:txBody>
      </p:sp>
      <p:grpSp>
        <p:nvGrpSpPr>
          <p:cNvPr id="219" name="Shape 219"/>
          <p:cNvGrpSpPr/>
          <p:nvPr/>
        </p:nvGrpSpPr>
        <p:grpSpPr>
          <a:xfrm>
            <a:off x="7540625" y="182561"/>
            <a:ext cx="1341437" cy="1066799"/>
            <a:chOff x="7540625" y="182561"/>
            <a:chExt cx="1341437" cy="1066799"/>
          </a:xfrm>
        </p:grpSpPr>
        <p:pic>
          <p:nvPicPr>
            <p:cNvPr id="220" name="Shape 220"/>
            <p:cNvPicPr preferRelativeResize="0"/>
            <p:nvPr/>
          </p:nvPicPr>
          <p:blipFill rotWithShape="1">
            <a:blip r:embed="rId3">
              <a:alphaModFix/>
            </a:blip>
            <a:srcRect/>
            <a:stretch/>
          </p:blipFill>
          <p:spPr>
            <a:xfrm>
              <a:off x="7540625" y="182561"/>
              <a:ext cx="1341437" cy="1066799"/>
            </a:xfrm>
            <a:prstGeom prst="rect">
              <a:avLst/>
            </a:prstGeom>
            <a:noFill/>
            <a:ln>
              <a:noFill/>
            </a:ln>
          </p:spPr>
        </p:pic>
        <p:sp>
          <p:nvSpPr>
            <p:cNvPr id="221" name="Shape 221"/>
            <p:cNvSpPr txBox="1"/>
            <p:nvPr/>
          </p:nvSpPr>
          <p:spPr>
            <a:xfrm>
              <a:off x="7610475" y="252412"/>
              <a:ext cx="1209675" cy="709612"/>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1" i="1" u="none">
                  <a:solidFill>
                    <a:schemeClr val="dk1"/>
                  </a:solidFill>
                  <a:latin typeface="Calibri"/>
                  <a:ea typeface="Calibri"/>
                  <a:cs typeface="Calibri"/>
                  <a:sym typeface="Calibri"/>
                </a:rPr>
                <a:t>Definition</a:t>
              </a:r>
            </a:p>
          </p:txBody>
        </p:sp>
      </p:grpSp>
      <p:sp>
        <p:nvSpPr>
          <p:cNvPr id="222" name="Shape 222"/>
          <p:cNvSpPr txBox="1">
            <a:spLocks noGrp="1"/>
          </p:cNvSpPr>
          <p:nvPr>
            <p:ph type="sldNum" idx="4294967295"/>
          </p:nvPr>
        </p:nvSpPr>
        <p:spPr>
          <a:xfrm>
            <a:off x="6516216" y="5013176"/>
            <a:ext cx="2133600" cy="365100"/>
          </a:xfrm>
          <a:prstGeom prst="rect">
            <a:avLst/>
          </a:prstGeom>
        </p:spPr>
        <p:txBody>
          <a:bodyPr lIns="91425" tIns="45700" rIns="91425" bIns="45700" anchor="ctr" anchorCtr="0">
            <a:noAutofit/>
          </a:bodyPr>
          <a:lstStyle/>
          <a:p>
            <a:pPr lvl="0" algn="r">
              <a:spcBef>
                <a:spcPts val="0"/>
              </a:spcBef>
              <a:buClr>
                <a:srgbClr val="898989"/>
              </a:buClr>
              <a:buSzPct val="25000"/>
              <a:buFont typeface="Calibri"/>
              <a:buNone/>
            </a:pPr>
            <a:fld id="{00000000-1234-1234-1234-123412341234}" type="slidenum">
              <a:rPr lang="en-US"/>
              <a:pPr lvl="0" algn="r">
                <a:spcBef>
                  <a:spcPts val="0"/>
                </a:spcBef>
                <a:buClr>
                  <a:srgbClr val="898989"/>
                </a:buClr>
                <a:buSzPct val="25000"/>
                <a:buFont typeface="Calibri"/>
                <a:buNone/>
              </a:pPr>
              <a:t>13</a:t>
            </a:fld>
            <a:endParaRPr lang="en-US" dirty="0"/>
          </a:p>
        </p:txBody>
      </p:sp>
    </p:spTree>
    <p:extLst>
      <p:ext uri="{BB962C8B-B14F-4D97-AF65-F5344CB8AC3E}">
        <p14:creationId xmlns:p14="http://schemas.microsoft.com/office/powerpoint/2010/main" val="3627645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Shape 22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Or, to put it another way ..</a:t>
            </a:r>
          </a:p>
        </p:txBody>
      </p:sp>
      <p:pic>
        <p:nvPicPr>
          <p:cNvPr id="229" name="Shape 229" descr="C:\Documents and Settings\Dave\Local Settings\Temporary Internet Files\Content.IE5\LZVRP942\MCj04419380000[1].wmf"/>
          <p:cNvPicPr preferRelativeResize="0"/>
          <p:nvPr/>
        </p:nvPicPr>
        <p:blipFill rotWithShape="1">
          <a:blip r:embed="rId3">
            <a:alphaModFix/>
          </a:blip>
          <a:srcRect/>
          <a:stretch/>
        </p:blipFill>
        <p:spPr>
          <a:xfrm>
            <a:off x="3857625" y="2143125"/>
            <a:ext cx="1482724" cy="1784349"/>
          </a:xfrm>
          <a:prstGeom prst="rect">
            <a:avLst/>
          </a:prstGeom>
          <a:noFill/>
          <a:ln>
            <a:noFill/>
          </a:ln>
        </p:spPr>
      </p:pic>
      <p:cxnSp>
        <p:nvCxnSpPr>
          <p:cNvPr id="230" name="Shape 230"/>
          <p:cNvCxnSpPr/>
          <p:nvPr/>
        </p:nvCxnSpPr>
        <p:spPr>
          <a:xfrm>
            <a:off x="1571625" y="2857500"/>
            <a:ext cx="1571624" cy="1587"/>
          </a:xfrm>
          <a:prstGeom prst="straightConnector1">
            <a:avLst/>
          </a:prstGeom>
          <a:noFill/>
          <a:ln w="19050" cap="flat" cmpd="sng">
            <a:solidFill>
              <a:schemeClr val="dk1"/>
            </a:solidFill>
            <a:prstDash val="solid"/>
            <a:miter/>
            <a:headEnd type="none" w="med" len="med"/>
            <a:tailEnd type="stealth" w="lg" len="lg"/>
          </a:ln>
        </p:spPr>
      </p:cxnSp>
      <p:sp>
        <p:nvSpPr>
          <p:cNvPr id="231" name="Shape 231"/>
          <p:cNvSpPr txBox="1"/>
          <p:nvPr/>
        </p:nvSpPr>
        <p:spPr>
          <a:xfrm>
            <a:off x="214312" y="2571750"/>
            <a:ext cx="1449386" cy="1200150"/>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Knowledge</a:t>
            </a: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Skills</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Tools</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Techniques</a:t>
            </a:r>
          </a:p>
        </p:txBody>
      </p:sp>
      <p:cxnSp>
        <p:nvCxnSpPr>
          <p:cNvPr id="232" name="Shape 232"/>
          <p:cNvCxnSpPr/>
          <p:nvPr/>
        </p:nvCxnSpPr>
        <p:spPr>
          <a:xfrm>
            <a:off x="1724025" y="3009900"/>
            <a:ext cx="1571624" cy="1587"/>
          </a:xfrm>
          <a:prstGeom prst="straightConnector1">
            <a:avLst/>
          </a:prstGeom>
          <a:noFill/>
          <a:ln w="19050" cap="flat" cmpd="sng">
            <a:solidFill>
              <a:schemeClr val="dk1"/>
            </a:solidFill>
            <a:prstDash val="solid"/>
            <a:miter/>
            <a:headEnd type="none" w="med" len="med"/>
            <a:tailEnd type="stealth" w="lg" len="lg"/>
          </a:ln>
        </p:spPr>
      </p:cxnSp>
      <p:cxnSp>
        <p:nvCxnSpPr>
          <p:cNvPr id="233" name="Shape 233"/>
          <p:cNvCxnSpPr/>
          <p:nvPr/>
        </p:nvCxnSpPr>
        <p:spPr>
          <a:xfrm>
            <a:off x="1876425" y="3162300"/>
            <a:ext cx="1571624" cy="1587"/>
          </a:xfrm>
          <a:prstGeom prst="straightConnector1">
            <a:avLst/>
          </a:prstGeom>
          <a:noFill/>
          <a:ln w="19050" cap="flat" cmpd="sng">
            <a:solidFill>
              <a:schemeClr val="dk1"/>
            </a:solidFill>
            <a:prstDash val="solid"/>
            <a:miter/>
            <a:headEnd type="none" w="med" len="med"/>
            <a:tailEnd type="stealth" w="lg" len="lg"/>
          </a:ln>
        </p:spPr>
      </p:cxnSp>
      <p:cxnSp>
        <p:nvCxnSpPr>
          <p:cNvPr id="234" name="Shape 234"/>
          <p:cNvCxnSpPr/>
          <p:nvPr/>
        </p:nvCxnSpPr>
        <p:spPr>
          <a:xfrm>
            <a:off x="2028825" y="3314700"/>
            <a:ext cx="1571624" cy="1587"/>
          </a:xfrm>
          <a:prstGeom prst="straightConnector1">
            <a:avLst/>
          </a:prstGeom>
          <a:noFill/>
          <a:ln w="19050" cap="flat" cmpd="sng">
            <a:solidFill>
              <a:schemeClr val="dk1"/>
            </a:solidFill>
            <a:prstDash val="solid"/>
            <a:miter/>
            <a:headEnd type="none" w="med" len="med"/>
            <a:tailEnd type="stealth" w="lg" len="lg"/>
          </a:ln>
        </p:spPr>
      </p:cxnSp>
      <p:cxnSp>
        <p:nvCxnSpPr>
          <p:cNvPr id="235" name="Shape 235"/>
          <p:cNvCxnSpPr/>
          <p:nvPr/>
        </p:nvCxnSpPr>
        <p:spPr>
          <a:xfrm>
            <a:off x="5472112" y="3009900"/>
            <a:ext cx="1571624" cy="1587"/>
          </a:xfrm>
          <a:prstGeom prst="straightConnector1">
            <a:avLst/>
          </a:prstGeom>
          <a:noFill/>
          <a:ln w="19050" cap="flat" cmpd="sng">
            <a:solidFill>
              <a:schemeClr val="dk1"/>
            </a:solidFill>
            <a:prstDash val="solid"/>
            <a:miter/>
            <a:headEnd type="none" w="med" len="med"/>
            <a:tailEnd type="stealth" w="lg" len="lg"/>
          </a:ln>
        </p:spPr>
      </p:cxnSp>
      <p:cxnSp>
        <p:nvCxnSpPr>
          <p:cNvPr id="236" name="Shape 236"/>
          <p:cNvCxnSpPr/>
          <p:nvPr/>
        </p:nvCxnSpPr>
        <p:spPr>
          <a:xfrm>
            <a:off x="5624512" y="3162300"/>
            <a:ext cx="1571624" cy="1587"/>
          </a:xfrm>
          <a:prstGeom prst="straightConnector1">
            <a:avLst/>
          </a:prstGeom>
          <a:noFill/>
          <a:ln w="19050" cap="flat" cmpd="sng">
            <a:solidFill>
              <a:schemeClr val="dk1"/>
            </a:solidFill>
            <a:prstDash val="solid"/>
            <a:miter/>
            <a:headEnd type="none" w="med" len="med"/>
            <a:tailEnd type="stealth" w="lg" len="lg"/>
          </a:ln>
        </p:spPr>
      </p:cxnSp>
      <p:cxnSp>
        <p:nvCxnSpPr>
          <p:cNvPr id="237" name="Shape 237"/>
          <p:cNvCxnSpPr/>
          <p:nvPr/>
        </p:nvCxnSpPr>
        <p:spPr>
          <a:xfrm>
            <a:off x="5776912" y="3314700"/>
            <a:ext cx="1571624" cy="1587"/>
          </a:xfrm>
          <a:prstGeom prst="straightConnector1">
            <a:avLst/>
          </a:prstGeom>
          <a:noFill/>
          <a:ln w="19050" cap="flat" cmpd="sng">
            <a:solidFill>
              <a:schemeClr val="dk1"/>
            </a:solidFill>
            <a:prstDash val="solid"/>
            <a:miter/>
            <a:headEnd type="none" w="med" len="med"/>
            <a:tailEnd type="stealth" w="lg" len="lg"/>
          </a:ln>
        </p:spPr>
      </p:cxnSp>
      <p:cxnSp>
        <p:nvCxnSpPr>
          <p:cNvPr id="238" name="Shape 238"/>
          <p:cNvCxnSpPr/>
          <p:nvPr/>
        </p:nvCxnSpPr>
        <p:spPr>
          <a:xfrm>
            <a:off x="5929312" y="3467100"/>
            <a:ext cx="1571624" cy="1587"/>
          </a:xfrm>
          <a:prstGeom prst="straightConnector1">
            <a:avLst/>
          </a:prstGeom>
          <a:noFill/>
          <a:ln w="19050" cap="flat" cmpd="sng">
            <a:solidFill>
              <a:schemeClr val="dk1"/>
            </a:solidFill>
            <a:prstDash val="solid"/>
            <a:miter/>
            <a:headEnd type="none" w="med" len="med"/>
            <a:tailEnd type="stealth" w="lg" len="lg"/>
          </a:ln>
        </p:spPr>
      </p:cxnSp>
      <p:sp>
        <p:nvSpPr>
          <p:cNvPr id="239" name="Shape 239"/>
          <p:cNvSpPr txBox="1"/>
          <p:nvPr/>
        </p:nvSpPr>
        <p:spPr>
          <a:xfrm>
            <a:off x="7572375" y="2500311"/>
            <a:ext cx="1377950" cy="1200150"/>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Planning</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Monitoring</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Control</a:t>
            </a: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Motivation</a:t>
            </a:r>
          </a:p>
        </p:txBody>
      </p:sp>
      <p:sp>
        <p:nvSpPr>
          <p:cNvPr id="240" name="Shape 240"/>
          <p:cNvSpPr/>
          <p:nvPr/>
        </p:nvSpPr>
        <p:spPr>
          <a:xfrm>
            <a:off x="6572250" y="4000500"/>
            <a:ext cx="2286000" cy="2571749"/>
          </a:xfrm>
          <a:custGeom>
            <a:avLst/>
            <a:gdLst/>
            <a:ahLst/>
            <a:cxnLst/>
            <a:rect l="0" t="0" r="0" b="0"/>
            <a:pathLst>
              <a:path w="120000" h="120000" extrusionOk="0">
                <a:moveTo>
                  <a:pt x="0" y="0"/>
                </a:moveTo>
                <a:lnTo>
                  <a:pt x="120000" y="0"/>
                </a:lnTo>
                <a:lnTo>
                  <a:pt x="120000" y="120000"/>
                </a:lnTo>
                <a:lnTo>
                  <a:pt x="0" y="120000"/>
                </a:lnTo>
                <a:close/>
              </a:path>
              <a:path w="120000" h="120000" fill="none" extrusionOk="0">
                <a:moveTo>
                  <a:pt x="12598" y="0"/>
                </a:moveTo>
                <a:close/>
                <a:lnTo>
                  <a:pt x="12598" y="120000"/>
                </a:lnTo>
              </a:path>
              <a:path w="120000" h="120000" fill="none" extrusionOk="0">
                <a:moveTo>
                  <a:pt x="12598" y="-11887"/>
                </a:moveTo>
                <a:lnTo>
                  <a:pt x="12597" y="-8538"/>
                </a:lnTo>
                <a:lnTo>
                  <a:pt x="12559" y="130"/>
                </a:lnTo>
              </a:path>
            </a:pathLst>
          </a:custGeom>
          <a:noFill/>
          <a:ln w="25400" cap="flat" cmpd="sng">
            <a:solidFill>
              <a:schemeClr val="dk1"/>
            </a:solidFill>
            <a:prstDash val="solid"/>
            <a:miter/>
            <a:headEnd type="none" w="med" len="med"/>
            <a:tailEnd type="none" w="med" len="med"/>
          </a:ln>
        </p:spPr>
        <p:txBody>
          <a:bodyPr lIns="91425" tIns="45700" rIns="91425" bIns="45700" anchor="ctr" anchorCtr="0">
            <a:noAutofit/>
          </a:bodyPr>
          <a:lstStyle/>
          <a:p>
            <a:pPr marL="0" marR="0" lvl="0" indent="0" algn="l" rtl="0">
              <a:lnSpc>
                <a:spcPct val="100000"/>
              </a:lnSpc>
              <a:spcBef>
                <a:spcPts val="0"/>
              </a:spcBef>
              <a:spcAft>
                <a:spcPts val="0"/>
              </a:spcAft>
              <a:buClr>
                <a:schemeClr val="dk1"/>
              </a:buClr>
              <a:buFont typeface="Calibri"/>
              <a:buNone/>
            </a:pPr>
            <a:endParaRPr sz="1800" b="0" i="0" u="none">
              <a:solidFill>
                <a:srgbClr val="D99694"/>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Scope</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Risk</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Communications</a:t>
            </a: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Quality</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Change</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Schedule</a:t>
            </a: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Resources</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Budget</a:t>
            </a: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Cashflow</a:t>
            </a:r>
          </a:p>
          <a:p>
            <a:pPr marL="0" marR="0" lvl="0" indent="0" algn="l" rtl="0">
              <a:lnSpc>
                <a:spcPct val="100000"/>
              </a:lnSpc>
              <a:spcBef>
                <a:spcPts val="0"/>
              </a:spcBef>
              <a:spcAft>
                <a:spcPts val="0"/>
              </a:spcAft>
              <a:buNone/>
            </a:pPr>
            <a:endParaRPr sz="1800" b="1" i="0" u="none">
              <a:solidFill>
                <a:schemeClr val="dk1"/>
              </a:solidFill>
              <a:latin typeface="Calibri"/>
              <a:ea typeface="Calibri"/>
              <a:cs typeface="Calibri"/>
              <a:sym typeface="Calibri"/>
            </a:endParaRPr>
          </a:p>
        </p:txBody>
      </p:sp>
      <p:sp>
        <p:nvSpPr>
          <p:cNvPr id="241" name="Shape 241"/>
          <p:cNvSpPr txBox="1"/>
          <p:nvPr/>
        </p:nvSpPr>
        <p:spPr>
          <a:xfrm>
            <a:off x="214312" y="1571625"/>
            <a:ext cx="3890961"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Project Managers manage projects!</a:t>
            </a:r>
          </a:p>
        </p:txBody>
      </p:sp>
      <p:sp>
        <p:nvSpPr>
          <p:cNvPr id="242" name="Shape 242"/>
          <p:cNvSpPr txBox="1"/>
          <p:nvPr/>
        </p:nvSpPr>
        <p:spPr>
          <a:xfrm>
            <a:off x="1071562" y="5000625"/>
            <a:ext cx="4441825"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A Project Plan is a composite document ..</a:t>
            </a:r>
          </a:p>
        </p:txBody>
      </p:sp>
      <p:sp>
        <p:nvSpPr>
          <p:cNvPr id="243" name="Shape 243"/>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14</a:t>
            </a:fld>
            <a:endParaRPr lang="en-US"/>
          </a:p>
        </p:txBody>
      </p:sp>
    </p:spTree>
    <p:extLst>
      <p:ext uri="{BB962C8B-B14F-4D97-AF65-F5344CB8AC3E}">
        <p14:creationId xmlns:p14="http://schemas.microsoft.com/office/powerpoint/2010/main" val="3125575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Shape 24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Managing Stakeholders</a:t>
            </a:r>
          </a:p>
        </p:txBody>
      </p:sp>
      <p:sp>
        <p:nvSpPr>
          <p:cNvPr id="250" name="Shape 250"/>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Stakeholder management consists of:</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Analysis: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identify key impacted individuals and groups stakeholders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assess areas of power, influence and interest </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define information needs and requirements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Planning:</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management strategies</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communications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Management:</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implement communications plan</a:t>
            </a:r>
          </a:p>
          <a:p>
            <a:pPr marL="1143000" marR="0" lvl="2" indent="-228600" algn="l" rtl="0">
              <a:lnSpc>
                <a:spcPct val="100000"/>
              </a:lnSpc>
              <a:spcBef>
                <a:spcPts val="400"/>
              </a:spcBef>
              <a:spcAft>
                <a:spcPts val="0"/>
              </a:spcAft>
              <a:buClr>
                <a:schemeClr val="dk1"/>
              </a:buClr>
              <a:buSzPct val="100000"/>
              <a:buFont typeface="Arial"/>
              <a:buChar char="•"/>
            </a:pPr>
            <a:r>
              <a:rPr lang="en-US" sz="2000" b="0" i="0" u="none" strike="noStrike" cap="none">
                <a:solidFill>
                  <a:schemeClr val="dk1"/>
                </a:solidFill>
                <a:latin typeface="Calibri"/>
                <a:ea typeface="Calibri"/>
                <a:cs typeface="Calibri"/>
                <a:sym typeface="Calibri"/>
              </a:rPr>
              <a:t>Communicate!</a:t>
            </a:r>
          </a:p>
        </p:txBody>
      </p:sp>
      <p:sp>
        <p:nvSpPr>
          <p:cNvPr id="251" name="Shape 251"/>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15</a:t>
            </a:fld>
            <a:endParaRPr lang="en-US"/>
          </a:p>
        </p:txBody>
      </p:sp>
    </p:spTree>
    <p:extLst>
      <p:ext uri="{BB962C8B-B14F-4D97-AF65-F5344CB8AC3E}">
        <p14:creationId xmlns:p14="http://schemas.microsoft.com/office/powerpoint/2010/main" val="138175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Shape 257"/>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Power and Interest</a:t>
            </a:r>
          </a:p>
        </p:txBody>
      </p:sp>
      <p:sp>
        <p:nvSpPr>
          <p:cNvPr id="258" name="Shape 258"/>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How much …</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Power to affect the project outcome</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Interest in the project outcome</a:t>
            </a:r>
          </a:p>
          <a:p>
            <a:pPr marL="342900" marR="0" lvl="0" indent="-342900" algn="l" rtl="0">
              <a:lnSpc>
                <a:spcPct val="100000"/>
              </a:lnSpc>
              <a:spcBef>
                <a:spcPts val="560"/>
              </a:spcBef>
              <a:spcAft>
                <a:spcPts val="0"/>
              </a:spcAft>
              <a:buClr>
                <a:schemeClr val="dk1"/>
              </a:buClr>
              <a:buSzPct val="25000"/>
              <a:buFont typeface="Arial"/>
              <a:buNone/>
            </a:pPr>
            <a:r>
              <a:rPr lang="en-US" sz="2800" b="0" i="0" u="none">
                <a:solidFill>
                  <a:schemeClr val="dk1"/>
                </a:solidFill>
                <a:latin typeface="Calibri"/>
                <a:ea typeface="Calibri"/>
                <a:cs typeface="Calibri"/>
                <a:sym typeface="Calibri"/>
              </a:rPr>
              <a:t>	 … does each stakeholder have?</a:t>
            </a:r>
          </a:p>
        </p:txBody>
      </p:sp>
      <p:pic>
        <p:nvPicPr>
          <p:cNvPr id="259" name="Shape 259" descr="C:\Documents and Settings\Dave\Local Settings\Temporary Internet Files\Content.IE5\UTTAJMDC\MCj03631680000[1].wmf"/>
          <p:cNvPicPr preferRelativeResize="0"/>
          <p:nvPr/>
        </p:nvPicPr>
        <p:blipFill rotWithShape="1">
          <a:blip r:embed="rId3">
            <a:alphaModFix/>
          </a:blip>
          <a:srcRect/>
          <a:stretch/>
        </p:blipFill>
        <p:spPr>
          <a:xfrm>
            <a:off x="428625" y="1714500"/>
            <a:ext cx="485775" cy="639762"/>
          </a:xfrm>
          <a:prstGeom prst="rect">
            <a:avLst/>
          </a:prstGeom>
          <a:noFill/>
          <a:ln>
            <a:noFill/>
          </a:ln>
        </p:spPr>
      </p:pic>
      <p:sp>
        <p:nvSpPr>
          <p:cNvPr id="260" name="Shape 260"/>
          <p:cNvSpPr txBox="1"/>
          <p:nvPr/>
        </p:nvSpPr>
        <p:spPr>
          <a:xfrm>
            <a:off x="4000500" y="3714750"/>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Keep Satisfied</a:t>
            </a:r>
          </a:p>
        </p:txBody>
      </p:sp>
      <p:sp>
        <p:nvSpPr>
          <p:cNvPr id="261" name="Shape 261"/>
          <p:cNvSpPr txBox="1"/>
          <p:nvPr/>
        </p:nvSpPr>
        <p:spPr>
          <a:xfrm>
            <a:off x="4000500" y="5000625"/>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Monitor</a:t>
            </a:r>
          </a:p>
        </p:txBody>
      </p:sp>
      <p:sp>
        <p:nvSpPr>
          <p:cNvPr id="262" name="Shape 262"/>
          <p:cNvSpPr txBox="1"/>
          <p:nvPr/>
        </p:nvSpPr>
        <p:spPr>
          <a:xfrm>
            <a:off x="5572125" y="5000625"/>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Keep Informed</a:t>
            </a:r>
          </a:p>
        </p:txBody>
      </p:sp>
      <p:sp>
        <p:nvSpPr>
          <p:cNvPr id="263" name="Shape 263"/>
          <p:cNvSpPr txBox="1"/>
          <p:nvPr/>
        </p:nvSpPr>
        <p:spPr>
          <a:xfrm>
            <a:off x="5572125" y="3714750"/>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Manage Closely</a:t>
            </a:r>
          </a:p>
        </p:txBody>
      </p:sp>
      <p:sp>
        <p:nvSpPr>
          <p:cNvPr id="264" name="Shape 264"/>
          <p:cNvSpPr txBox="1"/>
          <p:nvPr/>
        </p:nvSpPr>
        <p:spPr>
          <a:xfrm>
            <a:off x="4000500" y="6286500"/>
            <a:ext cx="3143249"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Low           </a:t>
            </a:r>
            <a:r>
              <a:rPr lang="en-US" sz="1800" b="1" i="0" u="none">
                <a:solidFill>
                  <a:schemeClr val="dk1"/>
                </a:solidFill>
                <a:latin typeface="Calibri"/>
                <a:ea typeface="Calibri"/>
                <a:cs typeface="Calibri"/>
                <a:sym typeface="Calibri"/>
              </a:rPr>
              <a:t>Interest </a:t>
            </a:r>
            <a:r>
              <a:rPr lang="en-US" sz="1800" b="0" i="0" u="none">
                <a:solidFill>
                  <a:schemeClr val="dk1"/>
                </a:solidFill>
                <a:latin typeface="Calibri"/>
                <a:ea typeface="Calibri"/>
                <a:cs typeface="Calibri"/>
                <a:sym typeface="Calibri"/>
              </a:rPr>
              <a:t>       High</a:t>
            </a:r>
          </a:p>
        </p:txBody>
      </p:sp>
      <p:sp>
        <p:nvSpPr>
          <p:cNvPr id="265" name="Shape 265"/>
          <p:cNvSpPr txBox="1"/>
          <p:nvPr/>
        </p:nvSpPr>
        <p:spPr>
          <a:xfrm>
            <a:off x="3071811" y="3714750"/>
            <a:ext cx="877887" cy="258603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High</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Power</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Low</a:t>
            </a:r>
          </a:p>
        </p:txBody>
      </p:sp>
      <p:pic>
        <p:nvPicPr>
          <p:cNvPr id="266" name="Shape 266" descr="C:\Documents and Settings\Dave\Local Settings\Temporary Internet Files\Content.IE5\UFMVEX2R\MPj04330630000[1].jpg"/>
          <p:cNvPicPr preferRelativeResize="0"/>
          <p:nvPr/>
        </p:nvPicPr>
        <p:blipFill rotWithShape="1">
          <a:blip r:embed="rId4">
            <a:alphaModFix/>
          </a:blip>
          <a:srcRect/>
          <a:stretch/>
        </p:blipFill>
        <p:spPr>
          <a:xfrm>
            <a:off x="7572375" y="214312"/>
            <a:ext cx="1357312" cy="1071561"/>
          </a:xfrm>
          <a:prstGeom prst="rect">
            <a:avLst/>
          </a:prstGeom>
          <a:noFill/>
          <a:ln>
            <a:noFill/>
          </a:ln>
        </p:spPr>
      </p:pic>
      <p:sp>
        <p:nvSpPr>
          <p:cNvPr id="267" name="Shape 267"/>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16</a:t>
            </a:fld>
            <a:endParaRPr lang="en-US"/>
          </a:p>
        </p:txBody>
      </p:sp>
    </p:spTree>
    <p:extLst>
      <p:ext uri="{BB962C8B-B14F-4D97-AF65-F5344CB8AC3E}">
        <p14:creationId xmlns:p14="http://schemas.microsoft.com/office/powerpoint/2010/main" val="4250866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Shape 273"/>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Power and Interest</a:t>
            </a:r>
          </a:p>
        </p:txBody>
      </p:sp>
      <p:sp>
        <p:nvSpPr>
          <p:cNvPr id="274" name="Shape 274"/>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How much</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Power to affect the project outcome</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Interest in the project outcome</a:t>
            </a:r>
          </a:p>
          <a:p>
            <a:pPr marL="342900" marR="0" lvl="0" indent="-342900" algn="l" rtl="0">
              <a:lnSpc>
                <a:spcPct val="100000"/>
              </a:lnSpc>
              <a:spcBef>
                <a:spcPts val="560"/>
              </a:spcBef>
              <a:spcAft>
                <a:spcPts val="0"/>
              </a:spcAft>
              <a:buClr>
                <a:schemeClr val="dk1"/>
              </a:buClr>
              <a:buSzPct val="25000"/>
              <a:buFont typeface="Arial"/>
              <a:buNone/>
            </a:pPr>
            <a:r>
              <a:rPr lang="en-US" sz="2800" b="0" i="0" u="none">
                <a:solidFill>
                  <a:schemeClr val="dk1"/>
                </a:solidFill>
                <a:latin typeface="Calibri"/>
                <a:ea typeface="Calibri"/>
                <a:cs typeface="Calibri"/>
                <a:sym typeface="Calibri"/>
              </a:rPr>
              <a:t>	does each stakeholder have?</a:t>
            </a:r>
          </a:p>
        </p:txBody>
      </p:sp>
      <p:pic>
        <p:nvPicPr>
          <p:cNvPr id="275" name="Shape 275" descr="C:\Documents and Settings\Dave\Local Settings\Temporary Internet Files\Content.IE5\UTTAJMDC\MCj03631680000[1].wmf"/>
          <p:cNvPicPr preferRelativeResize="0"/>
          <p:nvPr/>
        </p:nvPicPr>
        <p:blipFill rotWithShape="1">
          <a:blip r:embed="rId3">
            <a:alphaModFix/>
          </a:blip>
          <a:srcRect/>
          <a:stretch/>
        </p:blipFill>
        <p:spPr>
          <a:xfrm>
            <a:off x="428625" y="1714500"/>
            <a:ext cx="485775" cy="639762"/>
          </a:xfrm>
          <a:prstGeom prst="rect">
            <a:avLst/>
          </a:prstGeom>
          <a:noFill/>
          <a:ln>
            <a:noFill/>
          </a:ln>
        </p:spPr>
      </p:pic>
      <p:sp>
        <p:nvSpPr>
          <p:cNvPr id="276" name="Shape 276"/>
          <p:cNvSpPr txBox="1"/>
          <p:nvPr/>
        </p:nvSpPr>
        <p:spPr>
          <a:xfrm>
            <a:off x="4000500" y="5000625"/>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9,11</a:t>
            </a:r>
          </a:p>
        </p:txBody>
      </p:sp>
      <p:sp>
        <p:nvSpPr>
          <p:cNvPr id="277" name="Shape 277"/>
          <p:cNvSpPr txBox="1"/>
          <p:nvPr/>
        </p:nvSpPr>
        <p:spPr>
          <a:xfrm>
            <a:off x="5572125" y="5000625"/>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4, 10</a:t>
            </a:r>
          </a:p>
        </p:txBody>
      </p:sp>
      <p:sp>
        <p:nvSpPr>
          <p:cNvPr id="278" name="Shape 278"/>
          <p:cNvSpPr txBox="1"/>
          <p:nvPr/>
        </p:nvSpPr>
        <p:spPr>
          <a:xfrm>
            <a:off x="5572125" y="3714750"/>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2,5,6</a:t>
            </a:r>
          </a:p>
        </p:txBody>
      </p:sp>
      <p:sp>
        <p:nvSpPr>
          <p:cNvPr id="279" name="Shape 279"/>
          <p:cNvSpPr txBox="1"/>
          <p:nvPr/>
        </p:nvSpPr>
        <p:spPr>
          <a:xfrm>
            <a:off x="4000500" y="6286500"/>
            <a:ext cx="3143249" cy="3698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Low           </a:t>
            </a:r>
            <a:r>
              <a:rPr lang="en-US" sz="1800" b="1" i="0" u="none">
                <a:solidFill>
                  <a:schemeClr val="dk1"/>
                </a:solidFill>
                <a:latin typeface="Calibri"/>
                <a:ea typeface="Calibri"/>
                <a:cs typeface="Calibri"/>
                <a:sym typeface="Calibri"/>
              </a:rPr>
              <a:t>Interest </a:t>
            </a:r>
            <a:r>
              <a:rPr lang="en-US" sz="1800" b="0" i="0" u="none">
                <a:solidFill>
                  <a:schemeClr val="dk1"/>
                </a:solidFill>
                <a:latin typeface="Calibri"/>
                <a:ea typeface="Calibri"/>
                <a:cs typeface="Calibri"/>
                <a:sym typeface="Calibri"/>
              </a:rPr>
              <a:t>       High</a:t>
            </a:r>
          </a:p>
        </p:txBody>
      </p:sp>
      <p:sp>
        <p:nvSpPr>
          <p:cNvPr id="280" name="Shape 280"/>
          <p:cNvSpPr txBox="1"/>
          <p:nvPr/>
        </p:nvSpPr>
        <p:spPr>
          <a:xfrm>
            <a:off x="3071811" y="3714750"/>
            <a:ext cx="877887" cy="258603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High</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1" i="0" u="none">
                <a:solidFill>
                  <a:schemeClr val="dk1"/>
                </a:solidFill>
                <a:latin typeface="Calibri"/>
                <a:ea typeface="Calibri"/>
                <a:cs typeface="Calibri"/>
                <a:sym typeface="Calibri"/>
              </a:rPr>
              <a:t>Power</a:t>
            </a: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Font typeface="Calibri"/>
              <a:buNone/>
            </a:pPr>
            <a:endParaRPr sz="1800" b="0" i="0" u="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Low</a:t>
            </a:r>
          </a:p>
        </p:txBody>
      </p:sp>
      <p:sp>
        <p:nvSpPr>
          <p:cNvPr id="281" name="Shape 281"/>
          <p:cNvSpPr txBox="1"/>
          <p:nvPr/>
        </p:nvSpPr>
        <p:spPr>
          <a:xfrm>
            <a:off x="4000500" y="3714750"/>
            <a:ext cx="1571624" cy="1285874"/>
          </a:xfrm>
          <a:prstGeom prst="rect">
            <a:avLst/>
          </a:prstGeom>
          <a:solidFill>
            <a:srgbClr val="DBEEF4"/>
          </a:solidFill>
          <a:ln w="25400" cap="flat" cmpd="sng">
            <a:solidFill>
              <a:srgbClr val="385D8A"/>
            </a:solidFill>
            <a:prstDash val="solid"/>
            <a:miter/>
            <a:headEnd type="none" w="med" len="med"/>
            <a:tailEnd type="none" w="med" len="med"/>
          </a:ln>
        </p:spPr>
        <p:txBody>
          <a:bodyPr lIns="91425" tIns="45700" rIns="91425" bIns="45700" anchor="ctr" anchorCtr="0">
            <a:noAutofit/>
          </a:bodyPr>
          <a:lstStyle/>
          <a:p>
            <a:pPr marL="0" marR="0" lvl="0" indent="0" algn="ctr" rtl="0">
              <a:lnSpc>
                <a:spcPct val="100000"/>
              </a:lnSpc>
              <a:spcBef>
                <a:spcPts val="0"/>
              </a:spcBef>
              <a:spcAft>
                <a:spcPts val="0"/>
              </a:spcAft>
              <a:buClr>
                <a:schemeClr val="dk1"/>
              </a:buClr>
              <a:buSzPct val="25000"/>
              <a:buFont typeface="Calibri"/>
              <a:buNone/>
            </a:pPr>
            <a:r>
              <a:rPr lang="en-US" sz="1800" b="0" i="0" u="none">
                <a:solidFill>
                  <a:schemeClr val="dk1"/>
                </a:solidFill>
                <a:latin typeface="Calibri"/>
                <a:ea typeface="Calibri"/>
                <a:cs typeface="Calibri"/>
                <a:sym typeface="Calibri"/>
              </a:rPr>
              <a:t>1,3,7,8,11</a:t>
            </a:r>
          </a:p>
        </p:txBody>
      </p:sp>
      <p:pic>
        <p:nvPicPr>
          <p:cNvPr id="282" name="Shape 282" descr="C:\Documents and Settings\Dave\Local Settings\Temporary Internet Files\Content.IE5\NQ03J5W9\MCj01560530000[1].wmf"/>
          <p:cNvPicPr preferRelativeResize="0"/>
          <p:nvPr/>
        </p:nvPicPr>
        <p:blipFill/>
        <p:spPr>
          <a:xfrm>
            <a:off x="2286000" y="3786187"/>
            <a:ext cx="500062" cy="571500"/>
          </a:xfrm>
          <a:prstGeom prst="rect">
            <a:avLst/>
          </a:prstGeom>
          <a:solidFill>
            <a:srgbClr val="FFFFFF"/>
          </a:solidFill>
          <a:ln>
            <a:noFill/>
          </a:ln>
        </p:spPr>
      </p:pic>
      <p:pic>
        <p:nvPicPr>
          <p:cNvPr id="283" name="Shape 283" descr="C:\Documents and Settings\Dave\Local Settings\Temporary Internet Files\Content.IE5\UFMVEX2R\MPj04330630000[1].jpg"/>
          <p:cNvPicPr preferRelativeResize="0"/>
          <p:nvPr/>
        </p:nvPicPr>
        <p:blipFill rotWithShape="1">
          <a:blip r:embed="rId4">
            <a:alphaModFix/>
          </a:blip>
          <a:srcRect/>
          <a:stretch/>
        </p:blipFill>
        <p:spPr>
          <a:xfrm>
            <a:off x="7572375" y="214312"/>
            <a:ext cx="1357312" cy="1071561"/>
          </a:xfrm>
          <a:prstGeom prst="rect">
            <a:avLst/>
          </a:prstGeom>
          <a:noFill/>
          <a:ln>
            <a:noFill/>
          </a:ln>
        </p:spPr>
      </p:pic>
      <p:sp>
        <p:nvSpPr>
          <p:cNvPr id="284" name="Shape 28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17</a:t>
            </a:fld>
            <a:endParaRPr lang="en-US"/>
          </a:p>
        </p:txBody>
      </p:sp>
    </p:spTree>
    <p:extLst>
      <p:ext uri="{BB962C8B-B14F-4D97-AF65-F5344CB8AC3E}">
        <p14:creationId xmlns:p14="http://schemas.microsoft.com/office/powerpoint/2010/main" val="305269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Shape 290"/>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Further Tools and Techniques</a:t>
            </a:r>
          </a:p>
        </p:txBody>
      </p:sp>
      <p:sp>
        <p:nvSpPr>
          <p:cNvPr id="291" name="Shape 291"/>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Other stakeholder analysis/management  tools include;</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Stakeholder ‘Salience’ model</a:t>
            </a:r>
          </a:p>
          <a:p>
            <a:pPr marL="2057400" marR="0" lvl="4" indent="-228600" algn="l" rtl="0">
              <a:lnSpc>
                <a:spcPct val="100000"/>
              </a:lnSpc>
              <a:spcBef>
                <a:spcPts val="320"/>
              </a:spcBef>
              <a:spcAft>
                <a:spcPts val="0"/>
              </a:spcAft>
              <a:buClr>
                <a:schemeClr val="dk1"/>
              </a:buClr>
              <a:buSzPct val="25000"/>
              <a:buFont typeface="Arial"/>
              <a:buNone/>
            </a:pPr>
            <a:r>
              <a:rPr lang="en-US" sz="1600" b="0" i="0" u="none" strike="noStrike" cap="none">
                <a:solidFill>
                  <a:schemeClr val="dk1"/>
                </a:solidFill>
                <a:latin typeface="Calibri"/>
                <a:ea typeface="Calibri"/>
                <a:cs typeface="Calibri"/>
                <a:sym typeface="Calibri"/>
              </a:rPr>
              <a:t>			Mitchel, Agle, Wood, 1997</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Stakeholder Circle</a:t>
            </a:r>
          </a:p>
          <a:p>
            <a:pPr marL="2057400" marR="0" lvl="4" indent="-228600" algn="l" rtl="0">
              <a:lnSpc>
                <a:spcPct val="100000"/>
              </a:lnSpc>
              <a:spcBef>
                <a:spcPts val="320"/>
              </a:spcBef>
              <a:spcAft>
                <a:spcPts val="0"/>
              </a:spcAft>
              <a:buClr>
                <a:schemeClr val="dk1"/>
              </a:buClr>
              <a:buSzPct val="25000"/>
              <a:buFont typeface="Arial"/>
              <a:buNone/>
            </a:pPr>
            <a:r>
              <a:rPr lang="en-US" sz="1600" b="0" i="0" u="none" strike="noStrike" cap="none">
                <a:solidFill>
                  <a:schemeClr val="dk1"/>
                </a:solidFill>
                <a:latin typeface="Calibri"/>
                <a:ea typeface="Calibri"/>
                <a:cs typeface="Calibri"/>
                <a:sym typeface="Calibri"/>
              </a:rPr>
              <a:t>			Bourne, 2005</a:t>
            </a:r>
          </a:p>
        </p:txBody>
      </p:sp>
      <p:sp>
        <p:nvSpPr>
          <p:cNvPr id="292" name="Shape 292"/>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18</a:t>
            </a:fld>
            <a:endParaRPr lang="en-US"/>
          </a:p>
        </p:txBody>
      </p:sp>
    </p:spTree>
    <p:extLst>
      <p:ext uri="{BB962C8B-B14F-4D97-AF65-F5344CB8AC3E}">
        <p14:creationId xmlns:p14="http://schemas.microsoft.com/office/powerpoint/2010/main" val="64045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Shape 29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Communications Planning</a:t>
            </a:r>
          </a:p>
        </p:txBody>
      </p:sp>
      <p:sp>
        <p:nvSpPr>
          <p:cNvPr id="299" name="Shape 299"/>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All projects have information to communicate</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‘What’ information and ‘How’ to communicate that information varies from project to project</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a:solidFill>
                  <a:schemeClr val="dk1"/>
                </a:solidFill>
                <a:latin typeface="Calibri"/>
                <a:ea typeface="Calibri"/>
                <a:cs typeface="Calibri"/>
                <a:sym typeface="Calibri"/>
              </a:rPr>
              <a:t>Communications planning identifies: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information requirements of project stakeholders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type and format of the information to be communicated</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a:solidFill>
                  <a:schemeClr val="dk1"/>
                </a:solidFill>
                <a:latin typeface="Calibri"/>
                <a:ea typeface="Calibri"/>
                <a:cs typeface="Calibri"/>
                <a:sym typeface="Calibri"/>
              </a:rPr>
              <a:t>The delivery mechanism or communications media to be used</a:t>
            </a:r>
          </a:p>
        </p:txBody>
      </p:sp>
      <p:sp>
        <p:nvSpPr>
          <p:cNvPr id="300" name="Shape 300"/>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19</a:t>
            </a:fld>
            <a:endParaRPr lang="en-US"/>
          </a:p>
        </p:txBody>
      </p:sp>
    </p:spTree>
    <p:extLst>
      <p:ext uri="{BB962C8B-B14F-4D97-AF65-F5344CB8AC3E}">
        <p14:creationId xmlns:p14="http://schemas.microsoft.com/office/powerpoint/2010/main" val="300175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Shape 30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The Communications Plan</a:t>
            </a:r>
          </a:p>
        </p:txBody>
      </p:sp>
      <p:sp>
        <p:nvSpPr>
          <p:cNvPr id="306" name="Shape 306"/>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The Communications Plan</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Is a subsidiary of the Project Plan</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Maps information available from the project to the information requirements of the project stakeholders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Defines the communications media and frequency</a:t>
            </a:r>
          </a:p>
          <a:p>
            <a:pPr marL="742950" marR="0" lvl="1" indent="-285750" algn="l" rtl="0">
              <a:lnSpc>
                <a:spcPct val="100000"/>
              </a:lnSpc>
              <a:spcBef>
                <a:spcPts val="480"/>
              </a:spcBef>
              <a:spcAft>
                <a:spcPts val="0"/>
              </a:spcAft>
              <a:buClr>
                <a:schemeClr val="dk1"/>
              </a:buClr>
              <a:buSzPct val="100000"/>
              <a:buFont typeface="Arial"/>
              <a:buChar char="–"/>
            </a:pPr>
            <a:endParaRPr lang="en-US" sz="2400" dirty="0">
              <a:solidFill>
                <a:schemeClr val="dk1"/>
              </a:solidFill>
              <a:latin typeface="Calibri"/>
              <a:ea typeface="Calibri"/>
              <a:cs typeface="Calibri"/>
              <a:sym typeface="Calibri"/>
            </a:endParaRPr>
          </a:p>
          <a:p>
            <a:pPr lvl="1">
              <a:spcBef>
                <a:spcPts val="480"/>
              </a:spcBef>
              <a:spcAft>
                <a:spcPts val="0"/>
              </a:spcAft>
              <a:buClr>
                <a:schemeClr val="dk1"/>
              </a:buClr>
              <a:buSzPct val="100000"/>
              <a:buFont typeface="Arial"/>
              <a:buChar char="–"/>
            </a:pPr>
            <a:r>
              <a:rPr lang="en-US" sz="2400" dirty="0">
                <a:solidFill>
                  <a:schemeClr val="dk1"/>
                </a:solidFill>
                <a:latin typeface="Calibri"/>
                <a:ea typeface="Calibri"/>
                <a:cs typeface="Calibri"/>
                <a:sym typeface="Calibri"/>
                <a:hlinkClick r:id="rId3"/>
              </a:rPr>
              <a:t>https://www.youtube.com/watch?v=WWEdiOzLYOg&amp;feature=youtu.be</a:t>
            </a:r>
            <a:r>
              <a:rPr lang="en-US" sz="2400" dirty="0">
                <a:solidFill>
                  <a:schemeClr val="dk1"/>
                </a:solidFill>
                <a:latin typeface="Calibri"/>
                <a:ea typeface="Calibri"/>
                <a:cs typeface="Calibri"/>
                <a:sym typeface="Calibri"/>
              </a:rPr>
              <a:t> </a:t>
            </a:r>
            <a:endParaRPr lang="en-US" sz="2400" b="0" i="0" u="none" strike="noStrike" cap="none" dirty="0">
              <a:solidFill>
                <a:schemeClr val="dk1"/>
              </a:solidFill>
              <a:latin typeface="Calibri"/>
              <a:ea typeface="Calibri"/>
              <a:cs typeface="Calibri"/>
              <a:sym typeface="Calibri"/>
            </a:endParaRPr>
          </a:p>
        </p:txBody>
      </p:sp>
      <p:sp>
        <p:nvSpPr>
          <p:cNvPr id="307" name="Shape 307"/>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20</a:t>
            </a:fld>
            <a:endParaRPr lang="en-US" dirty="0"/>
          </a:p>
        </p:txBody>
      </p:sp>
    </p:spTree>
    <p:extLst>
      <p:ext uri="{BB962C8B-B14F-4D97-AF65-F5344CB8AC3E}">
        <p14:creationId xmlns:p14="http://schemas.microsoft.com/office/powerpoint/2010/main" val="1265667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Shape 312"/>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000" b="0" i="0" u="none" strike="noStrike" cap="none">
                <a:solidFill>
                  <a:srgbClr val="347FD8"/>
                </a:solidFill>
                <a:latin typeface="Calibri"/>
                <a:ea typeface="Calibri"/>
                <a:cs typeface="Calibri"/>
                <a:sym typeface="Calibri"/>
              </a:rPr>
              <a:t>Communications Planning Considerations 1</a:t>
            </a:r>
          </a:p>
        </p:txBody>
      </p:sp>
      <p:sp>
        <p:nvSpPr>
          <p:cNvPr id="313" name="Shape 313"/>
          <p:cNvSpPr txBox="1">
            <a:spLocks noGrp="1"/>
          </p:cNvSpPr>
          <p:nvPr>
            <p:ph type="body" idx="1"/>
          </p:nvPr>
        </p:nvSpPr>
        <p:spPr>
          <a:xfrm>
            <a:off x="457200" y="1600200"/>
            <a:ext cx="8472486" cy="5257799"/>
          </a:xfrm>
          <a:prstGeom prst="rect">
            <a:avLst/>
          </a:prstGeom>
          <a:noFill/>
          <a:ln>
            <a:noFill/>
          </a:ln>
        </p:spPr>
        <p:txBody>
          <a:bodyPr lIns="91425" tIns="45700" rIns="91425" bIns="45700" anchor="t" anchorCtr="0">
            <a:noAutofit/>
          </a:bodyPr>
          <a:lstStyle/>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Information demographics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What information is available to the project?</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From which sources?</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In what format?</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Who are the stakeholders?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What are the information requirements of the stakeholders?</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What level of detail or precision?</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In what format?</a:t>
            </a:r>
          </a:p>
          <a:p>
            <a:pPr marL="995362" marR="0" lvl="2" indent="-233362" algn="l" rtl="0">
              <a:lnSpc>
                <a:spcPct val="100000"/>
              </a:lnSpc>
              <a:spcBef>
                <a:spcPts val="400"/>
              </a:spcBef>
              <a:spcAft>
                <a:spcPts val="0"/>
              </a:spcAft>
              <a:buClr>
                <a:srgbClr val="9BBB59"/>
              </a:buClr>
              <a:buSzPct val="100000"/>
              <a:buFont typeface="Arial"/>
              <a:buChar char="▪"/>
            </a:pPr>
            <a:r>
              <a:rPr lang="en-US" sz="1600" b="0" i="0" u="none" strike="noStrike" cap="none" dirty="0">
                <a:solidFill>
                  <a:schemeClr val="dk1"/>
                </a:solidFill>
                <a:latin typeface="Calibri"/>
                <a:ea typeface="Calibri"/>
                <a:cs typeface="Calibri"/>
                <a:sym typeface="Calibri"/>
              </a:rPr>
              <a:t>Are there any group or shared requirements?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How will the information be used?</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0" i="0" u="none" strike="noStrike" cap="none" dirty="0">
                <a:solidFill>
                  <a:schemeClr val="dk1"/>
                </a:solidFill>
                <a:latin typeface="Calibri"/>
                <a:ea typeface="Calibri"/>
                <a:cs typeface="Calibri"/>
                <a:sym typeface="Calibri"/>
              </a:rPr>
              <a:t>What are the overheads to the project of gathering, recording, formatting and communicating the information?</a:t>
            </a:r>
          </a:p>
        </p:txBody>
      </p:sp>
      <p:sp>
        <p:nvSpPr>
          <p:cNvPr id="314" name="Shape 314"/>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21</a:t>
            </a:fld>
            <a:endParaRPr lang="en-US"/>
          </a:p>
        </p:txBody>
      </p:sp>
    </p:spTree>
    <p:extLst>
      <p:ext uri="{BB962C8B-B14F-4D97-AF65-F5344CB8AC3E}">
        <p14:creationId xmlns:p14="http://schemas.microsoft.com/office/powerpoint/2010/main" val="3768492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Shape 320"/>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000" b="0" i="0" u="none" strike="noStrike" cap="none">
                <a:solidFill>
                  <a:srgbClr val="347FD8"/>
                </a:solidFill>
                <a:latin typeface="Calibri"/>
                <a:ea typeface="Calibri"/>
                <a:cs typeface="Calibri"/>
                <a:sym typeface="Calibri"/>
              </a:rPr>
              <a:t>Communications Planning Considerations 2</a:t>
            </a:r>
          </a:p>
        </p:txBody>
      </p:sp>
      <p:sp>
        <p:nvSpPr>
          <p:cNvPr id="321" name="Shape 321"/>
          <p:cNvSpPr txBox="1">
            <a:spLocks noGrp="1"/>
          </p:cNvSpPr>
          <p:nvPr>
            <p:ph type="body" idx="1"/>
          </p:nvPr>
        </p:nvSpPr>
        <p:spPr>
          <a:xfrm>
            <a:off x="457200" y="1600200"/>
            <a:ext cx="8401049" cy="5257799"/>
          </a:xfrm>
          <a:prstGeom prst="rect">
            <a:avLst/>
          </a:prstGeom>
          <a:noFill/>
          <a:ln>
            <a:noFill/>
          </a:ln>
        </p:spPr>
        <p:txBody>
          <a:bodyPr lIns="91425" tIns="45700" rIns="91425" bIns="45700" anchor="t" anchorCtr="0">
            <a:noAutofit/>
          </a:bodyPr>
          <a:lstStyle/>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Media and Technology</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Written</a:t>
            </a:r>
            <a:r>
              <a:rPr lang="en-US" sz="1800" b="0" i="0" u="none" strike="noStrike" cap="none" dirty="0">
                <a:solidFill>
                  <a:schemeClr val="dk1"/>
                </a:solidFill>
                <a:latin typeface="Calibri"/>
                <a:ea typeface="Calibri"/>
                <a:cs typeface="Calibri"/>
                <a:sym typeface="Calibri"/>
              </a:rPr>
              <a:t>;  report, e-mail, web site, memo, press-release</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Oral</a:t>
            </a:r>
            <a:r>
              <a:rPr lang="en-US" sz="1800" b="0" i="0" u="none" strike="noStrike" cap="none" dirty="0">
                <a:solidFill>
                  <a:schemeClr val="dk1"/>
                </a:solidFill>
                <a:latin typeface="Calibri"/>
                <a:ea typeface="Calibri"/>
                <a:cs typeface="Calibri"/>
                <a:sym typeface="Calibri"/>
              </a:rPr>
              <a:t>; face-to-face, presentation, meeting</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Technology</a:t>
            </a:r>
            <a:r>
              <a:rPr lang="en-US" sz="1800" b="0" i="0" u="none" strike="noStrike" cap="none" dirty="0">
                <a:solidFill>
                  <a:schemeClr val="dk1"/>
                </a:solidFill>
                <a:latin typeface="Calibri"/>
                <a:ea typeface="Calibri"/>
                <a:cs typeface="Calibri"/>
                <a:sym typeface="Calibri"/>
              </a:rPr>
              <a:t>; paper, electronic document, video, telecommunications, ‘in-person’</a:t>
            </a:r>
          </a:p>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Distribution</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Public</a:t>
            </a:r>
            <a:r>
              <a:rPr lang="en-US" sz="1800" b="0" i="0" u="none" strike="noStrike" cap="none" dirty="0">
                <a:solidFill>
                  <a:schemeClr val="dk1"/>
                </a:solidFill>
                <a:latin typeface="Calibri"/>
                <a:ea typeface="Calibri"/>
                <a:cs typeface="Calibri"/>
                <a:sym typeface="Calibri"/>
              </a:rPr>
              <a:t> (broadcast); for all interested parties</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Private</a:t>
            </a:r>
            <a:r>
              <a:rPr lang="en-US" sz="1800" b="0" i="0" u="none" strike="noStrike" cap="none" dirty="0">
                <a:solidFill>
                  <a:schemeClr val="dk1"/>
                </a:solidFill>
                <a:latin typeface="Calibri"/>
                <a:ea typeface="Calibri"/>
                <a:cs typeface="Calibri"/>
                <a:sym typeface="Calibri"/>
              </a:rPr>
              <a:t>; one-to-one, select group</a:t>
            </a:r>
          </a:p>
          <a:p>
            <a:pPr marL="438150" marR="0" lvl="0" indent="-323850" algn="l" rtl="0">
              <a:lnSpc>
                <a:spcPct val="100000"/>
              </a:lnSpc>
              <a:spcBef>
                <a:spcPts val="0"/>
              </a:spcBef>
              <a:spcAft>
                <a:spcPts val="0"/>
              </a:spcAft>
              <a:buClr>
                <a:schemeClr val="dk1"/>
              </a:buClr>
              <a:buSzPct val="100000"/>
              <a:buFont typeface="Noto Sans Symbols"/>
              <a:buChar char="◼"/>
            </a:pPr>
            <a:r>
              <a:rPr lang="en-US" sz="2000" b="0" i="0" u="none" dirty="0">
                <a:solidFill>
                  <a:schemeClr val="dk1"/>
                </a:solidFill>
                <a:latin typeface="Calibri"/>
                <a:ea typeface="Calibri"/>
                <a:cs typeface="Calibri"/>
                <a:sym typeface="Calibri"/>
              </a:rPr>
              <a:t>Frequency/Urgency</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Periodic</a:t>
            </a:r>
            <a:r>
              <a:rPr lang="en-US" sz="1800" b="0" i="0" u="none" strike="noStrike" cap="none" dirty="0">
                <a:solidFill>
                  <a:schemeClr val="dk1"/>
                </a:solidFill>
                <a:latin typeface="Calibri"/>
                <a:ea typeface="Calibri"/>
                <a:cs typeface="Calibri"/>
                <a:sym typeface="Calibri"/>
              </a:rPr>
              <a:t>; weekly, monthly</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Ad-hoc</a:t>
            </a:r>
            <a:r>
              <a:rPr lang="en-US" sz="1800" b="0" i="0" u="none" strike="noStrike" cap="none" dirty="0">
                <a:solidFill>
                  <a:schemeClr val="dk1"/>
                </a:solidFill>
                <a:latin typeface="Calibri"/>
                <a:ea typeface="Calibri"/>
                <a:cs typeface="Calibri"/>
                <a:sym typeface="Calibri"/>
              </a:rPr>
              <a:t>; only when needed</a:t>
            </a:r>
          </a:p>
          <a:p>
            <a:pPr marL="730250" marR="0" lvl="1" indent="-273050" algn="l" rtl="0">
              <a:lnSpc>
                <a:spcPct val="100000"/>
              </a:lnSpc>
              <a:spcBef>
                <a:spcPts val="480"/>
              </a:spcBef>
              <a:spcAft>
                <a:spcPts val="0"/>
              </a:spcAft>
              <a:buClr>
                <a:schemeClr val="dk1"/>
              </a:buClr>
              <a:buSzPct val="100000"/>
              <a:buFont typeface="Noto Sans Symbols"/>
              <a:buChar char="▪"/>
            </a:pPr>
            <a:r>
              <a:rPr lang="en-US" sz="1800" b="1" i="0" u="none" strike="noStrike" cap="none" dirty="0">
                <a:solidFill>
                  <a:schemeClr val="dk1"/>
                </a:solidFill>
                <a:latin typeface="Calibri"/>
                <a:ea typeface="Calibri"/>
                <a:cs typeface="Calibri"/>
                <a:sym typeface="Calibri"/>
              </a:rPr>
              <a:t>ASAP</a:t>
            </a:r>
            <a:r>
              <a:rPr lang="en-US" sz="1800" b="0" i="0" u="none" strike="noStrike" cap="none" dirty="0">
                <a:solidFill>
                  <a:schemeClr val="dk1"/>
                </a:solidFill>
                <a:latin typeface="Calibri"/>
                <a:ea typeface="Calibri"/>
                <a:cs typeface="Calibri"/>
                <a:sym typeface="Calibri"/>
              </a:rPr>
              <a:t>; As Soon As Possible!</a:t>
            </a:r>
          </a:p>
        </p:txBody>
      </p:sp>
      <p:sp>
        <p:nvSpPr>
          <p:cNvPr id="322" name="Shape 322"/>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22</a:t>
            </a:fld>
            <a:endParaRPr lang="en-US"/>
          </a:p>
        </p:txBody>
      </p:sp>
    </p:spTree>
    <p:extLst>
      <p:ext uri="{BB962C8B-B14F-4D97-AF65-F5344CB8AC3E}">
        <p14:creationId xmlns:p14="http://schemas.microsoft.com/office/powerpoint/2010/main" val="13629201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Shape 328"/>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000" b="0" i="0" u="none" strike="noStrike" cap="none">
                <a:solidFill>
                  <a:srgbClr val="347FD8"/>
                </a:solidFill>
                <a:latin typeface="Calibri"/>
                <a:ea typeface="Calibri"/>
                <a:cs typeface="Calibri"/>
                <a:sym typeface="Calibri"/>
              </a:rPr>
              <a:t>Communications Planning</a:t>
            </a:r>
            <a:br>
              <a:rPr lang="en-US" sz="4000" b="0" i="0" u="none" strike="noStrike" cap="none">
                <a:solidFill>
                  <a:srgbClr val="347FD8"/>
                </a:solidFill>
                <a:latin typeface="Calibri"/>
                <a:ea typeface="Calibri"/>
                <a:cs typeface="Calibri"/>
                <a:sym typeface="Calibri"/>
              </a:rPr>
            </a:br>
            <a:r>
              <a:rPr lang="en-US" sz="4000" b="0" i="0" u="none" strike="noStrike" cap="none">
                <a:solidFill>
                  <a:srgbClr val="347FD8"/>
                </a:solidFill>
                <a:latin typeface="Calibri"/>
                <a:ea typeface="Calibri"/>
                <a:cs typeface="Calibri"/>
                <a:sym typeface="Calibri"/>
              </a:rPr>
              <a:t>Rationale</a:t>
            </a:r>
          </a:p>
        </p:txBody>
      </p:sp>
      <p:sp>
        <p:nvSpPr>
          <p:cNvPr id="329" name="Shape 329"/>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Inform those who need to be informed</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 to the extent to which they need to be informed </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at the time they need to be informed</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in a way they can receive the information</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facilitate decision making</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accurate information is key</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gain/retain stakeholder interest (buy-in)</a:t>
            </a:r>
          </a:p>
          <a:p>
            <a:pPr marL="342900" marR="0" lvl="0" indent="-342900" algn="l" rtl="0">
              <a:lnSpc>
                <a:spcPct val="100000"/>
              </a:lnSpc>
              <a:spcBef>
                <a:spcPts val="560"/>
              </a:spcBef>
              <a:spcAft>
                <a:spcPts val="0"/>
              </a:spcAft>
              <a:buClr>
                <a:schemeClr val="dk1"/>
              </a:buClr>
              <a:buSzPct val="100000"/>
              <a:buFont typeface="Arial"/>
              <a:buChar char="•"/>
            </a:pPr>
            <a:r>
              <a:rPr lang="en-US" sz="2800" b="0" i="0" u="none" dirty="0">
                <a:solidFill>
                  <a:schemeClr val="dk1"/>
                </a:solidFill>
                <a:latin typeface="Calibri"/>
                <a:ea typeface="Calibri"/>
                <a:cs typeface="Calibri"/>
                <a:sym typeface="Calibri"/>
              </a:rPr>
              <a:t>To reduce negative communications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a:t>
            </a:r>
            <a:r>
              <a:rPr lang="en-US" sz="2400" b="0" i="0" u="none" strike="noStrike" cap="none" dirty="0" err="1">
                <a:solidFill>
                  <a:schemeClr val="dk1"/>
                </a:solidFill>
                <a:latin typeface="Calibri"/>
                <a:ea typeface="Calibri"/>
                <a:cs typeface="Calibri"/>
                <a:sym typeface="Calibri"/>
              </a:rPr>
              <a:t>rumour</a:t>
            </a:r>
            <a:r>
              <a:rPr lang="en-US" sz="2400" b="0" i="0" u="none" strike="noStrike" cap="none" dirty="0">
                <a:solidFill>
                  <a:schemeClr val="dk1"/>
                </a:solidFill>
                <a:latin typeface="Calibri"/>
                <a:ea typeface="Calibri"/>
                <a:cs typeface="Calibri"/>
                <a:sym typeface="Calibri"/>
              </a:rPr>
              <a:t>, gossip)</a:t>
            </a:r>
          </a:p>
          <a:p>
            <a:pPr marL="342900" marR="0" lvl="0" indent="-342900" algn="l" rtl="0">
              <a:spcBef>
                <a:spcPts val="56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
        <p:nvSpPr>
          <p:cNvPr id="330" name="Shape 330"/>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23</a:t>
            </a:fld>
            <a:endParaRPr lang="en-US"/>
          </a:p>
        </p:txBody>
      </p:sp>
    </p:spTree>
    <p:extLst>
      <p:ext uri="{BB962C8B-B14F-4D97-AF65-F5344CB8AC3E}">
        <p14:creationId xmlns:p14="http://schemas.microsoft.com/office/powerpoint/2010/main" val="40222500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Shape 336"/>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Session Recap</a:t>
            </a:r>
          </a:p>
        </p:txBody>
      </p:sp>
      <p:sp>
        <p:nvSpPr>
          <p:cNvPr id="337" name="Shape 337"/>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3200" b="0" i="0" u="none" dirty="0">
                <a:solidFill>
                  <a:schemeClr val="dk1"/>
                </a:solidFill>
                <a:latin typeface="Calibri"/>
                <a:ea typeface="Calibri"/>
                <a:cs typeface="Calibri"/>
                <a:sym typeface="Calibri"/>
              </a:rPr>
              <a:t> </a:t>
            </a:r>
            <a:r>
              <a:rPr lang="en-US" sz="2800" b="0" i="0" u="none" dirty="0">
                <a:solidFill>
                  <a:schemeClr val="dk1"/>
                </a:solidFill>
                <a:latin typeface="Calibri"/>
                <a:ea typeface="Calibri"/>
                <a:cs typeface="Calibri"/>
                <a:sym typeface="Calibri"/>
              </a:rPr>
              <a:t>You are now able to;</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Define key Project Management terms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Identify key stakeholder management tools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Describe key considerations in the production of a Communications Plan</a:t>
            </a:r>
          </a:p>
          <a:p>
            <a:pPr marL="457200" marR="0" lvl="1" indent="0" algn="l" rtl="0">
              <a:lnSpc>
                <a:spcPct val="100000"/>
              </a:lnSpc>
              <a:spcBef>
                <a:spcPts val="480"/>
              </a:spcBef>
              <a:spcAft>
                <a:spcPts val="0"/>
              </a:spcAft>
              <a:buClr>
                <a:schemeClr val="dk1"/>
              </a:buClr>
              <a:buSzPct val="100000"/>
              <a:buNone/>
            </a:pPr>
            <a:endParaRPr lang="en-US" sz="2400" b="0" i="0" u="none" strike="noStrike" cap="none" dirty="0">
              <a:solidFill>
                <a:schemeClr val="dk1"/>
              </a:solidFill>
              <a:latin typeface="Calibri"/>
              <a:ea typeface="Calibri"/>
              <a:cs typeface="Calibri"/>
              <a:sym typeface="Calibri"/>
            </a:endParaRPr>
          </a:p>
        </p:txBody>
      </p:sp>
      <p:sp>
        <p:nvSpPr>
          <p:cNvPr id="338" name="Shape 338"/>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24</a:t>
            </a:fld>
            <a:endParaRPr lang="en-US"/>
          </a:p>
        </p:txBody>
      </p:sp>
    </p:spTree>
    <p:extLst>
      <p:ext uri="{BB962C8B-B14F-4D97-AF65-F5344CB8AC3E}">
        <p14:creationId xmlns:p14="http://schemas.microsoft.com/office/powerpoint/2010/main" val="47410266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2011</TotalTime>
  <Words>1372</Words>
  <Application>Microsoft Office PowerPoint</Application>
  <PresentationFormat>On-screen Show (4:3)</PresentationFormat>
  <Paragraphs>263</Paragraphs>
  <Slides>24</Slides>
  <Notes>21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24</vt:i4>
      </vt:variant>
    </vt:vector>
  </HeadingPairs>
  <TitlesOfParts>
    <vt:vector size="33" baseType="lpstr">
      <vt:lpstr>ＭＳ Ｐゴシック</vt:lpstr>
      <vt:lpstr>Arial</vt:lpstr>
      <vt:lpstr>Calibri</vt:lpstr>
      <vt:lpstr>Myriad Pro</vt:lpstr>
      <vt:lpstr>Noto Sans Symbols</vt:lpstr>
      <vt:lpstr>Times New Roman</vt:lpstr>
      <vt:lpstr>20140311PresentationUWTSDTemplate</vt:lpstr>
      <vt:lpstr>1_20140311PresentationUWTSDTemplate</vt:lpstr>
      <vt:lpstr>2_20140311PresentationUWTSDTemplate</vt:lpstr>
      <vt:lpstr>EMPL4009  Project Planning Week 3 </vt:lpstr>
      <vt:lpstr>Learning Outcomes</vt:lpstr>
      <vt:lpstr>Project Manager</vt:lpstr>
      <vt:lpstr>Project Management</vt:lpstr>
      <vt:lpstr>Part 2</vt:lpstr>
      <vt:lpstr>Project Management Tools and Techniques </vt:lpstr>
      <vt:lpstr>Tool or Technique?</vt:lpstr>
      <vt:lpstr>Project</vt:lpstr>
      <vt:lpstr>Lifecycle</vt:lpstr>
      <vt:lpstr>Stakeholder</vt:lpstr>
      <vt:lpstr>PowerPoint Presentation</vt:lpstr>
      <vt:lpstr>Project Management</vt:lpstr>
      <vt:lpstr>Project Plan</vt:lpstr>
      <vt:lpstr>Or, to put it another way ..</vt:lpstr>
      <vt:lpstr>Managing Stakeholders</vt:lpstr>
      <vt:lpstr>Power and Interest</vt:lpstr>
      <vt:lpstr>Power and Interest</vt:lpstr>
      <vt:lpstr>Further Tools and Techniques</vt:lpstr>
      <vt:lpstr>Communications Planning</vt:lpstr>
      <vt:lpstr>The Communications Plan</vt:lpstr>
      <vt:lpstr>Communications Planning Considerations 1</vt:lpstr>
      <vt:lpstr>Communications Planning Considerations 2</vt:lpstr>
      <vt:lpstr>Communications Planning Rationale</vt:lpstr>
      <vt:lpstr>Session Recap</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Okeoma John-Paul OKEKE</cp:lastModifiedBy>
  <cp:revision>33</cp:revision>
  <dcterms:created xsi:type="dcterms:W3CDTF">2000-07-11T10:51:26Z</dcterms:created>
  <dcterms:modified xsi:type="dcterms:W3CDTF">2017-10-28T23:00:21Z</dcterms:modified>
</cp:coreProperties>
</file>