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4"/>
  </p:notes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108" y="20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
        <p:cNvGrpSpPr/>
        <p:nvPr/>
      </p:nvGrpSpPr>
      <p:grpSpPr>
        <a:xfrm>
          <a:off x="0" y="0"/>
          <a:ext cx="0" cy="0"/>
          <a:chOff x="0" y="0"/>
          <a:chExt cx="0" cy="0"/>
        </a:xfrm>
      </p:grpSpPr>
      <p:sp>
        <p:nvSpPr>
          <p:cNvPr id="54" name="Google Shape;5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 name="Google Shape;5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ebf536ccc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ebf536ccc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ebf536ccc8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gebf536ccc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ebf536ccc8_0_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gebf536ccc8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ebf536ccc8_0_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gebf536ccc8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
        <p:cNvGrpSpPr/>
        <p:nvPr/>
      </p:nvGrpSpPr>
      <p:grpSpPr>
        <a:xfrm>
          <a:off x="0" y="0"/>
          <a:ext cx="0" cy="0"/>
          <a:chOff x="0" y="0"/>
          <a:chExt cx="0" cy="0"/>
        </a:xfrm>
      </p:grpSpPr>
      <p:sp>
        <p:nvSpPr>
          <p:cNvPr id="24" name="Google Shape;2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 name="Google Shape;2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
        <p:cNvGrpSpPr/>
        <p:nvPr/>
      </p:nvGrpSpPr>
      <p:grpSpPr>
        <a:xfrm>
          <a:off x="0" y="0"/>
          <a:ext cx="0" cy="0"/>
          <a:chOff x="0" y="0"/>
          <a:chExt cx="0" cy="0"/>
        </a:xfrm>
      </p:grpSpPr>
      <p:sp>
        <p:nvSpPr>
          <p:cNvPr id="30" name="Google Shape;30;g3e962c6f4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 name="Google Shape;31;g3e962c6f4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
        <p:cNvGrpSpPr/>
        <p:nvPr/>
      </p:nvGrpSpPr>
      <p:grpSpPr>
        <a:xfrm>
          <a:off x="0" y="0"/>
          <a:ext cx="0" cy="0"/>
          <a:chOff x="0" y="0"/>
          <a:chExt cx="0" cy="0"/>
        </a:xfrm>
      </p:grpSpPr>
      <p:sp>
        <p:nvSpPr>
          <p:cNvPr id="36" name="Google Shape;36;g3e962c6f4_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 name="Google Shape;37;g3e962c6f4_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
        <p:cNvGrpSpPr/>
        <p:nvPr/>
      </p:nvGrpSpPr>
      <p:grpSpPr>
        <a:xfrm>
          <a:off x="0" y="0"/>
          <a:ext cx="0" cy="0"/>
          <a:chOff x="0" y="0"/>
          <a:chExt cx="0" cy="0"/>
        </a:xfrm>
      </p:grpSpPr>
      <p:sp>
        <p:nvSpPr>
          <p:cNvPr id="42" name="Google Shape;42;g3e962c6f4_0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 name="Google Shape;43;g3e962c6f4_0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g3e962c6f4_0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 name="Google Shape;49;g3e962c6f4_0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
        <p:cNvGrpSpPr/>
        <p:nvPr/>
      </p:nvGrpSpPr>
      <p:grpSpPr>
        <a:xfrm>
          <a:off x="0" y="0"/>
          <a:ext cx="0" cy="0"/>
          <a:chOff x="0" y="0"/>
          <a:chExt cx="0" cy="0"/>
        </a:xfrm>
      </p:grpSpPr>
      <p:sp>
        <p:nvSpPr>
          <p:cNvPr id="54" name="Google Shape;54;g3e962c6f4_0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 name="Google Shape;55;g3e962c6f4_0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e962c6f4_0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e962c6f4_0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457200" y="205978"/>
            <a:ext cx="8229600" cy="857400"/>
          </a:xfrm>
          <a:prstGeom prst="rect">
            <a:avLst/>
          </a:prstGeom>
          <a:noFill/>
          <a:ln>
            <a:noFill/>
          </a:ln>
        </p:spPr>
        <p:txBody>
          <a:bodyPr spcFirstLastPara="1" wrap="square" lIns="91425" tIns="91425" rIns="91425" bIns="91425" anchor="ctr" anchorCtr="0">
            <a:normAutofit/>
          </a:bodyPr>
          <a:lstStyle>
            <a:lvl1pPr lvl="0" algn="ctr" rtl="0">
              <a:spcBef>
                <a:spcPts val="0"/>
              </a:spcBef>
              <a:spcAft>
                <a:spcPts val="0"/>
              </a:spcAft>
              <a:buClr>
                <a:schemeClr val="dk1"/>
              </a:buClr>
              <a:buSzPts val="2800"/>
              <a:buFont typeface="Calibri"/>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2" name="Google Shape;52;p13"/>
          <p:cNvSpPr txBox="1">
            <a:spLocks noGrp="1"/>
          </p:cNvSpPr>
          <p:nvPr>
            <p:ph type="body" idx="1"/>
          </p:nvPr>
        </p:nvSpPr>
        <p:spPr>
          <a:xfrm>
            <a:off x="457200" y="1200150"/>
            <a:ext cx="8229600" cy="3394500"/>
          </a:xfrm>
          <a:prstGeom prst="rect">
            <a:avLst/>
          </a:prstGeom>
          <a:noFill/>
          <a:ln>
            <a:noFill/>
          </a:ln>
        </p:spPr>
        <p:txBody>
          <a:bodyPr spcFirstLastPara="1" wrap="square" lIns="91425" tIns="91425" rIns="91425" bIns="91425" anchor="t" anchorCtr="0">
            <a:normAutofit/>
          </a:bodyPr>
          <a:lstStyle>
            <a:lvl1pPr marL="457200" lvl="0" indent="-342900" algn="l" rtl="0">
              <a:spcBef>
                <a:spcPts val="640"/>
              </a:spcBef>
              <a:spcAft>
                <a:spcPts val="0"/>
              </a:spcAft>
              <a:buClr>
                <a:schemeClr val="dk1"/>
              </a:buClr>
              <a:buSzPts val="1800"/>
              <a:buFont typeface="Arial"/>
              <a:buChar char="•"/>
              <a:defRPr/>
            </a:lvl1pPr>
            <a:lvl2pPr marL="914400" lvl="1" indent="-317500" algn="l" rtl="0">
              <a:spcBef>
                <a:spcPts val="1200"/>
              </a:spcBef>
              <a:spcAft>
                <a:spcPts val="0"/>
              </a:spcAft>
              <a:buClr>
                <a:schemeClr val="dk1"/>
              </a:buClr>
              <a:buSzPts val="1400"/>
              <a:buFont typeface="Arial"/>
              <a:buChar char="–"/>
              <a:defRPr/>
            </a:lvl2pPr>
            <a:lvl3pPr marL="1371600" lvl="2" indent="-317500" algn="l" rtl="0">
              <a:spcBef>
                <a:spcPts val="1200"/>
              </a:spcBef>
              <a:spcAft>
                <a:spcPts val="0"/>
              </a:spcAft>
              <a:buClr>
                <a:schemeClr val="dk1"/>
              </a:buClr>
              <a:buSzPts val="1400"/>
              <a:buFont typeface="Arial"/>
              <a:buChar char="•"/>
              <a:defRPr/>
            </a:lvl3pPr>
            <a:lvl4pPr marL="1828800" lvl="3" indent="-317500" algn="l" rtl="0">
              <a:spcBef>
                <a:spcPts val="1200"/>
              </a:spcBef>
              <a:spcAft>
                <a:spcPts val="0"/>
              </a:spcAft>
              <a:buClr>
                <a:schemeClr val="dk1"/>
              </a:buClr>
              <a:buSzPts val="1400"/>
              <a:buFont typeface="Arial"/>
              <a:buChar char="–"/>
              <a:defRPr/>
            </a:lvl4pPr>
            <a:lvl5pPr marL="2286000" lvl="4" indent="-317500" algn="l" rtl="0">
              <a:spcBef>
                <a:spcPts val="1200"/>
              </a:spcBef>
              <a:spcAft>
                <a:spcPts val="0"/>
              </a:spcAft>
              <a:buClr>
                <a:schemeClr val="dk1"/>
              </a:buClr>
              <a:buSzPts val="1400"/>
              <a:buFont typeface="Arial"/>
              <a:buChar char="»"/>
              <a:defRPr/>
            </a:lvl5pPr>
            <a:lvl6pPr marL="2743200" lvl="5" indent="-317500" algn="l" rtl="0">
              <a:spcBef>
                <a:spcPts val="1200"/>
              </a:spcBef>
              <a:spcAft>
                <a:spcPts val="0"/>
              </a:spcAft>
              <a:buClr>
                <a:schemeClr val="dk1"/>
              </a:buClr>
              <a:buSzPts val="1400"/>
              <a:buFont typeface="Arial"/>
              <a:buChar char="•"/>
              <a:defRPr/>
            </a:lvl6pPr>
            <a:lvl7pPr marL="3200400" lvl="6" indent="-317500" algn="l" rtl="0">
              <a:spcBef>
                <a:spcPts val="1200"/>
              </a:spcBef>
              <a:spcAft>
                <a:spcPts val="0"/>
              </a:spcAft>
              <a:buClr>
                <a:schemeClr val="dk1"/>
              </a:buClr>
              <a:buSzPts val="1400"/>
              <a:buFont typeface="Arial"/>
              <a:buChar char="•"/>
              <a:defRPr/>
            </a:lvl7pPr>
            <a:lvl8pPr marL="3657600" lvl="7" indent="-317500" algn="l" rtl="0">
              <a:spcBef>
                <a:spcPts val="1200"/>
              </a:spcBef>
              <a:spcAft>
                <a:spcPts val="0"/>
              </a:spcAft>
              <a:buClr>
                <a:schemeClr val="dk1"/>
              </a:buClr>
              <a:buSzPts val="1400"/>
              <a:buFont typeface="Arial"/>
              <a:buChar char="•"/>
              <a:defRPr/>
            </a:lvl8pPr>
            <a:lvl9pPr marL="4114800" lvl="8" indent="-317500" algn="l" rtl="0">
              <a:spcBef>
                <a:spcPts val="1200"/>
              </a:spcBef>
              <a:spcAft>
                <a:spcPts val="1200"/>
              </a:spcAft>
              <a:buClr>
                <a:schemeClr val="dk1"/>
              </a:buClr>
              <a:buSzPts val="1400"/>
              <a:buFont typeface="Arial"/>
              <a:buChar cha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6"/>
        <p:cNvGrpSpPr/>
        <p:nvPr/>
      </p:nvGrpSpPr>
      <p:grpSpPr>
        <a:xfrm>
          <a:off x="0" y="0"/>
          <a:ext cx="0" cy="0"/>
          <a:chOff x="0" y="0"/>
          <a:chExt cx="0" cy="0"/>
        </a:xfrm>
      </p:grpSpPr>
      <p:sp>
        <p:nvSpPr>
          <p:cNvPr id="57" name="Google Shape;57;p14"/>
          <p:cNvSpPr txBox="1">
            <a:spLocks noGrp="1"/>
          </p:cNvSpPr>
          <p:nvPr>
            <p:ph type="ctrTitle"/>
          </p:nvPr>
        </p:nvSpPr>
        <p:spPr>
          <a:xfrm>
            <a:off x="311708" y="744575"/>
            <a:ext cx="8520600" cy="2052600"/>
          </a:xfrm>
        </p:spPr>
        <p:txBody>
          <a:bodyPr spcFirstLastPara="1" wrap="square" lIns="91425" tIns="91425" rIns="91425" bIns="91425" anchor="b" anchorCtr="0">
            <a:normAutofit/>
          </a:bodyPr>
          <a:lstStyle/>
          <a:p>
            <a:pPr marL="0" lvl="0" indent="0" rtl="0">
              <a:spcBef>
                <a:spcPts val="0"/>
              </a:spcBef>
              <a:spcAft>
                <a:spcPts val="0"/>
              </a:spcAft>
              <a:buNone/>
            </a:pPr>
            <a:r>
              <a:rPr lang="en-GB" dirty="0"/>
              <a:t>The Ethics of Abortion</a:t>
            </a:r>
          </a:p>
        </p:txBody>
      </p:sp>
      <p:sp>
        <p:nvSpPr>
          <p:cNvPr id="68" name="Subtitle 2">
            <a:extLst>
              <a:ext uri="{FF2B5EF4-FFF2-40B4-BE49-F238E27FC236}">
                <a16:creationId xmlns:a16="http://schemas.microsoft.com/office/drawing/2014/main" id="{46F4DD02-F103-4F13-9FFC-CCED5DD74431}"/>
              </a:ext>
            </a:extLst>
          </p:cNvPr>
          <p:cNvSpPr>
            <a:spLocks noGrp="1"/>
          </p:cNvSpPr>
          <p:nvPr>
            <p:ph type="subTitle" idx="1"/>
          </p:nvPr>
        </p:nvSpPr>
        <p:spPr>
          <a:xfrm>
            <a:off x="311700" y="2834125"/>
            <a:ext cx="8520600" cy="792600"/>
          </a:xfrm>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dirty="0">
                <a:solidFill>
                  <a:srgbClr val="0B0C0C"/>
                </a:solidFill>
                <a:highlight>
                  <a:srgbClr val="FFFFFF"/>
                </a:highlight>
                <a:latin typeface="+mj-lt"/>
              </a:rPr>
              <a:t>Abortion Act 1967 </a:t>
            </a:r>
            <a:endParaRPr sz="2000" dirty="0">
              <a:latin typeface="+mj-lt"/>
            </a:endParaRPr>
          </a:p>
        </p:txBody>
      </p:sp>
      <p:sp>
        <p:nvSpPr>
          <p:cNvPr id="64" name="Google Shape;64;p15"/>
          <p:cNvSpPr txBox="1">
            <a:spLocks noGrp="1"/>
          </p:cNvSpPr>
          <p:nvPr>
            <p:ph type="body" idx="1"/>
          </p:nvPr>
        </p:nvSpPr>
        <p:spPr>
          <a:xfrm>
            <a:off x="311700" y="781800"/>
            <a:ext cx="8520600" cy="4128600"/>
          </a:xfrm>
          <a:prstGeom prst="rect">
            <a:avLst/>
          </a:prstGeom>
        </p:spPr>
        <p:txBody>
          <a:bodyPr spcFirstLastPara="1" wrap="square" lIns="91425" tIns="91425" rIns="91425" bIns="91425" anchor="t" anchorCtr="0">
            <a:normAutofit/>
          </a:bodyPr>
          <a:lstStyle/>
          <a:p>
            <a:pPr marL="0" lvl="0" indent="0" algn="just" rtl="0">
              <a:lnSpc>
                <a:spcPct val="120000"/>
              </a:lnSpc>
              <a:spcBef>
                <a:spcPts val="1200"/>
              </a:spcBef>
              <a:spcAft>
                <a:spcPts val="0"/>
              </a:spcAft>
              <a:buClr>
                <a:schemeClr val="dk1"/>
              </a:buClr>
              <a:buSzPts val="1100"/>
              <a:buFont typeface="Arial"/>
              <a:buNone/>
            </a:pPr>
            <a:r>
              <a:rPr lang="en-GB" sz="1350" dirty="0">
                <a:solidFill>
                  <a:schemeClr val="dk1"/>
                </a:solidFill>
              </a:rPr>
              <a:t>Medical termination of pregnancy.</a:t>
            </a:r>
            <a:endParaRPr sz="900" dirty="0">
              <a:solidFill>
                <a:schemeClr val="dk1"/>
              </a:solidFill>
              <a:highlight>
                <a:srgbClr val="FFFFFF"/>
              </a:highlight>
            </a:endParaRPr>
          </a:p>
          <a:p>
            <a:pPr marL="0" lvl="0" indent="0" algn="just" rtl="0">
              <a:lnSpc>
                <a:spcPct val="150000"/>
              </a:lnSpc>
              <a:spcBef>
                <a:spcPts val="900"/>
              </a:spcBef>
              <a:spcAft>
                <a:spcPts val="0"/>
              </a:spcAft>
              <a:buClr>
                <a:schemeClr val="dk1"/>
              </a:buClr>
              <a:buSzPts val="1100"/>
              <a:buFont typeface="Arial"/>
              <a:buNone/>
            </a:pPr>
            <a:r>
              <a:rPr lang="en-GB" sz="900" dirty="0">
                <a:solidFill>
                  <a:schemeClr val="dk1"/>
                </a:solidFill>
                <a:highlight>
                  <a:srgbClr val="FFFFFF"/>
                </a:highlight>
              </a:rPr>
              <a:t>Subject to the provisions of this section, a person shall not be guilty of an offence under the law relating to abortion when a pregnancy is terminated by a registered medical practitioner if two registered medical practitioners are of the opinion, formed in good faith—</a:t>
            </a:r>
            <a:endParaRPr sz="900" dirty="0">
              <a:solidFill>
                <a:schemeClr val="dk1"/>
              </a:solidFill>
              <a:highlight>
                <a:srgbClr val="FFFFFF"/>
              </a:highlight>
            </a:endParaRPr>
          </a:p>
          <a:p>
            <a:pPr marL="0" lvl="0" indent="0" algn="just" rtl="0">
              <a:lnSpc>
                <a:spcPct val="150000"/>
              </a:lnSpc>
              <a:spcBef>
                <a:spcPts val="500"/>
              </a:spcBef>
              <a:spcAft>
                <a:spcPts val="0"/>
              </a:spcAft>
              <a:buClr>
                <a:schemeClr val="dk1"/>
              </a:buClr>
              <a:buSzPts val="1100"/>
              <a:buFont typeface="Arial"/>
              <a:buNone/>
            </a:pPr>
            <a:r>
              <a:rPr lang="en-GB" sz="900" dirty="0">
                <a:solidFill>
                  <a:schemeClr val="dk1"/>
                </a:solidFill>
                <a:highlight>
                  <a:srgbClr val="FFFFFF"/>
                </a:highlight>
              </a:rPr>
              <a:t>that the pregnancy has not exceeded its twenty-fourth week and that the continuance of the pregnancy would involve risk, greater than if the pregnancy were terminated, of injury to the physical or mental health of the pregnant woman or any existing children of her family; or</a:t>
            </a:r>
            <a:endParaRPr sz="900" dirty="0">
              <a:solidFill>
                <a:schemeClr val="dk1"/>
              </a:solidFill>
              <a:highlight>
                <a:srgbClr val="FFFFFF"/>
              </a:highlight>
            </a:endParaRPr>
          </a:p>
          <a:p>
            <a:pPr marL="0" lvl="0" indent="0" algn="just" rtl="0">
              <a:lnSpc>
                <a:spcPct val="150000"/>
              </a:lnSpc>
              <a:spcBef>
                <a:spcPts val="500"/>
              </a:spcBef>
              <a:spcAft>
                <a:spcPts val="0"/>
              </a:spcAft>
              <a:buClr>
                <a:schemeClr val="dk1"/>
              </a:buClr>
              <a:buSzPts val="1100"/>
              <a:buFont typeface="Arial"/>
              <a:buNone/>
            </a:pPr>
            <a:r>
              <a:rPr lang="en-GB" sz="900" dirty="0">
                <a:solidFill>
                  <a:schemeClr val="dk1"/>
                </a:solidFill>
                <a:highlight>
                  <a:srgbClr val="FFFFFF"/>
                </a:highlight>
              </a:rPr>
              <a:t>that the termination is necessary to prevent grave permanent injury to the physical or mental health of the pregnant woman; or</a:t>
            </a:r>
            <a:endParaRPr sz="900" dirty="0">
              <a:solidFill>
                <a:schemeClr val="dk1"/>
              </a:solidFill>
              <a:highlight>
                <a:srgbClr val="FFFFFF"/>
              </a:highlight>
            </a:endParaRPr>
          </a:p>
          <a:p>
            <a:pPr marL="0" lvl="0" indent="0" algn="just" rtl="0">
              <a:lnSpc>
                <a:spcPct val="150000"/>
              </a:lnSpc>
              <a:spcBef>
                <a:spcPts val="500"/>
              </a:spcBef>
              <a:spcAft>
                <a:spcPts val="0"/>
              </a:spcAft>
              <a:buClr>
                <a:schemeClr val="dk1"/>
              </a:buClr>
              <a:buSzPts val="1100"/>
              <a:buFont typeface="Arial"/>
              <a:buNone/>
            </a:pPr>
            <a:r>
              <a:rPr lang="en-GB" sz="900" dirty="0">
                <a:solidFill>
                  <a:schemeClr val="dk1"/>
                </a:solidFill>
                <a:highlight>
                  <a:srgbClr val="FFFFFF"/>
                </a:highlight>
              </a:rPr>
              <a:t>that the continuance of the pregnancy would involve risk to the life of the pregnant woman, greater than if the pregnancy were terminated; or</a:t>
            </a:r>
            <a:endParaRPr sz="900" dirty="0">
              <a:solidFill>
                <a:schemeClr val="dk1"/>
              </a:solidFill>
              <a:highlight>
                <a:srgbClr val="FFFFFF"/>
              </a:highlight>
            </a:endParaRPr>
          </a:p>
          <a:p>
            <a:pPr marL="0" lvl="0" indent="0" algn="just" rtl="0">
              <a:lnSpc>
                <a:spcPct val="150000"/>
              </a:lnSpc>
              <a:spcBef>
                <a:spcPts val="500"/>
              </a:spcBef>
              <a:spcAft>
                <a:spcPts val="0"/>
              </a:spcAft>
              <a:buClr>
                <a:schemeClr val="dk1"/>
              </a:buClr>
              <a:buSzPts val="1100"/>
              <a:buFont typeface="Arial"/>
              <a:buNone/>
            </a:pPr>
            <a:r>
              <a:rPr lang="en-GB" sz="900" dirty="0">
                <a:solidFill>
                  <a:schemeClr val="dk1"/>
                </a:solidFill>
                <a:highlight>
                  <a:srgbClr val="FFFFFF"/>
                </a:highlight>
              </a:rPr>
              <a:t>that there is a substantial risk that if the child were born it would suffer from such physical or mental abnormalities as to be seriously handicapped.</a:t>
            </a:r>
          </a:p>
          <a:p>
            <a:pPr marL="0" lvl="0" indent="0" algn="l" rtl="0">
              <a:spcBef>
                <a:spcPts val="500"/>
              </a:spcBef>
              <a:spcAft>
                <a:spcPts val="1200"/>
              </a:spcAft>
              <a:buNone/>
            </a:pPr>
            <a:endParaRPr lang="en-GB" sz="1100" dirty="0">
              <a:solidFill>
                <a:schemeClr val="tx1"/>
              </a:solidFill>
            </a:endParaRPr>
          </a:p>
          <a:p>
            <a:pPr marL="0" lvl="0" indent="0" algn="l" rtl="0">
              <a:spcBef>
                <a:spcPts val="500"/>
              </a:spcBef>
              <a:spcAft>
                <a:spcPts val="1200"/>
              </a:spcAft>
              <a:buNone/>
            </a:pPr>
            <a:endParaRPr lang="en-GB" sz="1100" dirty="0">
              <a:solidFill>
                <a:schemeClr val="tx1"/>
              </a:solidFill>
            </a:endParaRPr>
          </a:p>
          <a:p>
            <a:pPr marL="0" lvl="0" indent="0" algn="l" rtl="0">
              <a:spcBef>
                <a:spcPts val="500"/>
              </a:spcBef>
              <a:spcAft>
                <a:spcPts val="1200"/>
              </a:spcAft>
              <a:buNone/>
            </a:pPr>
            <a:endParaRPr lang="en-GB" sz="1100" dirty="0">
              <a:solidFill>
                <a:schemeClr val="tx1"/>
              </a:solidFill>
            </a:endParaRPr>
          </a:p>
          <a:p>
            <a:pPr marL="0" lvl="0" indent="0" algn="l" rtl="0">
              <a:spcBef>
                <a:spcPts val="500"/>
              </a:spcBef>
              <a:spcAft>
                <a:spcPts val="1200"/>
              </a:spcAft>
              <a:buNone/>
            </a:pPr>
            <a:r>
              <a:rPr lang="en-GB" sz="1100" dirty="0">
                <a:solidFill>
                  <a:schemeClr val="tx1"/>
                </a:solidFill>
              </a:rPr>
              <a:t>					- https://www.legislation.gov.uk/ukpga/1967/87/section/1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7"/>
          <p:cNvSpPr txBox="1">
            <a:spLocks noGrp="1"/>
          </p:cNvSpPr>
          <p:nvPr>
            <p:ph type="body" idx="1"/>
          </p:nvPr>
        </p:nvSpPr>
        <p:spPr>
          <a:xfrm>
            <a:off x="457200" y="519113"/>
            <a:ext cx="8229600" cy="4075500"/>
          </a:xfrm>
          <a:prstGeom prst="rect">
            <a:avLst/>
          </a:prstGeom>
          <a:noFill/>
          <a:ln>
            <a:noFill/>
          </a:ln>
        </p:spPr>
        <p:txBody>
          <a:bodyPr spcFirstLastPara="1" wrap="square" lIns="91425" tIns="45700" rIns="91425" bIns="45700" anchor="t" anchorCtr="0">
            <a:normAutofit fontScale="85000" lnSpcReduction="20000"/>
          </a:bodyPr>
          <a:lstStyle/>
          <a:p>
            <a:pPr marL="342900" marR="0" lvl="0" indent="-314325" algn="l" rtl="0">
              <a:lnSpc>
                <a:spcPct val="120000"/>
              </a:lnSpc>
              <a:spcBef>
                <a:spcPts val="0"/>
              </a:spcBef>
              <a:spcAft>
                <a:spcPts val="0"/>
              </a:spcAft>
              <a:buClr>
                <a:schemeClr val="dk1"/>
              </a:buClr>
              <a:buSzPct val="100000"/>
              <a:buFont typeface="Arial"/>
              <a:buChar char="•"/>
            </a:pPr>
            <a:r>
              <a:rPr lang="en-GB" sz="2600" b="0" i="0" u="none" strike="noStrike" cap="none" dirty="0">
                <a:solidFill>
                  <a:schemeClr val="dk1"/>
                </a:solidFill>
                <a:latin typeface="+mn-lt"/>
                <a:ea typeface="Calibri"/>
                <a:cs typeface="Calibri"/>
                <a:sym typeface="Calibri"/>
              </a:rPr>
              <a:t>‘</a:t>
            </a:r>
            <a:r>
              <a:rPr lang="en-GB" sz="2600" b="0" i="1" u="none" strike="noStrike" cap="none" dirty="0">
                <a:solidFill>
                  <a:schemeClr val="dk1"/>
                </a:solidFill>
                <a:latin typeface="+mn-lt"/>
                <a:ea typeface="Calibri"/>
                <a:cs typeface="Calibri"/>
                <a:sym typeface="Calibri"/>
              </a:rPr>
              <a:t>First Premise </a:t>
            </a:r>
            <a:r>
              <a:rPr lang="en-GB" sz="2600" b="0" i="0" u="none" strike="noStrike" cap="none" dirty="0">
                <a:solidFill>
                  <a:schemeClr val="dk1"/>
                </a:solidFill>
                <a:latin typeface="+mn-lt"/>
                <a:ea typeface="Calibri"/>
                <a:cs typeface="Calibri"/>
                <a:sym typeface="Calibri"/>
              </a:rPr>
              <a:t>  At some stage, we have something, call it </a:t>
            </a:r>
            <a:r>
              <a:rPr lang="en-GB" sz="2600" b="0" i="1" u="none" strike="noStrike" cap="none" dirty="0">
                <a:solidFill>
                  <a:schemeClr val="dk1"/>
                </a:solidFill>
                <a:latin typeface="+mn-lt"/>
                <a:ea typeface="Calibri"/>
                <a:cs typeface="Calibri"/>
                <a:sym typeface="Calibri"/>
              </a:rPr>
              <a:t>x</a:t>
            </a:r>
            <a:r>
              <a:rPr lang="en-GB" sz="2600" b="0" i="0" u="none" strike="noStrike" cap="none" dirty="0">
                <a:solidFill>
                  <a:schemeClr val="dk1"/>
                </a:solidFill>
                <a:latin typeface="+mn-lt"/>
                <a:ea typeface="Calibri"/>
                <a:cs typeface="Calibri"/>
                <a:sym typeface="Calibri"/>
              </a:rPr>
              <a:t>, with a certain property, call if </a:t>
            </a:r>
            <a:r>
              <a:rPr lang="en-GB" sz="2600" b="0" i="1" u="none" strike="noStrike" cap="none" dirty="0">
                <a:solidFill>
                  <a:schemeClr val="dk1"/>
                </a:solidFill>
                <a:latin typeface="+mn-lt"/>
                <a:ea typeface="Calibri"/>
                <a:cs typeface="Calibri"/>
                <a:sym typeface="Calibri"/>
              </a:rPr>
              <a:t>y</a:t>
            </a:r>
            <a:r>
              <a:rPr lang="en-GB" sz="2600" b="0" i="0" u="none" strike="noStrike" cap="none" dirty="0">
                <a:solidFill>
                  <a:schemeClr val="dk1"/>
                </a:solidFill>
                <a:latin typeface="+mn-lt"/>
                <a:ea typeface="Calibri"/>
                <a:cs typeface="Calibri"/>
                <a:sym typeface="Calibri"/>
              </a:rPr>
              <a:t>.</a:t>
            </a:r>
          </a:p>
          <a:p>
            <a:pPr marL="28575" marR="0" lvl="0" indent="0" algn="l" rtl="0">
              <a:lnSpc>
                <a:spcPct val="120000"/>
              </a:lnSpc>
              <a:spcBef>
                <a:spcPts val="0"/>
              </a:spcBef>
              <a:spcAft>
                <a:spcPts val="0"/>
              </a:spcAft>
              <a:buClr>
                <a:schemeClr val="dk1"/>
              </a:buClr>
              <a:buSzPct val="100000"/>
              <a:buNone/>
            </a:pPr>
            <a:r>
              <a:rPr lang="en-GB" sz="2600" b="0" i="0" u="none" strike="noStrike" cap="none" dirty="0">
                <a:solidFill>
                  <a:schemeClr val="dk1"/>
                </a:solidFill>
                <a:latin typeface="+mn-lt"/>
                <a:ea typeface="Calibri"/>
                <a:cs typeface="Calibri"/>
                <a:sym typeface="Calibri"/>
              </a:rPr>
              <a:t> </a:t>
            </a:r>
            <a:endParaRPr sz="2600" dirty="0">
              <a:latin typeface="+mn-lt"/>
            </a:endParaRPr>
          </a:p>
          <a:p>
            <a:pPr marL="342900" marR="0" lvl="0" indent="-314325" algn="l" rtl="0">
              <a:lnSpc>
                <a:spcPct val="120000"/>
              </a:lnSpc>
              <a:spcBef>
                <a:spcPts val="600"/>
              </a:spcBef>
              <a:spcAft>
                <a:spcPts val="0"/>
              </a:spcAft>
              <a:buClr>
                <a:schemeClr val="dk1"/>
              </a:buClr>
              <a:buSzPct val="100000"/>
              <a:buFont typeface="Arial"/>
              <a:buChar char="•"/>
            </a:pPr>
            <a:r>
              <a:rPr lang="en-GB" sz="2600" b="0" i="1" u="none" strike="noStrike" cap="none" dirty="0">
                <a:solidFill>
                  <a:schemeClr val="dk1"/>
                </a:solidFill>
                <a:latin typeface="+mn-lt"/>
                <a:ea typeface="Calibri"/>
                <a:cs typeface="Calibri"/>
                <a:sym typeface="Calibri"/>
              </a:rPr>
              <a:t>Second Premise</a:t>
            </a:r>
            <a:r>
              <a:rPr lang="en-GB" sz="2600" b="0" i="0" u="none" strike="noStrike" cap="none" dirty="0">
                <a:solidFill>
                  <a:schemeClr val="dk1"/>
                </a:solidFill>
                <a:latin typeface="+mn-lt"/>
                <a:ea typeface="Calibri"/>
                <a:cs typeface="Calibri"/>
                <a:sym typeface="Calibri"/>
              </a:rPr>
              <a:t> Tracking back through its development there is no point at which we can find a change in it which justifies our saying that at this point it changed in such a way that it acquired </a:t>
            </a:r>
            <a:r>
              <a:rPr lang="en-GB" sz="2600" b="0" i="1" u="none" strike="noStrike" cap="none" dirty="0">
                <a:solidFill>
                  <a:schemeClr val="dk1"/>
                </a:solidFill>
                <a:latin typeface="+mn-lt"/>
                <a:ea typeface="Calibri"/>
                <a:cs typeface="Calibri"/>
                <a:sym typeface="Calibri"/>
              </a:rPr>
              <a:t>F</a:t>
            </a:r>
            <a:r>
              <a:rPr lang="en-GB" sz="2600" b="0" i="0" u="none" strike="noStrike" cap="none" dirty="0">
                <a:solidFill>
                  <a:schemeClr val="dk1"/>
                </a:solidFill>
                <a:latin typeface="+mn-lt"/>
                <a:ea typeface="Calibri"/>
                <a:cs typeface="Calibri"/>
                <a:sym typeface="Calibri"/>
              </a:rPr>
              <a:t> when it had not had it before.</a:t>
            </a:r>
          </a:p>
          <a:p>
            <a:pPr marL="28575" marR="0" lvl="0" indent="0" algn="l" rtl="0">
              <a:lnSpc>
                <a:spcPct val="120000"/>
              </a:lnSpc>
              <a:spcBef>
                <a:spcPts val="600"/>
              </a:spcBef>
              <a:spcAft>
                <a:spcPts val="0"/>
              </a:spcAft>
              <a:buClr>
                <a:schemeClr val="dk1"/>
              </a:buClr>
              <a:buSzPct val="100000"/>
              <a:buNone/>
            </a:pPr>
            <a:endParaRPr sz="2600" dirty="0">
              <a:latin typeface="+mn-lt"/>
            </a:endParaRPr>
          </a:p>
          <a:p>
            <a:pPr marL="342900" marR="0" lvl="0" indent="-314325" algn="l" rtl="0">
              <a:lnSpc>
                <a:spcPct val="120000"/>
              </a:lnSpc>
              <a:spcBef>
                <a:spcPts val="600"/>
              </a:spcBef>
              <a:spcAft>
                <a:spcPts val="0"/>
              </a:spcAft>
              <a:buClr>
                <a:schemeClr val="dk1"/>
              </a:buClr>
              <a:buSzPct val="100000"/>
              <a:buFont typeface="Arial"/>
              <a:buChar char="•"/>
            </a:pPr>
            <a:r>
              <a:rPr lang="en-GB" sz="2600" b="0" i="1" u="none" strike="noStrike" cap="none" dirty="0">
                <a:solidFill>
                  <a:schemeClr val="dk1"/>
                </a:solidFill>
                <a:latin typeface="+mn-lt"/>
                <a:ea typeface="Calibri"/>
                <a:cs typeface="Calibri"/>
                <a:sym typeface="Calibri"/>
              </a:rPr>
              <a:t>Conclusion</a:t>
            </a:r>
            <a:r>
              <a:rPr lang="en-GB" sz="2600" b="0" i="0" u="none" strike="noStrike" cap="none" dirty="0">
                <a:solidFill>
                  <a:schemeClr val="dk1"/>
                </a:solidFill>
                <a:latin typeface="+mn-lt"/>
                <a:ea typeface="Calibri"/>
                <a:cs typeface="Calibri"/>
                <a:sym typeface="Calibri"/>
              </a:rPr>
              <a:t> So it must have the property </a:t>
            </a:r>
            <a:r>
              <a:rPr lang="en-GB" sz="2600" b="0" i="1" u="none" strike="noStrike" cap="none" dirty="0">
                <a:solidFill>
                  <a:schemeClr val="dk1"/>
                </a:solidFill>
                <a:latin typeface="+mn-lt"/>
                <a:ea typeface="Calibri"/>
                <a:cs typeface="Calibri"/>
                <a:sym typeface="Calibri"/>
              </a:rPr>
              <a:t>F</a:t>
            </a:r>
            <a:r>
              <a:rPr lang="en-GB" sz="2600" b="0" i="0" u="none" strike="noStrike" cap="none" dirty="0">
                <a:solidFill>
                  <a:schemeClr val="dk1"/>
                </a:solidFill>
                <a:latin typeface="+mn-lt"/>
                <a:ea typeface="Calibri"/>
                <a:cs typeface="Calibri"/>
                <a:sym typeface="Calibri"/>
              </a:rPr>
              <a:t> right from the beginning’</a:t>
            </a:r>
            <a:endParaRPr sz="2600" dirty="0">
              <a:latin typeface="+mn-lt"/>
            </a:endParaRPr>
          </a:p>
          <a:p>
            <a:pPr marL="342900" marR="0" lvl="0" indent="-342900" algn="r" rtl="0">
              <a:lnSpc>
                <a:spcPct val="100000"/>
              </a:lnSpc>
              <a:spcBef>
                <a:spcPts val="600"/>
              </a:spcBef>
              <a:spcAft>
                <a:spcPts val="0"/>
              </a:spcAft>
              <a:buClr>
                <a:schemeClr val="dk1"/>
              </a:buClr>
              <a:buFont typeface="Calibri"/>
              <a:buNone/>
            </a:pPr>
            <a:r>
              <a:rPr lang="en-GB" sz="2600" b="0" i="0" u="none" strike="noStrike" cap="none" dirty="0">
                <a:solidFill>
                  <a:schemeClr val="dk1"/>
                </a:solidFill>
                <a:latin typeface="+mn-lt"/>
                <a:ea typeface="Calibri"/>
                <a:cs typeface="Calibri"/>
                <a:sym typeface="Calibri"/>
              </a:rPr>
              <a:t> - 	</a:t>
            </a:r>
            <a:r>
              <a:rPr lang="en-GB" sz="2600" b="0" i="0" u="none" strike="noStrike" cap="none" dirty="0" err="1">
                <a:solidFill>
                  <a:schemeClr val="dk1"/>
                </a:solidFill>
                <a:latin typeface="+mn-lt"/>
                <a:ea typeface="Calibri"/>
                <a:cs typeface="Calibri"/>
                <a:sym typeface="Calibri"/>
              </a:rPr>
              <a:t>Hursthouse</a:t>
            </a:r>
            <a:r>
              <a:rPr lang="en-GB" sz="2600" b="0" i="0" u="none" strike="noStrike" cap="none" dirty="0">
                <a:solidFill>
                  <a:schemeClr val="dk1"/>
                </a:solidFill>
                <a:latin typeface="+mn-lt"/>
                <a:ea typeface="Calibri"/>
                <a:cs typeface="Calibri"/>
                <a:sym typeface="Calibri"/>
              </a:rPr>
              <a:t>, </a:t>
            </a:r>
            <a:r>
              <a:rPr lang="en-GB" sz="2600" b="0" i="1" u="none" strike="noStrike" cap="none" dirty="0">
                <a:solidFill>
                  <a:schemeClr val="dk1"/>
                </a:solidFill>
                <a:latin typeface="+mn-lt"/>
                <a:ea typeface="Calibri"/>
                <a:cs typeface="Calibri"/>
                <a:sym typeface="Calibri"/>
              </a:rPr>
              <a:t>Beginning Lives</a:t>
            </a:r>
            <a:endParaRPr sz="2600" b="0" i="0" u="none" strike="noStrike" cap="none" dirty="0">
              <a:solidFill>
                <a:schemeClr val="dk1"/>
              </a:solidFill>
              <a:latin typeface="+mn-lt"/>
              <a:ea typeface="Calibri"/>
              <a:cs typeface="Calibri"/>
              <a:sym typeface="Calibri"/>
            </a:endParaRPr>
          </a:p>
          <a:p>
            <a:pPr marL="0" marR="0" lvl="0" indent="0" algn="l" rtl="0">
              <a:spcBef>
                <a:spcPts val="640"/>
              </a:spcBef>
              <a:spcAft>
                <a:spcPts val="1200"/>
              </a:spcAft>
              <a:buNone/>
            </a:pPr>
            <a:endParaRPr sz="24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8"/>
          <p:cNvSpPr txBox="1">
            <a:spLocks noGrp="1"/>
          </p:cNvSpPr>
          <p:nvPr>
            <p:ph type="body" idx="1"/>
          </p:nvPr>
        </p:nvSpPr>
        <p:spPr>
          <a:xfrm>
            <a:off x="457200" y="519113"/>
            <a:ext cx="8229600" cy="4075500"/>
          </a:xfrm>
          <a:prstGeom prst="rect">
            <a:avLst/>
          </a:prstGeom>
          <a:noFill/>
          <a:ln>
            <a:noFill/>
          </a:ln>
        </p:spPr>
        <p:txBody>
          <a:bodyPr spcFirstLastPara="1" wrap="square" lIns="91425" tIns="45700" rIns="91425" bIns="45700" anchor="t" anchorCtr="0">
            <a:normAutofit fontScale="70000" lnSpcReduction="20000"/>
          </a:bodyPr>
          <a:lstStyle/>
          <a:p>
            <a:pPr marL="342900" marR="0" lvl="0" indent="-314325" algn="l" rtl="0">
              <a:lnSpc>
                <a:spcPct val="120000"/>
              </a:lnSpc>
              <a:spcBef>
                <a:spcPts val="0"/>
              </a:spcBef>
              <a:spcAft>
                <a:spcPts val="0"/>
              </a:spcAft>
              <a:buClr>
                <a:schemeClr val="dk1"/>
              </a:buClr>
              <a:buSzPct val="100000"/>
              <a:buFont typeface="Arial"/>
              <a:buChar char="•"/>
            </a:pPr>
            <a:r>
              <a:rPr lang="en-GB" sz="2800" b="0" i="1" u="none" strike="noStrike" cap="none" dirty="0">
                <a:solidFill>
                  <a:schemeClr val="dk1"/>
                </a:solidFill>
                <a:latin typeface="+mj-lt"/>
                <a:ea typeface="Calibri"/>
                <a:cs typeface="Calibri"/>
                <a:sym typeface="Calibri"/>
              </a:rPr>
              <a:t>‘First Premise</a:t>
            </a:r>
            <a:r>
              <a:rPr lang="en-GB" sz="2800" b="0" i="0" u="none" strike="noStrike" cap="none" dirty="0">
                <a:solidFill>
                  <a:schemeClr val="dk1"/>
                </a:solidFill>
                <a:latin typeface="+mj-lt"/>
                <a:ea typeface="Calibri"/>
                <a:cs typeface="Calibri"/>
                <a:sym typeface="Calibri"/>
              </a:rPr>
              <a:t>   We have something with a certain property, namely a patch with the property of being blue (which used to be green).</a:t>
            </a:r>
          </a:p>
          <a:p>
            <a:pPr marL="28575" marR="0" lvl="0" indent="0" algn="l" rtl="0">
              <a:lnSpc>
                <a:spcPct val="120000"/>
              </a:lnSpc>
              <a:spcBef>
                <a:spcPts val="0"/>
              </a:spcBef>
              <a:spcAft>
                <a:spcPts val="0"/>
              </a:spcAft>
              <a:buClr>
                <a:schemeClr val="dk1"/>
              </a:buClr>
              <a:buSzPct val="100000"/>
              <a:buNone/>
            </a:pPr>
            <a:endParaRPr sz="2800" dirty="0">
              <a:latin typeface="+mj-lt"/>
            </a:endParaRPr>
          </a:p>
          <a:p>
            <a:pPr marL="342900" marR="0" lvl="0" indent="-314325" algn="l" rtl="0">
              <a:lnSpc>
                <a:spcPct val="120000"/>
              </a:lnSpc>
              <a:spcBef>
                <a:spcPts val="600"/>
              </a:spcBef>
              <a:spcAft>
                <a:spcPts val="0"/>
              </a:spcAft>
              <a:buClr>
                <a:schemeClr val="dk1"/>
              </a:buClr>
              <a:buSzPct val="100000"/>
              <a:buFont typeface="Arial"/>
              <a:buChar char="•"/>
            </a:pPr>
            <a:r>
              <a:rPr lang="en-GB" sz="2800" b="0" i="1" u="none" strike="noStrike" cap="none" dirty="0">
                <a:solidFill>
                  <a:schemeClr val="dk1"/>
                </a:solidFill>
                <a:latin typeface="+mj-lt"/>
                <a:ea typeface="Calibri"/>
                <a:cs typeface="Calibri"/>
                <a:sym typeface="Calibri"/>
              </a:rPr>
              <a:t>Second Premise </a:t>
            </a:r>
            <a:r>
              <a:rPr lang="en-GB" sz="2800" b="0" i="0" u="none" strike="noStrike" cap="none" dirty="0">
                <a:solidFill>
                  <a:schemeClr val="dk1"/>
                </a:solidFill>
                <a:latin typeface="+mj-lt"/>
                <a:ea typeface="Calibri"/>
                <a:cs typeface="Calibri"/>
                <a:sym typeface="Calibri"/>
              </a:rPr>
              <a:t> Tracing it back through its gradual changes as it faded in the sun to a slightly less pure green to an increasingly blue one, through a particular green turquoise and so on to blue, there is no point at which we can find a change in it which justifies our saying that at this point it changed in such a way that it became blue when it had not been before</a:t>
            </a:r>
          </a:p>
          <a:p>
            <a:pPr marL="342900" marR="0" lvl="0" indent="-314325" algn="l" rtl="0">
              <a:lnSpc>
                <a:spcPct val="120000"/>
              </a:lnSpc>
              <a:spcBef>
                <a:spcPts val="600"/>
              </a:spcBef>
              <a:spcAft>
                <a:spcPts val="0"/>
              </a:spcAft>
              <a:buClr>
                <a:schemeClr val="dk1"/>
              </a:buClr>
              <a:buSzPct val="100000"/>
              <a:buFont typeface="Arial"/>
              <a:buChar char="•"/>
            </a:pPr>
            <a:endParaRPr sz="2800" dirty="0">
              <a:latin typeface="+mj-lt"/>
            </a:endParaRPr>
          </a:p>
          <a:p>
            <a:pPr marL="342900" marR="0" lvl="0" indent="-314325" algn="l" rtl="0">
              <a:lnSpc>
                <a:spcPct val="120000"/>
              </a:lnSpc>
              <a:spcBef>
                <a:spcPts val="600"/>
              </a:spcBef>
              <a:spcAft>
                <a:spcPts val="0"/>
              </a:spcAft>
              <a:buClr>
                <a:schemeClr val="dk1"/>
              </a:buClr>
              <a:buSzPct val="100000"/>
              <a:buFont typeface="Arial"/>
              <a:buChar char="•"/>
            </a:pPr>
            <a:r>
              <a:rPr lang="en-GB" sz="2800" b="0" i="1" u="none" strike="noStrike" cap="none" dirty="0">
                <a:solidFill>
                  <a:schemeClr val="dk1"/>
                </a:solidFill>
                <a:latin typeface="+mj-lt"/>
                <a:ea typeface="Calibri"/>
                <a:cs typeface="Calibri"/>
                <a:sym typeface="Calibri"/>
              </a:rPr>
              <a:t>Conclusion</a:t>
            </a:r>
            <a:r>
              <a:rPr lang="en-GB" sz="2800" b="0" i="0" u="none" strike="noStrike" cap="none" dirty="0">
                <a:solidFill>
                  <a:schemeClr val="dk1"/>
                </a:solidFill>
                <a:latin typeface="+mj-lt"/>
                <a:ea typeface="Calibri"/>
                <a:cs typeface="Calibri"/>
                <a:sym typeface="Calibri"/>
              </a:rPr>
              <a:t>  So it must have been blue right from the beginning’</a:t>
            </a:r>
            <a:endParaRPr sz="2800" dirty="0">
              <a:latin typeface="+mj-lt"/>
            </a:endParaRPr>
          </a:p>
          <a:p>
            <a:pPr marL="342900" marR="0" lvl="0" indent="-342900" algn="r" rtl="0">
              <a:lnSpc>
                <a:spcPct val="80000"/>
              </a:lnSpc>
              <a:spcBef>
                <a:spcPts val="520"/>
              </a:spcBef>
              <a:spcAft>
                <a:spcPts val="0"/>
              </a:spcAft>
              <a:buClr>
                <a:schemeClr val="dk1"/>
              </a:buClr>
              <a:buFont typeface="Calibri"/>
              <a:buNone/>
            </a:pPr>
            <a:r>
              <a:rPr lang="en-GB" sz="2800" b="0" i="0" u="none" strike="noStrike" cap="none" dirty="0">
                <a:solidFill>
                  <a:schemeClr val="dk1"/>
                </a:solidFill>
                <a:latin typeface="+mj-lt"/>
                <a:ea typeface="Calibri"/>
                <a:cs typeface="Calibri"/>
                <a:sym typeface="Calibri"/>
              </a:rPr>
              <a:t>- </a:t>
            </a:r>
            <a:r>
              <a:rPr lang="en-GB" sz="2800" b="0" i="0" u="none" strike="noStrike" cap="none" dirty="0" err="1">
                <a:solidFill>
                  <a:schemeClr val="dk1"/>
                </a:solidFill>
                <a:latin typeface="+mj-lt"/>
                <a:ea typeface="Calibri"/>
                <a:cs typeface="Calibri"/>
                <a:sym typeface="Calibri"/>
              </a:rPr>
              <a:t>Hursthouse</a:t>
            </a:r>
            <a:r>
              <a:rPr lang="en-GB" sz="2800" b="0" i="0" u="none" strike="noStrike" cap="none" dirty="0">
                <a:solidFill>
                  <a:schemeClr val="dk1"/>
                </a:solidFill>
                <a:latin typeface="+mj-lt"/>
                <a:ea typeface="Calibri"/>
                <a:cs typeface="Calibri"/>
                <a:sym typeface="Calibri"/>
              </a:rPr>
              <a:t>, </a:t>
            </a:r>
            <a:r>
              <a:rPr lang="en-GB" sz="2800" b="0" i="1" u="none" strike="noStrike" cap="none" dirty="0">
                <a:solidFill>
                  <a:schemeClr val="dk1"/>
                </a:solidFill>
                <a:latin typeface="+mj-lt"/>
                <a:ea typeface="Calibri"/>
                <a:cs typeface="Calibri"/>
                <a:sym typeface="Calibri"/>
              </a:rPr>
              <a:t>Beginning Lives</a:t>
            </a:r>
            <a:endParaRPr sz="2800" b="0" i="0" u="none" strike="noStrike" cap="none" dirty="0">
              <a:solidFill>
                <a:schemeClr val="dk1"/>
              </a:solidFill>
              <a:latin typeface="+mj-lt"/>
              <a:ea typeface="Calibri"/>
              <a:cs typeface="Calibri"/>
              <a:sym typeface="Calibri"/>
            </a:endParaRPr>
          </a:p>
          <a:p>
            <a:pPr marL="0" marR="0" lvl="0" indent="0" algn="l" rtl="0">
              <a:spcBef>
                <a:spcPts val="640"/>
              </a:spcBef>
              <a:spcAft>
                <a:spcPts val="1200"/>
              </a:spcAft>
              <a:buNone/>
            </a:pPr>
            <a:endParaRPr sz="26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9"/>
          <p:cNvSpPr txBox="1">
            <a:spLocks noGrp="1"/>
          </p:cNvSpPr>
          <p:nvPr>
            <p:ph type="title"/>
          </p:nvPr>
        </p:nvSpPr>
        <p:spPr>
          <a:xfrm>
            <a:off x="457200" y="205978"/>
            <a:ext cx="8229600" cy="857400"/>
          </a:xfrm>
          <a:prstGeom prst="rect">
            <a:avLst/>
          </a:prstGeom>
          <a:noFill/>
          <a:ln>
            <a:noFill/>
          </a:ln>
        </p:spPr>
        <p:txBody>
          <a:bodyPr spcFirstLastPara="1" wrap="square" lIns="91425" tIns="45700" rIns="91425" bIns="45700" anchor="ctr" anchorCtr="0">
            <a:normAutofit fontScale="90000"/>
          </a:bodyPr>
          <a:lstStyle/>
          <a:p>
            <a:pPr marL="0" marR="0" lvl="0" indent="0" algn="ctr" rtl="0">
              <a:lnSpc>
                <a:spcPct val="100000"/>
              </a:lnSpc>
              <a:spcBef>
                <a:spcPts val="0"/>
              </a:spcBef>
              <a:spcAft>
                <a:spcPts val="0"/>
              </a:spcAft>
              <a:buClr>
                <a:schemeClr val="dk1"/>
              </a:buClr>
              <a:buFont typeface="Calibri"/>
              <a:buNone/>
            </a:pPr>
            <a:r>
              <a:rPr lang="en-GB" sz="4000" b="0" i="0" u="none" strike="noStrike" cap="none" dirty="0">
                <a:solidFill>
                  <a:schemeClr val="dk1"/>
                </a:solidFill>
                <a:latin typeface="+mj-lt"/>
                <a:ea typeface="Calibri"/>
                <a:cs typeface="Calibri"/>
                <a:sym typeface="Calibri"/>
              </a:rPr>
              <a:t>Consequences of the Conservative View</a:t>
            </a:r>
            <a:endParaRPr dirty="0">
              <a:latin typeface="+mj-lt"/>
            </a:endParaRPr>
          </a:p>
        </p:txBody>
      </p:sp>
      <p:sp>
        <p:nvSpPr>
          <p:cNvPr id="86" name="Google Shape;86;p19"/>
          <p:cNvSpPr txBox="1">
            <a:spLocks noGrp="1"/>
          </p:cNvSpPr>
          <p:nvPr>
            <p:ph type="body" idx="1"/>
          </p:nvPr>
        </p:nvSpPr>
        <p:spPr>
          <a:xfrm>
            <a:off x="457200" y="1200150"/>
            <a:ext cx="8229600" cy="3394500"/>
          </a:xfrm>
          <a:prstGeom prst="rect">
            <a:avLst/>
          </a:prstGeom>
          <a:noFill/>
          <a:ln>
            <a:noFill/>
          </a:ln>
        </p:spPr>
        <p:txBody>
          <a:bodyPr spcFirstLastPara="1" wrap="square" lIns="91425" tIns="45700" rIns="91425" bIns="45700" anchor="t" anchorCtr="0">
            <a:normAutofit fontScale="25000" lnSpcReduction="20000"/>
          </a:bodyPr>
          <a:lstStyle/>
          <a:p>
            <a:pPr marL="342900" marR="0" lvl="0" indent="-342900" algn="l" rtl="0">
              <a:lnSpc>
                <a:spcPct val="90000"/>
              </a:lnSpc>
              <a:spcBef>
                <a:spcPts val="0"/>
              </a:spcBef>
              <a:spcAft>
                <a:spcPts val="0"/>
              </a:spcAft>
              <a:buClr>
                <a:schemeClr val="dk1"/>
              </a:buClr>
              <a:buFont typeface="Calibri"/>
              <a:buNone/>
            </a:pPr>
            <a:endParaRPr sz="9600" b="0" i="0" u="none" strike="noStrike" cap="none" dirty="0">
              <a:solidFill>
                <a:schemeClr val="dk1"/>
              </a:solidFill>
              <a:latin typeface="+mn-lt"/>
              <a:ea typeface="Calibri"/>
              <a:cs typeface="Calibri"/>
              <a:sym typeface="Calibri"/>
            </a:endParaRPr>
          </a:p>
          <a:p>
            <a:pPr marL="342900" marR="0" lvl="0" indent="-312420" algn="l" rtl="0">
              <a:lnSpc>
                <a:spcPct val="90000"/>
              </a:lnSpc>
              <a:spcBef>
                <a:spcPts val="64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Allowing for severely ill babies to be born.</a:t>
            </a:r>
            <a:endParaRPr sz="8000" dirty="0">
              <a:latin typeface="+mn-lt"/>
            </a:endParaRPr>
          </a:p>
          <a:p>
            <a:pPr marL="342900" marR="0" lvl="0" indent="-139700" algn="l" rtl="0">
              <a:lnSpc>
                <a:spcPct val="90000"/>
              </a:lnSpc>
              <a:spcBef>
                <a:spcPts val="640"/>
              </a:spcBef>
              <a:spcAft>
                <a:spcPts val="0"/>
              </a:spcAft>
              <a:buClr>
                <a:schemeClr val="dk1"/>
              </a:buClr>
              <a:buSzPct val="100000"/>
              <a:buFont typeface="Arial"/>
              <a:buNone/>
            </a:pPr>
            <a:endParaRPr sz="8000" b="0" i="0" u="none" strike="noStrike" cap="none" dirty="0">
              <a:solidFill>
                <a:schemeClr val="dk1"/>
              </a:solidFill>
              <a:latin typeface="+mn-lt"/>
              <a:ea typeface="Calibri"/>
              <a:cs typeface="Calibri"/>
              <a:sym typeface="Calibri"/>
            </a:endParaRPr>
          </a:p>
          <a:p>
            <a:pPr marL="342900" marR="0" lvl="0" indent="-312420" algn="l" rtl="0">
              <a:lnSpc>
                <a:spcPct val="90000"/>
              </a:lnSpc>
              <a:spcBef>
                <a:spcPts val="64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Cases of rape</a:t>
            </a:r>
          </a:p>
          <a:p>
            <a:pPr marL="342900" marR="0" lvl="0" indent="-312420" algn="l" rtl="0">
              <a:lnSpc>
                <a:spcPct val="90000"/>
              </a:lnSpc>
              <a:spcBef>
                <a:spcPts val="640"/>
              </a:spcBef>
              <a:spcAft>
                <a:spcPts val="0"/>
              </a:spcAft>
              <a:buClr>
                <a:schemeClr val="dk1"/>
              </a:buClr>
              <a:buSzPct val="100000"/>
              <a:buFont typeface="Arial"/>
              <a:buChar char="•"/>
            </a:pPr>
            <a:endParaRPr lang="en-GB" sz="8000" b="0" i="0" u="none" strike="noStrike" cap="none" dirty="0">
              <a:solidFill>
                <a:schemeClr val="dk1"/>
              </a:solidFill>
              <a:latin typeface="+mn-lt"/>
              <a:ea typeface="Calibri"/>
              <a:cs typeface="Calibri"/>
              <a:sym typeface="Calibri"/>
            </a:endParaRPr>
          </a:p>
          <a:p>
            <a:pPr marL="342900" marR="0" lvl="0" indent="-312420" algn="l" rtl="0">
              <a:lnSpc>
                <a:spcPct val="90000"/>
              </a:lnSpc>
              <a:spcBef>
                <a:spcPts val="64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Restrictions on IVF</a:t>
            </a:r>
          </a:p>
          <a:p>
            <a:pPr marL="30480" marR="0" lvl="0" indent="0" algn="l" rtl="0">
              <a:lnSpc>
                <a:spcPct val="90000"/>
              </a:lnSpc>
              <a:spcBef>
                <a:spcPts val="640"/>
              </a:spcBef>
              <a:spcAft>
                <a:spcPts val="0"/>
              </a:spcAft>
              <a:buClr>
                <a:schemeClr val="dk1"/>
              </a:buClr>
              <a:buSzPct val="100000"/>
              <a:buNone/>
            </a:pPr>
            <a:endParaRPr lang="en-GB" sz="8000" b="0" i="0" u="none" strike="noStrike" cap="none" dirty="0">
              <a:solidFill>
                <a:schemeClr val="dk1"/>
              </a:solidFill>
              <a:latin typeface="+mn-lt"/>
              <a:ea typeface="Calibri"/>
              <a:cs typeface="Calibri"/>
              <a:sym typeface="Calibri"/>
            </a:endParaRPr>
          </a:p>
          <a:p>
            <a:pPr marL="342900" marR="0" lvl="0" indent="-312420" algn="l" rtl="0">
              <a:lnSpc>
                <a:spcPct val="90000"/>
              </a:lnSpc>
              <a:spcBef>
                <a:spcPts val="64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Prevention of experimentation on foetal tissue.</a:t>
            </a:r>
          </a:p>
          <a:p>
            <a:pPr marL="342900" marR="0" lvl="0" indent="-312420" algn="l" rtl="0">
              <a:lnSpc>
                <a:spcPct val="90000"/>
              </a:lnSpc>
              <a:spcBef>
                <a:spcPts val="640"/>
              </a:spcBef>
              <a:spcAft>
                <a:spcPts val="0"/>
              </a:spcAft>
              <a:buClr>
                <a:schemeClr val="dk1"/>
              </a:buClr>
              <a:buSzPct val="100000"/>
              <a:buFont typeface="Arial"/>
              <a:buChar char="•"/>
            </a:pPr>
            <a:endParaRPr sz="8000" b="0" i="0" u="none" strike="noStrike" cap="none" dirty="0">
              <a:solidFill>
                <a:schemeClr val="dk1"/>
              </a:solidFill>
              <a:latin typeface="+mn-lt"/>
              <a:ea typeface="Calibri"/>
              <a:cs typeface="Calibri"/>
              <a:sym typeface="Calibri"/>
            </a:endParaRPr>
          </a:p>
          <a:p>
            <a:pPr marL="342900" marR="0" lvl="0" indent="-312420" algn="l" rtl="0">
              <a:lnSpc>
                <a:spcPct val="90000"/>
              </a:lnSpc>
              <a:spcBef>
                <a:spcPts val="64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Harm or death for the mother</a:t>
            </a:r>
            <a:endParaRPr sz="8000" dirty="0">
              <a:latin typeface="+mn-lt"/>
            </a:endParaRPr>
          </a:p>
          <a:p>
            <a:pPr marL="742950" marR="0" lvl="1" indent="-259080" algn="l" rtl="0">
              <a:lnSpc>
                <a:spcPct val="90000"/>
              </a:lnSpc>
              <a:spcBef>
                <a:spcPts val="56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Self defence argument</a:t>
            </a:r>
            <a:endParaRPr sz="8000" dirty="0">
              <a:latin typeface="+mn-lt"/>
            </a:endParaRPr>
          </a:p>
          <a:p>
            <a:pPr marL="742950" marR="0" lvl="1" indent="-259080" algn="l" rtl="0">
              <a:lnSpc>
                <a:spcPct val="90000"/>
              </a:lnSpc>
              <a:spcBef>
                <a:spcPts val="560"/>
              </a:spcBef>
              <a:spcAft>
                <a:spcPts val="0"/>
              </a:spcAft>
              <a:buClr>
                <a:schemeClr val="dk1"/>
              </a:buClr>
              <a:buSzPct val="100000"/>
              <a:buFont typeface="Arial"/>
              <a:buChar char="–"/>
            </a:pPr>
            <a:r>
              <a:rPr lang="en-GB" sz="8000" b="0" i="0" u="none" strike="noStrike" cap="none" dirty="0">
                <a:solidFill>
                  <a:schemeClr val="dk1"/>
                </a:solidFill>
                <a:latin typeface="+mn-lt"/>
                <a:ea typeface="Calibri"/>
                <a:cs typeface="Calibri"/>
                <a:sym typeface="Calibri"/>
              </a:rPr>
              <a:t>Doctrine of double effect</a:t>
            </a:r>
            <a:endParaRPr sz="8000" dirty="0">
              <a:latin typeface="+mn-lt"/>
            </a:endParaRPr>
          </a:p>
          <a:p>
            <a:pPr marL="0" marR="0" lvl="0" indent="0" algn="l" rtl="0">
              <a:spcBef>
                <a:spcPts val="640"/>
              </a:spcBef>
              <a:spcAft>
                <a:spcPts val="1200"/>
              </a:spcAft>
              <a:buNone/>
            </a:pPr>
            <a:endParaRPr sz="2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
        <p:cNvGrpSpPr/>
        <p:nvPr/>
      </p:nvGrpSpPr>
      <p:grpSpPr>
        <a:xfrm>
          <a:off x="0" y="0"/>
          <a:ext cx="0" cy="0"/>
          <a:chOff x="0" y="0"/>
          <a:chExt cx="0" cy="0"/>
        </a:xfrm>
      </p:grpSpPr>
      <p:sp>
        <p:nvSpPr>
          <p:cNvPr id="27" name="Google Shape;27;p8"/>
          <p:cNvSpPr txBox="1">
            <a:spLocks noGrp="1"/>
          </p:cNvSpPr>
          <p:nvPr>
            <p:ph type="ctrTitle"/>
          </p:nvPr>
        </p:nvSpPr>
        <p:spPr>
          <a:xfrm>
            <a:off x="685800" y="1583342"/>
            <a:ext cx="7772400" cy="115985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The Extreme Liberal View</a:t>
            </a:r>
            <a:endParaRPr dirty="0"/>
          </a:p>
        </p:txBody>
      </p:sp>
      <p:sp>
        <p:nvSpPr>
          <p:cNvPr id="28" name="Google Shape;28;p8"/>
          <p:cNvSpPr txBox="1">
            <a:spLocks noGrp="1"/>
          </p:cNvSpPr>
          <p:nvPr>
            <p:ph type="subTitle" idx="1"/>
          </p:nvPr>
        </p:nvSpPr>
        <p:spPr>
          <a:xfrm>
            <a:off x="685800" y="2819883"/>
            <a:ext cx="7772400" cy="78473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spTree>
    <p:extLst>
      <p:ext uri="{BB962C8B-B14F-4D97-AF65-F5344CB8AC3E}">
        <p14:creationId xmlns:p14="http://schemas.microsoft.com/office/powerpoint/2010/main" val="2251883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
        <p:cNvGrpSpPr/>
        <p:nvPr/>
      </p:nvGrpSpPr>
      <p:grpSpPr>
        <a:xfrm>
          <a:off x="0" y="0"/>
          <a:ext cx="0" cy="0"/>
          <a:chOff x="0" y="0"/>
          <a:chExt cx="0" cy="0"/>
        </a:xfrm>
      </p:grpSpPr>
      <p:sp>
        <p:nvSpPr>
          <p:cNvPr id="33" name="Google Shape;33;p9"/>
          <p:cNvSpPr txBox="1">
            <a:spLocks noGrp="1"/>
          </p:cNvSpPr>
          <p:nvPr>
            <p:ph type="title"/>
          </p:nvPr>
        </p:nvSpPr>
        <p:spPr>
          <a:xfrm>
            <a:off x="457200" y="205978"/>
            <a:ext cx="8229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The Extreme Liberal View</a:t>
            </a:r>
            <a:endParaRPr dirty="0"/>
          </a:p>
        </p:txBody>
      </p:sp>
      <p:sp>
        <p:nvSpPr>
          <p:cNvPr id="34" name="Google Shape;34;p9"/>
          <p:cNvSpPr txBox="1">
            <a:spLocks noGrp="1"/>
          </p:cNvSpPr>
          <p:nvPr>
            <p:ph type="body" idx="1"/>
          </p:nvPr>
        </p:nvSpPr>
        <p:spPr>
          <a:xfrm>
            <a:off x="457200" y="1200150"/>
            <a:ext cx="8229600" cy="37257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dirty="0">
                <a:solidFill>
                  <a:schemeClr val="tx1"/>
                </a:solidFill>
              </a:rPr>
              <a:t>The foetus is morally equivalent to a piece of human tissue or body part</a:t>
            </a:r>
            <a:endParaRPr dirty="0">
              <a:solidFill>
                <a:schemeClr val="tx1"/>
              </a:solidFill>
            </a:endParaRPr>
          </a:p>
          <a:p>
            <a:pPr marL="0" lvl="0" indent="0" algn="l" rtl="0">
              <a:spcBef>
                <a:spcPts val="600"/>
              </a:spcBef>
              <a:spcAft>
                <a:spcPts val="0"/>
              </a:spcAft>
              <a:buNone/>
            </a:pPr>
            <a:endParaRPr dirty="0">
              <a:solidFill>
                <a:schemeClr val="tx1"/>
              </a:solidFill>
            </a:endParaRPr>
          </a:p>
          <a:p>
            <a:pPr marL="0" lvl="0" indent="0" algn="l" rtl="0">
              <a:spcBef>
                <a:spcPts val="600"/>
              </a:spcBef>
              <a:spcAft>
                <a:spcPts val="0"/>
              </a:spcAft>
              <a:buNone/>
            </a:pPr>
            <a:r>
              <a:rPr lang="en-GB" dirty="0">
                <a:solidFill>
                  <a:schemeClr val="tx1"/>
                </a:solidFill>
              </a:rPr>
              <a:t>Abortion is morally permissible as the foetus has little or no moral value   </a:t>
            </a:r>
            <a:endParaRPr dirty="0">
              <a:solidFill>
                <a:schemeClr val="tx1"/>
              </a:solidFill>
            </a:endParaRPr>
          </a:p>
        </p:txBody>
      </p:sp>
    </p:spTree>
    <p:extLst>
      <p:ext uri="{BB962C8B-B14F-4D97-AF65-F5344CB8AC3E}">
        <p14:creationId xmlns:p14="http://schemas.microsoft.com/office/powerpoint/2010/main" val="1534491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
        <p:cNvGrpSpPr/>
        <p:nvPr/>
      </p:nvGrpSpPr>
      <p:grpSpPr>
        <a:xfrm>
          <a:off x="0" y="0"/>
          <a:ext cx="0" cy="0"/>
          <a:chOff x="0" y="0"/>
          <a:chExt cx="0" cy="0"/>
        </a:xfrm>
      </p:grpSpPr>
      <p:sp>
        <p:nvSpPr>
          <p:cNvPr id="39" name="Google Shape;39;p10"/>
          <p:cNvSpPr txBox="1">
            <a:spLocks noGrp="1"/>
          </p:cNvSpPr>
          <p:nvPr>
            <p:ph type="title"/>
          </p:nvPr>
        </p:nvSpPr>
        <p:spPr>
          <a:xfrm>
            <a:off x="457200" y="205978"/>
            <a:ext cx="8229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Arguments for the ELV</a:t>
            </a:r>
            <a:endParaRPr/>
          </a:p>
        </p:txBody>
      </p:sp>
      <p:sp>
        <p:nvSpPr>
          <p:cNvPr id="40" name="Google Shape;40;p10"/>
          <p:cNvSpPr txBox="1">
            <a:spLocks noGrp="1"/>
          </p:cNvSpPr>
          <p:nvPr>
            <p:ph type="body" idx="1"/>
          </p:nvPr>
        </p:nvSpPr>
        <p:spPr>
          <a:xfrm>
            <a:off x="457200" y="1200150"/>
            <a:ext cx="8229600" cy="37257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dirty="0">
                <a:solidFill>
                  <a:schemeClr val="tx1"/>
                </a:solidFill>
              </a:rPr>
              <a:t>If we start from the position that the unfertilised ovum has no significant moral status, then we cannot identify a point where the foetus gains moral significance. </a:t>
            </a:r>
            <a:endParaRPr dirty="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4"/>
        <p:cNvGrpSpPr/>
        <p:nvPr/>
      </p:nvGrpSpPr>
      <p:grpSpPr>
        <a:xfrm>
          <a:off x="0" y="0"/>
          <a:ext cx="0" cy="0"/>
          <a:chOff x="0" y="0"/>
          <a:chExt cx="0" cy="0"/>
        </a:xfrm>
      </p:grpSpPr>
      <p:sp>
        <p:nvSpPr>
          <p:cNvPr id="45" name="Google Shape;45;p11"/>
          <p:cNvSpPr txBox="1">
            <a:spLocks noGrp="1"/>
          </p:cNvSpPr>
          <p:nvPr>
            <p:ph type="title"/>
          </p:nvPr>
        </p:nvSpPr>
        <p:spPr>
          <a:xfrm>
            <a:off x="457200" y="205978"/>
            <a:ext cx="8229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Tooley - Abortion and Infanticide</a:t>
            </a:r>
            <a:endParaRPr/>
          </a:p>
        </p:txBody>
      </p:sp>
      <p:sp>
        <p:nvSpPr>
          <p:cNvPr id="46" name="Google Shape;46;p11"/>
          <p:cNvSpPr txBox="1">
            <a:spLocks noGrp="1"/>
          </p:cNvSpPr>
          <p:nvPr>
            <p:ph type="body" idx="1"/>
          </p:nvPr>
        </p:nvSpPr>
        <p:spPr>
          <a:xfrm>
            <a:off x="457200" y="1200150"/>
            <a:ext cx="8229600" cy="3725700"/>
          </a:xfrm>
          <a:prstGeom prst="rect">
            <a:avLst/>
          </a:prstGeom>
        </p:spPr>
        <p:txBody>
          <a:bodyPr spcFirstLastPara="1" wrap="square" lIns="91425" tIns="91425" rIns="91425" bIns="91425" anchor="t" anchorCtr="0">
            <a:noAutofit/>
          </a:bodyPr>
          <a:lstStyle/>
          <a:p>
            <a:pPr marL="457200" lvl="0" indent="-381000" algn="l" rtl="0">
              <a:spcBef>
                <a:spcPts val="600"/>
              </a:spcBef>
              <a:spcAft>
                <a:spcPts val="0"/>
              </a:spcAft>
              <a:buSzPts val="2400"/>
              <a:buChar char="●"/>
            </a:pPr>
            <a:r>
              <a:rPr lang="en-GB" dirty="0">
                <a:solidFill>
                  <a:schemeClr val="tx1"/>
                </a:solidFill>
              </a:rPr>
              <a:t>An action is only wrong if it violates a right</a:t>
            </a:r>
            <a:endParaRPr dirty="0">
              <a:solidFill>
                <a:schemeClr val="tx1"/>
              </a:solidFill>
            </a:endParaRPr>
          </a:p>
          <a:p>
            <a:pPr marL="0" lvl="0" indent="0" algn="l" rtl="0">
              <a:spcBef>
                <a:spcPts val="600"/>
              </a:spcBef>
              <a:spcAft>
                <a:spcPts val="0"/>
              </a:spcAft>
              <a:buNone/>
            </a:pPr>
            <a:endParaRPr dirty="0">
              <a:solidFill>
                <a:schemeClr val="tx1"/>
              </a:solidFill>
            </a:endParaRPr>
          </a:p>
          <a:p>
            <a:pPr marL="457200" lvl="0" indent="-381000" algn="l" rtl="0">
              <a:spcBef>
                <a:spcPts val="600"/>
              </a:spcBef>
              <a:spcAft>
                <a:spcPts val="0"/>
              </a:spcAft>
              <a:buSzPts val="2400"/>
              <a:buChar char="●"/>
            </a:pPr>
            <a:r>
              <a:rPr lang="en-GB" dirty="0">
                <a:solidFill>
                  <a:schemeClr val="tx1"/>
                </a:solidFill>
              </a:rPr>
              <a:t>Rights are grounded in desires towards something</a:t>
            </a:r>
            <a:endParaRPr dirty="0">
              <a:solidFill>
                <a:schemeClr val="tx1"/>
              </a:solidFill>
            </a:endParaRPr>
          </a:p>
          <a:p>
            <a:pPr marL="0" lvl="0" indent="0" algn="l" rtl="0">
              <a:spcBef>
                <a:spcPts val="600"/>
              </a:spcBef>
              <a:spcAft>
                <a:spcPts val="0"/>
              </a:spcAft>
              <a:buNone/>
            </a:pPr>
            <a:endParaRPr dirty="0">
              <a:solidFill>
                <a:schemeClr val="tx1"/>
              </a:solidFill>
            </a:endParaRPr>
          </a:p>
          <a:p>
            <a:pPr marL="457200" lvl="0" indent="-381000" algn="l" rtl="0">
              <a:spcBef>
                <a:spcPts val="600"/>
              </a:spcBef>
              <a:spcAft>
                <a:spcPts val="0"/>
              </a:spcAft>
              <a:buSzPts val="2400"/>
              <a:buChar char="●"/>
            </a:pPr>
            <a:r>
              <a:rPr lang="en-GB" dirty="0">
                <a:solidFill>
                  <a:schemeClr val="tx1"/>
                </a:solidFill>
              </a:rPr>
              <a:t>You don’t have a right to x if you don’t desire x</a:t>
            </a:r>
            <a:endParaRPr dirty="0">
              <a:solidFill>
                <a:schemeClr val="tx1"/>
              </a:solidFill>
            </a:endParaRPr>
          </a:p>
          <a:p>
            <a:pPr marL="0" lvl="0" indent="0" algn="l" rtl="0">
              <a:spcBef>
                <a:spcPts val="600"/>
              </a:spcBef>
              <a:spcAft>
                <a:spcPts val="0"/>
              </a:spcAft>
              <a:buNone/>
            </a:pPr>
            <a:endParaRPr dirty="0">
              <a:solidFill>
                <a:schemeClr val="tx1"/>
              </a:solidFill>
            </a:endParaRPr>
          </a:p>
          <a:p>
            <a:pPr marL="457200" lvl="0" indent="-342900" algn="l" rtl="0">
              <a:spcBef>
                <a:spcPts val="600"/>
              </a:spcBef>
              <a:spcAft>
                <a:spcPts val="0"/>
              </a:spcAft>
              <a:buSzPts val="1800"/>
              <a:buChar char="●"/>
            </a:pPr>
            <a:r>
              <a:rPr lang="en-GB" dirty="0">
                <a:solidFill>
                  <a:schemeClr val="tx1"/>
                </a:solidFill>
              </a:rPr>
              <a:t>‘An organism has a right to life only if it possesses the concept of a self as a continuing subject of experiences and other mental states, and believes that it is itself such a continuing entity.’</a:t>
            </a:r>
            <a:endParaRPr dirty="0">
              <a:solidFill>
                <a:schemeClr val="tx1"/>
              </a:solidFill>
            </a:endParaRPr>
          </a:p>
        </p:txBody>
      </p:sp>
    </p:spTree>
    <p:extLst>
      <p:ext uri="{BB962C8B-B14F-4D97-AF65-F5344CB8AC3E}">
        <p14:creationId xmlns:p14="http://schemas.microsoft.com/office/powerpoint/2010/main" val="2352637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0"/>
        <p:cNvGrpSpPr/>
        <p:nvPr/>
      </p:nvGrpSpPr>
      <p:grpSpPr>
        <a:xfrm>
          <a:off x="0" y="0"/>
          <a:ext cx="0" cy="0"/>
          <a:chOff x="0" y="0"/>
          <a:chExt cx="0" cy="0"/>
        </a:xfrm>
      </p:grpSpPr>
      <p:sp>
        <p:nvSpPr>
          <p:cNvPr id="51" name="Google Shape;51;p12"/>
          <p:cNvSpPr txBox="1">
            <a:spLocks noGrp="1"/>
          </p:cNvSpPr>
          <p:nvPr>
            <p:ph type="title"/>
          </p:nvPr>
        </p:nvSpPr>
        <p:spPr>
          <a:xfrm>
            <a:off x="457200" y="205978"/>
            <a:ext cx="8229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Consequences of the ELV</a:t>
            </a:r>
            <a:endParaRPr/>
          </a:p>
        </p:txBody>
      </p:sp>
      <p:sp>
        <p:nvSpPr>
          <p:cNvPr id="52" name="Google Shape;52;p12"/>
          <p:cNvSpPr txBox="1">
            <a:spLocks noGrp="1"/>
          </p:cNvSpPr>
          <p:nvPr>
            <p:ph type="body" idx="1"/>
          </p:nvPr>
        </p:nvSpPr>
        <p:spPr>
          <a:xfrm>
            <a:off x="457200" y="1123950"/>
            <a:ext cx="8229600" cy="37257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dirty="0">
                <a:solidFill>
                  <a:schemeClr val="tx1"/>
                </a:solidFill>
              </a:rPr>
              <a:t>Infanticide</a:t>
            </a:r>
            <a:endParaRPr dirty="0">
              <a:solidFill>
                <a:schemeClr val="tx1"/>
              </a:solidFill>
            </a:endParaRPr>
          </a:p>
          <a:p>
            <a:pPr marL="0" lvl="0" indent="0" algn="l" rtl="0">
              <a:spcBef>
                <a:spcPts val="600"/>
              </a:spcBef>
              <a:spcAft>
                <a:spcPts val="0"/>
              </a:spcAft>
              <a:buNone/>
            </a:pPr>
            <a:endParaRPr dirty="0">
              <a:solidFill>
                <a:schemeClr val="tx1"/>
              </a:solidFill>
            </a:endParaRPr>
          </a:p>
          <a:p>
            <a:pPr marL="0" lvl="0" indent="0" algn="l" rtl="0">
              <a:spcBef>
                <a:spcPts val="600"/>
              </a:spcBef>
              <a:spcAft>
                <a:spcPts val="0"/>
              </a:spcAft>
              <a:buNone/>
            </a:pPr>
            <a:r>
              <a:rPr lang="en-GB" dirty="0">
                <a:solidFill>
                  <a:schemeClr val="tx1"/>
                </a:solidFill>
              </a:rPr>
              <a:t>Abortions for frivolous reasons </a:t>
            </a:r>
            <a:endParaRPr dirty="0">
              <a:solidFill>
                <a:schemeClr val="tx1"/>
              </a:solidFill>
            </a:endParaRPr>
          </a:p>
        </p:txBody>
      </p:sp>
    </p:spTree>
    <p:extLst>
      <p:ext uri="{BB962C8B-B14F-4D97-AF65-F5344CB8AC3E}">
        <p14:creationId xmlns:p14="http://schemas.microsoft.com/office/powerpoint/2010/main" val="2795744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6"/>
        <p:cNvGrpSpPr/>
        <p:nvPr/>
      </p:nvGrpSpPr>
      <p:grpSpPr>
        <a:xfrm>
          <a:off x="0" y="0"/>
          <a:ext cx="0" cy="0"/>
          <a:chOff x="0" y="0"/>
          <a:chExt cx="0" cy="0"/>
        </a:xfrm>
      </p:grpSpPr>
      <p:sp>
        <p:nvSpPr>
          <p:cNvPr id="57" name="Google Shape;57;p13"/>
          <p:cNvSpPr txBox="1">
            <a:spLocks noGrp="1"/>
          </p:cNvSpPr>
          <p:nvPr>
            <p:ph type="title"/>
          </p:nvPr>
        </p:nvSpPr>
        <p:spPr>
          <a:xfrm>
            <a:off x="457200" y="205978"/>
            <a:ext cx="8229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The Animal View</a:t>
            </a:r>
            <a:endParaRPr/>
          </a:p>
        </p:txBody>
      </p:sp>
      <p:sp>
        <p:nvSpPr>
          <p:cNvPr id="58" name="Google Shape;58;p13"/>
          <p:cNvSpPr txBox="1">
            <a:spLocks noGrp="1"/>
          </p:cNvSpPr>
          <p:nvPr>
            <p:ph type="body" idx="1"/>
          </p:nvPr>
        </p:nvSpPr>
        <p:spPr>
          <a:xfrm>
            <a:off x="457200" y="1200150"/>
            <a:ext cx="8229600" cy="37257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dirty="0">
                <a:solidFill>
                  <a:schemeClr val="tx1"/>
                </a:solidFill>
              </a:rPr>
              <a:t>The foetus has the same moral status as an animal</a:t>
            </a:r>
            <a:endParaRPr dirty="0">
              <a:solidFill>
                <a:schemeClr val="tx1"/>
              </a:solidFill>
            </a:endParaRPr>
          </a:p>
          <a:p>
            <a:pPr marL="0" lvl="0" indent="0" algn="l" rtl="0">
              <a:spcBef>
                <a:spcPts val="600"/>
              </a:spcBef>
              <a:spcAft>
                <a:spcPts val="0"/>
              </a:spcAft>
              <a:buNone/>
            </a:pPr>
            <a:endParaRPr dirty="0">
              <a:solidFill>
                <a:schemeClr val="tx1"/>
              </a:solidFill>
            </a:endParaRPr>
          </a:p>
          <a:p>
            <a:pPr marL="0" lvl="0" indent="0" algn="l" rtl="0">
              <a:spcBef>
                <a:spcPts val="600"/>
              </a:spcBef>
              <a:spcAft>
                <a:spcPts val="0"/>
              </a:spcAft>
              <a:buNone/>
            </a:pPr>
            <a:r>
              <a:rPr lang="en-GB" dirty="0">
                <a:solidFill>
                  <a:schemeClr val="tx1"/>
                </a:solidFill>
              </a:rPr>
              <a:t>Abortion is morally equivalent to killing an animal.</a:t>
            </a:r>
            <a:endParaRPr dirty="0">
              <a:solidFill>
                <a:schemeClr val="tx1"/>
              </a:solidFill>
            </a:endParaRPr>
          </a:p>
          <a:p>
            <a:pPr marL="0" lvl="0" indent="0" algn="l" rtl="0">
              <a:spcBef>
                <a:spcPts val="600"/>
              </a:spcBef>
              <a:spcAft>
                <a:spcPts val="0"/>
              </a:spcAft>
              <a:buNone/>
            </a:pPr>
            <a:endParaRPr dirty="0"/>
          </a:p>
        </p:txBody>
      </p:sp>
    </p:spTree>
    <p:extLst>
      <p:ext uri="{BB962C8B-B14F-4D97-AF65-F5344CB8AC3E}">
        <p14:creationId xmlns:p14="http://schemas.microsoft.com/office/powerpoint/2010/main" val="2785377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457200" y="205978"/>
            <a:ext cx="8229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The Mixed Strategy</a:t>
            </a:r>
            <a:endParaRPr/>
          </a:p>
        </p:txBody>
      </p:sp>
      <p:sp>
        <p:nvSpPr>
          <p:cNvPr id="64" name="Google Shape;64;p14"/>
          <p:cNvSpPr txBox="1">
            <a:spLocks noGrp="1"/>
          </p:cNvSpPr>
          <p:nvPr>
            <p:ph type="body" idx="1"/>
          </p:nvPr>
        </p:nvSpPr>
        <p:spPr>
          <a:xfrm>
            <a:off x="457200" y="1200150"/>
            <a:ext cx="8229600" cy="37257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dirty="0">
                <a:solidFill>
                  <a:schemeClr val="tx1"/>
                </a:solidFill>
              </a:rPr>
              <a:t>The moral status of the foetus develops as the foetus develops</a:t>
            </a:r>
            <a:endParaRPr dirty="0">
              <a:solidFill>
                <a:schemeClr val="tx1"/>
              </a:solidFill>
            </a:endParaRPr>
          </a:p>
        </p:txBody>
      </p:sp>
    </p:spTree>
    <p:extLst>
      <p:ext uri="{BB962C8B-B14F-4D97-AF65-F5344CB8AC3E}">
        <p14:creationId xmlns:p14="http://schemas.microsoft.com/office/powerpoint/2010/main" val="1475865778"/>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643</Words>
  <Application>Microsoft Office PowerPoint</Application>
  <PresentationFormat>On-screen Show (16:9)</PresentationFormat>
  <Paragraphs>62</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Simple Light</vt:lpstr>
      <vt:lpstr>The Ethics of Abortion</vt:lpstr>
      <vt:lpstr>Abortion Act 1967 </vt:lpstr>
      <vt:lpstr>PowerPoint Presentation</vt:lpstr>
      <vt:lpstr>PowerPoint Presentation</vt:lpstr>
      <vt:lpstr>Consequences of the Conservative View</vt:lpstr>
      <vt:lpstr>The Extreme Liberal View</vt:lpstr>
      <vt:lpstr>The Extreme Liberal View</vt:lpstr>
      <vt:lpstr>Arguments for the ELV</vt:lpstr>
      <vt:lpstr>Tooley - Abortion and Infanticide</vt:lpstr>
      <vt:lpstr>Consequences of the ELV</vt:lpstr>
      <vt:lpstr>The Animal View</vt:lpstr>
      <vt:lpstr>The Mixed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Ethics of Abortion</dc:title>
  <dc:creator>Tristan Nash</dc:creator>
  <cp:lastModifiedBy>Tristan Nash</cp:lastModifiedBy>
  <cp:revision>1</cp:revision>
  <dcterms:modified xsi:type="dcterms:W3CDTF">2021-10-02T17:35:10Z</dcterms:modified>
</cp:coreProperties>
</file>