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6.xml" ContentType="application/vnd.openxmlformats-officedocument.theme+xml"/>
  <Override PartName="/ppt/slideLayouts/slideLayout8.xml" ContentType="application/vnd.openxmlformats-officedocument.presentationml.slideLayout+xml"/>
  <Override PartName="/ppt/theme/theme7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8.xml" ContentType="application/vnd.openxmlformats-officedocument.theme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9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0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11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2.xml" ContentType="application/vnd.openxmlformats-officedocument.theme+xml"/>
  <Override PartName="/ppt/theme/theme1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  <p:sldMasterId id="2147483662" r:id="rId5"/>
    <p:sldMasterId id="2147483663" r:id="rId6"/>
    <p:sldMasterId id="2147483666" r:id="rId7"/>
    <p:sldMasterId id="2147483668" r:id="rId8"/>
    <p:sldMasterId id="2147483669" r:id="rId9"/>
    <p:sldMasterId id="2147483674" r:id="rId10"/>
    <p:sldMasterId id="2147483680" r:id="rId11"/>
    <p:sldMasterId id="2147483724" r:id="rId12"/>
    <p:sldMasterId id="2147483712" r:id="rId13"/>
    <p:sldMasterId id="2147483728" r:id="rId14"/>
    <p:sldMasterId id="2147483740" r:id="rId15"/>
  </p:sldMasterIdLst>
  <p:notesMasterIdLst>
    <p:notesMasterId r:id="rId41"/>
  </p:notesMasterIdLst>
  <p:sldIdLst>
    <p:sldId id="256" r:id="rId16"/>
    <p:sldId id="259" r:id="rId17"/>
    <p:sldId id="260" r:id="rId18"/>
    <p:sldId id="289" r:id="rId19"/>
    <p:sldId id="290" r:id="rId20"/>
    <p:sldId id="306" r:id="rId21"/>
    <p:sldId id="307" r:id="rId22"/>
    <p:sldId id="291" r:id="rId23"/>
    <p:sldId id="293" r:id="rId24"/>
    <p:sldId id="294" r:id="rId25"/>
    <p:sldId id="308" r:id="rId26"/>
    <p:sldId id="295" r:id="rId27"/>
    <p:sldId id="298" r:id="rId28"/>
    <p:sldId id="296" r:id="rId29"/>
    <p:sldId id="299" r:id="rId30"/>
    <p:sldId id="300" r:id="rId31"/>
    <p:sldId id="301" r:id="rId32"/>
    <p:sldId id="304" r:id="rId33"/>
    <p:sldId id="303" r:id="rId34"/>
    <p:sldId id="302" r:id="rId35"/>
    <p:sldId id="297" r:id="rId36"/>
    <p:sldId id="305" r:id="rId37"/>
    <p:sldId id="309" r:id="rId38"/>
    <p:sldId id="292" r:id="rId39"/>
    <p:sldId id="258" r:id="rId40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467" autoAdjust="0"/>
    <p:restoredTop sz="73333" autoAdjust="0"/>
  </p:normalViewPr>
  <p:slideViewPr>
    <p:cSldViewPr snapToGrid="0" snapToObjects="1">
      <p:cViewPr>
        <p:scale>
          <a:sx n="49" d="100"/>
          <a:sy n="49" d="100"/>
        </p:scale>
        <p:origin x="2717" y="302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20" d="100"/>
        <a:sy n="2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" Target="slides/slide3.xml"/><Relationship Id="rId26" Type="http://schemas.openxmlformats.org/officeDocument/2006/relationships/slide" Target="slides/slide11.xml"/><Relationship Id="rId39" Type="http://schemas.openxmlformats.org/officeDocument/2006/relationships/slide" Target="slides/slide24.xml"/><Relationship Id="rId21" Type="http://schemas.openxmlformats.org/officeDocument/2006/relationships/slide" Target="slides/slide6.xml"/><Relationship Id="rId34" Type="http://schemas.openxmlformats.org/officeDocument/2006/relationships/slide" Target="slides/slide19.xml"/><Relationship Id="rId42" Type="http://schemas.openxmlformats.org/officeDocument/2006/relationships/presProps" Target="presProp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" Target="slides/slide1.xml"/><Relationship Id="rId29" Type="http://schemas.openxmlformats.org/officeDocument/2006/relationships/slide" Target="slides/slide14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9.xml"/><Relationship Id="rId32" Type="http://schemas.openxmlformats.org/officeDocument/2006/relationships/slide" Target="slides/slide17.xml"/><Relationship Id="rId37" Type="http://schemas.openxmlformats.org/officeDocument/2006/relationships/slide" Target="slides/slide22.xml"/><Relationship Id="rId40" Type="http://schemas.openxmlformats.org/officeDocument/2006/relationships/slide" Target="slides/slide25.xml"/><Relationship Id="rId45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" Target="slides/slide8.xml"/><Relationship Id="rId28" Type="http://schemas.openxmlformats.org/officeDocument/2006/relationships/slide" Target="slides/slide13.xml"/><Relationship Id="rId36" Type="http://schemas.openxmlformats.org/officeDocument/2006/relationships/slide" Target="slides/slide21.xml"/><Relationship Id="rId10" Type="http://schemas.openxmlformats.org/officeDocument/2006/relationships/slideMaster" Target="slideMasters/slideMaster7.xml"/><Relationship Id="rId19" Type="http://schemas.openxmlformats.org/officeDocument/2006/relationships/slide" Target="slides/slide4.xml"/><Relationship Id="rId31" Type="http://schemas.openxmlformats.org/officeDocument/2006/relationships/slide" Target="slides/slide16.xml"/><Relationship Id="rId44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" Target="slides/slide7.xml"/><Relationship Id="rId27" Type="http://schemas.openxmlformats.org/officeDocument/2006/relationships/slide" Target="slides/slide12.xml"/><Relationship Id="rId30" Type="http://schemas.openxmlformats.org/officeDocument/2006/relationships/slide" Target="slides/slide15.xml"/><Relationship Id="rId35" Type="http://schemas.openxmlformats.org/officeDocument/2006/relationships/slide" Target="slides/slide20.xml"/><Relationship Id="rId43" Type="http://schemas.openxmlformats.org/officeDocument/2006/relationships/viewProps" Target="viewProps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" Target="slides/slide2.xml"/><Relationship Id="rId25" Type="http://schemas.openxmlformats.org/officeDocument/2006/relationships/slide" Target="slides/slide10.xml"/><Relationship Id="rId33" Type="http://schemas.openxmlformats.org/officeDocument/2006/relationships/slide" Target="slides/slide18.xml"/><Relationship Id="rId38" Type="http://schemas.openxmlformats.org/officeDocument/2006/relationships/slide" Target="slides/slide23.xml"/><Relationship Id="rId20" Type="http://schemas.openxmlformats.org/officeDocument/2006/relationships/slide" Target="slides/slide5.xml"/><Relationship Id="rId41" Type="http://schemas.openxmlformats.org/officeDocument/2006/relationships/notesMaster" Target="notesMasters/notesMaster1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Book1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Process Time and Colour Intensity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scatterChart>
        <c:scatterStyle val="lineMarker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Mean Colour intensity (0-10)</c:v>
                </c:pt>
              </c:strCache>
            </c:strRef>
          </c:tx>
          <c:spPr>
            <a:ln w="19050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xVal>
            <c:numRef>
              <c:f>Sheet1!$A$2:$A$6</c:f>
              <c:numCache>
                <c:formatCode>General</c:formatCode>
                <c:ptCount val="5"/>
                <c:pt idx="0">
                  <c:v>5</c:v>
                </c:pt>
                <c:pt idx="1">
                  <c:v>10</c:v>
                </c:pt>
                <c:pt idx="2">
                  <c:v>15</c:v>
                </c:pt>
                <c:pt idx="3">
                  <c:v>20</c:v>
                </c:pt>
                <c:pt idx="4">
                  <c:v>25</c:v>
                </c:pt>
              </c:numCache>
            </c:numRef>
          </c:xVal>
          <c:yVal>
            <c:numRef>
              <c:f>Sheet1!$B$2:$B$6</c:f>
              <c:numCache>
                <c:formatCode>General</c:formatCode>
                <c:ptCount val="5"/>
                <c:pt idx="0">
                  <c:v>0.7</c:v>
                </c:pt>
                <c:pt idx="1">
                  <c:v>2.7</c:v>
                </c:pt>
                <c:pt idx="2">
                  <c:v>5</c:v>
                </c:pt>
                <c:pt idx="3">
                  <c:v>7.7</c:v>
                </c:pt>
                <c:pt idx="4">
                  <c:v>8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0-29CF-4A15-8937-146A41E46D4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656771392"/>
        <c:axId val="656772640"/>
      </c:scatterChart>
      <c:valAx>
        <c:axId val="656771392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Time (mins)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56772640"/>
        <c:crosses val="autoZero"/>
        <c:crossBetween val="midCat"/>
      </c:valAx>
      <c:valAx>
        <c:axId val="656772640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Colour</a:t>
                </a:r>
                <a:r>
                  <a:rPr lang="en-GB" baseline="0"/>
                  <a:t> intensity (0-10 scale)</a:t>
                </a:r>
              </a:p>
              <a:p>
                <a:pPr>
                  <a:defRPr/>
                </a:pPr>
                <a:endParaRPr lang="en-GB"/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56771392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E62973-5E8C-6249-93BD-BAF7AE7072BD}" type="datetimeFigureOut">
              <a:rPr lang="en-US" smtClean="0"/>
              <a:t>5/25/2026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FFDD11-B3EC-214B-B984-1798BFAD03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05373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376980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972901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232732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08977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98369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429530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685569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56894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082694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052443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645052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464520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76254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460942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11486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63453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6228318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494817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899690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240623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2272368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7264915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64625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74683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2.xml"/></Relationships>
</file>

<file path=ppt/slideLayouts/_rels/slideLayout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12.xml"/></Relationships>
</file>

<file path=ppt/slideLayouts/_rels/slideLayout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12.xml"/></Relationships>
</file>

<file path=ppt/slideLayouts/_rels/slideLayout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12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2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2.xml"/></Relationships>
</file>

<file path=ppt/slideLayouts/_rels/slideLayout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2.xml"/></Relationships>
</file>

<file path=ppt/slideLayouts/_rels/slideLayout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923514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6492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ACF261-C42B-413C-A948-A3DEA7B374F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C34648D-8A8B-4145-A483-E5161930938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17028915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9C98C58F-EF67-CB44-8825-0F046CAF7261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6627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1441D8-4C14-400F-8457-05FA33F998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6A76CF1-1C2F-48BB-AC73-3201731EA26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29493597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01840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729163" y="1516008"/>
            <a:ext cx="387032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857530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D1C6F2FA-9D48-5647-B3AE-270F4C5B452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021317" y="1516008"/>
            <a:ext cx="3578171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236284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5/25/2026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17865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5/25/2026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96461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5/25/2026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902798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5/25/2026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60497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5/25/2026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913866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5/25/2026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602143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5/25/2026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34943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5/25/2026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951784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5/25/2026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321256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5/25/2026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179962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5/25/2026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433515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285" y="2566604"/>
            <a:ext cx="8499584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174040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428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0383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940759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2421751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7CF91-8FB7-0B42-A329-E11BE478FD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34FCA1-D7E4-A64A-B793-6901C347CA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CEEFF4-2699-2845-91D9-D5A07A07881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5/25/2026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3D7AE9-B962-CC42-BA86-B1E5EDE33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947482-2CC9-0E4C-870E-8D35795D50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104286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591516-56E3-FE49-AF8F-9F2EF75D8C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9EEC7E-522D-5245-80F4-6045A4C8C5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853E28-50D1-DB40-925E-1865E073DFF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5/25/2026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0EE0FC-C5EA-7B43-A0D8-933FEEC1E1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89ED53-FDF6-FE4E-8218-A5DCCBEBF0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777352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149A6-312A-DE4B-B032-3C87D4A1F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53AC8F-1D8F-4045-BA5F-AC0745D4C4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47A2DA-0D49-1243-97F3-8C33ED427BA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5/25/2026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3D2AB8-7709-F248-874B-15AF8A8F2F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3051CA-2F1D-EF43-AB3E-970DE78ECA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80330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FCC5C1-CEEC-A54F-8061-670B3716BC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6779F-F147-C642-A601-EB30995A30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339AF6-4ECF-C940-B2CD-54C3A84818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C2FBBA-1744-7C44-BDC5-5E40FC4E724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5/25/2026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4CE875-541F-134E-8E16-39C7587211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3B6349-EA0A-2142-8CEF-E85D325A49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445822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C4223D-B3AF-FC43-8E2C-CD1AAF8624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BF013F-2912-624D-8195-A67E139018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3456B4-6048-6640-9D7D-42EA2A6DDE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7129F5-4B35-4648-9238-99F17302CF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76AB2B2-2AF7-4E41-BF6E-38905C051B6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71B7545-C2A4-3C49-AFF2-44FB003DC61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5/25/2026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66D25BF-5E79-9048-9C82-AFCE84DEAF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1EC22-A66B-F44B-96E5-15E164D9B6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201771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FC50D-4F82-6D41-B29B-7D5BFC9BC8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24865E-E560-0B4E-9395-474CD6DBF7E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5/25/2026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D83FAC-4B1F-7341-B306-E3666ACF0B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E7A9CF-F8E0-444E-872B-29AF2503BE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1748908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EE6DEFC-6AE7-8546-81B6-A8985717AB2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5/25/2026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023E71D-C4D2-684F-A864-9E8A10CACB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E9DACB-F630-B743-96E9-3C02225BD9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394767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B2CFC4-E0FF-CD48-BF1D-8282D552AB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95B17B-9BE6-EB49-B5FB-C098D6C43A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FB7D76-9210-8F49-9A78-8747A6504A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75A7EF-7E39-2F4E-9A2D-6C0F4CDC5A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5/25/2026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34F60D-F04A-8F46-8F4B-C293A3F22B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DBFFEF-7F5C-3E4A-AEBA-AE008AE7FB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326541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D254E5-EC60-7642-89FC-E0005F24DF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6ABA9B-C852-BD4C-8EBB-DCA38ABAFB7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052852-941B-934D-8B59-88371343E6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4B2328-0A43-4342-A653-438448402AB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5/25/2026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64BB61-D3D6-F54F-B677-477ED6253E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DC3A9F-519B-324E-8B37-F8E2A62086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2035952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2CF624-42BE-7644-90FA-098E6BC22A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3350E3-FA89-4446-9F4F-2DDCB0D724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560375-BEC7-464A-8FED-420C1DCCF5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5/25/2026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49956A-D1B6-2141-8227-E96F875731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1AFAD8-75E0-E74B-8E53-F8DAA76AF1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2218518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F022C87-B12F-C545-920B-2FEA49D862E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944DBAF-A21F-884B-8893-93D4AB4B5B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EBC95F-39B8-0C49-A006-DB8F65C05F8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5/25/2026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480421-2463-624E-8B83-7E103ADC90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D2072A-1BC5-4B41-9369-C7AF05D0BA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9903460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D55A6-6F6E-F74C-9EA0-0B5928337F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18C1E26-42A5-B440-B9C8-CEDD2A852D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BA9EB3-C20B-DF4F-A968-B10AB5D9013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5/25/2026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CFCFFA-B6A2-F74A-8C54-0B36FE17BA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04AC94-14D0-8B40-AC33-71C6CF7329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9640546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667951-B918-894D-BB5C-B72A99F2C6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0155AD-98F2-734A-B92B-9C6661F3C0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5785D2-81B9-2F43-9E4D-DCD90694EEA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5/25/2026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954D14-FC43-0C4F-858F-9CF6665D8C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4E1104-FF98-FB4B-B38F-9C077F967F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5740351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C4934C-B4C9-2A4C-B88F-D91E73D7B9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872BD2-5D0B-BE48-AE5D-B91BF84DDF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F626BB-7637-DB46-87CD-5A77DA4902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5/25/2026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3CCEE1-9588-4642-91F6-0AC184FDD7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B459B8-64BF-5141-A955-95F9AB23B6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8258358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8149ED-0700-344B-AF7A-1FAA127029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0A7911-5EFA-6B4D-B369-D7ED660597E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518818-A7A5-334F-9BB5-DFA66F746D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AB2CE8-7DFC-4B40-B4C2-64F6E9FBFAF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5/25/2026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CBC5FC-F8C6-7C4C-94CD-C312E0BE0C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5FDDFD-CB88-F141-906B-DA0E35C36F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5892369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8FC1F5-AB6D-1847-9672-250A387E47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DF9861-87E1-A249-8299-7C29BE7639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8CB95E-5618-844C-9757-B733223DB9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577E6FB-192F-AE40-AEC5-D27B01360C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275A479-214E-D54F-8170-2D3F57C9848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631FE86-DB76-8547-829A-D16D296EA3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5/25/2026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B17C808-3559-C84E-ADFE-CCB80B260D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4519476-8DF1-314F-A373-B7B26111A9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0362126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A8C171-7289-D249-A793-DE9F5EB81D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374DBDE-AF66-704B-98B2-37FDC1193E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5/25/2026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7370EF4-5D33-D84F-AB32-3D385BC1E0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4884FD-90BC-1A43-9B75-28B27C166D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7444371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A1A62C1-3DEA-5546-9E5E-C32410A1B5D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5/25/2026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BF570D8-3B80-564F-929A-04BEC36B70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58973F-C520-6D4D-A4B2-CF1EF89EF3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7117977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D79CFF-BF8F-F744-B9EE-60193117DA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6C392F-8BA6-C843-BFA2-37A235A7CC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608ED9-A011-4342-B842-18012F2EC2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6CEA99-61DA-0A49-BCD4-AB1492700F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5/25/2026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D48789-EEBB-4C4E-8064-2E64AF75EF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A39AF6-375A-F64D-85EE-A8E0181556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5783211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BC32E7-F382-9F46-9FA8-FE1B6E22E1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B8F85F5-1E2C-EA48-A168-AA871577DBF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4341BF9-8683-A247-94F0-3F8EAD5B70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E2EBB5-B5D0-C645-B0DC-15CFC0D9C64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5/25/2026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121C38-F234-5640-81F2-7023DE9ECC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E6311F-C9BC-A04C-90E6-58694A8DB5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2928238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BE4A9D-2A4B-E242-AD73-2213273B5F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F8B4BA-D763-A749-B180-F12D47DD800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9FC624-76C3-9848-B506-CB4DF01315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5/25/2026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1B07F3-6F8C-304D-B01C-87FA8B3D2D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749C26-FC13-B042-8323-29B4ED26C1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3317495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3331CA3-6867-2B41-A4AC-AE41453A33B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CC6E175-D0C1-6F4F-BBCE-07E66A026E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1061C9-1FDF-BB42-9982-77DF7AF43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5/25/2026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9E19CD-FADD-E442-BE32-978030C696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8F8E86-7E3C-5045-B990-0EB986A57F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3064109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 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11" name="Picture 10" descr="Text&#10;&#10;Description automatically generated with medium confidence">
            <a:extLst>
              <a:ext uri="{FF2B5EF4-FFF2-40B4-BE49-F238E27FC236}">
                <a16:creationId xmlns:a16="http://schemas.microsoft.com/office/drawing/2014/main" id="{466B934A-A475-114C-AA1B-5F9F12584F2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388874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only white text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736A280-2C91-F548-B032-A04AB39CF28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959387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79AAABAA-0F32-FD4D-BFBE-5CFAD828F7F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525212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0F8DD660-4622-2A47-82B3-18A6984986A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6628735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Text&#10;&#10;Description automatically generated with medium confidence">
            <a:extLst>
              <a:ext uri="{FF2B5EF4-FFF2-40B4-BE49-F238E27FC236}">
                <a16:creationId xmlns:a16="http://schemas.microsoft.com/office/drawing/2014/main" id="{6B516FE7-964A-1E4E-9AD2-64229A0C31A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0882548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1B6401D3-A379-1A4C-84B3-73B1DEBDD1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03116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4D3D6F76-26A7-0E46-9BE1-B7F07294020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4841059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C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chart&#10;&#10;Description automatically generated">
            <a:extLst>
              <a:ext uri="{FF2B5EF4-FFF2-40B4-BE49-F238E27FC236}">
                <a16:creationId xmlns:a16="http://schemas.microsoft.com/office/drawing/2014/main" id="{2AEF8B83-F027-5B40-9BE5-0DC1AAF1C70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64724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theme" Target="../theme/theme6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png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8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6.xml"/><Relationship Id="rId13" Type="http://schemas.openxmlformats.org/officeDocument/2006/relationships/image" Target="../media/image8.png"/><Relationship Id="rId3" Type="http://schemas.openxmlformats.org/officeDocument/2006/relationships/slideLayout" Target="../slideLayouts/slideLayout11.xml"/><Relationship Id="rId7" Type="http://schemas.openxmlformats.org/officeDocument/2006/relationships/slideLayout" Target="../slideLayouts/slideLayout15.xml"/><Relationship Id="rId12" Type="http://schemas.openxmlformats.org/officeDocument/2006/relationships/theme" Target="../theme/theme8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11" Type="http://schemas.openxmlformats.org/officeDocument/2006/relationships/slideLayout" Target="../slideLayouts/slideLayout19.xml"/><Relationship Id="rId5" Type="http://schemas.openxmlformats.org/officeDocument/2006/relationships/slideLayout" Target="../slideLayouts/slideLayout13.xml"/><Relationship Id="rId10" Type="http://schemas.openxmlformats.org/officeDocument/2006/relationships/slideLayout" Target="../slideLayouts/slideLayout18.xml"/><Relationship Id="rId4" Type="http://schemas.openxmlformats.org/officeDocument/2006/relationships/slideLayout" Target="../slideLayouts/slideLayout12.xml"/><Relationship Id="rId9" Type="http://schemas.openxmlformats.org/officeDocument/2006/relationships/slideLayout" Target="../slideLayouts/slideLayout17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2.xml"/><Relationship Id="rId2" Type="http://schemas.openxmlformats.org/officeDocument/2006/relationships/slideLayout" Target="../slideLayouts/slideLayout21.xml"/><Relationship Id="rId1" Type="http://schemas.openxmlformats.org/officeDocument/2006/relationships/slideLayout" Target="../slideLayouts/slideLayout20.xml"/><Relationship Id="rId5" Type="http://schemas.openxmlformats.org/officeDocument/2006/relationships/image" Target="../media/image9.png"/><Relationship Id="rId4" Type="http://schemas.openxmlformats.org/officeDocument/2006/relationships/theme" Target="../theme/theme9.xml"/></Relationships>
</file>

<file path=ppt/slideMasters/_rels/slideMaster1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10.pn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10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1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13" Type="http://schemas.openxmlformats.org/officeDocument/2006/relationships/image" Target="../media/image11.png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11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1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5" Type="http://schemas.openxmlformats.org/officeDocument/2006/relationships/slideLayout" Target="../slideLayouts/slideLayout49.xml"/><Relationship Id="rId4" Type="http://schemas.openxmlformats.org/officeDocument/2006/relationships/slideLayout" Target="../slideLayouts/slideLayout48.xml"/><Relationship Id="rId9" Type="http://schemas.openxmlformats.org/officeDocument/2006/relationships/theme" Target="../theme/theme1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Logo&#10;&#10;Description automatically generated">
            <a:extLst>
              <a:ext uri="{FF2B5EF4-FFF2-40B4-BE49-F238E27FC236}">
                <a16:creationId xmlns:a16="http://schemas.microsoft.com/office/drawing/2014/main" id="{47E74D59-17D6-0A47-B35E-CD9AE2C71A2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29746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creenshot of a video game&#10;&#10;Description automatically generated with medium confidence">
            <a:extLst>
              <a:ext uri="{FF2B5EF4-FFF2-40B4-BE49-F238E27FC236}">
                <a16:creationId xmlns:a16="http://schemas.microsoft.com/office/drawing/2014/main" id="{E4DA8D54-DB29-E742-A827-441F54D170A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9328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ign with a building in the background&#10;&#10;Description automatically generated with low confidence">
            <a:extLst>
              <a:ext uri="{FF2B5EF4-FFF2-40B4-BE49-F238E27FC236}">
                <a16:creationId xmlns:a16="http://schemas.microsoft.com/office/drawing/2014/main" id="{72979590-6AFB-2C46-941F-F886DF5D955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95371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E71E0FA0-8088-B64A-A496-EB19BB6A23E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87909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&#10;&#10;Description automatically generated">
            <a:extLst>
              <a:ext uri="{FF2B5EF4-FFF2-40B4-BE49-F238E27FC236}">
                <a16:creationId xmlns:a16="http://schemas.microsoft.com/office/drawing/2014/main" id="{0E6F5349-E20D-1A46-BB90-1DFB19EC123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97429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044CDA8F-A232-9744-A6B0-7299AD895C04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17612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chart&#10;&#10;Description automatically generated">
            <a:extLst>
              <a:ext uri="{FF2B5EF4-FFF2-40B4-BE49-F238E27FC236}">
                <a16:creationId xmlns:a16="http://schemas.microsoft.com/office/drawing/2014/main" id="{A6B45622-896C-754C-8AD5-B25E6AE767B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94430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056FD3AA-5FD2-724E-9C7C-28EF2AD43E97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16221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90F35FBA-92DE-B240-AAFD-08893AE632DA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4316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5" r:id="rId1"/>
    <p:sldLayoutId id="2147483726" r:id="rId2"/>
    <p:sldLayoutId id="2147483727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funnel chart&#10;&#10;Description automatically generated">
            <a:extLst>
              <a:ext uri="{FF2B5EF4-FFF2-40B4-BE49-F238E27FC236}">
                <a16:creationId xmlns:a16="http://schemas.microsoft.com/office/drawing/2014/main" id="{DB432387-94D5-0B47-9616-4E9AFAD3D701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4434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  <p:sldLayoutId id="2147483714" r:id="rId2"/>
    <p:sldLayoutId id="2147483715" r:id="rId3"/>
    <p:sldLayoutId id="2147483716" r:id="rId4"/>
    <p:sldLayoutId id="2147483717" r:id="rId5"/>
    <p:sldLayoutId id="2147483718" r:id="rId6"/>
    <p:sldLayoutId id="2147483719" r:id="rId7"/>
    <p:sldLayoutId id="2147483720" r:id="rId8"/>
    <p:sldLayoutId id="2147483721" r:id="rId9"/>
    <p:sldLayoutId id="2147483722" r:id="rId10"/>
    <p:sldLayoutId id="214748372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A592A4BE-E03B-3D4B-983F-C34BFF0861B6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84617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9" r:id="rId1"/>
    <p:sldLayoutId id="2147483730" r:id="rId2"/>
    <p:sldLayoutId id="2147483731" r:id="rId3"/>
    <p:sldLayoutId id="2147483732" r:id="rId4"/>
    <p:sldLayoutId id="2147483733" r:id="rId5"/>
    <p:sldLayoutId id="2147483734" r:id="rId6"/>
    <p:sldLayoutId id="2147483735" r:id="rId7"/>
    <p:sldLayoutId id="2147483736" r:id="rId8"/>
    <p:sldLayoutId id="2147483737" r:id="rId9"/>
    <p:sldLayoutId id="2147483738" r:id="rId10"/>
    <p:sldLayoutId id="214748373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997036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1" r:id="rId1"/>
    <p:sldLayoutId id="2147483742" r:id="rId2"/>
    <p:sldLayoutId id="2147483746" r:id="rId3"/>
    <p:sldLayoutId id="2147483747" r:id="rId4"/>
    <p:sldLayoutId id="2147483750" r:id="rId5"/>
    <p:sldLayoutId id="2147483751" r:id="rId6"/>
    <p:sldLayoutId id="2147483748" r:id="rId7"/>
    <p:sldLayoutId id="2147483749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kdataservice.ac.uk/" TargetMode="External"/><Relationship Id="rId7" Type="http://schemas.openxmlformats.org/officeDocument/2006/relationships/hyperlink" Target="http://www.statistics.gov.uk/default.asp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8.xml"/><Relationship Id="rId6" Type="http://schemas.openxmlformats.org/officeDocument/2006/relationships/hyperlink" Target="https://www.kaggle.com/datasets" TargetMode="External"/><Relationship Id="rId5" Type="http://schemas.openxmlformats.org/officeDocument/2006/relationships/hyperlink" Target="http://www.esds.ac.uk/findingData/majorStudies.asp" TargetMode="External"/><Relationship Id="rId4" Type="http://schemas.openxmlformats.org/officeDocument/2006/relationships/hyperlink" Target="http://www.data-archive.ac.uk/" TargetMode="Externa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s://datacatalog.worldbank.org/home" TargetMode="External"/><Relationship Id="rId3" Type="http://schemas.openxmlformats.org/officeDocument/2006/relationships/hyperlink" Target="https://www.ons.gov.uk/" TargetMode="External"/><Relationship Id="rId7" Type="http://schemas.openxmlformats.org/officeDocument/2006/relationships/hyperlink" Target="https://ec.europa.eu/info/business-economy-euro_en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8.xml"/><Relationship Id="rId6" Type="http://schemas.openxmlformats.org/officeDocument/2006/relationships/hyperlink" Target="https://ec.europa.eu/info/business-economy-euro/indicators-statistics/economic-databases/business-and-consumer-surveys/download-business-and-consumer-survey-data/time-series_en" TargetMode="External"/><Relationship Id="rId5" Type="http://schemas.openxmlformats.org/officeDocument/2006/relationships/hyperlink" Target="https://www.gov.uk/government/collections/data-forecasts" TargetMode="External"/><Relationship Id="rId4" Type="http://schemas.openxmlformats.org/officeDocument/2006/relationships/hyperlink" Target="https://www.bankofengland.co.uk/statistics/tables" TargetMode="External"/><Relationship Id="rId9" Type="http://schemas.openxmlformats.org/officeDocument/2006/relationships/hyperlink" Target="https://www.imf.org/en/Data" TargetMode="Externa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s://devinit.org/data/" TargetMode="External"/><Relationship Id="rId3" Type="http://schemas.openxmlformats.org/officeDocument/2006/relationships/hyperlink" Target="https://www.gapminder.org/tools/#$chart-type=bubbles&amp;url=v1" TargetMode="External"/><Relationship Id="rId7" Type="http://schemas.openxmlformats.org/officeDocument/2006/relationships/hyperlink" Target="https://data.nasdaq.com/publishers/QDL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8.xml"/><Relationship Id="rId6" Type="http://schemas.openxmlformats.org/officeDocument/2006/relationships/hyperlink" Target="https://ukdataservice.ac.uk/find-data/browse/" TargetMode="External"/><Relationship Id="rId5" Type="http://schemas.openxmlformats.org/officeDocument/2006/relationships/hyperlink" Target="https://www.statista.com/markets/" TargetMode="External"/><Relationship Id="rId4" Type="http://schemas.openxmlformats.org/officeDocument/2006/relationships/hyperlink" Target="https://www.rug.nl/ggdc/productivity/pwt/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24.jp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8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8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9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0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0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0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0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0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8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8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8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8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96439CB-5D70-4626-8FC4-9FBBA268654F}"/>
              </a:ext>
            </a:extLst>
          </p:cNvPr>
          <p:cNvSpPr txBox="1"/>
          <p:nvPr/>
        </p:nvSpPr>
        <p:spPr>
          <a:xfrm>
            <a:off x="517712" y="5547350"/>
            <a:ext cx="81085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>
                <a:solidFill>
                  <a:schemeClr val="bg1">
                    <a:lumMod val="95000"/>
                  </a:schemeClr>
                </a:solidFill>
              </a:rPr>
              <a:t>Tutorial 2		5</a:t>
            </a:r>
            <a:r>
              <a:rPr lang="en-GB" sz="3600" b="1" baseline="30000" dirty="0">
                <a:solidFill>
                  <a:schemeClr val="bg1">
                    <a:lumMod val="95000"/>
                  </a:schemeClr>
                </a:solidFill>
              </a:rPr>
              <a:t>th</a:t>
            </a:r>
            <a:r>
              <a:rPr lang="en-GB" sz="3600" b="1" dirty="0">
                <a:solidFill>
                  <a:schemeClr val="bg1">
                    <a:lumMod val="95000"/>
                  </a:schemeClr>
                </a:solidFill>
              </a:rPr>
              <a:t>  June  2026</a:t>
            </a:r>
          </a:p>
        </p:txBody>
      </p:sp>
    </p:spTree>
    <p:extLst>
      <p:ext uri="{BB962C8B-B14F-4D97-AF65-F5344CB8AC3E}">
        <p14:creationId xmlns:p14="http://schemas.microsoft.com/office/powerpoint/2010/main" val="23612578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FD716F4-35C2-4035-8B46-A1FE9806405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2891C2BD-8EDE-4053-99E9-4652959E9B30}"/>
              </a:ext>
            </a:extLst>
          </p:cNvPr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  <a:ln>
            <a:noFill/>
          </a:ln>
        </p:spPr>
        <p:txBody>
          <a:bodyPr vert="horz" lIns="0" tIns="0" rIns="0" bIns="0" rtlCol="0">
            <a:no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4000" dirty="0">
                <a:solidFill>
                  <a:srgbClr val="000000"/>
                </a:solidFill>
                <a:effectLst/>
                <a:latin typeface="Segoe UI" panose="020B0502040204020203" pitchFamily="34" charset="0"/>
                <a:ea typeface="Segoe UI" panose="020B0502040204020203" pitchFamily="34" charset="0"/>
              </a:rPr>
              <a:t>Module BMFP7102</a:t>
            </a:r>
            <a:endParaRPr lang="en-GB" sz="1100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3276E9D-74E2-4335-B70D-7F9E87076B3B}"/>
              </a:ext>
            </a:extLst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A604DBA-F067-40EA-9F1E-3696F5C2F45C}"/>
              </a:ext>
            </a:extLst>
          </p:cNvPr>
          <p:cNvSpPr txBox="1"/>
          <p:nvPr/>
        </p:nvSpPr>
        <p:spPr>
          <a:xfrm>
            <a:off x="118242" y="349242"/>
            <a:ext cx="8852338" cy="57824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3600" b="1" dirty="0">
                <a:solidFill>
                  <a:srgbClr val="FFFFFF"/>
                </a:solidFill>
                <a:effectLst/>
                <a:latin typeface="Segoe UI" panose="020B0502040204020203" pitchFamily="34" charset="0"/>
                <a:ea typeface="Segoe UI" panose="020B0502040204020203" pitchFamily="34" charset="0"/>
              </a:rPr>
              <a:t>BMDP7009 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3600" b="1" dirty="0">
                <a:solidFill>
                  <a:srgbClr val="FFFFFF"/>
                </a:solidFill>
                <a:effectLst/>
                <a:latin typeface="Segoe UI" panose="020B0502040204020203" pitchFamily="34" charset="0"/>
                <a:ea typeface="Segoe UI" panose="020B0502040204020203" pitchFamily="34" charset="0"/>
              </a:rPr>
              <a:t>Quantitative Research Methods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3600" b="1" dirty="0">
                <a:solidFill>
                  <a:srgbClr val="FFFFFF"/>
                </a:solidFill>
                <a:latin typeface="Segoe UI" panose="020B0502040204020203" pitchFamily="34" charset="0"/>
                <a:ea typeface="Calibri" panose="020F0502020204030204" pitchFamily="34" charset="0"/>
              </a:rPr>
              <a:t>Dr Roisin Mullins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3600" b="1" dirty="0">
                <a:solidFill>
                  <a:srgbClr val="FFFFFF"/>
                </a:solidFill>
                <a:latin typeface="Segoe UI" panose="020B0502040204020203" pitchFamily="34" charset="0"/>
                <a:ea typeface="Calibri" panose="020F0502020204030204" pitchFamily="34" charset="0"/>
              </a:rPr>
              <a:t>Tutorial 2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endParaRPr lang="en-GB" sz="2200" b="1" dirty="0">
              <a:solidFill>
                <a:srgbClr val="FFFFFF"/>
              </a:solidFill>
              <a:effectLst/>
              <a:latin typeface="Segoe UI" panose="020B0502040204020203" pitchFamily="34" charset="0"/>
              <a:ea typeface="Calibri" panose="020F0502020204030204" pitchFamily="34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3600" b="1" dirty="0">
                <a:solidFill>
                  <a:srgbClr val="FFFFFF"/>
                </a:solidFill>
                <a:latin typeface="Segoe UI" panose="020B0502040204020203" pitchFamily="34" charset="0"/>
                <a:ea typeface="Calibri" panose="020F0502020204030204" pitchFamily="34" charset="0"/>
              </a:rPr>
              <a:t>Introducing secondary data and quantitative analysis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3600" b="1" dirty="0">
                <a:solidFill>
                  <a:srgbClr val="FFFFFF"/>
                </a:solidFill>
                <a:effectLst/>
                <a:latin typeface="Segoe UI" panose="020B0502040204020203" pitchFamily="34" charset="0"/>
                <a:ea typeface="Calibri" panose="020F0502020204030204" pitchFamily="34" charset="0"/>
              </a:rPr>
              <a:t>Homework - The use of MS Excel for descriptive analysis</a:t>
            </a:r>
            <a:endParaRPr lang="en-GB" sz="3600" dirty="0">
              <a:solidFill>
                <a:srgbClr val="FFFFFF"/>
              </a:solidFill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079032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77FB0E0-4CF2-4C47-B2D4-2250E2490E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2463198"/>
            <a:ext cx="7886700" cy="1325563"/>
          </a:xfrm>
        </p:spPr>
        <p:txBody>
          <a:bodyPr/>
          <a:lstStyle/>
          <a:p>
            <a:pPr algn="ctr"/>
            <a:r>
              <a:rPr lang="en-GB" sz="40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Segoe UI" panose="020B0502040204020203" pitchFamily="34" charset="0"/>
                <a:cs typeface="Arial" panose="020B0604020202020204" pitchFamily="34" charset="0"/>
              </a:rPr>
              <a:t>Secondary data</a:t>
            </a:r>
            <a:br>
              <a:rPr lang="en-GB" sz="40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endParaRPr lang="en-GB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821489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6CD738-0269-4F1C-B90C-B9F16D19E7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>
                <a:solidFill>
                  <a:srgbClr val="1F497D"/>
                </a:solidFill>
                <a:effectLst/>
                <a:latin typeface="Calibri" panose="020F0502020204030204" pitchFamily="34" charset="0"/>
                <a:ea typeface="Segoe UI" panose="020B0502040204020203" pitchFamily="34" charset="0"/>
                <a:cs typeface="Calibri" panose="020F0502020204030204" pitchFamily="34" charset="0"/>
              </a:rPr>
              <a:t>Using secondary data: why?</a:t>
            </a:r>
            <a:br>
              <a:rPr lang="en-GB" sz="36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endParaRPr lang="en-GB" sz="36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9902347-CF66-4AD7-B2A2-1B846F0B057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 rot="16200000">
            <a:off x="2902478" y="-35962"/>
            <a:ext cx="3274391" cy="7139712"/>
          </a:xfrm>
        </p:spPr>
        <p:txBody>
          <a:bodyPr/>
          <a:lstStyle/>
          <a:p>
            <a:r>
              <a:rPr lang="en-GB" sz="3000" dirty="0">
                <a:latin typeface="Calibri" panose="020F0502020204030204" pitchFamily="34" charset="0"/>
                <a:cs typeface="Calibri" panose="020F0502020204030204" pitchFamily="34" charset="0"/>
              </a:rPr>
              <a:t>Efficiencies of time and cost </a:t>
            </a:r>
          </a:p>
          <a:p>
            <a:r>
              <a:rPr lang="en-GB" sz="3000" dirty="0">
                <a:latin typeface="Calibri" panose="020F0502020204030204" pitchFamily="34" charset="0"/>
                <a:cs typeface="Calibri" panose="020F0502020204030204" pitchFamily="34" charset="0"/>
              </a:rPr>
              <a:t>Different contexts can be explored</a:t>
            </a:r>
          </a:p>
          <a:p>
            <a:r>
              <a:rPr lang="en-GB" sz="3000" dirty="0">
                <a:latin typeface="Calibri" panose="020F0502020204030204" pitchFamily="34" charset="0"/>
                <a:cs typeface="Calibri" panose="020F0502020204030204" pitchFamily="34" charset="0"/>
              </a:rPr>
              <a:t>Source of new ideas</a:t>
            </a:r>
          </a:p>
          <a:p>
            <a:r>
              <a:rPr lang="en-GB" sz="3000" dirty="0">
                <a:latin typeface="Calibri" panose="020F0502020204030204" pitchFamily="34" charset="0"/>
                <a:cs typeface="Calibri" panose="020F0502020204030204" pitchFamily="34" charset="0"/>
              </a:rPr>
              <a:t>Large-scale studies from government related bodies usually provide data with high reliability and validity </a:t>
            </a:r>
          </a:p>
        </p:txBody>
      </p:sp>
    </p:spTree>
    <p:extLst>
      <p:ext uri="{BB962C8B-B14F-4D97-AF65-F5344CB8AC3E}">
        <p14:creationId xmlns:p14="http://schemas.microsoft.com/office/powerpoint/2010/main" val="29941058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2C98E7-74DF-433A-800B-5CF4C52D5C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8762" y="152690"/>
            <a:ext cx="7886700" cy="586220"/>
          </a:xfrm>
        </p:spPr>
        <p:txBody>
          <a:bodyPr/>
          <a:lstStyle/>
          <a:p>
            <a:r>
              <a:rPr lang="en-GB" dirty="0"/>
              <a:t>Sources of secondary data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6E488DB-9924-445C-8A26-7317DE41BA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 rot="16200000">
            <a:off x="2184291" y="-646076"/>
            <a:ext cx="4515644" cy="7886700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UK data service (</a:t>
            </a:r>
            <a:r>
              <a:rPr lang="en-GB" dirty="0">
                <a:hlinkClick r:id="rId3"/>
              </a:rPr>
              <a:t>https://www.ukdataservice.ac.uk</a:t>
            </a:r>
            <a:r>
              <a:rPr lang="en-GB" dirty="0"/>
              <a:t>  ) </a:t>
            </a:r>
          </a:p>
          <a:p>
            <a:pPr marL="0" indent="0">
              <a:buNone/>
            </a:pPr>
            <a:r>
              <a:rPr lang="en-GB" dirty="0"/>
              <a:t>UK Data Archive (</a:t>
            </a:r>
            <a:r>
              <a:rPr lang="en-GB" dirty="0">
                <a:hlinkClick r:id="rId4"/>
              </a:rPr>
              <a:t>www.data-archive.ac.uk</a:t>
            </a:r>
            <a:r>
              <a:rPr lang="en-GB" dirty="0"/>
              <a:t>  ) </a:t>
            </a:r>
          </a:p>
          <a:p>
            <a:pPr marL="0" indent="0">
              <a:buNone/>
            </a:pPr>
            <a:r>
              <a:rPr lang="en-GB" dirty="0"/>
              <a:t>Economic and Social Data Service (</a:t>
            </a:r>
            <a:r>
              <a:rPr lang="en-GB" dirty="0">
                <a:hlinkClick r:id="rId5"/>
              </a:rPr>
              <a:t>www.esds.ac.uk/findingData/majorStudies.asp</a:t>
            </a:r>
            <a:r>
              <a:rPr lang="en-GB" dirty="0"/>
              <a:t> ) </a:t>
            </a:r>
          </a:p>
          <a:p>
            <a:pPr marL="0" indent="0">
              <a:buNone/>
            </a:pPr>
            <a:r>
              <a:rPr lang="en-GB" dirty="0"/>
              <a:t> Kaggle (</a:t>
            </a:r>
            <a:r>
              <a:rPr lang="en-GB" dirty="0">
                <a:hlinkClick r:id="rId6"/>
              </a:rPr>
              <a:t>https://www.kaggle.com/datasets</a:t>
            </a:r>
            <a:r>
              <a:rPr lang="en-GB" dirty="0"/>
              <a:t> )</a:t>
            </a:r>
          </a:p>
          <a:p>
            <a:pPr marL="0" indent="0">
              <a:buNone/>
            </a:pPr>
            <a:r>
              <a:rPr lang="en-GB" dirty="0"/>
              <a:t>Office of National Statistics (</a:t>
            </a:r>
            <a:r>
              <a:rPr lang="en-GB" dirty="0">
                <a:hlinkClick r:id="rId7"/>
              </a:rPr>
              <a:t>www.statistics.gov.uk/default.asp</a:t>
            </a:r>
            <a:r>
              <a:rPr lang="en-GB" dirty="0"/>
              <a:t>  )</a:t>
            </a:r>
          </a:p>
          <a:p>
            <a:pPr marL="0" indent="0">
              <a:buNone/>
            </a:pPr>
            <a:r>
              <a:rPr lang="en-GB" dirty="0"/>
              <a:t>British Household Survey</a:t>
            </a:r>
          </a:p>
          <a:p>
            <a:pPr marL="0" indent="0">
              <a:buNone/>
            </a:pPr>
            <a:r>
              <a:rPr lang="en-GB" dirty="0"/>
              <a:t>British crime Survey</a:t>
            </a:r>
          </a:p>
          <a:p>
            <a:pPr marL="0" indent="0">
              <a:buNone/>
            </a:pPr>
            <a:r>
              <a:rPr lang="en-GB" dirty="0"/>
              <a:t>British social Attitudes Survey</a:t>
            </a:r>
          </a:p>
          <a:p>
            <a:pPr marL="0" indent="0">
              <a:buNone/>
            </a:pPr>
            <a:r>
              <a:rPr lang="en-GB" dirty="0"/>
              <a:t>Labour Force Survey</a:t>
            </a:r>
          </a:p>
        </p:txBody>
      </p:sp>
    </p:spTree>
    <p:extLst>
      <p:ext uri="{BB962C8B-B14F-4D97-AF65-F5344CB8AC3E}">
        <p14:creationId xmlns:p14="http://schemas.microsoft.com/office/powerpoint/2010/main" val="31446474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90C458A-DA61-4B96-BA99-18F5A067306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 rot="16200000">
            <a:off x="1874903" y="-1308811"/>
            <a:ext cx="5394193" cy="8718741"/>
          </a:xfrm>
        </p:spPr>
        <p:txBody>
          <a:bodyPr/>
          <a:lstStyle/>
          <a:p>
            <a:pPr>
              <a:lnSpc>
                <a:spcPct val="107000"/>
              </a:lnSpc>
              <a:spcAft>
                <a:spcPts val="840"/>
              </a:spcAft>
            </a:pPr>
            <a:r>
              <a:rPr lang="en-GB" sz="21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The Office for National Statistics </a:t>
            </a:r>
            <a:r>
              <a:rPr lang="en-GB" sz="2100" u="sng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https://www.ons.gov.uk/</a:t>
            </a:r>
            <a:r>
              <a:rPr lang="en-GB" sz="21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GB" sz="2100" dirty="0">
              <a:effectLst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40"/>
              </a:spcAft>
            </a:pPr>
            <a:r>
              <a:rPr lang="en-GB" sz="21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Bank of England statistics - </a:t>
            </a:r>
            <a:r>
              <a:rPr lang="en-GB" sz="2100" u="sng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https://www.bankofengland.co.uk/statistics/tables</a:t>
            </a:r>
            <a:r>
              <a:rPr lang="en-GB" sz="21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GB" sz="2100" dirty="0">
              <a:effectLst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40"/>
              </a:spcAft>
            </a:pPr>
            <a:r>
              <a:rPr lang="en-GB" sz="21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The Treasury - </a:t>
            </a:r>
            <a:r>
              <a:rPr lang="en-GB" sz="21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https://www.gov.uk/government/collections/data-forecasts</a:t>
            </a:r>
            <a:r>
              <a:rPr lang="en-GB" sz="21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   </a:t>
            </a:r>
            <a:endParaRPr lang="en-GB" sz="2100" dirty="0">
              <a:effectLst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40"/>
              </a:spcAft>
            </a:pPr>
            <a:r>
              <a:rPr lang="en-GB" sz="21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European </a:t>
            </a:r>
            <a:r>
              <a:rPr lang="en-GB" sz="2100" dirty="0" err="1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Centrl</a:t>
            </a:r>
            <a:r>
              <a:rPr lang="en-GB" sz="21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Bank Statistics - </a:t>
            </a:r>
            <a:r>
              <a:rPr lang="en-GB" sz="2100" u="sng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https://ec.europa.eu/info/business-economy-euro/indicators-statistics/economic-databases/business-and-consumer-surveys/download-business-and-consumer-survey-data/time-series_en</a:t>
            </a:r>
            <a:r>
              <a:rPr lang="en-GB" sz="21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GB" sz="2100" dirty="0">
              <a:effectLst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40"/>
              </a:spcAft>
            </a:pPr>
            <a:r>
              <a:rPr lang="en-GB" sz="21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European Economy - </a:t>
            </a:r>
            <a:r>
              <a:rPr lang="en-GB" sz="2100" u="sng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  <a:hlinkClick r:id="rId7"/>
              </a:rPr>
              <a:t>https://ec.europa.eu/info/business-economy-euro_en</a:t>
            </a:r>
            <a:r>
              <a:rPr lang="en-GB" sz="21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GB" sz="2100" dirty="0">
              <a:effectLst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40"/>
              </a:spcAft>
            </a:pPr>
            <a:r>
              <a:rPr lang="en-GB" sz="21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World bank Dataset - </a:t>
            </a:r>
            <a:r>
              <a:rPr lang="en-GB" sz="2100" u="sng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  <a:hlinkClick r:id="rId8"/>
              </a:rPr>
              <a:t>https://datacatalog.worldbank.org/home</a:t>
            </a:r>
            <a:r>
              <a:rPr lang="en-GB" sz="21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GB" sz="2100" dirty="0">
              <a:effectLst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40"/>
              </a:spcAft>
            </a:pPr>
            <a:r>
              <a:rPr lang="de-DE" sz="21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IMF Data Sets - </a:t>
            </a:r>
            <a:r>
              <a:rPr lang="de-DE" sz="2100" u="sng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  <a:hlinkClick r:id="rId9"/>
              </a:rPr>
              <a:t>https://www.imf.org/en/Data</a:t>
            </a:r>
            <a:endParaRPr lang="en-GB" sz="2100" dirty="0"/>
          </a:p>
        </p:txBody>
      </p:sp>
    </p:spTree>
    <p:extLst>
      <p:ext uri="{BB962C8B-B14F-4D97-AF65-F5344CB8AC3E}">
        <p14:creationId xmlns:p14="http://schemas.microsoft.com/office/powerpoint/2010/main" val="29405608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CB55D35-C8DB-46D4-A24B-BEEEBBE1716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 rot="16200000">
            <a:off x="2219533" y="-1314498"/>
            <a:ext cx="4704933" cy="8835392"/>
          </a:xfrm>
        </p:spPr>
        <p:txBody>
          <a:bodyPr/>
          <a:lstStyle/>
          <a:p>
            <a:pPr>
              <a:lnSpc>
                <a:spcPct val="107000"/>
              </a:lnSpc>
              <a:spcAft>
                <a:spcPts val="840"/>
              </a:spcAft>
            </a:pPr>
            <a:r>
              <a:rPr lang="da-DK" sz="2600" dirty="0" err="1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Gapminder</a:t>
            </a:r>
            <a:r>
              <a:rPr lang="da-DK" sz="26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- </a:t>
            </a:r>
            <a:r>
              <a:rPr lang="da-DK" sz="2600" u="sng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https://www.gapminder.org/tools/#$chart-type=bubbles&amp;url=v1</a:t>
            </a:r>
            <a:r>
              <a:rPr lang="da-DK" sz="26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GB" sz="2600" dirty="0">
              <a:effectLst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40"/>
              </a:spcAft>
            </a:pPr>
            <a:r>
              <a:rPr lang="en-GB" sz="2600" dirty="0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Penn World </a:t>
            </a:r>
            <a:r>
              <a:rPr lang="en-GB" sz="2600" b="1" dirty="0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- </a:t>
            </a:r>
            <a:r>
              <a:rPr lang="en-GB" sz="2600" u="sng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https://www.rug.nl/ggdc/productivity/pwt/</a:t>
            </a:r>
            <a:r>
              <a:rPr lang="en-GB" sz="26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GB" sz="2600" dirty="0">
              <a:effectLst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40"/>
              </a:spcAft>
            </a:pPr>
            <a:r>
              <a:rPr lang="it-IT" sz="26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Statista - </a:t>
            </a:r>
            <a:r>
              <a:rPr lang="it-IT" sz="2600" u="sng" dirty="0">
                <a:solidFill>
                  <a:srgbClr val="000000"/>
                </a:solidFill>
                <a:effectLst/>
                <a:ea typeface="DengXian" panose="02010600030101010101" pitchFamily="2" charset="-122"/>
                <a:cs typeface="Arial" panose="020B0604020202020204" pitchFamily="34" charset="0"/>
                <a:hlinkClick r:id="rId5"/>
              </a:rPr>
              <a:t>https://www.statista.com/markets/</a:t>
            </a:r>
            <a:r>
              <a:rPr lang="it-IT" sz="2600" dirty="0">
                <a:solidFill>
                  <a:srgbClr val="000000"/>
                </a:solidFill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 </a:t>
            </a:r>
            <a:endParaRPr lang="en-GB" sz="2600" dirty="0">
              <a:effectLst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40"/>
              </a:spcAft>
            </a:pPr>
            <a:r>
              <a:rPr lang="it-IT" sz="2600" dirty="0">
                <a:solidFill>
                  <a:srgbClr val="000000"/>
                </a:solidFill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UK Data Service </a:t>
            </a:r>
            <a:r>
              <a:rPr lang="it-IT" sz="26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- </a:t>
            </a:r>
            <a:r>
              <a:rPr lang="it-IT" sz="2600" u="sng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https://ukdataservice.ac.uk/find-data/browse/</a:t>
            </a:r>
            <a:r>
              <a:rPr lang="it-IT" sz="26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GB" sz="2600" dirty="0">
              <a:effectLst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40"/>
              </a:spcAft>
            </a:pPr>
            <a:r>
              <a:rPr lang="pt-PT" sz="2600" dirty="0" err="1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Quandl</a:t>
            </a:r>
            <a:r>
              <a:rPr lang="pt-PT" sz="26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- </a:t>
            </a:r>
            <a:r>
              <a:rPr lang="pt-PT" sz="2600" u="sng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  <a:hlinkClick r:id="rId7"/>
              </a:rPr>
              <a:t>https://data.nasdaq.com/publishers/QDL</a:t>
            </a:r>
            <a:r>
              <a:rPr lang="en-GB" sz="26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GB" sz="2600" dirty="0">
              <a:effectLst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40"/>
              </a:spcAft>
            </a:pPr>
            <a:r>
              <a:rPr lang="en-GB" sz="26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Developmental </a:t>
            </a:r>
            <a:r>
              <a:rPr lang="en-GB" sz="2600" dirty="0" err="1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Initatives</a:t>
            </a:r>
            <a:r>
              <a:rPr lang="en-GB" sz="26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- </a:t>
            </a:r>
            <a:r>
              <a:rPr lang="en-GB" sz="2600" u="sng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  <a:hlinkClick r:id="rId8"/>
              </a:rPr>
              <a:t>https://devinit.org/data/</a:t>
            </a:r>
            <a:endParaRPr lang="en-GB" sz="2600" dirty="0">
              <a:effectLst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938792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6D9D9B-8936-48ED-B504-107614E3ED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6099" y="191175"/>
            <a:ext cx="7886700" cy="903999"/>
          </a:xfrm>
        </p:spPr>
        <p:txBody>
          <a:bodyPr/>
          <a:lstStyle/>
          <a:p>
            <a:pPr algn="ctr"/>
            <a:r>
              <a:rPr lang="en-GB" sz="3600" dirty="0">
                <a:latin typeface="Calibri" panose="020F0502020204030204" pitchFamily="34" charset="0"/>
                <a:cs typeface="Calibri" panose="020F0502020204030204" pitchFamily="34" charset="0"/>
              </a:rPr>
              <a:t>Selecting Data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69E7D8D-9CF8-4528-AFB3-8717939134B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 rot="16200000">
            <a:off x="1889362" y="-514350"/>
            <a:ext cx="4667652" cy="7886700"/>
          </a:xfrm>
        </p:spPr>
        <p:txBody>
          <a:bodyPr/>
          <a:lstStyle/>
          <a:p>
            <a:r>
              <a:rPr lang="en-GB" sz="3000" dirty="0">
                <a:latin typeface="Calibri" panose="020F0502020204030204" pitchFamily="34" charset="0"/>
                <a:cs typeface="Calibri" panose="020F0502020204030204" pitchFamily="34" charset="0"/>
              </a:rPr>
              <a:t>You need interval / ration date for individuals (not means) </a:t>
            </a:r>
          </a:p>
          <a:p>
            <a:r>
              <a:rPr lang="en-GB" sz="3000" dirty="0">
                <a:latin typeface="Calibri" panose="020F0502020204030204" pitchFamily="34" charset="0"/>
                <a:cs typeface="Calibri" panose="020F0502020204030204" pitchFamily="34" charset="0"/>
              </a:rPr>
              <a:t>Ideally need to select a large data set</a:t>
            </a:r>
          </a:p>
          <a:p>
            <a:r>
              <a:rPr lang="en-GB" sz="3000" dirty="0">
                <a:latin typeface="Calibri" panose="020F0502020204030204" pitchFamily="34" charset="0"/>
                <a:cs typeface="Calibri" panose="020F0502020204030204" pitchFamily="34" charset="0"/>
              </a:rPr>
              <a:t>Which set(s) match your field of interest?</a:t>
            </a:r>
          </a:p>
          <a:p>
            <a:r>
              <a:rPr lang="en-GB" sz="3000" dirty="0">
                <a:latin typeface="Calibri" panose="020F0502020204030204" pitchFamily="34" charset="0"/>
                <a:cs typeface="Calibri" panose="020F0502020204030204" pitchFamily="34" charset="0"/>
              </a:rPr>
              <a:t>In huge data-sets, how do you decide which data to use?</a:t>
            </a:r>
          </a:p>
          <a:p>
            <a:r>
              <a:rPr lang="en-GB" sz="3000" dirty="0">
                <a:latin typeface="Calibri" panose="020F0502020204030204" pitchFamily="34" charset="0"/>
                <a:cs typeface="Calibri" panose="020F0502020204030204" pitchFamily="34" charset="0"/>
              </a:rPr>
              <a:t>Should you ‘correct’ data, </a:t>
            </a:r>
            <a:r>
              <a:rPr lang="en-GB" sz="3000" dirty="0" err="1">
                <a:latin typeface="Calibri" panose="020F0502020204030204" pitchFamily="34" charset="0"/>
                <a:cs typeface="Calibri" panose="020F0502020204030204" pitchFamily="34" charset="0"/>
              </a:rPr>
              <a:t>eg.</a:t>
            </a:r>
            <a:r>
              <a:rPr lang="en-GB" sz="3000" dirty="0">
                <a:latin typeface="Calibri" panose="020F0502020204030204" pitchFamily="34" charset="0"/>
                <a:cs typeface="Calibri" panose="020F0502020204030204" pitchFamily="34" charset="0"/>
              </a:rPr>
              <a:t> Over-sampling (counting the same data more than once), or </a:t>
            </a:r>
            <a:r>
              <a:rPr lang="en-GB" sz="3000" dirty="0" err="1">
                <a:latin typeface="Calibri" panose="020F0502020204030204" pitchFamily="34" charset="0"/>
                <a:cs typeface="Calibri" panose="020F0502020204030204" pitchFamily="34" charset="0"/>
              </a:rPr>
              <a:t>undersampling</a:t>
            </a:r>
            <a:r>
              <a:rPr lang="en-GB" sz="3000" dirty="0">
                <a:latin typeface="Calibri" panose="020F0502020204030204" pitchFamily="34" charset="0"/>
                <a:cs typeface="Calibri" panose="020F0502020204030204" pitchFamily="34" charset="0"/>
              </a:rPr>
              <a:t> (reducing the entries in one or more categories)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BD10049-E84A-480D-AADE-D26D65387262}"/>
              </a:ext>
            </a:extLst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7661275" y="1727493"/>
            <a:ext cx="1482725" cy="16306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20662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2BC80D-5A52-4E91-A893-B90DD7C111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2264870"/>
            <a:ext cx="7886700" cy="1325563"/>
          </a:xfrm>
        </p:spPr>
        <p:txBody>
          <a:bodyPr/>
          <a:lstStyle/>
          <a:p>
            <a:pPr algn="ctr"/>
            <a:r>
              <a:rPr lang="en-GB" sz="4000" dirty="0">
                <a:latin typeface="+mn-lt"/>
              </a:rPr>
              <a:t>Analysing and presenting data : descriptive statistics </a:t>
            </a:r>
          </a:p>
        </p:txBody>
      </p:sp>
    </p:spTree>
    <p:extLst>
      <p:ext uri="{BB962C8B-B14F-4D97-AF65-F5344CB8AC3E}">
        <p14:creationId xmlns:p14="http://schemas.microsoft.com/office/powerpoint/2010/main" val="72680118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EF0584-1A28-4D75-B2F7-6B4FD8A15F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5667" y="160173"/>
            <a:ext cx="7886700" cy="675399"/>
          </a:xfrm>
        </p:spPr>
        <p:txBody>
          <a:bodyPr/>
          <a:lstStyle/>
          <a:p>
            <a:pPr algn="ctr"/>
            <a:r>
              <a:rPr lang="en-GB" sz="3600" dirty="0">
                <a:latin typeface="Calibri" panose="020F0502020204030204" pitchFamily="34" charset="0"/>
                <a:cs typeface="Calibri" panose="020F0502020204030204" pitchFamily="34" charset="0"/>
              </a:rPr>
              <a:t>Key types of data</a:t>
            </a:r>
          </a:p>
        </p:txBody>
      </p:sp>
      <p:graphicFrame>
        <p:nvGraphicFramePr>
          <p:cNvPr id="9" name="Table 9">
            <a:extLst>
              <a:ext uri="{FF2B5EF4-FFF2-40B4-BE49-F238E27FC236}">
                <a16:creationId xmlns:a16="http://schemas.microsoft.com/office/drawing/2014/main" id="{68D47692-9C3A-44D8-B3FD-F53545ACEE7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58211163"/>
              </p:ext>
            </p:extLst>
          </p:nvPr>
        </p:nvGraphicFramePr>
        <p:xfrm>
          <a:off x="425667" y="1027906"/>
          <a:ext cx="8497615" cy="4724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767518">
                  <a:extLst>
                    <a:ext uri="{9D8B030D-6E8A-4147-A177-3AD203B41FA5}">
                      <a16:colId xmlns:a16="http://schemas.microsoft.com/office/drawing/2014/main" val="3743532319"/>
                    </a:ext>
                  </a:extLst>
                </a:gridCol>
                <a:gridCol w="4730097">
                  <a:extLst>
                    <a:ext uri="{9D8B030D-6E8A-4147-A177-3AD203B41FA5}">
                      <a16:colId xmlns:a16="http://schemas.microsoft.com/office/drawing/2014/main" val="808733858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2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Data type</a:t>
                      </a:r>
                    </a:p>
                    <a:p>
                      <a:endParaRPr lang="en-GB" sz="26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Description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5313257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‘Scale’, or ‘Interval/ratio’ data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Numerical data with clear, fixed intervals (</a:t>
                      </a:r>
                      <a:r>
                        <a:rPr lang="en-GB" sz="260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eg.</a:t>
                      </a:r>
                      <a:r>
                        <a:rPr lang="en-GB" sz="2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1,2,3).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4111178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Ordinal data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Data which can be rank ordered, but with differences that are not clear/fixed (</a:t>
                      </a:r>
                      <a:r>
                        <a:rPr lang="en-GB" sz="260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eg.</a:t>
                      </a:r>
                      <a:r>
                        <a:rPr lang="en-GB" sz="2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agree strongly; quite confident)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1623603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Nominal data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Data which describes categories (categorical/ qualitative data) (</a:t>
                      </a:r>
                      <a:r>
                        <a:rPr lang="en-GB" sz="260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eg.</a:t>
                      </a:r>
                      <a:r>
                        <a:rPr lang="en-GB" sz="2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red, green, blue).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7637853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4899541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5E81617-E011-E92E-4CB1-9EFB47B10AD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477570"/>
            <a:ext cx="9144000" cy="3902859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888B3B21-AD23-C20B-F052-CC0EEC567C73}"/>
              </a:ext>
            </a:extLst>
          </p:cNvPr>
          <p:cNvSpPr txBox="1">
            <a:spLocks/>
          </p:cNvSpPr>
          <p:nvPr/>
        </p:nvSpPr>
        <p:spPr>
          <a:xfrm>
            <a:off x="425667" y="160173"/>
            <a:ext cx="7886700" cy="675399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600" dirty="0">
                <a:latin typeface="Calibri" panose="020F0502020204030204" pitchFamily="34" charset="0"/>
                <a:cs typeface="Calibri" panose="020F0502020204030204" pitchFamily="34" charset="0"/>
              </a:rPr>
              <a:t>Key types of data - Examples</a:t>
            </a:r>
          </a:p>
        </p:txBody>
      </p:sp>
    </p:spTree>
    <p:extLst>
      <p:ext uri="{BB962C8B-B14F-4D97-AF65-F5344CB8AC3E}">
        <p14:creationId xmlns:p14="http://schemas.microsoft.com/office/powerpoint/2010/main" val="41624266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0915A6C-5AA6-4B5A-88E6-3A566BF11E2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 rot="16200000">
            <a:off x="1612323" y="1072028"/>
            <a:ext cx="2349065" cy="4351338"/>
          </a:xfrm>
        </p:spPr>
        <p:txBody>
          <a:bodyPr/>
          <a:lstStyle/>
          <a:p>
            <a:pPr marL="0" indent="0">
              <a:buNone/>
            </a:pPr>
            <a:r>
              <a:rPr lang="en-GB" sz="3600" dirty="0">
                <a:latin typeface="Calibri" panose="020F0502020204030204" pitchFamily="34" charset="0"/>
                <a:cs typeface="Calibri" panose="020F0502020204030204" pitchFamily="34" charset="0"/>
              </a:rPr>
              <a:t>Graph summaries: Tables, graphs </a:t>
            </a:r>
            <a:r>
              <a:rPr lang="en-GB" sz="36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Segoe UI" panose="020B0502040204020203" pitchFamily="34" charset="0"/>
                <a:cs typeface="Calibri" panose="020F0502020204030204" pitchFamily="34" charset="0"/>
              </a:rPr>
              <a:t>plots/graphs</a:t>
            </a:r>
            <a:endParaRPr lang="en-GB" sz="3600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36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4F06700-F280-4CB0-AB3B-1F858A15B1D9}"/>
              </a:ext>
            </a:extLst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4962525" y="336177"/>
            <a:ext cx="3488055" cy="258762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29B9251-9BF9-470A-AA1E-F6FADBC1F3F8}"/>
              </a:ext>
            </a:extLst>
          </p:cNvPr>
          <p:cNvPicPr/>
          <p:nvPr/>
        </p:nvPicPr>
        <p:blipFill>
          <a:blip r:embed="rId4"/>
          <a:stretch>
            <a:fillRect/>
          </a:stretch>
        </p:blipFill>
        <p:spPr>
          <a:xfrm>
            <a:off x="5618973" y="3429000"/>
            <a:ext cx="2634615" cy="1974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164213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0A94CD-84F2-4101-8773-437A20657D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Recording Data: Frequency tables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4613F5-1B6E-4D4D-B7BB-B43BE4486D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 rot="16200000">
            <a:off x="4707446" y="1577755"/>
            <a:ext cx="4465116" cy="3453118"/>
          </a:xfrm>
        </p:spPr>
        <p:txBody>
          <a:bodyPr/>
          <a:lstStyle/>
          <a:p>
            <a:r>
              <a:rPr lang="en-GB" dirty="0"/>
              <a:t>These are </a:t>
            </a:r>
            <a:r>
              <a:rPr lang="en-GB" dirty="0">
                <a:solidFill>
                  <a:srgbClr val="0070C0"/>
                </a:solidFill>
              </a:rPr>
              <a:t>‘semi-quantitative</a:t>
            </a:r>
            <a:r>
              <a:rPr lang="en-GB" dirty="0"/>
              <a:t>’ data because one </a:t>
            </a:r>
            <a:r>
              <a:rPr lang="en-GB" dirty="0">
                <a:solidFill>
                  <a:srgbClr val="0070C0"/>
                </a:solidFill>
              </a:rPr>
              <a:t>variable</a:t>
            </a:r>
            <a:r>
              <a:rPr lang="en-GB" dirty="0"/>
              <a:t> is </a:t>
            </a:r>
            <a:r>
              <a:rPr lang="en-GB" i="1" dirty="0"/>
              <a:t>quantitative</a:t>
            </a:r>
            <a:r>
              <a:rPr lang="en-GB" dirty="0"/>
              <a:t> (frequency), and the other (jobs) is </a:t>
            </a:r>
            <a:r>
              <a:rPr lang="en-GB" i="1" dirty="0"/>
              <a:t>qualitative</a:t>
            </a:r>
            <a:r>
              <a:rPr lang="en-GB" dirty="0"/>
              <a:t>, this can also be described as ‘nominal’ or categorical data.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6F4E402A-F433-4A11-A5FC-DB2B866D80F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1488962"/>
              </p:ext>
            </p:extLst>
          </p:nvPr>
        </p:nvGraphicFramePr>
        <p:xfrm>
          <a:off x="477437" y="2242594"/>
          <a:ext cx="4580524" cy="2123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37817">
                  <a:extLst>
                    <a:ext uri="{9D8B030D-6E8A-4147-A177-3AD203B41FA5}">
                      <a16:colId xmlns:a16="http://schemas.microsoft.com/office/drawing/2014/main" val="515564173"/>
                    </a:ext>
                  </a:extLst>
                </a:gridCol>
                <a:gridCol w="1216978">
                  <a:extLst>
                    <a:ext uri="{9D8B030D-6E8A-4147-A177-3AD203B41FA5}">
                      <a16:colId xmlns:a16="http://schemas.microsoft.com/office/drawing/2014/main" val="4257734820"/>
                    </a:ext>
                  </a:extLst>
                </a:gridCol>
                <a:gridCol w="1525729">
                  <a:extLst>
                    <a:ext uri="{9D8B030D-6E8A-4147-A177-3AD203B41FA5}">
                      <a16:colId xmlns:a16="http://schemas.microsoft.com/office/drawing/2014/main" val="72640100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Jobs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Frequency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Cummulative</a:t>
                      </a:r>
                      <a:r>
                        <a:rPr lang="en-GB" dirty="0"/>
                        <a:t>-frequency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6736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Admin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546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546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557569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Engineer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647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1193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582817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Product manager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269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1462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492672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Management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135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1597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3230114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4656862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5FBE15-C72A-4CDD-84EA-14C756C72E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0996" y="239002"/>
            <a:ext cx="7886700" cy="769992"/>
          </a:xfrm>
        </p:spPr>
        <p:txBody>
          <a:bodyPr/>
          <a:lstStyle/>
          <a:p>
            <a:pPr algn="ctr"/>
            <a:r>
              <a:rPr lang="en-GB" sz="3600" dirty="0"/>
              <a:t>Descriptive Statistics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07BC63A-01F3-4B7D-A96D-0832711FF27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 rot="16200000">
            <a:off x="2127633" y="-995911"/>
            <a:ext cx="4449274" cy="8010852"/>
          </a:xfrm>
        </p:spPr>
        <p:txBody>
          <a:bodyPr/>
          <a:lstStyle/>
          <a:p>
            <a:pPr marL="342900" lvl="0" indent="-342900" rtl="0" fontAlgn="base">
              <a:lnSpc>
                <a:spcPct val="107000"/>
              </a:lnSpc>
              <a:spcAft>
                <a:spcPts val="800"/>
              </a:spcAft>
              <a:buClr>
                <a:srgbClr val="000000"/>
              </a:buClr>
              <a:buSzPts val="2700"/>
              <a:buFont typeface="Arial" panose="020B0604020202020204" pitchFamily="34" charset="0"/>
              <a:buChar char="•"/>
            </a:pPr>
            <a:r>
              <a:rPr lang="en-GB" sz="2200" b="1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alibri" panose="020F0502020204030204" pitchFamily="34" charset="0"/>
                <a:ea typeface="Segoe UI" panose="020B0502040204020203" pitchFamily="34" charset="0"/>
                <a:cs typeface="Calibri" panose="020F0502020204030204" pitchFamily="34" charset="0"/>
              </a:rPr>
              <a:t>Number</a:t>
            </a:r>
            <a:r>
              <a:rPr lang="en-GB" sz="2200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alibri" panose="020F0502020204030204" pitchFamily="34" charset="0"/>
                <a:ea typeface="Segoe UI" panose="020B0502040204020203" pitchFamily="34" charset="0"/>
                <a:cs typeface="Calibri" panose="020F0502020204030204" pitchFamily="34" charset="0"/>
              </a:rPr>
              <a:t>: the number of measurements/values in the sample (symbol = </a:t>
            </a:r>
            <a:r>
              <a:rPr lang="en-GB" sz="2200" u="none" strike="noStrike" dirty="0">
                <a:solidFill>
                  <a:srgbClr val="1F497D"/>
                </a:solidFill>
                <a:effectLst/>
                <a:uFill>
                  <a:solidFill>
                    <a:srgbClr val="000000"/>
                  </a:solidFill>
                </a:uFill>
                <a:latin typeface="Calibri" panose="020F0502020204030204" pitchFamily="34" charset="0"/>
                <a:ea typeface="Segoe UI" panose="020B0502040204020203" pitchFamily="34" charset="0"/>
                <a:cs typeface="Calibri" panose="020F0502020204030204" pitchFamily="34" charset="0"/>
              </a:rPr>
              <a:t>n</a:t>
            </a:r>
            <a:r>
              <a:rPr lang="en-GB" sz="2200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alibri" panose="020F0502020204030204" pitchFamily="34" charset="0"/>
                <a:ea typeface="Segoe UI" panose="020B0502040204020203" pitchFamily="34" charset="0"/>
                <a:cs typeface="Calibri" panose="020F0502020204030204" pitchFamily="34" charset="0"/>
              </a:rPr>
              <a:t>)</a:t>
            </a:r>
            <a:endParaRPr lang="en-GB" sz="2200" u="none" strike="noStrike" dirty="0">
              <a:solidFill>
                <a:srgbClr val="000000"/>
              </a:solidFill>
              <a:effectLst/>
              <a:uFill>
                <a:solidFill>
                  <a:srgbClr val="000000"/>
                </a:solidFill>
              </a:uFill>
              <a:latin typeface="Calibri" panose="020F0502020204030204" pitchFamily="34" charset="0"/>
              <a:ea typeface="Arial" panose="020B0604020202020204" pitchFamily="34" charset="0"/>
              <a:cs typeface="Calibri" panose="020F0502020204030204" pitchFamily="34" charset="0"/>
            </a:endParaRPr>
          </a:p>
          <a:p>
            <a:pPr marL="342900" lvl="0" indent="-342900" fontAlgn="base">
              <a:lnSpc>
                <a:spcPct val="107000"/>
              </a:lnSpc>
              <a:spcAft>
                <a:spcPts val="800"/>
              </a:spcAft>
              <a:buClr>
                <a:srgbClr val="000000"/>
              </a:buClr>
              <a:buSzPts val="2700"/>
              <a:buFont typeface="Arial" panose="020B0604020202020204" pitchFamily="34" charset="0"/>
              <a:buChar char="•"/>
            </a:pPr>
            <a:r>
              <a:rPr lang="en-GB" sz="2200" b="1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alibri" panose="020F0502020204030204" pitchFamily="34" charset="0"/>
                <a:ea typeface="Segoe UI" panose="020B0502040204020203" pitchFamily="34" charset="0"/>
                <a:cs typeface="Calibri" panose="020F0502020204030204" pitchFamily="34" charset="0"/>
              </a:rPr>
              <a:t>Range</a:t>
            </a:r>
            <a:r>
              <a:rPr lang="en-GB" sz="2200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alibri" panose="020F0502020204030204" pitchFamily="34" charset="0"/>
                <a:ea typeface="Segoe UI" panose="020B0502040204020203" pitchFamily="34" charset="0"/>
                <a:cs typeface="Calibri" panose="020F0502020204030204" pitchFamily="34" charset="0"/>
              </a:rPr>
              <a:t>: Range of values from minimum to maximum </a:t>
            </a:r>
            <a:endParaRPr lang="en-GB" sz="2200" u="none" strike="noStrike" dirty="0">
              <a:solidFill>
                <a:srgbClr val="000000"/>
              </a:solidFill>
              <a:effectLst/>
              <a:uFill>
                <a:solidFill>
                  <a:srgbClr val="000000"/>
                </a:solidFill>
              </a:uFill>
              <a:latin typeface="Calibri" panose="020F0502020204030204" pitchFamily="34" charset="0"/>
              <a:ea typeface="Arial" panose="020B0604020202020204" pitchFamily="34" charset="0"/>
              <a:cs typeface="Calibri" panose="020F0502020204030204" pitchFamily="34" charset="0"/>
            </a:endParaRPr>
          </a:p>
          <a:p>
            <a:pPr marL="349250" indent="-6350">
              <a:lnSpc>
                <a:spcPct val="107000"/>
              </a:lnSpc>
              <a:spcAft>
                <a:spcPts val="800"/>
              </a:spcAft>
            </a:pPr>
            <a:r>
              <a:rPr lang="en-GB" sz="2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Segoe UI" panose="020B0502040204020203" pitchFamily="34" charset="0"/>
                <a:cs typeface="Calibri" panose="020F0502020204030204" pitchFamily="34" charset="0"/>
              </a:rPr>
              <a:t>(measure of dispersion)</a:t>
            </a:r>
            <a:endParaRPr lang="en-GB" sz="2200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42900" lvl="0" indent="-342900" fontAlgn="base">
              <a:lnSpc>
                <a:spcPct val="107000"/>
              </a:lnSpc>
              <a:spcAft>
                <a:spcPts val="800"/>
              </a:spcAft>
              <a:buClr>
                <a:srgbClr val="000000"/>
              </a:buClr>
              <a:buSzPts val="2700"/>
              <a:buFont typeface="Arial" panose="020B0604020202020204" pitchFamily="34" charset="0"/>
              <a:buChar char="•"/>
            </a:pPr>
            <a:r>
              <a:rPr lang="en-GB" sz="2200" b="1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alibri" panose="020F0502020204030204" pitchFamily="34" charset="0"/>
                <a:ea typeface="Segoe UI" panose="020B0502040204020203" pitchFamily="34" charset="0"/>
                <a:cs typeface="Calibri" panose="020F0502020204030204" pitchFamily="34" charset="0"/>
              </a:rPr>
              <a:t>Mean</a:t>
            </a:r>
            <a:r>
              <a:rPr lang="en-GB" sz="2200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alibri" panose="020F0502020204030204" pitchFamily="34" charset="0"/>
                <a:ea typeface="Segoe UI" panose="020B0502040204020203" pitchFamily="34" charset="0"/>
                <a:cs typeface="Calibri" panose="020F0502020204030204" pitchFamily="34" charset="0"/>
              </a:rPr>
              <a:t>: the sum of all values divided by the number of values (symbol = </a:t>
            </a:r>
            <a:r>
              <a:rPr lang="en-GB" sz="2200" u="none" strike="noStrike" dirty="0">
                <a:solidFill>
                  <a:srgbClr val="1F497D"/>
                </a:solidFill>
                <a:effectLst/>
                <a:uFill>
                  <a:solidFill>
                    <a:srgbClr val="000000"/>
                  </a:solidFill>
                </a:uFill>
                <a:latin typeface="Calibri" panose="020F0502020204030204" pitchFamily="34" charset="0"/>
                <a:ea typeface="Segoe UI" panose="020B0502040204020203" pitchFamily="34" charset="0"/>
                <a:cs typeface="Calibri" panose="020F0502020204030204" pitchFamily="34" charset="0"/>
              </a:rPr>
              <a:t>x</a:t>
            </a:r>
            <a:r>
              <a:rPr lang="en-GB" sz="2200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alibri" panose="020F0502020204030204" pitchFamily="34" charset="0"/>
                <a:ea typeface="Segoe UI" panose="020B0502040204020203" pitchFamily="34" charset="0"/>
                <a:cs typeface="Calibri" panose="020F0502020204030204" pitchFamily="34" charset="0"/>
              </a:rPr>
              <a:t>)</a:t>
            </a:r>
            <a:endParaRPr lang="en-GB" sz="2200" u="none" strike="noStrike" dirty="0">
              <a:solidFill>
                <a:srgbClr val="000000"/>
              </a:solidFill>
              <a:effectLst/>
              <a:uFill>
                <a:solidFill>
                  <a:srgbClr val="000000"/>
                </a:solidFill>
              </a:uFill>
              <a:latin typeface="Calibri" panose="020F0502020204030204" pitchFamily="34" charset="0"/>
              <a:ea typeface="Arial" panose="020B0604020202020204" pitchFamily="34" charset="0"/>
              <a:cs typeface="Calibri" panose="020F0502020204030204" pitchFamily="34" charset="0"/>
            </a:endParaRPr>
          </a:p>
          <a:p>
            <a:pPr marL="342900" lvl="0" indent="-342900" fontAlgn="base">
              <a:lnSpc>
                <a:spcPct val="107000"/>
              </a:lnSpc>
              <a:spcAft>
                <a:spcPts val="800"/>
              </a:spcAft>
              <a:buClr>
                <a:srgbClr val="000000"/>
              </a:buClr>
              <a:buSzPts val="2700"/>
              <a:buFont typeface="Arial" panose="020B0604020202020204" pitchFamily="34" charset="0"/>
              <a:buChar char="•"/>
            </a:pPr>
            <a:r>
              <a:rPr lang="en-GB" sz="2200" b="1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alibri" panose="020F0502020204030204" pitchFamily="34" charset="0"/>
                <a:ea typeface="Segoe UI" panose="020B0502040204020203" pitchFamily="34" charset="0"/>
                <a:cs typeface="Calibri" panose="020F0502020204030204" pitchFamily="34" charset="0"/>
              </a:rPr>
              <a:t>Standard deviation</a:t>
            </a:r>
            <a:r>
              <a:rPr lang="en-GB" sz="2200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alibri" panose="020F0502020204030204" pitchFamily="34" charset="0"/>
                <a:ea typeface="Segoe UI" panose="020B0502040204020203" pitchFamily="34" charset="0"/>
                <a:cs typeface="Calibri" panose="020F0502020204030204" pitchFamily="34" charset="0"/>
              </a:rPr>
              <a:t>: Average spread of values about the mean (measure of dispersion) (symbol = </a:t>
            </a:r>
            <a:r>
              <a:rPr lang="en-GB" sz="2200" u="none" strike="noStrike" dirty="0">
                <a:solidFill>
                  <a:srgbClr val="1F497D"/>
                </a:solidFill>
                <a:effectLst/>
                <a:uFill>
                  <a:solidFill>
                    <a:srgbClr val="000000"/>
                  </a:solidFill>
                </a:uFill>
                <a:latin typeface="Calibri" panose="020F0502020204030204" pitchFamily="34" charset="0"/>
                <a:ea typeface="Segoe UI" panose="020B0502040204020203" pitchFamily="34" charset="0"/>
                <a:cs typeface="Calibri" panose="020F0502020204030204" pitchFamily="34" charset="0"/>
              </a:rPr>
              <a:t>SD</a:t>
            </a:r>
            <a:r>
              <a:rPr lang="en-GB" sz="2200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alibri" panose="020F0502020204030204" pitchFamily="34" charset="0"/>
                <a:ea typeface="Segoe UI" panose="020B0502040204020203" pitchFamily="34" charset="0"/>
                <a:cs typeface="Calibri" panose="020F0502020204030204" pitchFamily="34" charset="0"/>
              </a:rPr>
              <a:t>, s)</a:t>
            </a:r>
            <a:endParaRPr lang="en-GB" sz="2200" u="none" strike="noStrike" dirty="0">
              <a:solidFill>
                <a:srgbClr val="000000"/>
              </a:solidFill>
              <a:effectLst/>
              <a:uFill>
                <a:solidFill>
                  <a:srgbClr val="000000"/>
                </a:solidFill>
              </a:uFill>
              <a:latin typeface="Calibri" panose="020F0502020204030204" pitchFamily="34" charset="0"/>
              <a:ea typeface="Arial" panose="020B0604020202020204" pitchFamily="34" charset="0"/>
              <a:cs typeface="Calibri" panose="020F0502020204030204" pitchFamily="34" charset="0"/>
            </a:endParaRPr>
          </a:p>
          <a:p>
            <a:pPr marL="342900" lvl="0" indent="-342900" fontAlgn="base">
              <a:lnSpc>
                <a:spcPct val="107000"/>
              </a:lnSpc>
              <a:spcAft>
                <a:spcPts val="800"/>
              </a:spcAft>
              <a:buClr>
                <a:srgbClr val="000000"/>
              </a:buClr>
              <a:buSzPts val="2700"/>
              <a:buFont typeface="Arial" panose="020B0604020202020204" pitchFamily="34" charset="0"/>
              <a:buChar char="•"/>
            </a:pPr>
            <a:r>
              <a:rPr lang="en-GB" sz="2200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alibri" panose="020F0502020204030204" pitchFamily="34" charset="0"/>
                <a:ea typeface="Segoe UI" panose="020B0502040204020203" pitchFamily="34" charset="0"/>
                <a:cs typeface="Calibri" panose="020F0502020204030204" pitchFamily="34" charset="0"/>
              </a:rPr>
              <a:t>[</a:t>
            </a:r>
            <a:r>
              <a:rPr lang="en-GB" sz="2200" b="1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alibri" panose="020F0502020204030204" pitchFamily="34" charset="0"/>
                <a:ea typeface="Segoe UI" panose="020B0502040204020203" pitchFamily="34" charset="0"/>
                <a:cs typeface="Calibri" panose="020F0502020204030204" pitchFamily="34" charset="0"/>
              </a:rPr>
              <a:t>Variance</a:t>
            </a:r>
            <a:r>
              <a:rPr lang="en-GB" sz="2200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alibri" panose="020F0502020204030204" pitchFamily="34" charset="0"/>
                <a:ea typeface="Segoe UI" panose="020B0502040204020203" pitchFamily="34" charset="0"/>
                <a:cs typeface="Calibri" panose="020F0502020204030204" pitchFamily="34" charset="0"/>
              </a:rPr>
              <a:t>, s</a:t>
            </a:r>
            <a:r>
              <a:rPr lang="en-GB" sz="2200" u="none" strike="noStrike" baseline="3000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alibri" panose="020F0502020204030204" pitchFamily="34" charset="0"/>
                <a:ea typeface="Segoe UI" panose="020B0502040204020203" pitchFamily="34" charset="0"/>
                <a:cs typeface="Calibri" panose="020F0502020204030204" pitchFamily="34" charset="0"/>
              </a:rPr>
              <a:t>2</a:t>
            </a:r>
            <a:r>
              <a:rPr lang="en-GB" sz="2200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alibri" panose="020F0502020204030204" pitchFamily="34" charset="0"/>
                <a:ea typeface="Segoe UI" panose="020B0502040204020203" pitchFamily="34" charset="0"/>
                <a:cs typeface="Calibri" panose="020F0502020204030204" pitchFamily="34" charset="0"/>
              </a:rPr>
              <a:t>: square of the standard deviation]</a:t>
            </a:r>
            <a:endParaRPr lang="en-GB" sz="2200" u="none" strike="noStrike" dirty="0">
              <a:solidFill>
                <a:srgbClr val="000000"/>
              </a:solidFill>
              <a:effectLst/>
              <a:uFill>
                <a:solidFill>
                  <a:srgbClr val="000000"/>
                </a:solidFill>
              </a:uFill>
              <a:latin typeface="Calibri" panose="020F0502020204030204" pitchFamily="34" charset="0"/>
              <a:ea typeface="Arial" panose="020B0604020202020204" pitchFamily="34" charset="0"/>
              <a:cs typeface="Calibri" panose="020F0502020204030204" pitchFamily="34" charset="0"/>
            </a:endParaRPr>
          </a:p>
          <a:p>
            <a:endParaRPr lang="en-GB" sz="22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Rectangle 5">
            <a:extLst>
              <a:ext uri="{FF2B5EF4-FFF2-40B4-BE49-F238E27FC236}">
                <a16:creationId xmlns:a16="http://schemas.microsoft.com/office/drawing/2014/main" id="{0C2A5FDA-2CF9-430E-8E5D-138B5E4C700F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74711"/>
            <a:ext cx="76411" cy="13914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0" name="Rectangle 6">
            <a:extLst>
              <a:ext uri="{FF2B5EF4-FFF2-40B4-BE49-F238E27FC236}">
                <a16:creationId xmlns:a16="http://schemas.microsoft.com/office/drawing/2014/main" id="{9FB21C64-CFBE-4886-BFC4-9EC696A40ADB}"/>
              </a:ext>
            </a:extLst>
          </p:cNvPr>
          <p:cNvSpPr>
            <a:spLocks noChangeArrowheads="1"/>
          </p:cNvSpPr>
          <p:nvPr/>
        </p:nvSpPr>
        <p:spPr bwMode="auto">
          <a:xfrm>
            <a:off x="847398" y="5436468"/>
            <a:ext cx="7133896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400" b="0" i="0" u="none" strike="noStrike" cap="none" normalizeH="0" baseline="0" dirty="0">
                <a:ln>
                  <a:noFill/>
                </a:ln>
                <a:solidFill>
                  <a:srgbClr val="C00000"/>
                </a:solidFill>
                <a:effectLst/>
                <a:latin typeface="Arial" panose="020B0604020202020204" pitchFamily="34" charset="0"/>
                <a:ea typeface="Segoe UI" panose="020B0502040204020203" pitchFamily="34" charset="0"/>
              </a:rPr>
              <a:t>NB: these statistics and symbols relate mainly to samples rather than populations, and are best used with interval/ratio (or scale) data</a:t>
            </a:r>
            <a:endParaRPr kumimoji="0" lang="en-GB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9402740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F281F842-05F7-4769-9F08-C5142A6EBA9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549868"/>
            <a:ext cx="6858000" cy="847132"/>
          </a:xfrm>
        </p:spPr>
        <p:txBody>
          <a:bodyPr/>
          <a:lstStyle/>
          <a:p>
            <a:r>
              <a:rPr lang="en-GB" sz="4000" dirty="0"/>
              <a:t>Table 1: Example Results table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CAF01C62-FC68-4550-9EE1-55047ABAB46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64871110"/>
              </p:ext>
            </p:extLst>
          </p:nvPr>
        </p:nvGraphicFramePr>
        <p:xfrm>
          <a:off x="1219199" y="1542473"/>
          <a:ext cx="6858000" cy="321302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48770">
                  <a:extLst>
                    <a:ext uri="{9D8B030D-6E8A-4147-A177-3AD203B41FA5}">
                      <a16:colId xmlns:a16="http://schemas.microsoft.com/office/drawing/2014/main" val="1095999575"/>
                    </a:ext>
                  </a:extLst>
                </a:gridCol>
                <a:gridCol w="1494430">
                  <a:extLst>
                    <a:ext uri="{9D8B030D-6E8A-4147-A177-3AD203B41FA5}">
                      <a16:colId xmlns:a16="http://schemas.microsoft.com/office/drawing/2014/main" val="4177066255"/>
                    </a:ext>
                  </a:extLst>
                </a:gridCol>
                <a:gridCol w="1371600">
                  <a:extLst>
                    <a:ext uri="{9D8B030D-6E8A-4147-A177-3AD203B41FA5}">
                      <a16:colId xmlns:a16="http://schemas.microsoft.com/office/drawing/2014/main" val="2066677972"/>
                    </a:ext>
                  </a:extLst>
                </a:gridCol>
                <a:gridCol w="1371600">
                  <a:extLst>
                    <a:ext uri="{9D8B030D-6E8A-4147-A177-3AD203B41FA5}">
                      <a16:colId xmlns:a16="http://schemas.microsoft.com/office/drawing/2014/main" val="3869596744"/>
                    </a:ext>
                  </a:extLst>
                </a:gridCol>
                <a:gridCol w="1371600">
                  <a:extLst>
                    <a:ext uri="{9D8B030D-6E8A-4147-A177-3AD203B41FA5}">
                      <a16:colId xmlns:a16="http://schemas.microsoft.com/office/drawing/2014/main" val="1419817825"/>
                    </a:ext>
                  </a:extLst>
                </a:gridCol>
              </a:tblGrid>
              <a:tr h="968518">
                <a:tc>
                  <a:txBody>
                    <a:bodyPr/>
                    <a:lstStyle/>
                    <a:p>
                      <a:r>
                        <a:rPr lang="en-GB" sz="2200" dirty="0"/>
                        <a:t>Time (mins)</a:t>
                      </a:r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r>
                        <a:rPr lang="en-GB" sz="2200" dirty="0"/>
                        <a:t>Colour intensity (scale 0-10)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01768994"/>
                  </a:ext>
                </a:extLst>
              </a:tr>
              <a:tr h="561126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Trial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Trial 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Trial 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Average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21097510"/>
                  </a:ext>
                </a:extLst>
              </a:tr>
              <a:tr h="561126">
                <a:tc>
                  <a:txBody>
                    <a:bodyPr/>
                    <a:lstStyle/>
                    <a:p>
                      <a:r>
                        <a:rPr lang="en-GB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72968899"/>
                  </a:ext>
                </a:extLst>
              </a:tr>
              <a:tr h="561126">
                <a:tc>
                  <a:txBody>
                    <a:bodyPr/>
                    <a:lstStyle/>
                    <a:p>
                      <a:r>
                        <a:rPr lang="en-GB" dirty="0"/>
                        <a:t>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5635492"/>
                  </a:ext>
                </a:extLst>
              </a:tr>
              <a:tr h="561126">
                <a:tc>
                  <a:txBody>
                    <a:bodyPr/>
                    <a:lstStyle/>
                    <a:p>
                      <a:r>
                        <a:rPr lang="en-GB" dirty="0"/>
                        <a:t>15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3328585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122985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AAF5CB-5142-4ADC-932B-36CACF7279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Table 2 : Summary table showing mean values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4BABE719-0428-44B3-A9EE-55A8E044377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63778273"/>
              </p:ext>
            </p:extLst>
          </p:nvPr>
        </p:nvGraphicFramePr>
        <p:xfrm>
          <a:off x="1173162" y="2121186"/>
          <a:ext cx="6797675" cy="326361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29742">
                  <a:extLst>
                    <a:ext uri="{9D8B030D-6E8A-4147-A177-3AD203B41FA5}">
                      <a16:colId xmlns:a16="http://schemas.microsoft.com/office/drawing/2014/main" val="2578859478"/>
                    </a:ext>
                  </a:extLst>
                </a:gridCol>
                <a:gridCol w="3567933">
                  <a:extLst>
                    <a:ext uri="{9D8B030D-6E8A-4147-A177-3AD203B41FA5}">
                      <a16:colId xmlns:a16="http://schemas.microsoft.com/office/drawing/2014/main" val="1558622258"/>
                    </a:ext>
                  </a:extLst>
                </a:gridCol>
              </a:tblGrid>
              <a:tr h="543936">
                <a:tc>
                  <a:txBody>
                    <a:bodyPr/>
                    <a:lstStyle/>
                    <a:p>
                      <a:r>
                        <a:rPr lang="en-GB" sz="2200" dirty="0"/>
                        <a:t>Time (mins)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200" dirty="0"/>
                        <a:t>Mean Colour intensity (0-10)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9389817"/>
                  </a:ext>
                </a:extLst>
              </a:tr>
              <a:tr h="543936">
                <a:tc>
                  <a:txBody>
                    <a:bodyPr/>
                    <a:lstStyle/>
                    <a:p>
                      <a:r>
                        <a:rPr lang="en-GB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0.7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8717986"/>
                  </a:ext>
                </a:extLst>
              </a:tr>
              <a:tr h="543936">
                <a:tc>
                  <a:txBody>
                    <a:bodyPr/>
                    <a:lstStyle/>
                    <a:p>
                      <a:r>
                        <a:rPr lang="en-GB" dirty="0"/>
                        <a:t>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2.7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92283137"/>
                  </a:ext>
                </a:extLst>
              </a:tr>
              <a:tr h="543936">
                <a:tc>
                  <a:txBody>
                    <a:bodyPr/>
                    <a:lstStyle/>
                    <a:p>
                      <a:r>
                        <a:rPr lang="en-GB" dirty="0"/>
                        <a:t>15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5.0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96503289"/>
                  </a:ext>
                </a:extLst>
              </a:tr>
              <a:tr h="543936">
                <a:tc>
                  <a:txBody>
                    <a:bodyPr/>
                    <a:lstStyle/>
                    <a:p>
                      <a:r>
                        <a:rPr lang="en-GB" dirty="0"/>
                        <a:t>20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7.7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34472506"/>
                  </a:ext>
                </a:extLst>
              </a:tr>
              <a:tr h="543936">
                <a:tc>
                  <a:txBody>
                    <a:bodyPr/>
                    <a:lstStyle/>
                    <a:p>
                      <a:r>
                        <a:rPr lang="en-GB" dirty="0"/>
                        <a:t>25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8.0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144676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8145841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240304-AB01-4980-ABC3-F88ECED265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Figure 1: Scatter plot</a:t>
            </a:r>
          </a:p>
        </p:txBody>
      </p:sp>
      <p:graphicFrame>
        <p:nvGraphicFramePr>
          <p:cNvPr id="4" name="Chart 3">
            <a:extLst>
              <a:ext uri="{FF2B5EF4-FFF2-40B4-BE49-F238E27FC236}">
                <a16:creationId xmlns:a16="http://schemas.microsoft.com/office/drawing/2014/main" id="{C636EFBD-5080-4D1A-AE41-6C1B66EB90AC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929378610"/>
              </p:ext>
            </p:extLst>
          </p:nvPr>
        </p:nvGraphicFramePr>
        <p:xfrm>
          <a:off x="77118" y="1690688"/>
          <a:ext cx="5123532" cy="310991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D3EC57DC-A4EB-44A0-8EBC-AD352F8FEA25}"/>
              </a:ext>
            </a:extLst>
          </p:cNvPr>
          <p:cNvSpPr txBox="1"/>
          <p:nvPr/>
        </p:nvSpPr>
        <p:spPr>
          <a:xfrm>
            <a:off x="5552501" y="1404250"/>
            <a:ext cx="3205220" cy="38164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The scatter plot shows the relationship between two quantitative variables</a:t>
            </a:r>
          </a:p>
          <a:p>
            <a:endParaRPr lang="en-GB" sz="2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Time – Independent variable </a:t>
            </a:r>
          </a:p>
          <a:p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Plot on x axis</a:t>
            </a:r>
          </a:p>
          <a:p>
            <a:endParaRPr lang="en-GB" sz="2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Colour intensity – Dependent variable</a:t>
            </a:r>
          </a:p>
          <a:p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Plot on  y axis</a:t>
            </a:r>
          </a:p>
        </p:txBody>
      </p:sp>
    </p:spTree>
    <p:extLst>
      <p:ext uri="{BB962C8B-B14F-4D97-AF65-F5344CB8AC3E}">
        <p14:creationId xmlns:p14="http://schemas.microsoft.com/office/powerpoint/2010/main" val="427947779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850AD0E6-9FFD-4131-B6C4-F1502DDA9FF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7755" y="1418422"/>
            <a:ext cx="8448490" cy="40211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015383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56E5EA-8825-4376-A9D7-6DCF2DDFB5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7974" y="77040"/>
            <a:ext cx="8956025" cy="1325563"/>
          </a:xfrm>
        </p:spPr>
        <p:txBody>
          <a:bodyPr/>
          <a:lstStyle/>
          <a:p>
            <a:r>
              <a:rPr lang="en-GB" dirty="0"/>
              <a:t>Study Time vs Test Scores (0-100 scale)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250201-AF98-4D13-89DB-B7B96B80A5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90942" y="1844484"/>
            <a:ext cx="2445056" cy="1986211"/>
          </a:xfrm>
        </p:spPr>
        <p:txBody>
          <a:bodyPr/>
          <a:lstStyle/>
          <a:p>
            <a:r>
              <a:rPr lang="en-GB" dirty="0"/>
              <a:t>What does the data show here?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EA5C2A5-1ACA-41DA-9F59-F769F1E6807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7413" y="980501"/>
            <a:ext cx="6293529" cy="49465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700964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D712CD-B44A-4EA5-AA2D-0A95DB98D8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4716" y="365125"/>
            <a:ext cx="8310634" cy="1325563"/>
          </a:xfrm>
        </p:spPr>
        <p:txBody>
          <a:bodyPr/>
          <a:lstStyle/>
          <a:p>
            <a:r>
              <a:rPr lang="en-GB" dirty="0"/>
              <a:t>Think about larger data sets: an 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A0348-83EF-4ED5-8253-0BA12FB047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62818" y="1825625"/>
            <a:ext cx="4052532" cy="2882853"/>
          </a:xfrm>
        </p:spPr>
        <p:txBody>
          <a:bodyPr/>
          <a:lstStyle/>
          <a:p>
            <a:r>
              <a:rPr lang="en-GB" dirty="0"/>
              <a:t>What is the sample size here, and what do you conclude about it?</a:t>
            </a:r>
          </a:p>
          <a:p>
            <a:r>
              <a:rPr lang="en-GB" dirty="0"/>
              <a:t>What sort of descriptive statistics could be obtained?</a:t>
            </a:r>
          </a:p>
          <a:p>
            <a:r>
              <a:rPr lang="en-GB" dirty="0"/>
              <a:t>What sort of inferential statistics could be obtained (given  a larger sample)?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50DE6E5-73CD-4008-B5AD-B48373D8EDE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3521" y="1825625"/>
            <a:ext cx="4239297" cy="40425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662302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B1026A95-A638-4B61-95FB-47A29BC15277}"/>
              </a:ext>
            </a:extLst>
          </p:cNvPr>
          <p:cNvSpPr txBox="1"/>
          <p:nvPr/>
        </p:nvSpPr>
        <p:spPr>
          <a:xfrm>
            <a:off x="969578" y="2325442"/>
            <a:ext cx="7094483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4000" dirty="0">
                <a:latin typeface="Calibri" panose="020F0502020204030204" pitchFamily="34" charset="0"/>
                <a:cs typeface="Calibri" panose="020F0502020204030204" pitchFamily="34" charset="0"/>
              </a:rPr>
              <a:t>Descriptive Statistics in MS Excel (refer to video) located </a:t>
            </a:r>
          </a:p>
          <a:p>
            <a:pPr algn="ctr"/>
            <a:r>
              <a:rPr lang="en-GB" sz="4000" dirty="0">
                <a:latin typeface="Calibri" panose="020F0502020204030204" pitchFamily="34" charset="0"/>
                <a:cs typeface="Calibri" panose="020F0502020204030204" pitchFamily="34" charset="0"/>
              </a:rPr>
              <a:t>in the same module tile</a:t>
            </a:r>
          </a:p>
        </p:txBody>
      </p:sp>
    </p:spTree>
    <p:extLst>
      <p:ext uri="{BB962C8B-B14F-4D97-AF65-F5344CB8AC3E}">
        <p14:creationId xmlns:p14="http://schemas.microsoft.com/office/powerpoint/2010/main" val="102286204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9D3FC6CE-51FC-4C79-B5B0-0DFB1BEB979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3" y="0"/>
            <a:ext cx="719931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853617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DA3B01-24F1-FE96-05AA-7EB0ABAA6A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Seminar – Homework tasks</a:t>
            </a:r>
            <a:endParaRPr lang="en-GB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CC721E5-0977-D4FA-3300-6D2332F816A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 rot="16200000">
            <a:off x="2594018" y="259541"/>
            <a:ext cx="3451472" cy="6653050"/>
          </a:xfrm>
        </p:spPr>
        <p:txBody>
          <a:bodyPr/>
          <a:lstStyle/>
          <a:p>
            <a:r>
              <a:rPr lang="en-US" dirty="0"/>
              <a:t>Seminar 1 tutorial 2 file to practice Excel tasks.</a:t>
            </a:r>
          </a:p>
          <a:p>
            <a:endParaRPr lang="en-US" dirty="0"/>
          </a:p>
          <a:p>
            <a:r>
              <a:rPr lang="en-US" dirty="0"/>
              <a:t>Some files to remind of Excel functions and videos.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4814632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5DA387-9B36-4827-A872-418EB3FA3B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0514" y="211936"/>
            <a:ext cx="7886700" cy="711116"/>
          </a:xfrm>
        </p:spPr>
        <p:txBody>
          <a:bodyPr/>
          <a:lstStyle/>
          <a:p>
            <a:pPr algn="ctr"/>
            <a:r>
              <a:rPr lang="en-GB" sz="3600" dirty="0">
                <a:latin typeface="Calibri" panose="020F0502020204030204" pitchFamily="34" charset="0"/>
                <a:cs typeface="Calibri" panose="020F0502020204030204" pitchFamily="34" charset="0"/>
              </a:rPr>
              <a:t>References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A455D83-FC6D-4459-AB1A-A87E4F6E1902}"/>
              </a:ext>
            </a:extLst>
          </p:cNvPr>
          <p:cNvSpPr txBox="1"/>
          <p:nvPr/>
        </p:nvSpPr>
        <p:spPr>
          <a:xfrm>
            <a:off x="454243" y="994582"/>
            <a:ext cx="8002971" cy="470898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000" dirty="0">
                <a:latin typeface="Calibri" panose="020F0502020204030204" pitchFamily="34" charset="0"/>
                <a:cs typeface="Calibri" panose="020F0502020204030204" pitchFamily="34" charset="0"/>
              </a:rPr>
              <a:t>Bryman, A. (2012) Social Research methods (4th edition). Oxford University Press, Oxford. [chapter 7, 14]</a:t>
            </a:r>
          </a:p>
          <a:p>
            <a:endParaRPr lang="en-GB" sz="3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000" dirty="0">
                <a:latin typeface="Calibri" panose="020F0502020204030204" pitchFamily="34" charset="0"/>
                <a:cs typeface="Calibri" panose="020F0502020204030204" pitchFamily="34" charset="0"/>
              </a:rPr>
              <a:t>Byrne, D. (2002) Interpreting Quantitative Data. Sage, London. [chapter 1]</a:t>
            </a:r>
          </a:p>
          <a:p>
            <a:endParaRPr lang="en-GB" sz="3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000" dirty="0" err="1">
                <a:latin typeface="Calibri" panose="020F0502020204030204" pitchFamily="34" charset="0"/>
                <a:cs typeface="Calibri" panose="020F0502020204030204" pitchFamily="34" charset="0"/>
              </a:rPr>
              <a:t>Gorard</a:t>
            </a:r>
            <a:r>
              <a:rPr lang="en-GB" sz="3000" dirty="0">
                <a:latin typeface="Calibri" panose="020F0502020204030204" pitchFamily="34" charset="0"/>
                <a:cs typeface="Calibri" panose="020F0502020204030204" pitchFamily="34" charset="0"/>
              </a:rPr>
              <a:t>, S. (2001) Quantitative methods in educational Research. Continuum, London and New York</a:t>
            </a:r>
          </a:p>
        </p:txBody>
      </p:sp>
    </p:spTree>
    <p:extLst>
      <p:ext uri="{BB962C8B-B14F-4D97-AF65-F5344CB8AC3E}">
        <p14:creationId xmlns:p14="http://schemas.microsoft.com/office/powerpoint/2010/main" val="324958371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BC1393-BE7F-407C-8A5C-E09EBC52A2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05218" y="2380129"/>
            <a:ext cx="6516953" cy="1575292"/>
          </a:xfrm>
        </p:spPr>
        <p:txBody>
          <a:bodyPr/>
          <a:lstStyle/>
          <a:p>
            <a:r>
              <a:rPr lang="en-GB" sz="3000" b="1" dirty="0">
                <a:latin typeface="Calibri" panose="020F0502020204030204" pitchFamily="34" charset="0"/>
                <a:cs typeface="Calibri" panose="020F0502020204030204" pitchFamily="34" charset="0"/>
              </a:rPr>
              <a:t>Summing up / Further Thoughts</a:t>
            </a:r>
            <a:br>
              <a:rPr lang="en-GB" sz="3000" b="1" dirty="0">
                <a:latin typeface="Calibri" panose="020F0502020204030204" pitchFamily="34" charset="0"/>
                <a:cs typeface="Calibri" panose="020F0502020204030204" pitchFamily="34" charset="0"/>
              </a:rPr>
            </a:br>
            <a:br>
              <a:rPr lang="en-GB" sz="3000" b="1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3000" dirty="0">
                <a:latin typeface="Calibri" panose="020F0502020204030204" pitchFamily="34" charset="0"/>
                <a:cs typeface="Calibri" panose="020F0502020204030204" pitchFamily="34" charset="0"/>
              </a:rPr>
              <a:t>Review topics covered</a:t>
            </a:r>
          </a:p>
        </p:txBody>
      </p:sp>
    </p:spTree>
    <p:extLst>
      <p:ext uri="{BB962C8B-B14F-4D97-AF65-F5344CB8AC3E}">
        <p14:creationId xmlns:p14="http://schemas.microsoft.com/office/powerpoint/2010/main" val="1405610917"/>
      </p:ext>
    </p:extLst>
  </p:cSld>
  <p:clrMapOvr>
    <a:masterClrMapping/>
  </p:clrMapOvr>
</p:sld>
</file>

<file path=ppt/theme/theme1.xml><?xml version="1.0" encoding="utf-8"?>
<a:theme xmlns:a="http://schemas.openxmlformats.org/drawingml/2006/main" name="Holding PAg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itle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Title Slid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Title Slid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Text Break / Info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Text Break Info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Logo Only_Image Bkgr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59F5F860-CDB4-46E0-8A4F-FF3A3AB32674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BDFE2EDB-E1C3-4183-A536-A6605E57C73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B6AC034A-3081-4627-90D1-1EE0CF555E4C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1029</Words>
  <Application>Microsoft Office PowerPoint</Application>
  <PresentationFormat>On-screen Show (4:3)</PresentationFormat>
  <Paragraphs>168</Paragraphs>
  <Slides>25</Slides>
  <Notes>24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12</vt:i4>
      </vt:variant>
      <vt:variant>
        <vt:lpstr>Slide Titles</vt:lpstr>
      </vt:variant>
      <vt:variant>
        <vt:i4>25</vt:i4>
      </vt:variant>
    </vt:vector>
  </HeadingPairs>
  <TitlesOfParts>
    <vt:vector size="42" baseType="lpstr">
      <vt:lpstr>DengXian</vt:lpstr>
      <vt:lpstr>Arial</vt:lpstr>
      <vt:lpstr>Calibri</vt:lpstr>
      <vt:lpstr>Segoe UI</vt:lpstr>
      <vt:lpstr>Times New Roman</vt:lpstr>
      <vt:lpstr>Holding PAge</vt:lpstr>
      <vt:lpstr>Title Slide 1</vt:lpstr>
      <vt:lpstr>Title Slide 2</vt:lpstr>
      <vt:lpstr>Title Slide 3</vt:lpstr>
      <vt:lpstr>Title Slide 4</vt:lpstr>
      <vt:lpstr>Sub Title 1</vt:lpstr>
      <vt:lpstr>Sub Title 3</vt:lpstr>
      <vt:lpstr>Text 1</vt:lpstr>
      <vt:lpstr>Text 4</vt:lpstr>
      <vt:lpstr>Text Break / Info Slide 1</vt:lpstr>
      <vt:lpstr>Text Break Info Slide 2</vt:lpstr>
      <vt:lpstr>UWTSD Logo Only_Image Bkgrnd</vt:lpstr>
      <vt:lpstr>PowerPoint Presentation</vt:lpstr>
      <vt:lpstr>Module BMFP7102</vt:lpstr>
      <vt:lpstr>Secondary data </vt:lpstr>
      <vt:lpstr>Using secondary data: why? </vt:lpstr>
      <vt:lpstr>Sources of secondary data</vt:lpstr>
      <vt:lpstr>PowerPoint Presentation</vt:lpstr>
      <vt:lpstr>PowerPoint Presentation</vt:lpstr>
      <vt:lpstr>Selecting Data</vt:lpstr>
      <vt:lpstr>Analysing and presenting data : descriptive statistics </vt:lpstr>
      <vt:lpstr>Key types of data</vt:lpstr>
      <vt:lpstr>PowerPoint Presentation</vt:lpstr>
      <vt:lpstr>PowerPoint Presentation</vt:lpstr>
      <vt:lpstr>Recording Data: Frequency tables</vt:lpstr>
      <vt:lpstr>Descriptive Statistics</vt:lpstr>
      <vt:lpstr>PowerPoint Presentation</vt:lpstr>
      <vt:lpstr>Table 2 : Summary table showing mean values</vt:lpstr>
      <vt:lpstr>Figure 1: Scatter plot</vt:lpstr>
      <vt:lpstr>PowerPoint Presentation</vt:lpstr>
      <vt:lpstr>Study Time vs Test Scores (0-100 scale)</vt:lpstr>
      <vt:lpstr>Think about larger data sets: an example</vt:lpstr>
      <vt:lpstr>PowerPoint Presentation</vt:lpstr>
      <vt:lpstr>PowerPoint Presentation</vt:lpstr>
      <vt:lpstr>Seminar – Homework tasks</vt:lpstr>
      <vt:lpstr>References</vt:lpstr>
      <vt:lpstr>Summing up / Further Thoughts  Review topics covered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RM</dc:creator>
  <cp:lastModifiedBy>Roisin Mullins</cp:lastModifiedBy>
  <cp:revision>131</cp:revision>
  <dcterms:created xsi:type="dcterms:W3CDTF">2021-03-10T12:10:47Z</dcterms:created>
  <dcterms:modified xsi:type="dcterms:W3CDTF">2026-05-25T14:23:08Z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