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1pPr>
    <a:lvl2pPr marL="0" marR="0" indent="228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2pPr>
    <a:lvl3pPr marL="0" marR="0" indent="457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3pPr>
    <a:lvl4pPr marL="0" marR="0" indent="685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4pPr>
    <a:lvl5pPr marL="0" marR="0" indent="9144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5pPr>
    <a:lvl6pPr marL="0" marR="0" indent="11430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6pPr>
    <a:lvl7pPr marL="0" marR="0" indent="13716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7pPr>
    <a:lvl8pPr marL="0" marR="0" indent="16002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8pPr>
    <a:lvl9pPr marL="0" marR="0" indent="182880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59411C"/>
        </a:fontRef>
        <a:srgbClr val="59411C"/>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solidFill>
        </a:fill>
      </a:tcStyle>
    </a:wholeTbl>
    <a:band2H>
      <a:tcTxStyle b="def" i="def"/>
      <a:tcStyle>
        <a:tcBdr/>
        <a:fill>
          <a:solidFill>
            <a:srgbClr val="E7D4AC"/>
          </a:solidFill>
        </a:fill>
      </a:tcStyle>
    </a:band2H>
    <a:firstCol>
      <a:tcTxStyle b="off" i="off">
        <a:fontRef idx="minor">
          <a:srgbClr val="353528"/>
        </a:fontRef>
        <a:srgbClr val="353528"/>
      </a:tcTxStyle>
      <a:tcStyle>
        <a:tcBdr>
          <a:left>
            <a:ln w="12700" cap="flat">
              <a:solidFill>
                <a:srgbClr val="B8A992"/>
              </a:solidFill>
              <a:prstDash val="solid"/>
              <a:miter lim="400000"/>
            </a:ln>
          </a:left>
          <a:right>
            <a:ln w="12700" cap="flat">
              <a:solidFill>
                <a:srgbClr val="353528"/>
              </a:solidFill>
              <a:prstDash val="solid"/>
              <a:miter lim="400000"/>
            </a:ln>
          </a:right>
          <a:top>
            <a:ln w="12700" cap="flat">
              <a:solidFill>
                <a:srgbClr val="B8A992"/>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Col>
    <a:la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25400" cap="flat">
              <a:solidFill>
                <a:srgbClr val="353528"/>
              </a:solidFill>
              <a:prstDash val="solid"/>
              <a:miter lim="400000"/>
            </a:ln>
          </a:top>
          <a:bottom>
            <a:ln w="12700" cap="flat">
              <a:solidFill>
                <a:srgbClr val="B8A992"/>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ECDEB5">
              <a:alpha val="64999"/>
            </a:srgbClr>
          </a:solidFill>
        </a:fill>
      </a:tcStyle>
    </a:lastRow>
    <a:firstRow>
      <a:tcTxStyle b="off" i="off">
        <a:fontRef idx="minor">
          <a:srgbClr val="353528"/>
        </a:fontRef>
        <a:srgbClr val="353528"/>
      </a:tcTxStyle>
      <a:tcStyle>
        <a:tcBdr>
          <a:left>
            <a:ln w="12700" cap="flat">
              <a:solidFill>
                <a:srgbClr val="B8A992"/>
              </a:solidFill>
              <a:prstDash val="solid"/>
              <a:miter lim="400000"/>
            </a:ln>
          </a:left>
          <a:right>
            <a:ln w="12700" cap="flat">
              <a:solidFill>
                <a:srgbClr val="B8A992"/>
              </a:solidFill>
              <a:prstDash val="solid"/>
              <a:miter lim="400000"/>
            </a:ln>
          </a:right>
          <a:top>
            <a:ln w="12700" cap="flat">
              <a:solidFill>
                <a:srgbClr val="B8A992"/>
              </a:solidFill>
              <a:prstDash val="solid"/>
              <a:miter lim="400000"/>
            </a:ln>
          </a:top>
          <a:bottom>
            <a:ln w="12700" cap="flat">
              <a:solidFill>
                <a:srgbClr val="353528"/>
              </a:solidFill>
              <a:prstDash val="solid"/>
              <a:miter lim="400000"/>
            </a:ln>
          </a:bottom>
          <a:insideH>
            <a:ln w="12700" cap="flat">
              <a:solidFill>
                <a:srgbClr val="B8A992"/>
              </a:solidFill>
              <a:prstDash val="solid"/>
              <a:miter lim="400000"/>
            </a:ln>
          </a:insideH>
          <a:insideV>
            <a:ln w="12700" cap="flat">
              <a:solidFill>
                <a:srgbClr val="B8A992"/>
              </a:solidFill>
              <a:prstDash val="solid"/>
              <a:miter lim="400000"/>
            </a:ln>
          </a:insideV>
        </a:tcBdr>
        <a:fill>
          <a:solidFill>
            <a:srgbClr val="DCCAAB"/>
          </a:solidFill>
        </a:fill>
      </a:tcStyle>
    </a:firstRow>
  </a:tblStyle>
  <a:tblStyle styleId="{C7B018BB-80A7-4F77-B60F-C8B233D01FF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solidFill>
                <a:srgbClr val="6F6F6F"/>
              </a:solidFill>
              <a:prstDash val="solid"/>
              <a:miter lim="400000"/>
            </a:ln>
          </a:insideH>
          <a:insideV>
            <a:ln w="12700" cap="flat">
              <a:noFill/>
              <a:miter lim="400000"/>
            </a:ln>
          </a:insideV>
        </a:tcBdr>
        <a:fill>
          <a:solidFill>
            <a:srgbClr val="EBDFBA">
              <a:alpha val="64999"/>
            </a:srgbClr>
          </a:solidFill>
        </a:fill>
      </a:tcStyle>
    </a:wholeTbl>
    <a:band2H>
      <a:tcTxStyle b="def" i="def"/>
      <a:tcStyle>
        <a:tcBdr/>
        <a:fill>
          <a:solidFill>
            <a:srgbClr val="E3D3A5"/>
          </a:solidFill>
        </a:fill>
      </a:tcStyle>
    </a:band2H>
    <a:firstCol>
      <a:tcTxStyle b="off" i="off">
        <a:fontRef idx="minor">
          <a:srgbClr val="353528"/>
        </a:fontRef>
        <a:srgbClr val="353528"/>
      </a:tcTxStyle>
      <a:tcStyle>
        <a:tcBdr>
          <a:left>
            <a:ln w="12700" cap="flat">
              <a:solidFill>
                <a:srgbClr val="6F6F6F"/>
              </a:solidFill>
              <a:prstDash val="solid"/>
              <a:miter lim="400000"/>
            </a:ln>
          </a:left>
          <a:right>
            <a:ln w="12700" cap="flat">
              <a:solidFill>
                <a:srgbClr val="6F6F6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5CEA8"/>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50503C"/>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EBDFBA">
              <a:alpha val="64999"/>
            </a:srgbClr>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6F6F6F"/>
              </a:solidFill>
              <a:prstDash val="solid"/>
              <a:miter lim="400000"/>
            </a:ln>
          </a:top>
          <a:bottom>
            <a:ln w="12700" cap="flat">
              <a:solidFill>
                <a:srgbClr val="6F6F6F"/>
              </a:solidFill>
              <a:prstDash val="solid"/>
              <a:miter lim="400000"/>
            </a:ln>
          </a:bottom>
          <a:insideH>
            <a:ln w="12700" cap="flat">
              <a:noFill/>
              <a:miter lim="400000"/>
            </a:ln>
          </a:insideH>
          <a:insideV>
            <a:ln w="12700" cap="flat">
              <a:noFill/>
              <a:miter lim="400000"/>
            </a:ln>
          </a:insideV>
        </a:tcBdr>
        <a:fill>
          <a:solidFill>
            <a:srgbClr val="B2B78B"/>
          </a:solidFill>
        </a:fill>
      </a:tcStyle>
    </a:firstRow>
  </a:tblStyle>
  <a:tblStyle styleId="{EEE7283C-3CF3-47DC-8721-378D4A62B228}" styleName="">
    <a:tblBg/>
    <a:wholeTbl>
      <a:tcTxStyle b="off" i="off">
        <a:fontRef idx="minor">
          <a:srgbClr val="59411C"/>
        </a:fontRef>
        <a:srgbClr val="59411C"/>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8B8173"/>
              </a:solidFill>
              <a:prstDash val="solid"/>
              <a:miter lim="400000"/>
            </a:ln>
          </a:left>
          <a:right>
            <a:ln w="12700" cap="flat">
              <a:solidFill>
                <a:srgbClr val="8B8173"/>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CB3A1"/>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53528"/>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DECB9D"/>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786E5F"/>
              </a:solidFill>
              <a:prstDash val="solid"/>
              <a:miter lim="400000"/>
            </a:ln>
          </a:top>
          <a:bottom>
            <a:ln w="12700" cap="flat">
              <a:solidFill>
                <a:srgbClr val="8B8173"/>
              </a:solidFill>
              <a:prstDash val="solid"/>
              <a:miter lim="400000"/>
            </a:ln>
          </a:bottom>
          <a:insideH>
            <a:ln w="12700" cap="flat">
              <a:noFill/>
              <a:miter lim="400000"/>
            </a:ln>
          </a:insideH>
          <a:insideV>
            <a:ln w="12700" cap="flat">
              <a:noFill/>
              <a:miter lim="400000"/>
            </a:ln>
          </a:insideV>
        </a:tcBdr>
        <a:fill>
          <a:solidFill>
            <a:srgbClr val="8CAAA5"/>
          </a:solidFill>
        </a:fill>
      </a:tcStyle>
    </a:firstRow>
  </a:tblStyle>
  <a:tblStyle styleId="{CF821DB8-F4EB-4A41-A1BA-3FCAFE7338EE}" styleName="">
    <a:tblBg/>
    <a:wholeTbl>
      <a:tcTxStyle b="off" i="off">
        <a:fontRef idx="minor">
          <a:srgbClr val="59411C"/>
        </a:fontRef>
        <a:srgbClr val="59411C"/>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solidFill>
                <a:srgbClr val="917359"/>
              </a:solidFill>
              <a:prstDash val="solid"/>
              <a:miter lim="400000"/>
            </a:ln>
          </a:insideV>
        </a:tcBdr>
        <a:fill>
          <a:solidFill>
            <a:srgbClr val="DECB9D"/>
          </a:solidFill>
        </a:fill>
      </a:tcStyle>
    </a:wholeTbl>
    <a:band2H>
      <a:tcTxStyle b="def" i="def"/>
      <a:tcStyle>
        <a:tcBdr/>
        <a:fill>
          <a:solidFill>
            <a:srgbClr val="D9C28E"/>
          </a:solidFill>
        </a:fill>
      </a:tcStyle>
    </a:band2H>
    <a:firstCol>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solidFill>
                <a:srgbClr val="917359"/>
              </a:solidFill>
              <a:prstDash val="solid"/>
              <a:miter lim="400000"/>
            </a:ln>
          </a:insideH>
          <a:insideV>
            <a:ln w="12700" cap="flat">
              <a:noFill/>
              <a:miter lim="400000"/>
            </a:ln>
          </a:insideV>
        </a:tcBdr>
        <a:fill>
          <a:solidFill>
            <a:srgbClr val="EBD7AF"/>
          </a:solidFill>
        </a:fill>
      </a:tcStyle>
    </a:firstCol>
    <a:la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lastRow>
    <a:firstRow>
      <a:tcTxStyle b="off" i="off">
        <a:fontRef idx="minor">
          <a:srgbClr val="353528"/>
        </a:fontRef>
        <a:srgbClr val="353528"/>
      </a:tcTxStyle>
      <a:tcStyle>
        <a:tcBdr>
          <a:left>
            <a:ln w="12700" cap="flat">
              <a:solidFill>
                <a:srgbClr val="917359"/>
              </a:solidFill>
              <a:prstDash val="solid"/>
              <a:miter lim="400000"/>
            </a:ln>
          </a:left>
          <a:right>
            <a:ln w="12700" cap="flat">
              <a:solidFill>
                <a:srgbClr val="917359"/>
              </a:solidFill>
              <a:prstDash val="solid"/>
              <a:miter lim="400000"/>
            </a:ln>
          </a:right>
          <a:top>
            <a:ln w="12700" cap="flat">
              <a:solidFill>
                <a:srgbClr val="917359"/>
              </a:solidFill>
              <a:prstDash val="solid"/>
              <a:miter lim="400000"/>
            </a:ln>
          </a:top>
          <a:bottom>
            <a:ln w="12700" cap="flat">
              <a:solidFill>
                <a:srgbClr val="917359"/>
              </a:solidFill>
              <a:prstDash val="solid"/>
              <a:miter lim="400000"/>
            </a:ln>
          </a:bottom>
          <a:insideH>
            <a:ln w="12700" cap="flat">
              <a:noFill/>
              <a:miter lim="400000"/>
            </a:ln>
          </a:insideH>
          <a:insideV>
            <a:ln w="12700" cap="flat">
              <a:solidFill>
                <a:srgbClr val="917359"/>
              </a:solidFill>
              <a:prstDash val="solid"/>
              <a:miter lim="400000"/>
            </a:ln>
          </a:insideV>
        </a:tcBdr>
        <a:fill>
          <a:solidFill>
            <a:srgbClr val="B48F6B"/>
          </a:solidFill>
        </a:fill>
      </a:tcStyle>
    </a:firstRow>
  </a:tblStyle>
  <a:tblStyle styleId="{33BA23B1-9221-436E-865A-0063620EA4FD}" styleName="">
    <a:tblBg/>
    <a:wholeTbl>
      <a:tcTxStyle b="off" i="off">
        <a:fontRef idx="minor">
          <a:srgbClr val="5D5D5D"/>
        </a:fontRef>
        <a:srgbClr val="5D5D5D"/>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solidFill>
                <a:srgbClr val="828282"/>
              </a:solidFill>
              <a:prstDash val="solid"/>
              <a:miter lim="400000"/>
            </a:ln>
          </a:insideV>
        </a:tcBdr>
        <a:fill>
          <a:solidFill>
            <a:srgbClr val="ECDEB5"/>
          </a:solidFill>
        </a:fill>
      </a:tcStyle>
    </a:wholeTbl>
    <a:band2H>
      <a:tcTxStyle b="def" i="def"/>
      <a:tcStyle>
        <a:tcBdr/>
        <a:fill>
          <a:solidFill>
            <a:srgbClr val="DED4B6"/>
          </a:solidFill>
        </a:fill>
      </a:tcStyle>
    </a:band2H>
    <a:firstCol>
      <a:tcTxStyle b="off" i="off">
        <a:fontRef idx="minor">
          <a:srgbClr val="353528"/>
        </a:fontRef>
        <a:srgbClr val="353528"/>
      </a:tcTxStyle>
      <a:tcStyle>
        <a:tcBdr>
          <a:left>
            <a:ln w="12700" cap="flat">
              <a:solidFill>
                <a:srgbClr val="828282"/>
              </a:solidFill>
              <a:prstDash val="solid"/>
              <a:miter lim="400000"/>
            </a:ln>
          </a:left>
          <a:right>
            <a:ln w="12700" cap="flat">
              <a:solidFill>
                <a:srgbClr val="828282"/>
              </a:solidFill>
              <a:prstDash val="solid"/>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solidFill>
                <a:srgbClr val="828282"/>
              </a:solidFill>
              <a:prstDash val="solid"/>
              <a:miter lim="400000"/>
            </a:ln>
          </a:insideH>
          <a:insideV>
            <a:ln w="12700" cap="flat">
              <a:noFill/>
              <a:miter lim="400000"/>
            </a:ln>
          </a:insideV>
        </a:tcBdr>
        <a:fill>
          <a:solidFill>
            <a:srgbClr val="D7CDBE"/>
          </a:solid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solidFill>
                <a:srgbClr val="828282"/>
              </a:solidFill>
              <a:prstDash val="solid"/>
              <a:miter lim="400000"/>
            </a:ln>
          </a:top>
          <a:bottom>
            <a:ln w="12700" cap="flat">
              <a:solidFill>
                <a:srgbClr val="828282"/>
              </a:solidFill>
              <a:prstDash val="solid"/>
              <a:miter lim="400000"/>
            </a:ln>
          </a:bottom>
          <a:insideH>
            <a:ln w="12700" cap="flat">
              <a:noFill/>
              <a:miter lim="400000"/>
            </a:ln>
          </a:insideH>
          <a:insideV>
            <a:ln w="12700" cap="flat">
              <a:noFill/>
              <a:miter lim="400000"/>
            </a:ln>
          </a:insideV>
        </a:tcBdr>
        <a:fill>
          <a:solidFill>
            <a:srgbClr val="B9B4A5"/>
          </a:solidFill>
        </a:fill>
      </a:tcStyle>
    </a:firstRow>
  </a:tblStyle>
  <a:tblStyle styleId="{2708684C-4D16-4618-839F-0558EEFCDFE6}" styleName="">
    <a:tblBg/>
    <a:wholeTbl>
      <a:tcTxStyle b="off" i="off">
        <a:fontRef idx="minor">
          <a:srgbClr val="5D5D5D"/>
        </a:fontRef>
        <a:srgbClr val="5D5D5D"/>
      </a:tcTxStyle>
      <a:tcStyle>
        <a:tcBdr>
          <a:left>
            <a:ln w="12700" cap="flat">
              <a:solidFill>
                <a:srgbClr val="83867F"/>
              </a:solidFill>
              <a:custDash>
                <a:ds d="200000" sp="200000"/>
              </a:custDash>
              <a:miter lim="400000"/>
            </a:ln>
          </a:left>
          <a:right>
            <a:ln w="12700" cap="flat">
              <a:solidFill>
                <a:srgbClr val="83867F"/>
              </a:solidFill>
              <a:custDash>
                <a:ds d="200000" sp="200000"/>
              </a:custDash>
              <a:miter lim="400000"/>
            </a:ln>
          </a:right>
          <a:top>
            <a:ln w="12700" cap="flat">
              <a:solidFill>
                <a:srgbClr val="83867F"/>
              </a:solidFill>
              <a:custDash>
                <a:ds d="200000" sp="200000"/>
              </a:custDash>
              <a:miter lim="400000"/>
            </a:ln>
          </a:top>
          <a:bottom>
            <a:ln w="12700" cap="flat">
              <a:solidFill>
                <a:srgbClr val="83867F"/>
              </a:solidFill>
              <a:custDash>
                <a:ds d="200000" sp="200000"/>
              </a:custDash>
              <a:miter lim="400000"/>
            </a:ln>
          </a:bottom>
          <a:insideH>
            <a:ln w="12700" cap="flat">
              <a:solidFill>
                <a:srgbClr val="83867F"/>
              </a:solidFill>
              <a:custDash>
                <a:ds d="200000" sp="200000"/>
              </a:custDash>
              <a:miter lim="400000"/>
            </a:ln>
          </a:insideH>
          <a:insideV>
            <a:ln w="12700" cap="flat">
              <a:solidFill>
                <a:srgbClr val="83867F"/>
              </a:solidFill>
              <a:custDash>
                <a:ds d="200000" sp="200000"/>
              </a:custDash>
              <a:miter lim="400000"/>
            </a:ln>
          </a:insideV>
        </a:tcBdr>
        <a:fill>
          <a:noFill/>
        </a:fill>
      </a:tcStyle>
    </a:wholeTbl>
    <a:band2H>
      <a:tcTxStyle b="def" i="def"/>
      <a:tcStyle>
        <a:tcBdr/>
        <a:fill>
          <a:solidFill>
            <a:srgbClr val="FFFFFF">
              <a:alpha val="20000"/>
            </a:srgbClr>
          </a:solidFill>
        </a:fill>
      </a:tcStyle>
    </a:band2H>
    <a:firstCol>
      <a:tcTxStyle b="off" i="off">
        <a:fontRef idx="minor">
          <a:srgbClr val="353528"/>
        </a:fontRef>
        <a:srgbClr val="353528"/>
      </a:tcTxStyle>
      <a:tcStyle>
        <a:tcBdr>
          <a:left>
            <a:ln w="12700" cap="flat">
              <a:noFill/>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ff" i="off">
        <a:fontRef idx="minor">
          <a:srgbClr val="353528"/>
        </a:fontRef>
        <a:srgbClr val="353528"/>
      </a:tcTxStyle>
      <a:tcStyle>
        <a:tcBdr>
          <a:left>
            <a:ln w="12700" cap="flat">
              <a:noFill/>
              <a:miter lim="400000"/>
            </a:ln>
          </a:left>
          <a:right>
            <a:ln w="12700" cap="flat">
              <a:noFill/>
              <a:miter lim="400000"/>
            </a:ln>
          </a:right>
          <a:top>
            <a:ln w="25400" cap="flat">
              <a:solidFill>
                <a:srgbClr val="3E231A"/>
              </a:solidFill>
              <a:prstDash val="solid"/>
              <a:miter lim="400000"/>
            </a:ln>
          </a:top>
          <a:bottom>
            <a:ln w="12700" cap="flat">
              <a:noFill/>
              <a:miter lim="400000"/>
            </a:ln>
          </a:bottom>
          <a:insideH>
            <a:ln w="12700" cap="flat">
              <a:noFill/>
              <a:miter lim="400000"/>
            </a:ln>
          </a:insideH>
          <a:insideV>
            <a:ln w="12700" cap="flat">
              <a:noFill/>
              <a:miter lim="400000"/>
            </a:ln>
          </a:insideV>
        </a:tcBdr>
        <a:fill>
          <a:noFill/>
        </a:fill>
      </a:tcStyle>
    </a:lastRow>
    <a:firstRow>
      <a:tcTxStyle b="off" i="off">
        <a:fontRef idx="minor">
          <a:srgbClr val="353528"/>
        </a:fontRef>
        <a:srgbClr val="353528"/>
      </a:tcTxStyle>
      <a:tcStyle>
        <a:tcBdr>
          <a:left>
            <a:ln w="12700" cap="flat">
              <a:noFill/>
              <a:miter lim="400000"/>
            </a:ln>
          </a:left>
          <a:right>
            <a:ln w="12700" cap="flat">
              <a:noFill/>
              <a:miter lim="400000"/>
            </a:ln>
          </a:right>
          <a:top>
            <a:ln w="12700" cap="flat">
              <a:noFill/>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104900" y="1473200"/>
            <a:ext cx="10795000" cy="3556000"/>
          </a:xfrm>
          <a:prstGeom prst="rect">
            <a:avLst/>
          </a:prstGeom>
        </p:spPr>
        <p:txBody>
          <a:bodyPr anchor="b"/>
          <a:lstStyle/>
          <a:p>
            <a:pPr/>
            <a:r>
              <a:t>Title Text</a:t>
            </a:r>
          </a:p>
        </p:txBody>
      </p:sp>
      <p:sp>
        <p:nvSpPr>
          <p:cNvPr id="12" name="Body Level One…"/>
          <p:cNvSpPr txBox="1"/>
          <p:nvPr>
            <p:ph type="body" sz="quarter" idx="1"/>
          </p:nvPr>
        </p:nvSpPr>
        <p:spPr>
          <a:xfrm>
            <a:off x="1104900" y="5016500"/>
            <a:ext cx="10795000" cy="22352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Image"/>
          <p:cNvSpPr/>
          <p:nvPr>
            <p:ph type="pic" sz="half" idx="13"/>
          </p:nvPr>
        </p:nvSpPr>
        <p:spPr>
          <a:xfrm>
            <a:off x="2857500" y="698500"/>
            <a:ext cx="7302500" cy="5397500"/>
          </a:xfrm>
          <a:prstGeom prst="rect">
            <a:avLst/>
          </a:prstGeom>
          <a:ln w="9525">
            <a:round/>
          </a:ln>
        </p:spPr>
        <p:txBody>
          <a:bodyPr lIns="91439" tIns="45719" rIns="91439" bIns="45719" anchor="t">
            <a:noAutofit/>
          </a:bodyPr>
          <a:lstStyle/>
          <a:p>
            <a:pPr/>
          </a:p>
        </p:txBody>
      </p:sp>
      <p:sp>
        <p:nvSpPr>
          <p:cNvPr id="21" name="Title Text"/>
          <p:cNvSpPr txBox="1"/>
          <p:nvPr>
            <p:ph type="title"/>
          </p:nvPr>
        </p:nvSpPr>
        <p:spPr>
          <a:xfrm>
            <a:off x="1104900" y="6248400"/>
            <a:ext cx="10795000" cy="1397000"/>
          </a:xfrm>
          <a:prstGeom prst="rect">
            <a:avLst/>
          </a:prstGeom>
        </p:spPr>
        <p:txBody>
          <a:bodyPr/>
          <a:lstStyle/>
          <a:p>
            <a:pPr/>
            <a:r>
              <a:t>Title Text</a:t>
            </a:r>
          </a:p>
        </p:txBody>
      </p:sp>
      <p:sp>
        <p:nvSpPr>
          <p:cNvPr id="22" name="Body Level One…"/>
          <p:cNvSpPr txBox="1"/>
          <p:nvPr>
            <p:ph type="body" sz="quarter" idx="1"/>
          </p:nvPr>
        </p:nvSpPr>
        <p:spPr>
          <a:xfrm>
            <a:off x="1104900" y="7632700"/>
            <a:ext cx="10795000" cy="13970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104900" y="3098800"/>
            <a:ext cx="10795000" cy="3556000"/>
          </a:xfrm>
          <a:prstGeom prst="rect">
            <a:avLst/>
          </a:prstGeom>
        </p:spPr>
        <p:txBody>
          <a:bodyPr/>
          <a:lstStyle>
            <a:lvl1pPr>
              <a:defRPr sz="6000"/>
            </a:lvl1p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3070" y="1432209"/>
            <a:ext cx="5461001" cy="6985001"/>
          </a:xfrm>
          <a:prstGeom prst="rect">
            <a:avLst/>
          </a:prstGeom>
          <a:ln w="9525">
            <a:round/>
          </a:ln>
        </p:spPr>
        <p:txBody>
          <a:bodyPr lIns="91439" tIns="45719" rIns="91439" bIns="45719" anchor="t">
            <a:noAutofit/>
          </a:bodyPr>
          <a:lstStyle/>
          <a:p>
            <a:pPr/>
          </a:p>
        </p:txBody>
      </p:sp>
      <p:sp>
        <p:nvSpPr>
          <p:cNvPr id="39" name="Title Text"/>
          <p:cNvSpPr txBox="1"/>
          <p:nvPr>
            <p:ph type="title"/>
          </p:nvPr>
        </p:nvSpPr>
        <p:spPr>
          <a:xfrm>
            <a:off x="635000" y="1473200"/>
            <a:ext cx="5715000" cy="33147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635000" y="4940300"/>
            <a:ext cx="5715000" cy="3606800"/>
          </a:xfrm>
          <a:prstGeom prst="rect">
            <a:avLst/>
          </a:prstGeom>
        </p:spPr>
        <p:txBody>
          <a:bodyPr anchor="t"/>
          <a:lstStyle>
            <a:lvl1pPr marL="0" indent="0" algn="ctr">
              <a:spcBef>
                <a:spcPts val="0"/>
              </a:spcBef>
              <a:buClrTx/>
              <a:buSzTx/>
              <a:buNone/>
              <a:defRPr sz="2600">
                <a:latin typeface="Zapfino"/>
                <a:ea typeface="Zapfino"/>
                <a:cs typeface="Zapfino"/>
                <a:sym typeface="Zapfino"/>
              </a:defRPr>
            </a:lvl1pPr>
            <a:lvl2pPr marL="0" indent="228600" algn="ctr">
              <a:spcBef>
                <a:spcPts val="0"/>
              </a:spcBef>
              <a:buClrTx/>
              <a:buSzTx/>
              <a:buNone/>
              <a:defRPr sz="2600">
                <a:latin typeface="Zapfino"/>
                <a:ea typeface="Zapfino"/>
                <a:cs typeface="Zapfino"/>
                <a:sym typeface="Zapfino"/>
              </a:defRPr>
            </a:lvl2pPr>
            <a:lvl3pPr marL="0" indent="457200" algn="ctr">
              <a:spcBef>
                <a:spcPts val="0"/>
              </a:spcBef>
              <a:buClrTx/>
              <a:buSzTx/>
              <a:buNone/>
              <a:defRPr sz="2600">
                <a:latin typeface="Zapfino"/>
                <a:ea typeface="Zapfino"/>
                <a:cs typeface="Zapfino"/>
                <a:sym typeface="Zapfino"/>
              </a:defRPr>
            </a:lvl3pPr>
            <a:lvl4pPr marL="0" indent="685800" algn="ctr">
              <a:spcBef>
                <a:spcPts val="0"/>
              </a:spcBef>
              <a:buClrTx/>
              <a:buSzTx/>
              <a:buNone/>
              <a:defRPr sz="2600">
                <a:latin typeface="Zapfino"/>
                <a:ea typeface="Zapfino"/>
                <a:cs typeface="Zapfino"/>
                <a:sym typeface="Zapfino"/>
              </a:defRPr>
            </a:lvl4pPr>
            <a:lvl5pPr marL="0" indent="914400" algn="ctr">
              <a:spcBef>
                <a:spcPts val="0"/>
              </a:spcBef>
              <a:buClrTx/>
              <a:buSzTx/>
              <a:buNone/>
              <a:defRPr sz="2600">
                <a:latin typeface="Zapfino"/>
                <a:ea typeface="Zapfino"/>
                <a:cs typeface="Zapfino"/>
                <a:sym typeface="Zapfino"/>
              </a:defRPr>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xfrm>
            <a:off x="1104900" y="3022600"/>
            <a:ext cx="107950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quarter" idx="13"/>
          </p:nvPr>
        </p:nvSpPr>
        <p:spPr>
          <a:xfrm>
            <a:off x="7581900" y="3022600"/>
            <a:ext cx="4318000" cy="5715000"/>
          </a:xfrm>
          <a:prstGeom prst="rect">
            <a:avLst/>
          </a:prstGeom>
          <a:ln w="9525">
            <a:round/>
          </a:ln>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1104900" y="3022600"/>
            <a:ext cx="5397500" cy="5715000"/>
          </a:xfrm>
          <a:prstGeom prst="rect">
            <a:avLst/>
          </a:prstGeom>
        </p:spPr>
        <p:txBody>
          <a:bodyPr/>
          <a:lstStyle>
            <a:lvl1pPr>
              <a:spcBef>
                <a:spcPts val="2800"/>
              </a:spcBef>
              <a:buBlip>
                <a:blip r:embed="rId2"/>
              </a:buBlip>
            </a:lvl1pPr>
            <a:lvl2pPr>
              <a:spcBef>
                <a:spcPts val="2800"/>
              </a:spcBef>
              <a:buBlip>
                <a:blip r:embed="rId2"/>
              </a:buBlip>
            </a:lvl2pPr>
            <a:lvl3pPr>
              <a:spcBef>
                <a:spcPts val="2800"/>
              </a:spcBef>
              <a:buBlip>
                <a:blip r:embed="rId2"/>
              </a:buBlip>
            </a:lvl3pPr>
            <a:lvl4pPr>
              <a:spcBef>
                <a:spcPts val="2800"/>
              </a:spcBef>
              <a:buBlip>
                <a:blip r:embed="rId2"/>
              </a:buBlip>
            </a:lvl4pPr>
            <a:lvl5pPr>
              <a:spcBef>
                <a:spcPts val="2800"/>
              </a:spcBef>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7835900" y="4974535"/>
            <a:ext cx="4508500" cy="4140201"/>
          </a:xfrm>
          <a:prstGeom prst="rect">
            <a:avLst/>
          </a:prstGeom>
          <a:ln w="9525">
            <a:round/>
          </a:ln>
        </p:spPr>
        <p:txBody>
          <a:bodyPr lIns="91439" tIns="45719" rIns="91439" bIns="45719" anchor="t">
            <a:noAutofit/>
          </a:bodyPr>
          <a:lstStyle/>
          <a:p>
            <a:pPr/>
          </a:p>
        </p:txBody>
      </p:sp>
      <p:sp>
        <p:nvSpPr>
          <p:cNvPr id="84" name="Image"/>
          <p:cNvSpPr/>
          <p:nvPr>
            <p:ph type="pic" sz="quarter" idx="14"/>
          </p:nvPr>
        </p:nvSpPr>
        <p:spPr>
          <a:xfrm>
            <a:off x="7835900" y="626165"/>
            <a:ext cx="4508500" cy="4152901"/>
          </a:xfrm>
          <a:prstGeom prst="rect">
            <a:avLst/>
          </a:prstGeom>
          <a:ln w="9525">
            <a:round/>
          </a:ln>
        </p:spPr>
        <p:txBody>
          <a:bodyPr lIns="91439" tIns="45719" rIns="91439" bIns="45719" anchor="t">
            <a:noAutofit/>
          </a:bodyPr>
          <a:lstStyle/>
          <a:p>
            <a:pPr/>
          </a:p>
        </p:txBody>
      </p:sp>
      <p:sp>
        <p:nvSpPr>
          <p:cNvPr id="85" name="Image"/>
          <p:cNvSpPr/>
          <p:nvPr>
            <p:ph type="pic" idx="15"/>
          </p:nvPr>
        </p:nvSpPr>
        <p:spPr>
          <a:xfrm>
            <a:off x="609600" y="631776"/>
            <a:ext cx="7035800" cy="8496301"/>
          </a:xfrm>
          <a:prstGeom prst="rect">
            <a:avLst/>
          </a:prstGeom>
          <a:ln w="9525">
            <a:round/>
          </a:ln>
        </p:spPr>
        <p:txBody>
          <a:bodyPr lIns="91439" tIns="45719" rIns="91439" bIns="45719" anchor="t">
            <a:noAutofit/>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575056"/>
          </a:xfrm>
          <a:prstGeom prst="rect">
            <a:avLst/>
          </a:prstGeom>
        </p:spPr>
        <p:txBody>
          <a:bodyPr anchor="t">
            <a:spAutoFit/>
          </a:bodyPr>
          <a:lstStyle>
            <a:lvl1pPr marL="0" indent="0" algn="ctr">
              <a:spcBef>
                <a:spcPts val="0"/>
              </a:spcBef>
              <a:buClrTx/>
              <a:buSzTx/>
              <a:buNone/>
              <a:defRPr sz="3000"/>
            </a:lvl1pPr>
          </a:lstStyle>
          <a:p>
            <a:pPr/>
            <a:r>
              <a:t>–Johnny Appleseed</a:t>
            </a:r>
          </a:p>
        </p:txBody>
      </p:sp>
      <p:sp>
        <p:nvSpPr>
          <p:cNvPr id="94" name="“Type a quote here.”"/>
          <p:cNvSpPr txBox="1"/>
          <p:nvPr>
            <p:ph type="body" sz="quarter" idx="14"/>
          </p:nvPr>
        </p:nvSpPr>
        <p:spPr>
          <a:xfrm>
            <a:off x="1270000" y="4222750"/>
            <a:ext cx="10464800" cy="774700"/>
          </a:xfrm>
          <a:prstGeom prst="rect">
            <a:avLst/>
          </a:prstGeom>
        </p:spPr>
        <p:txBody>
          <a:bodyPr>
            <a:spAutoFit/>
          </a:bodyPr>
          <a:lstStyle>
            <a:lvl1pPr marL="0" indent="0" algn="ctr">
              <a:spcBef>
                <a:spcPts val="2400"/>
              </a:spcBef>
              <a:buClrTx/>
              <a:buSzTx/>
              <a:buNone/>
              <a:defRPr sz="4200"/>
            </a:lvl1pPr>
          </a:lstStyle>
          <a:p>
            <a:pPr/>
            <a:r>
              <a:t>“Type a quote here.” </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a:ln w="25400"/>
        </p:spPr>
        <p:txBody>
          <a:bodyPr lIns="91439" tIns="45719" rIns="91439" bIns="45719" anchor="t">
            <a:noAutofit/>
          </a:bodyPr>
          <a:lstStyle/>
          <a:p>
            <a:pP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Body Level One…"/>
          <p:cNvSpPr txBox="1"/>
          <p:nvPr>
            <p:ph type="body" idx="1"/>
          </p:nvPr>
        </p:nvSpPr>
        <p:spPr>
          <a:xfrm>
            <a:off x="1104900" y="939800"/>
            <a:ext cx="10795000" cy="7874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1104900" y="571500"/>
            <a:ext cx="10795000" cy="2362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lide Number"/>
          <p:cNvSpPr txBox="1"/>
          <p:nvPr>
            <p:ph type="sldNum" sz="quarter" idx="2"/>
          </p:nvPr>
        </p:nvSpPr>
        <p:spPr>
          <a:xfrm>
            <a:off x="6311798" y="9327743"/>
            <a:ext cx="368504" cy="425858"/>
          </a:xfrm>
          <a:prstGeom prst="rect">
            <a:avLst/>
          </a:prstGeom>
          <a:ln w="12700">
            <a:miter lim="400000"/>
          </a:ln>
        </p:spPr>
        <p:txBody>
          <a:bodyPr wrap="none" lIns="50800" tIns="50800" rIns="50800" bIns="50800" anchor="b">
            <a:spAutoFit/>
          </a:bodyPr>
          <a:lstStyle>
            <a:lvl1pPr>
              <a:defRPr b="1" sz="1800">
                <a:solidFill>
                  <a:srgbClr val="51573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7600" u="none">
          <a:ln>
            <a:noFill/>
          </a:ln>
          <a:solidFill>
            <a:srgbClr val="85604A"/>
          </a:solidFill>
          <a:uFillTx/>
          <a:latin typeface="+mn-lt"/>
          <a:ea typeface="+mn-ea"/>
          <a:cs typeface="+mn-cs"/>
          <a:sym typeface="Didot"/>
        </a:defRPr>
      </a:lvl9pPr>
    </p:titleStyle>
    <p:bodyStyle>
      <a:lvl1pPr marL="381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1pPr>
      <a:lvl2pPr marL="762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2pPr>
      <a:lvl3pPr marL="1143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3pPr>
      <a:lvl4pPr marL="1524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4pPr>
      <a:lvl5pPr marL="1905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5pPr>
      <a:lvl6pPr marL="2286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6pPr>
      <a:lvl7pPr marL="2667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7pPr>
      <a:lvl8pPr marL="3048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8pPr>
      <a:lvl9pPr marL="3429000" marR="0" indent="-381000" algn="l" defTabSz="584200" rtl="0" latinLnBrk="0">
        <a:lnSpc>
          <a:spcPct val="100000"/>
        </a:lnSpc>
        <a:spcBef>
          <a:spcPts val="3200"/>
        </a:spcBef>
        <a:spcAft>
          <a:spcPts val="0"/>
        </a:spcAft>
        <a:buClr>
          <a:srgbClr val="9A7865"/>
        </a:buClr>
        <a:buSzPct val="40000"/>
        <a:buFontTx/>
        <a:buBlip>
          <a:blip r:embed="rId3"/>
        </a:buBlip>
        <a:tabLst/>
        <a:defRPr b="0" baseline="0" cap="none" i="0" spc="0" strike="noStrike" sz="3600" u="none">
          <a:ln>
            <a:noFill/>
          </a:ln>
          <a:solidFill>
            <a:srgbClr val="625B48"/>
          </a:solidFill>
          <a:uFillTx/>
          <a:latin typeface="+mn-lt"/>
          <a:ea typeface="+mn-ea"/>
          <a:cs typeface="+mn-cs"/>
          <a:sym typeface="Didot"/>
        </a:defRPr>
      </a:lvl9pPr>
    </p:bodyStyle>
    <p:otherStyle>
      <a:lvl1pPr marL="0" marR="0" indent="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1pPr>
      <a:lvl2pPr marL="0" marR="0" indent="2286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2pPr>
      <a:lvl3pPr marL="0" marR="0" indent="4572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3pPr>
      <a:lvl4pPr marL="0" marR="0" indent="6858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4pPr>
      <a:lvl5pPr marL="0" marR="0" indent="9144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5pPr>
      <a:lvl6pPr marL="0" marR="0" indent="11430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6pPr>
      <a:lvl7pPr marL="0" marR="0" indent="13716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7pPr>
      <a:lvl8pPr marL="0" marR="0" indent="16002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8pPr>
      <a:lvl9pPr marL="0" marR="0" indent="1828800" algn="ctr" defTabSz="584200" latinLnBrk="0">
        <a:lnSpc>
          <a:spcPct val="100000"/>
        </a:lnSpc>
        <a:spcBef>
          <a:spcPts val="0"/>
        </a:spcBef>
        <a:spcAft>
          <a:spcPts val="0"/>
        </a:spcAft>
        <a:buClrTx/>
        <a:buSzTx/>
        <a:buFontTx/>
        <a:buNone/>
        <a:tabLst/>
        <a:defRPr b="1" baseline="0" cap="none" i="0" spc="0" strike="noStrike" sz="1800" u="none">
          <a:ln>
            <a:noFill/>
          </a:ln>
          <a:solidFill>
            <a:schemeClr val="tx1"/>
          </a:solidFill>
          <a:uFillTx/>
          <a:latin typeface="+mn-lt"/>
          <a:ea typeface="+mn-ea"/>
          <a:cs typeface="+mn-cs"/>
          <a:sym typeface="Dido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5.png"/></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6.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 Id="rId3" Type="http://schemas.openxmlformats.org/officeDocument/2006/relationships/hyperlink" Target="http://www.telegraph.co.uk/news/worldnews/10317562/Kids-these-days-A-portrait-of-childhood-around-the-world.html" TargetMode="External"/><Relationship Id="rId4" Type="http://schemas.openxmlformats.org/officeDocument/2006/relationships/hyperlink" Target="http://www.telegraph.co.uk/women/family/what-are-the-secrets-of-the-worlds-happiest-children/" TargetMode="Externa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 Id="rId3" Type="http://schemas.openxmlformats.org/officeDocument/2006/relationships/hyperlink" Target="https://dutchreview.com/expat/learn-dutch/the-dutch-school-system-a-guide-for-parents-on-dutch-education/" TargetMode="External"/><Relationship Id="rId4" Type="http://schemas.openxmlformats.org/officeDocument/2006/relationships/hyperlink" Target="https://www.government.nl/topics/primary-education" TargetMode="External"/><Relationship Id="rId5" Type="http://schemas.openxmlformats.org/officeDocument/2006/relationships/hyperlink" Target="https://www.oecd.org/pisa/keyfindings/pisa-2012-results-overview.pdf" TargetMode="External"/><Relationship Id="rId6" Type="http://schemas.openxmlformats.org/officeDocument/2006/relationships/hyperlink" Target="https://www.theguardian.com/uk/2000/jul/12/education.educationincrisis1" TargetMode="External"/><Relationship Id="rId7" Type="http://schemas.openxmlformats.org/officeDocument/2006/relationships/hyperlink" Target="http://www.telegraph.co.uk/news/worldnews/europe/netherlands/10489496/OECD-education-report-Dutch-system-puts-premium-on-quality-standards.html" TargetMode="External"/><Relationship Id="rId8" Type="http://schemas.openxmlformats.org/officeDocument/2006/relationships/hyperlink" Target="http://www.telegraph.co.uk/women/family/raise-worlds-happiest-children-time-went-dutch/" TargetMode="External"/><Relationship Id="rId9" Type="http://schemas.openxmlformats.org/officeDocument/2006/relationships/hyperlink" Target="https://www.unicef-irc.org/publications/pdf/rc11_eng.pdf" TargetMode="External"/><Relationship Id="rId10" Type="http://schemas.openxmlformats.org/officeDocument/2006/relationships/hyperlink" Target="http://gov.wales/topics/educationandskills/foundation-phase/?lang=en" TargetMode="External"/><Relationship Id="rId11" Type="http://schemas.openxmlformats.org/officeDocument/2006/relationships/hyperlink" Target="http://learning.gov.wales/resources/collections/key-stages-2-4?lang=en" TargetMode="External"/><Relationship Id="rId12" Type="http://schemas.openxmlformats.org/officeDocument/2006/relationships/hyperlink" Target="http://learning.gov.wales/docs/learningwales/publications/170413-information-for-parents-carers-2-9-en.pdf" TargetMode="External"/><Relationship Id="rId13" Type="http://schemas.openxmlformats.org/officeDocument/2006/relationships/hyperlink" Target="http://sproutsdevelopment.com/is-homework-necessary/"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9" name="Chosen World Curriculum: Netherlands"/>
          <p:cNvSpPr txBox="1"/>
          <p:nvPr>
            <p:ph type="ctrTitle"/>
          </p:nvPr>
        </p:nvSpPr>
        <p:spPr>
          <a:xfrm>
            <a:off x="1676400" y="-457200"/>
            <a:ext cx="9979274" cy="3071615"/>
          </a:xfrm>
          <a:prstGeom prst="rect">
            <a:avLst/>
          </a:prstGeom>
        </p:spPr>
        <p:txBody>
          <a:bodyPr/>
          <a:lstStyle>
            <a:lvl1pPr defTabSz="531622">
              <a:defRPr sz="6916"/>
            </a:lvl1pPr>
          </a:lstStyle>
          <a:p>
            <a:pPr/>
            <a:r>
              <a:t>Chosen World Curriculum: Netherlands</a:t>
            </a:r>
          </a:p>
        </p:txBody>
      </p:sp>
      <p:sp>
        <p:nvSpPr>
          <p:cNvPr id="120" name="Body"/>
          <p:cNvSpPr txBox="1"/>
          <p:nvPr>
            <p:ph type="subTitle" sz="quarter" idx="1"/>
          </p:nvPr>
        </p:nvSpPr>
        <p:spPr>
          <a:prstGeom prst="rect">
            <a:avLst/>
          </a:prstGeom>
        </p:spPr>
        <p:txBody>
          <a:bodyPr/>
          <a:lstStyle/>
          <a:p>
            <a:pPr/>
          </a:p>
        </p:txBody>
      </p:sp>
      <p:pic>
        <p:nvPicPr>
          <p:cNvPr id="121" name="tmp849553012404781057.png" descr="tmp849553012404781057.png"/>
          <p:cNvPicPr>
            <a:picLocks noChangeAspect="0"/>
          </p:cNvPicPr>
          <p:nvPr/>
        </p:nvPicPr>
        <p:blipFill>
          <a:blip r:embed="rId2">
            <a:extLst/>
          </a:blip>
          <a:stretch>
            <a:fillRect/>
          </a:stretch>
        </p:blipFill>
        <p:spPr>
          <a:xfrm>
            <a:off x="1628114" y="667237"/>
            <a:ext cx="10075845" cy="9561676"/>
          </a:xfrm>
          <a:prstGeom prst="rect">
            <a:avLst/>
          </a:prstGeom>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3" name="Types of schools in Netherlands"/>
          <p:cNvSpPr txBox="1"/>
          <p:nvPr>
            <p:ph type="title"/>
          </p:nvPr>
        </p:nvSpPr>
        <p:spPr>
          <a:prstGeom prst="rect">
            <a:avLst/>
          </a:prstGeom>
        </p:spPr>
        <p:txBody>
          <a:bodyPr/>
          <a:lstStyle>
            <a:lvl1pPr defTabSz="537463">
              <a:defRPr sz="6992"/>
            </a:lvl1pPr>
          </a:lstStyle>
          <a:p>
            <a:pPr/>
            <a:r>
              <a:t>Types of schools in Netherlands</a:t>
            </a:r>
          </a:p>
        </p:txBody>
      </p:sp>
      <p:sp>
        <p:nvSpPr>
          <p:cNvPr id="124" name="Local / Public Schools…"/>
          <p:cNvSpPr txBox="1"/>
          <p:nvPr>
            <p:ph type="body" idx="1"/>
          </p:nvPr>
        </p:nvSpPr>
        <p:spPr>
          <a:prstGeom prst="rect">
            <a:avLst/>
          </a:prstGeom>
        </p:spPr>
        <p:txBody>
          <a:bodyPr/>
          <a:lstStyle/>
          <a:p>
            <a:pPr>
              <a:buBlip>
                <a:blip r:embed="rId2"/>
              </a:buBlip>
            </a:pPr>
            <a:r>
              <a:t>Local / Public Schools</a:t>
            </a:r>
          </a:p>
          <a:p>
            <a:pPr>
              <a:buBlip>
                <a:blip r:embed="rId2"/>
              </a:buBlip>
            </a:pPr>
            <a:r>
              <a:t>International schools</a:t>
            </a:r>
          </a:p>
          <a:p>
            <a:pPr>
              <a:buBlip>
                <a:blip r:embed="rId2"/>
              </a:buBlip>
            </a:pPr>
            <a:r>
              <a:t>Private Schools</a:t>
            </a:r>
          </a:p>
          <a:p>
            <a:pPr>
              <a:buBlip>
                <a:blip r:embed="rId2"/>
              </a:buBlip>
            </a:pPr>
            <a:r>
              <a:t>Special Needs Schools</a:t>
            </a:r>
          </a:p>
          <a:p>
            <a:pPr>
              <a:buBlip>
                <a:blip r:embed="rId2"/>
              </a:buBlip>
            </a:pPr>
            <a:r>
              <a:t>Ipad Schools (Steve Jobs Schools)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6" name="Dutch Curriculum and Ed system"/>
          <p:cNvSpPr txBox="1"/>
          <p:nvPr>
            <p:ph type="title"/>
          </p:nvPr>
        </p:nvSpPr>
        <p:spPr>
          <a:xfrm>
            <a:off x="1437774" y="20808"/>
            <a:ext cx="10448006" cy="1472401"/>
          </a:xfrm>
          <a:prstGeom prst="rect">
            <a:avLst/>
          </a:prstGeom>
        </p:spPr>
        <p:txBody>
          <a:bodyPr/>
          <a:lstStyle>
            <a:lvl1pPr defTabSz="408940">
              <a:defRPr sz="5320"/>
            </a:lvl1pPr>
          </a:lstStyle>
          <a:p>
            <a:pPr/>
            <a:r>
              <a:t>Dutch Curriculum and Ed system</a:t>
            </a:r>
          </a:p>
        </p:txBody>
      </p:sp>
      <p:sp>
        <p:nvSpPr>
          <p:cNvPr id="127" name="5 - 18 compulsory, primary 8 years starting at age 5…"/>
          <p:cNvSpPr txBox="1"/>
          <p:nvPr>
            <p:ph type="body" sz="half" idx="1"/>
          </p:nvPr>
        </p:nvSpPr>
        <p:spPr>
          <a:xfrm>
            <a:off x="811324" y="1554198"/>
            <a:ext cx="5728459" cy="6307944"/>
          </a:xfrm>
          <a:prstGeom prst="rect">
            <a:avLst/>
          </a:prstGeom>
        </p:spPr>
        <p:txBody>
          <a:bodyPr/>
          <a:lstStyle/>
          <a:p>
            <a:pPr marL="182879" indent="-182879" defTabSz="280415">
              <a:spcBef>
                <a:spcPts val="1500"/>
              </a:spcBef>
              <a:buBlip>
                <a:blip r:embed="rId2"/>
              </a:buBlip>
              <a:defRPr sz="1344">
                <a:solidFill>
                  <a:schemeClr val="accent6">
                    <a:hueOff val="-186402"/>
                    <a:lumOff val="-30311"/>
                  </a:schemeClr>
                </a:solidFill>
              </a:defRPr>
            </a:pPr>
            <a:r>
              <a:t>5 - 18 compulsory, primary 8 years starting at age 5</a:t>
            </a:r>
          </a:p>
          <a:p>
            <a:pPr marL="182879" indent="-182879" defTabSz="280415">
              <a:spcBef>
                <a:spcPts val="1500"/>
              </a:spcBef>
              <a:buBlip>
                <a:blip r:embed="rId2"/>
              </a:buBlip>
              <a:defRPr sz="1344">
                <a:solidFill>
                  <a:schemeClr val="accent6">
                    <a:hueOff val="-186402"/>
                    <a:lumOff val="-30311"/>
                  </a:schemeClr>
                </a:solidFill>
              </a:defRPr>
            </a:pPr>
            <a:r>
              <a:t>Education is compulsory whether through public schooling or otherwise</a:t>
            </a:r>
          </a:p>
          <a:p>
            <a:pPr marL="182879" indent="-182879" defTabSz="280415">
              <a:spcBef>
                <a:spcPts val="1500"/>
              </a:spcBef>
              <a:buBlip>
                <a:blip r:embed="rId2"/>
              </a:buBlip>
              <a:defRPr sz="1344">
                <a:solidFill>
                  <a:schemeClr val="accent6">
                    <a:hueOff val="-186402"/>
                    <a:lumOff val="-30311"/>
                  </a:schemeClr>
                </a:solidFill>
              </a:defRPr>
            </a:pPr>
            <a:r>
              <a:t>Additional Subjects can be taught alongside the core curriculum. This is decided by each school individually. Parents have a say too.</a:t>
            </a:r>
          </a:p>
          <a:p>
            <a:pPr marL="182879" indent="-182879" defTabSz="280415">
              <a:spcBef>
                <a:spcPts val="1500"/>
              </a:spcBef>
              <a:buBlip>
                <a:blip r:embed="rId2"/>
              </a:buBlip>
              <a:defRPr sz="1344">
                <a:solidFill>
                  <a:schemeClr val="accent6">
                    <a:hueOff val="-186402"/>
                    <a:lumOff val="-30311"/>
                  </a:schemeClr>
                </a:solidFill>
              </a:defRPr>
            </a:pPr>
            <a:r>
              <a:t>Allow grade repetition to improve knowledge and reach minimum standards</a:t>
            </a:r>
          </a:p>
          <a:p>
            <a:pPr marL="182879" indent="-182879" defTabSz="280415">
              <a:spcBef>
                <a:spcPts val="1500"/>
              </a:spcBef>
              <a:buBlip>
                <a:blip r:embed="rId2"/>
              </a:buBlip>
              <a:defRPr sz="1344">
                <a:solidFill>
                  <a:schemeClr val="accent6">
                    <a:hueOff val="-186402"/>
                    <a:lumOff val="-30311"/>
                  </a:schemeClr>
                </a:solidFill>
              </a:defRPr>
            </a:pPr>
            <a:r>
              <a:t>Attainment targets are set by the gov.  for each subject</a:t>
            </a:r>
          </a:p>
          <a:p>
            <a:pPr marL="182879" indent="-182879" defTabSz="280415">
              <a:spcBef>
                <a:spcPts val="1500"/>
              </a:spcBef>
              <a:buBlip>
                <a:blip r:embed="rId2"/>
              </a:buBlip>
              <a:defRPr sz="1344">
                <a:solidFill>
                  <a:schemeClr val="accent6">
                    <a:hueOff val="-186402"/>
                    <a:lumOff val="-30311"/>
                  </a:schemeClr>
                </a:solidFill>
              </a:defRPr>
            </a:pPr>
            <a:r>
              <a:t>Mainly free -paid for through taxes. Gov adjusts the funds according to the needs</a:t>
            </a:r>
          </a:p>
          <a:p>
            <a:pPr marL="182879" indent="-182879" defTabSz="280415">
              <a:spcBef>
                <a:spcPts val="1500"/>
              </a:spcBef>
              <a:buBlip>
                <a:blip r:embed="rId2"/>
              </a:buBlip>
              <a:defRPr sz="1344">
                <a:solidFill>
                  <a:schemeClr val="accent6">
                    <a:hueOff val="-186402"/>
                    <a:lumOff val="-30311"/>
                  </a:schemeClr>
                </a:solidFill>
              </a:defRPr>
            </a:pPr>
            <a:r>
              <a:t>No RE or ethics (unless voted for by parents or private)</a:t>
            </a:r>
          </a:p>
          <a:p>
            <a:pPr marL="182879" indent="-182879" defTabSz="280415">
              <a:spcBef>
                <a:spcPts val="1500"/>
              </a:spcBef>
              <a:buBlip>
                <a:blip r:embed="rId2"/>
              </a:buBlip>
              <a:defRPr sz="1344">
                <a:solidFill>
                  <a:schemeClr val="accent6">
                    <a:hueOff val="-186402"/>
                    <a:lumOff val="-30311"/>
                  </a:schemeClr>
                </a:solidFill>
              </a:defRPr>
            </a:pPr>
            <a:r>
              <a:t>Own plot to grow own fruit and veg</a:t>
            </a:r>
          </a:p>
          <a:p>
            <a:pPr marL="182879" indent="-182879" defTabSz="280415">
              <a:spcBef>
                <a:spcPts val="1500"/>
              </a:spcBef>
              <a:buBlip>
                <a:blip r:embed="rId2"/>
              </a:buBlip>
              <a:defRPr sz="1344">
                <a:solidFill>
                  <a:schemeClr val="accent6">
                    <a:hueOff val="-186402"/>
                    <a:lumOff val="-30311"/>
                  </a:schemeClr>
                </a:solidFill>
              </a:defRPr>
            </a:pPr>
            <a:r>
              <a:t>8.30 - 3pm</a:t>
            </a:r>
          </a:p>
          <a:p>
            <a:pPr marL="182879" indent="-182879" defTabSz="280415">
              <a:spcBef>
                <a:spcPts val="1500"/>
              </a:spcBef>
              <a:buBlip>
                <a:blip r:embed="rId2"/>
              </a:buBlip>
              <a:defRPr sz="1344">
                <a:solidFill>
                  <a:schemeClr val="accent6">
                    <a:hueOff val="-186402"/>
                    <a:lumOff val="-30311"/>
                  </a:schemeClr>
                </a:solidFill>
              </a:defRPr>
            </a:pPr>
            <a:r>
              <a:t>Outdoor play </a:t>
            </a:r>
          </a:p>
          <a:p>
            <a:pPr marL="182879" indent="-182879" defTabSz="280415">
              <a:spcBef>
                <a:spcPts val="1500"/>
              </a:spcBef>
              <a:buBlip>
                <a:blip r:embed="rId2"/>
              </a:buBlip>
              <a:defRPr sz="1344">
                <a:solidFill>
                  <a:schemeClr val="accent6">
                    <a:hueOff val="-186402"/>
                    <a:lumOff val="-30311"/>
                  </a:schemeClr>
                </a:solidFill>
              </a:defRPr>
            </a:pPr>
            <a:r>
              <a:t>Practical learning</a:t>
            </a:r>
          </a:p>
          <a:p>
            <a:pPr marL="182879" indent="-182879" defTabSz="280415">
              <a:spcBef>
                <a:spcPts val="1500"/>
              </a:spcBef>
              <a:buBlip>
                <a:blip r:embed="rId2"/>
              </a:buBlip>
              <a:defRPr sz="1344">
                <a:solidFill>
                  <a:schemeClr val="accent6">
                    <a:hueOff val="-186402"/>
                    <a:lumOff val="-30311"/>
                  </a:schemeClr>
                </a:solidFill>
              </a:defRPr>
            </a:pPr>
            <a:r>
              <a:t>NO UNIFORM</a:t>
            </a:r>
          </a:p>
        </p:txBody>
      </p:sp>
      <p:graphicFrame>
        <p:nvGraphicFramePr>
          <p:cNvPr id="128" name="Table"/>
          <p:cNvGraphicFramePr/>
          <p:nvPr/>
        </p:nvGraphicFramePr>
        <p:xfrm>
          <a:off x="6954249" y="2020058"/>
          <a:ext cx="5363404" cy="4780236"/>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5360227"/>
              </a:tblGrid>
              <a:tr h="437898">
                <a:tc>
                  <a:txBody>
                    <a:bodyPr/>
                    <a:lstStyle/>
                    <a:p>
                      <a:pPr defTabSz="914400">
                        <a:tabLst>
                          <a:tab pos="914400" algn="l"/>
                        </a:tabLst>
                        <a:defRPr>
                          <a:solidFill>
                            <a:srgbClr val="000000"/>
                          </a:solidFill>
                        </a:defRPr>
                      </a:pPr>
                      <a:r>
                        <a:rPr sz="2000">
                          <a:solidFill>
                            <a:srgbClr val="FFFFFF"/>
                          </a:solidFill>
                        </a:rPr>
                        <a:t>Compulsory Subjects:</a:t>
                      </a:r>
                    </a:p>
                  </a:txBody>
                  <a:tcPr marL="50800" marR="50800" marT="50800" marB="50800" anchor="ctr" anchorCtr="0" horzOverflow="overflow">
                    <a:lnL w="3175">
                      <a:solidFill>
                        <a:srgbClr val="B8A992"/>
                      </a:solidFill>
                      <a:miter lim="400000"/>
                    </a:lnL>
                    <a:lnR w="3175">
                      <a:solidFill>
                        <a:srgbClr val="B8A992"/>
                      </a:solidFill>
                      <a:miter lim="400000"/>
                    </a:lnR>
                    <a:lnT w="3175">
                      <a:solidFill>
                        <a:srgbClr val="B8A992"/>
                      </a:solidFill>
                      <a:miter lim="400000"/>
                    </a:lnT>
                    <a:solidFill>
                      <a:schemeClr val="accent2">
                        <a:hueOff val="177489"/>
                        <a:satOff val="8129"/>
                        <a:lumOff val="-29370"/>
                      </a:schemeClr>
                    </a:solidFill>
                  </a:tcPr>
                </a:tc>
              </a:tr>
              <a:tr h="442203">
                <a:tc>
                  <a:txBody>
                    <a:bodyPr/>
                    <a:lstStyle/>
                    <a:p>
                      <a:pPr defTabSz="914400">
                        <a:tabLst>
                          <a:tab pos="914400" algn="l"/>
                        </a:tabLst>
                        <a:defRPr>
                          <a:solidFill>
                            <a:srgbClr val="000000"/>
                          </a:solidFill>
                        </a:defRPr>
                      </a:pPr>
                      <a:r>
                        <a:rPr sz="2000">
                          <a:solidFill>
                            <a:srgbClr val="59411C"/>
                          </a:solidFill>
                        </a:rPr>
                        <a:t>Languages: Dutch, English</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olidFill>
                  </a:tcPr>
                </a:tc>
              </a:tr>
              <a:tr h="442203">
                <a:tc>
                  <a:txBody>
                    <a:bodyPr/>
                    <a:lstStyle/>
                    <a:p>
                      <a:pPr defTabSz="914400">
                        <a:tabLst>
                          <a:tab pos="914400" algn="l"/>
                        </a:tabLst>
                        <a:defRPr>
                          <a:solidFill>
                            <a:srgbClr val="000000"/>
                          </a:solidFill>
                        </a:defRPr>
                      </a:pPr>
                      <a:r>
                        <a:rPr sz="2000">
                          <a:solidFill>
                            <a:srgbClr val="59411C"/>
                          </a:solidFill>
                        </a:rPr>
                        <a:t>Arithmetic and Mathematics</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atOff val="16450"/>
                        <a:lumOff val="12941"/>
                      </a:schemeClr>
                    </a:solidFill>
                  </a:tcPr>
                </a:tc>
              </a:tr>
              <a:tr h="1130994">
                <a:tc>
                  <a:txBody>
                    <a:bodyPr/>
                    <a:lstStyle/>
                    <a:p>
                      <a:pPr defTabSz="914400">
                        <a:tabLst>
                          <a:tab pos="914400" algn="l"/>
                        </a:tabLst>
                        <a:defRPr>
                          <a:solidFill>
                            <a:srgbClr val="000000"/>
                          </a:solidFill>
                        </a:defRPr>
                      </a:pPr>
                      <a:r>
                        <a:rPr sz="2000">
                          <a:solidFill>
                            <a:srgbClr val="59411C"/>
                          </a:solidFill>
                        </a:rPr>
                        <a:t>Social and Environmental Studies: Geography, History, Biology/science, citizenship, road safety, political studies</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olidFill>
                  </a:tcPr>
                </a:tc>
              </a:tr>
              <a:tr h="786599">
                <a:tc>
                  <a:txBody>
                    <a:bodyPr/>
                    <a:lstStyle/>
                    <a:p>
                      <a:pPr defTabSz="914400">
                        <a:tabLst>
                          <a:tab pos="914400" algn="l"/>
                        </a:tabLst>
                        <a:defRPr>
                          <a:solidFill>
                            <a:srgbClr val="000000"/>
                          </a:solidFill>
                        </a:defRPr>
                      </a:pPr>
                      <a:r>
                        <a:rPr sz="2000">
                          <a:solidFill>
                            <a:srgbClr val="59411C"/>
                          </a:solidFill>
                        </a:rPr>
                        <a:t>Creative Expression: music, drawing, handicrafts</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atOff val="16450"/>
                        <a:lumOff val="12941"/>
                      </a:schemeClr>
                    </a:solidFill>
                  </a:tcPr>
                </a:tc>
              </a:tr>
              <a:tr h="442203">
                <a:tc>
                  <a:txBody>
                    <a:bodyPr/>
                    <a:lstStyle/>
                    <a:p>
                      <a:pPr defTabSz="914400">
                        <a:tabLst>
                          <a:tab pos="914400" algn="l"/>
                        </a:tabLst>
                        <a:defRPr>
                          <a:solidFill>
                            <a:srgbClr val="000000"/>
                          </a:solidFill>
                        </a:defRPr>
                      </a:pPr>
                      <a:r>
                        <a:rPr sz="2000">
                          <a:solidFill>
                            <a:srgbClr val="59411C"/>
                          </a:solidFill>
                        </a:rPr>
                        <a:t>Sport and Movement</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olidFill>
                  </a:tcPr>
                </a:tc>
              </a:tr>
              <a:tr h="437898">
                <a:tc>
                  <a:txBody>
                    <a:bodyPr/>
                    <a:lstStyle/>
                    <a:p>
                      <a:pPr defTabSz="914400">
                        <a:tabLst>
                          <a:tab pos="914400" algn="l"/>
                        </a:tabLst>
                        <a:defRPr>
                          <a:solidFill>
                            <a:srgbClr val="000000"/>
                          </a:solidFill>
                        </a:defRPr>
                      </a:pPr>
                      <a:r>
                        <a:rPr sz="2000">
                          <a:solidFill>
                            <a:srgbClr val="59411C"/>
                          </a:solidFill>
                        </a:rPr>
                        <a:t>Science and technology</a:t>
                      </a:r>
                    </a:p>
                  </a:txBody>
                  <a:tcPr marL="50800" marR="50800" marT="50800" marB="50800" anchor="ctr" anchorCtr="0" horzOverflow="overflow">
                    <a:lnL w="3175">
                      <a:solidFill>
                        <a:srgbClr val="B8A992"/>
                      </a:solidFill>
                      <a:miter lim="400000"/>
                    </a:lnL>
                    <a:lnR w="3175">
                      <a:solidFill>
                        <a:srgbClr val="B8A992"/>
                      </a:solidFill>
                      <a:miter lim="400000"/>
                    </a:lnR>
                    <a:solidFill>
                      <a:schemeClr val="accent2">
                        <a:satOff val="16450"/>
                        <a:lumOff val="12941"/>
                      </a:schemeClr>
                    </a:solidFill>
                  </a:tcPr>
                </a:tc>
              </a:tr>
              <a:tr h="437898">
                <a:tc>
                  <a:txBody>
                    <a:bodyPr/>
                    <a:lstStyle/>
                    <a:p>
                      <a:pPr defTabSz="914400">
                        <a:tabLst>
                          <a:tab pos="914400" algn="l"/>
                        </a:tabLst>
                        <a:defRPr>
                          <a:solidFill>
                            <a:srgbClr val="000000"/>
                          </a:solidFill>
                        </a:defRPr>
                      </a:pPr>
                      <a:r>
                        <a:rPr sz="2000">
                          <a:solidFill>
                            <a:srgbClr val="59411C"/>
                          </a:solidFill>
                        </a:rPr>
                        <a:t>Lessons on sexuality</a:t>
                      </a:r>
                    </a:p>
                  </a:txBody>
                  <a:tcPr marL="50800" marR="50800" marT="50800" marB="50800" anchor="ctr" anchorCtr="0" horzOverflow="overflow">
                    <a:lnL w="3175">
                      <a:solidFill>
                        <a:srgbClr val="B8A992"/>
                      </a:solidFill>
                      <a:miter lim="400000"/>
                    </a:lnL>
                    <a:lnR w="3175">
                      <a:solidFill>
                        <a:srgbClr val="B8A992"/>
                      </a:solidFill>
                      <a:miter lim="400000"/>
                    </a:lnR>
                    <a:lnB w="3175">
                      <a:solidFill>
                        <a:srgbClr val="B8A992"/>
                      </a:solidFill>
                      <a:miter lim="400000"/>
                    </a:lnB>
                    <a:solidFill>
                      <a:schemeClr val="accent2"/>
                    </a:solidFill>
                  </a:tcPr>
                </a:tc>
              </a:tr>
            </a:tbl>
          </a:graphicData>
        </a:graphic>
      </p:graphicFrame>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0" name="Welsh curriculum"/>
          <p:cNvSpPr txBox="1"/>
          <p:nvPr>
            <p:ph type="title"/>
          </p:nvPr>
        </p:nvSpPr>
        <p:spPr>
          <a:prstGeom prst="rect">
            <a:avLst/>
          </a:prstGeom>
        </p:spPr>
        <p:txBody>
          <a:bodyPr/>
          <a:lstStyle/>
          <a:p>
            <a:pPr/>
            <a:r>
              <a:t>Welsh curriculum</a:t>
            </a:r>
          </a:p>
        </p:txBody>
      </p:sp>
      <p:sp>
        <p:nvSpPr>
          <p:cNvPr id="131" name="4/5 - 18 compulsory education, full time…"/>
          <p:cNvSpPr txBox="1"/>
          <p:nvPr>
            <p:ph type="body" idx="1"/>
          </p:nvPr>
        </p:nvSpPr>
        <p:spPr>
          <a:xfrm>
            <a:off x="977817" y="3022600"/>
            <a:ext cx="11344866" cy="5824047"/>
          </a:xfrm>
          <a:prstGeom prst="rect">
            <a:avLst/>
          </a:prstGeom>
        </p:spPr>
        <p:txBody>
          <a:bodyPr/>
          <a:lstStyle/>
          <a:p>
            <a:pPr marL="293369" indent="-293369" defTabSz="449833">
              <a:spcBef>
                <a:spcPts val="2400"/>
              </a:spcBef>
              <a:buBlip>
                <a:blip r:embed="rId2"/>
              </a:buBlip>
              <a:defRPr sz="1848"/>
            </a:pPr>
            <a:r>
              <a:t>4/5 - 18 compulsory education, full time</a:t>
            </a:r>
          </a:p>
          <a:p>
            <a:pPr marL="293369" indent="-293369" defTabSz="449833">
              <a:spcBef>
                <a:spcPts val="2400"/>
              </a:spcBef>
              <a:buBlip>
                <a:blip r:embed="rId2"/>
              </a:buBlip>
              <a:defRPr sz="1848"/>
            </a:pPr>
            <a:r>
              <a:t>Foundation framework until age of 7, then key stage 2 until 12</a:t>
            </a:r>
          </a:p>
          <a:p>
            <a:pPr marL="293369" indent="-293369" defTabSz="449833">
              <a:spcBef>
                <a:spcPts val="2400"/>
              </a:spcBef>
              <a:buBlip>
                <a:blip r:embed="rId2"/>
              </a:buBlip>
              <a:defRPr sz="1848"/>
            </a:pPr>
            <a:r>
              <a:t>8.50- 3pm</a:t>
            </a:r>
          </a:p>
          <a:p>
            <a:pPr marL="293369" indent="-293369" defTabSz="449833">
              <a:spcBef>
                <a:spcPts val="2400"/>
              </a:spcBef>
              <a:buBlip>
                <a:blip r:embed="rId2"/>
              </a:buBlip>
              <a:defRPr sz="1848"/>
            </a:pPr>
            <a:r>
              <a:t>National School Testing in reading and numeracy each summer</a:t>
            </a:r>
          </a:p>
          <a:p>
            <a:pPr marL="293369" indent="-293369" defTabSz="449833">
              <a:spcBef>
                <a:spcPts val="2400"/>
              </a:spcBef>
              <a:buBlip>
                <a:blip r:embed="rId2"/>
              </a:buBlip>
              <a:defRPr sz="1848"/>
            </a:pPr>
            <a:r>
              <a:t>Grade repetition only in serious cases</a:t>
            </a:r>
          </a:p>
          <a:p>
            <a:pPr marL="293369" indent="-293369" defTabSz="449833">
              <a:spcBef>
                <a:spcPts val="2400"/>
              </a:spcBef>
              <a:buBlip>
                <a:blip r:embed="rId2"/>
              </a:buBlip>
              <a:defRPr sz="1848"/>
            </a:pPr>
            <a:r>
              <a:t>Free but poor funding from the gov.</a:t>
            </a:r>
          </a:p>
          <a:p>
            <a:pPr marL="293369" indent="-293369" defTabSz="449833">
              <a:spcBef>
                <a:spcPts val="2400"/>
              </a:spcBef>
              <a:buBlip>
                <a:blip r:embed="rId2"/>
              </a:buBlip>
              <a:defRPr sz="1848"/>
            </a:pPr>
            <a:r>
              <a:t>Play based in foundation phase</a:t>
            </a:r>
          </a:p>
          <a:p>
            <a:pPr marL="293369" indent="-293369" defTabSz="449833">
              <a:spcBef>
                <a:spcPts val="2400"/>
              </a:spcBef>
              <a:buBlip>
                <a:blip r:embed="rId2"/>
              </a:buBlip>
              <a:defRPr sz="1848"/>
            </a:pPr>
            <a:r>
              <a:t>Homework once a week KS2</a:t>
            </a:r>
          </a:p>
          <a:p>
            <a:pPr marL="293369" indent="-293369" defTabSz="449833">
              <a:spcBef>
                <a:spcPts val="2400"/>
              </a:spcBef>
              <a:buBlip>
                <a:blip r:embed="rId2"/>
              </a:buBlip>
              <a:defRPr sz="1848"/>
            </a:pPr>
            <a:r>
              <a:t>UNIFORM</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3" name="Foundation:…"/>
          <p:cNvSpPr txBox="1"/>
          <p:nvPr>
            <p:ph type="body" sz="half" idx="1"/>
          </p:nvPr>
        </p:nvSpPr>
        <p:spPr>
          <a:xfrm>
            <a:off x="1090779" y="1335168"/>
            <a:ext cx="5047045" cy="6840240"/>
          </a:xfrm>
          <a:prstGeom prst="rect">
            <a:avLst/>
          </a:prstGeom>
        </p:spPr>
        <p:txBody>
          <a:bodyPr/>
          <a:lstStyle/>
          <a:p>
            <a:pPr marL="0" indent="0" defTabSz="560831">
              <a:spcBef>
                <a:spcPts val="3000"/>
              </a:spcBef>
              <a:buClrTx/>
              <a:buSzTx/>
              <a:buNone/>
              <a:defRPr sz="2112"/>
            </a:pPr>
            <a:r>
              <a:t>Foundation:</a:t>
            </a:r>
          </a:p>
          <a:p>
            <a:pPr marL="223519" indent="-223519" defTabSz="560831">
              <a:spcBef>
                <a:spcPts val="3000"/>
              </a:spcBef>
              <a:buSzPct val="80000"/>
              <a:buFont typeface="Georgia"/>
              <a:buChar char="•"/>
              <a:defRPr sz="2112"/>
            </a:pPr>
            <a:r>
              <a:t>Personal and social development, wellbeing, cultural diversity</a:t>
            </a:r>
          </a:p>
          <a:p>
            <a:pPr marL="223519" indent="-223519" defTabSz="560831">
              <a:spcBef>
                <a:spcPts val="3000"/>
              </a:spcBef>
              <a:buSzPct val="80000"/>
              <a:buFont typeface="Georgia"/>
              <a:buChar char="•"/>
              <a:defRPr sz="2112"/>
            </a:pPr>
            <a:r>
              <a:t>Language, literacy, communication skills</a:t>
            </a:r>
          </a:p>
          <a:p>
            <a:pPr marL="223519" indent="-223519" defTabSz="560831">
              <a:spcBef>
                <a:spcPts val="3000"/>
              </a:spcBef>
              <a:buSzPct val="80000"/>
              <a:buFont typeface="Georgia"/>
              <a:buChar char="•"/>
              <a:defRPr sz="2112"/>
            </a:pPr>
            <a:r>
              <a:t>Mathematical development</a:t>
            </a:r>
          </a:p>
          <a:p>
            <a:pPr marL="223519" indent="-223519" defTabSz="560831">
              <a:spcBef>
                <a:spcPts val="3000"/>
              </a:spcBef>
              <a:buSzPct val="80000"/>
              <a:buFont typeface="Georgia"/>
              <a:buChar char="•"/>
              <a:defRPr sz="2112"/>
            </a:pPr>
            <a:r>
              <a:t>Welsh lang development</a:t>
            </a:r>
          </a:p>
          <a:p>
            <a:pPr marL="223519" indent="-223519" defTabSz="560831">
              <a:spcBef>
                <a:spcPts val="3000"/>
              </a:spcBef>
              <a:buSzPct val="80000"/>
              <a:buFont typeface="Georgia"/>
              <a:buChar char="•"/>
              <a:defRPr sz="2112"/>
            </a:pPr>
            <a:r>
              <a:t>Knowledge and understanding of the world</a:t>
            </a:r>
          </a:p>
          <a:p>
            <a:pPr marL="223519" indent="-223519" defTabSz="560831">
              <a:spcBef>
                <a:spcPts val="3000"/>
              </a:spcBef>
              <a:buSzPct val="80000"/>
              <a:buFont typeface="Georgia"/>
              <a:buChar char="•"/>
              <a:defRPr sz="2112"/>
            </a:pPr>
            <a:r>
              <a:t>Physical development</a:t>
            </a:r>
          </a:p>
          <a:p>
            <a:pPr marL="223519" indent="-223519" defTabSz="560831">
              <a:spcBef>
                <a:spcPts val="3000"/>
              </a:spcBef>
              <a:buSzPct val="80000"/>
              <a:buFont typeface="Georgia"/>
              <a:buChar char="•"/>
              <a:defRPr sz="2112"/>
            </a:pPr>
            <a:r>
              <a:t>Creative development</a:t>
            </a:r>
          </a:p>
        </p:txBody>
      </p:sp>
      <p:sp>
        <p:nvSpPr>
          <p:cNvPr id="134" name="KS2:…"/>
          <p:cNvSpPr txBox="1"/>
          <p:nvPr/>
        </p:nvSpPr>
        <p:spPr>
          <a:xfrm>
            <a:off x="6565100" y="752245"/>
            <a:ext cx="5728238" cy="718088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a:defRPr sz="2400"/>
            </a:pPr>
            <a:r>
              <a:t>KS2:</a:t>
            </a:r>
          </a:p>
          <a:p>
            <a:pPr>
              <a:defRPr sz="2400"/>
            </a:pPr>
            <a:r>
              <a:t>English</a:t>
            </a:r>
          </a:p>
          <a:p>
            <a:pPr>
              <a:defRPr sz="2400"/>
            </a:pPr>
            <a:r>
              <a:t>Geography</a:t>
            </a:r>
          </a:p>
          <a:p>
            <a:pPr>
              <a:defRPr sz="2400"/>
            </a:pPr>
            <a:r>
              <a:t>History</a:t>
            </a:r>
          </a:p>
          <a:p>
            <a:pPr>
              <a:defRPr sz="2400"/>
            </a:pPr>
            <a:r>
              <a:t>Maths</a:t>
            </a:r>
          </a:p>
          <a:p>
            <a:pPr>
              <a:defRPr sz="2400"/>
            </a:pPr>
            <a:r>
              <a:t>Art and design</a:t>
            </a:r>
          </a:p>
          <a:p>
            <a:pPr>
              <a:defRPr sz="2400"/>
            </a:pPr>
            <a:r>
              <a:t>Design and technology</a:t>
            </a:r>
          </a:p>
          <a:p>
            <a:pPr>
              <a:defRPr sz="2400"/>
            </a:pPr>
            <a:r>
              <a:t>ICT</a:t>
            </a:r>
          </a:p>
          <a:p>
            <a:pPr>
              <a:defRPr sz="2400"/>
            </a:pPr>
            <a:r>
              <a:t>Foreign Languages</a:t>
            </a:r>
          </a:p>
          <a:p>
            <a:pPr>
              <a:defRPr sz="2400"/>
            </a:pPr>
            <a:r>
              <a:t>Music</a:t>
            </a:r>
          </a:p>
          <a:p>
            <a:pPr>
              <a:defRPr sz="2400"/>
            </a:pPr>
            <a:r>
              <a:t>Personal and Social Education</a:t>
            </a:r>
          </a:p>
          <a:p>
            <a:pPr>
              <a:defRPr sz="2400"/>
            </a:pPr>
            <a:r>
              <a:t>PE</a:t>
            </a:r>
          </a:p>
          <a:p>
            <a:pPr>
              <a:defRPr sz="2400"/>
            </a:pPr>
            <a:r>
              <a:t>Science</a:t>
            </a:r>
          </a:p>
          <a:p>
            <a:pPr>
              <a:defRPr sz="2400"/>
            </a:pPr>
            <a:r>
              <a:t>RE</a:t>
            </a:r>
          </a:p>
          <a:p>
            <a:pPr>
              <a:defRPr sz="2400"/>
            </a:pPr>
            <a:r>
              <a:t>Welsh</a:t>
            </a:r>
          </a:p>
          <a:p>
            <a:pPr>
              <a:defRPr sz="2400"/>
            </a:pPr>
            <a:r>
              <a:t>Sex and Relationships</a:t>
            </a:r>
          </a:p>
          <a:p>
            <a:pPr>
              <a:defRPr sz="2400"/>
            </a:pPr>
            <a:r>
              <a:t>Literacy and Numeracy</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36" name="homework2.jpg" descr="homework2.jpg"/>
          <p:cNvPicPr>
            <a:picLocks noChangeAspect="0"/>
          </p:cNvPicPr>
          <p:nvPr>
            <p:ph type="pic" idx="13"/>
          </p:nvPr>
        </p:nvPicPr>
        <p:blipFill>
          <a:blip r:embed="rId2">
            <a:extLst/>
          </a:blip>
          <a:stretch>
            <a:fillRect/>
          </a:stretch>
        </p:blipFill>
        <p:spPr>
          <a:xfrm>
            <a:off x="5783127" y="1429368"/>
            <a:ext cx="6807659" cy="5073995"/>
          </a:xfrm>
          <a:prstGeom prst="rect">
            <a:avLst/>
          </a:prstGeom>
        </p:spPr>
      </p:pic>
      <p:sp>
        <p:nvSpPr>
          <p:cNvPr id="137" name="Assessments, homework and exams : The stress which ruins children’s wellbeing and happiness??"/>
          <p:cNvSpPr txBox="1"/>
          <p:nvPr>
            <p:ph type="title"/>
          </p:nvPr>
        </p:nvSpPr>
        <p:spPr>
          <a:xfrm>
            <a:off x="973887" y="3916"/>
            <a:ext cx="11255400" cy="1407191"/>
          </a:xfrm>
          <a:prstGeom prst="rect">
            <a:avLst/>
          </a:prstGeom>
        </p:spPr>
        <p:txBody>
          <a:bodyPr/>
          <a:lstStyle>
            <a:lvl1pPr>
              <a:defRPr sz="3000"/>
            </a:lvl1pPr>
          </a:lstStyle>
          <a:p>
            <a:pPr/>
            <a:r>
              <a:t>Assessments, homework and exams : The stress which ruins children’s wellbeing and happiness??</a:t>
            </a:r>
          </a:p>
        </p:txBody>
      </p:sp>
      <p:sp>
        <p:nvSpPr>
          <p:cNvPr id="138" name="The Dutch don’t worry about their ed achievement and results in comparison to some other countries, which is good because it’s  similar to the Scandinavian approach which is proven to have a positive effect on children’s education and wellbeing."/>
          <p:cNvSpPr txBox="1"/>
          <p:nvPr>
            <p:ph type="body" sz="quarter" idx="1"/>
          </p:nvPr>
        </p:nvSpPr>
        <p:spPr>
          <a:xfrm>
            <a:off x="1710418" y="4400717"/>
            <a:ext cx="3145106" cy="3019595"/>
          </a:xfrm>
          <a:prstGeom prst="rect">
            <a:avLst/>
          </a:prstGeom>
        </p:spPr>
        <p:txBody>
          <a:bodyPr/>
          <a:lstStyle>
            <a:lvl1pPr defTabSz="443991">
              <a:defRPr i="1" sz="1976">
                <a:latin typeface="Arial"/>
                <a:ea typeface="Arial"/>
                <a:cs typeface="Arial"/>
                <a:sym typeface="Arial"/>
              </a:defRPr>
            </a:lvl1pPr>
          </a:lstStyle>
          <a:p>
            <a:pPr/>
            <a:r>
              <a:t>The Dutch don’t worry about their ed achievement and results in comparison to some other countries, which is good because it’s  similar to the Scandinavian approach which is proven to have a positive effect on children’s education and wellbeing. </a:t>
            </a:r>
          </a:p>
        </p:txBody>
      </p:sp>
      <p:sp>
        <p:nvSpPr>
          <p:cNvPr id="139" name="No Homework until age 10"/>
          <p:cNvSpPr txBox="1"/>
          <p:nvPr/>
        </p:nvSpPr>
        <p:spPr>
          <a:xfrm>
            <a:off x="2300768" y="8001108"/>
            <a:ext cx="6167705" cy="51277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lvl1pPr>
              <a:defRPr sz="2600"/>
            </a:lvl1pPr>
          </a:lstStyle>
          <a:p>
            <a:pPr/>
            <a:r>
              <a:t>No Homework until age 10</a:t>
            </a:r>
          </a:p>
        </p:txBody>
      </p:sp>
      <p:sp>
        <p:nvSpPr>
          <p:cNvPr id="140" name="End of primary - CITO test"/>
          <p:cNvSpPr txBox="1"/>
          <p:nvPr/>
        </p:nvSpPr>
        <p:spPr>
          <a:xfrm>
            <a:off x="673519" y="3025614"/>
            <a:ext cx="3948076" cy="48798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spAutoFit/>
          </a:bodyPr>
          <a:lstStyle>
            <a:lvl1pPr>
              <a:defRPr sz="2400"/>
            </a:lvl1pPr>
          </a:lstStyle>
          <a:p>
            <a:pPr/>
            <a:r>
              <a:t>End of primary - CITO test </a:t>
            </a:r>
          </a:p>
        </p:txBody>
      </p:sp>
      <p:sp>
        <p:nvSpPr>
          <p:cNvPr id="141" name="Pressure free approach"/>
          <p:cNvSpPr txBox="1"/>
          <p:nvPr/>
        </p:nvSpPr>
        <p:spPr>
          <a:xfrm>
            <a:off x="2135906" y="1977085"/>
            <a:ext cx="3508475" cy="48255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spAutoFit/>
          </a:bodyPr>
          <a:lstStyle>
            <a:lvl1pPr>
              <a:defRPr sz="2400">
                <a:latin typeface="Geneva"/>
                <a:ea typeface="Geneva"/>
                <a:cs typeface="Geneva"/>
                <a:sym typeface="Geneva"/>
              </a:defRPr>
            </a:lvl1pPr>
          </a:lstStyle>
          <a:p>
            <a:pPr/>
            <a:r>
              <a:t>Pressure free approach</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3" name="They are tested, but only for their overall intelligence, not their knowledge…"/>
          <p:cNvSpPr txBox="1"/>
          <p:nvPr>
            <p:ph type="body" idx="1"/>
          </p:nvPr>
        </p:nvSpPr>
        <p:spPr>
          <a:prstGeom prst="rect">
            <a:avLst/>
          </a:prstGeom>
        </p:spPr>
        <p:txBody>
          <a:bodyPr/>
          <a:lstStyle/>
          <a:p>
            <a:pPr>
              <a:buBlip>
                <a:blip r:embed="rId2"/>
              </a:buBlip>
              <a:defRPr sz="2200"/>
            </a:pPr>
            <a:r>
              <a:t>They are tested, but only for their overall intelligence, not their knowledge</a:t>
            </a:r>
          </a:p>
          <a:p>
            <a:pPr>
              <a:buBlip>
                <a:blip r:embed="rId2"/>
              </a:buBlip>
              <a:defRPr sz="2200"/>
            </a:pPr>
            <a:r>
              <a:t>Relaxed environment</a:t>
            </a:r>
          </a:p>
          <a:p>
            <a:pPr>
              <a:buBlip>
                <a:blip r:embed="rId2"/>
              </a:buBlip>
              <a:defRPr sz="2200"/>
            </a:pPr>
            <a:r>
              <a:t>Children seen as individuals, not extensions of their parents</a:t>
            </a:r>
          </a:p>
          <a:p>
            <a:pPr>
              <a:buBlip>
                <a:blip r:embed="rId2"/>
              </a:buBlip>
              <a:defRPr sz="2200"/>
            </a:pPr>
            <a:r>
              <a:t>Families with a child in the centre</a:t>
            </a:r>
          </a:p>
          <a:p>
            <a:pPr>
              <a:buBlip>
                <a:blip r:embed="rId2"/>
              </a:buBlip>
              <a:defRPr sz="2200"/>
            </a:pPr>
            <a:r>
              <a:t>Children enjoy school</a:t>
            </a:r>
          </a:p>
          <a:p>
            <a:pPr>
              <a:buBlip>
                <a:blip r:embed="rId2"/>
              </a:buBlip>
              <a:defRPr sz="2200"/>
            </a:pPr>
            <a:r>
              <a:t>Children aren’t forced to learn obedience, the dutch gov. Avoids that. They encourage spontaneity instead.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45" name="Screen Shot 2017-11-23 at 17.24.22.png" descr="Screen Shot 2017-11-23 at 17.24.22.png"/>
          <p:cNvPicPr>
            <a:picLocks noChangeAspect="1"/>
          </p:cNvPicPr>
          <p:nvPr>
            <p:ph type="pic" idx="13"/>
          </p:nvPr>
        </p:nvPicPr>
        <p:blipFill>
          <a:blip r:embed="rId2">
            <a:extLst/>
          </a:blip>
          <a:srcRect l="0" t="0" r="0" b="0"/>
          <a:stretch>
            <a:fillRect/>
          </a:stretch>
        </p:blipFill>
        <p:spPr>
          <a:xfrm>
            <a:off x="188912" y="1788914"/>
            <a:ext cx="12627045" cy="6175845"/>
          </a:xfrm>
          <a:prstGeom prst="rect">
            <a:avLst/>
          </a:prstGeom>
        </p:spPr>
      </p:pic>
      <p:sp>
        <p:nvSpPr>
          <p:cNvPr id="146" name="PISA 2012"/>
          <p:cNvSpPr txBox="1"/>
          <p:nvPr/>
        </p:nvSpPr>
        <p:spPr>
          <a:xfrm>
            <a:off x="4842340" y="808644"/>
            <a:ext cx="3543673" cy="73710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a:r>
              <a:t>PISA 2012</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48" name="Screen Shot 2017-11-23 at 13.07.47.png" descr="Screen Shot 2017-11-23 at 13.07.47.png"/>
          <p:cNvPicPr>
            <a:picLocks noChangeAspect="1"/>
          </p:cNvPicPr>
          <p:nvPr>
            <p:ph type="pic" idx="13"/>
          </p:nvPr>
        </p:nvPicPr>
        <p:blipFill>
          <a:blip r:embed="rId2">
            <a:extLst/>
          </a:blip>
          <a:srcRect l="0" t="0" r="0" b="0"/>
          <a:stretch>
            <a:fillRect/>
          </a:stretch>
        </p:blipFill>
        <p:spPr>
          <a:xfrm>
            <a:off x="3478413" y="697309"/>
            <a:ext cx="8561204" cy="8359170"/>
          </a:xfrm>
          <a:prstGeom prst="rect">
            <a:avLst/>
          </a:prstGeom>
        </p:spPr>
      </p:pic>
      <p:sp>
        <p:nvSpPr>
          <p:cNvPr id="149" name="Child…"/>
          <p:cNvSpPr txBox="1"/>
          <p:nvPr/>
        </p:nvSpPr>
        <p:spPr>
          <a:xfrm>
            <a:off x="587027" y="1444140"/>
            <a:ext cx="2786250" cy="512013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algn="l">
              <a:defRPr sz="3500"/>
            </a:pPr>
            <a:r>
              <a:t>Child </a:t>
            </a:r>
          </a:p>
          <a:p>
            <a:pPr algn="l">
              <a:defRPr sz="3500"/>
            </a:pPr>
            <a:r>
              <a:t>Well-being </a:t>
            </a:r>
          </a:p>
          <a:p>
            <a:pPr algn="l">
              <a:defRPr sz="3500"/>
            </a:pPr>
            <a:r>
              <a:t>in rich Countries, </a:t>
            </a:r>
          </a:p>
          <a:p>
            <a:pPr algn="l"/>
            <a:r>
              <a:rPr sz="3500"/>
              <a:t>A Comperative Overview </a:t>
            </a:r>
            <a:endParaRPr sz="3500"/>
          </a:p>
          <a:p>
            <a:pPr/>
            <a:endParaRPr sz="3500"/>
          </a:p>
          <a:p>
            <a:pPr/>
            <a:r>
              <a:rPr sz="3500"/>
              <a:t>- </a:t>
            </a:r>
            <a:r>
              <a:rPr sz="2800"/>
              <a:t>Unicef, 2013</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51" name="Screen Shot 2017-11-23 at 12.56.33.png" descr="Screen Shot 2017-11-23 at 12.56.33.png"/>
          <p:cNvPicPr>
            <a:picLocks noChangeAspect="0"/>
          </p:cNvPicPr>
          <p:nvPr>
            <p:ph type="pic" idx="13"/>
          </p:nvPr>
        </p:nvPicPr>
        <p:blipFill>
          <a:blip r:embed="rId2">
            <a:extLst/>
          </a:blip>
          <a:stretch>
            <a:fillRect/>
          </a:stretch>
        </p:blipFill>
        <p:spPr>
          <a:xfrm>
            <a:off x="6749269" y="2333549"/>
            <a:ext cx="5534005" cy="6248233"/>
          </a:xfrm>
          <a:prstGeom prst="rect">
            <a:avLst/>
          </a:prstGeom>
        </p:spPr>
      </p:pic>
      <p:sp>
        <p:nvSpPr>
          <p:cNvPr id="152" name="Happiness"/>
          <p:cNvSpPr txBox="1"/>
          <p:nvPr>
            <p:ph type="title"/>
          </p:nvPr>
        </p:nvSpPr>
        <p:spPr>
          <a:xfrm>
            <a:off x="1432259" y="348581"/>
            <a:ext cx="9651951" cy="1670348"/>
          </a:xfrm>
          <a:prstGeom prst="rect">
            <a:avLst/>
          </a:prstGeom>
        </p:spPr>
        <p:txBody>
          <a:bodyPr/>
          <a:lstStyle/>
          <a:p>
            <a:pPr/>
            <a:r>
              <a:t>Happiness</a:t>
            </a:r>
          </a:p>
        </p:txBody>
      </p:sp>
      <p:sp>
        <p:nvSpPr>
          <p:cNvPr id="153" name="In 2013, a Unicef report rated Dutch children the happiest in the world. According to researchers, Dutch kids are ahead of their peers in childhood wellbeing when compared with 29 of the world’s richest industrialised countries. The United Kingdom came 16th…"/>
          <p:cNvSpPr txBox="1"/>
          <p:nvPr>
            <p:ph type="body" sz="half" idx="1"/>
          </p:nvPr>
        </p:nvSpPr>
        <p:spPr>
          <a:xfrm>
            <a:off x="482600" y="1638300"/>
            <a:ext cx="6294091" cy="7315548"/>
          </a:xfrm>
          <a:prstGeom prst="rect">
            <a:avLst/>
          </a:prstGeom>
        </p:spPr>
        <p:txBody>
          <a:bodyPr/>
          <a:lstStyle/>
          <a:p>
            <a:pPr marL="0" indent="0" defTabSz="457200">
              <a:spcBef>
                <a:spcPts val="0"/>
              </a:spcBef>
              <a:buClrTx/>
              <a:buSzTx/>
              <a:buNone/>
              <a:defRPr sz="1700">
                <a:solidFill>
                  <a:srgbClr val="333333"/>
                </a:solidFill>
                <a:latin typeface="Helvetica"/>
                <a:ea typeface="Helvetica"/>
                <a:cs typeface="Helvetica"/>
                <a:sym typeface="Helvetica"/>
              </a:defRPr>
            </a:pPr>
            <a:r>
              <a:t>In 2013, a Unicef report rated </a:t>
            </a:r>
            <a:r>
              <a:rPr>
                <a:solidFill>
                  <a:srgbClr val="222222"/>
                </a:solidFill>
                <a:hlinkClick r:id="rId3" invalidUrl="" action="" tgtFrame="" tooltip="" history="1" highlightClick="0" endSnd="0"/>
              </a:rPr>
              <a:t>Dutch children the happiest in the world</a:t>
            </a:r>
            <a:r>
              <a:t>. According to researchers, Dutch kids are ahead of their peers in childhood wellbeing when compared with 29 of the world’s richest industrialised countries. </a:t>
            </a:r>
            <a:r>
              <a:rPr>
                <a:solidFill>
                  <a:srgbClr val="222222"/>
                </a:solidFill>
                <a:hlinkClick r:id="rId4" invalidUrl="" action="" tgtFrame="" tooltip="" history="1" highlightClick="0" endSnd="0"/>
              </a:rPr>
              <a:t>The United Kingdom came 16th </a:t>
            </a:r>
            <a:r>
              <a:t> </a:t>
            </a:r>
          </a:p>
          <a:p>
            <a:pPr marL="0" indent="0" defTabSz="457200">
              <a:spcBef>
                <a:spcPts val="0"/>
              </a:spcBef>
              <a:buClrTx/>
              <a:buSzTx/>
              <a:buNone/>
              <a:defRPr sz="1700">
                <a:solidFill>
                  <a:srgbClr val="333333"/>
                </a:solidFill>
                <a:latin typeface="Helvetica"/>
                <a:ea typeface="Helvetica"/>
                <a:cs typeface="Helvetica"/>
                <a:sym typeface="Helvetica"/>
              </a:defRPr>
            </a:pPr>
          </a:p>
          <a:p>
            <a:pPr marL="0" indent="0" defTabSz="457200">
              <a:spcBef>
                <a:spcPts val="0"/>
              </a:spcBef>
              <a:buClrTx/>
              <a:buSzTx/>
              <a:buNone/>
              <a:defRPr sz="1700">
                <a:solidFill>
                  <a:srgbClr val="333333"/>
                </a:solidFill>
                <a:latin typeface="Helvetica"/>
                <a:ea typeface="Helvetica"/>
                <a:cs typeface="Helvetica"/>
                <a:sym typeface="Helvetica"/>
              </a:defRPr>
            </a:pPr>
            <a:r>
              <a:t>-The Telegraph, 2017</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5" name="The Yay’s and the Nay’s"/>
          <p:cNvSpPr txBox="1"/>
          <p:nvPr>
            <p:ph type="title"/>
          </p:nvPr>
        </p:nvSpPr>
        <p:spPr>
          <a:xfrm>
            <a:off x="1839155" y="515018"/>
            <a:ext cx="8615565" cy="1202847"/>
          </a:xfrm>
          <a:prstGeom prst="rect">
            <a:avLst/>
          </a:prstGeom>
        </p:spPr>
        <p:txBody>
          <a:bodyPr/>
          <a:lstStyle>
            <a:lvl1pPr defTabSz="490727">
              <a:defRPr sz="6383"/>
            </a:lvl1pPr>
          </a:lstStyle>
          <a:p>
            <a:pPr/>
            <a:r>
              <a:t>The Yay’s and the Nay’s</a:t>
            </a:r>
          </a:p>
        </p:txBody>
      </p:sp>
      <p:sp>
        <p:nvSpPr>
          <p:cNvPr id="156" name="The schools don’t focus on age, rather on the ability…"/>
          <p:cNvSpPr txBox="1"/>
          <p:nvPr>
            <p:ph type="body" idx="1"/>
          </p:nvPr>
        </p:nvSpPr>
        <p:spPr>
          <a:xfrm>
            <a:off x="921336" y="1850614"/>
            <a:ext cx="11053082" cy="7152018"/>
          </a:xfrm>
          <a:prstGeom prst="rect">
            <a:avLst/>
          </a:prstGeom>
        </p:spPr>
        <p:txBody>
          <a:bodyPr/>
          <a:lstStyle/>
          <a:p>
            <a:pPr marL="300990" indent="-300990" defTabSz="461518">
              <a:spcBef>
                <a:spcPts val="2500"/>
              </a:spcBef>
              <a:buBlip>
                <a:blip r:embed="rId2"/>
              </a:buBlip>
              <a:defRPr sz="1738"/>
            </a:pPr>
            <a:r>
              <a:t>The schools don’t focus on age, rather on the ability</a:t>
            </a:r>
          </a:p>
          <a:p>
            <a:pPr marL="300990" indent="-300990" defTabSz="461518">
              <a:spcBef>
                <a:spcPts val="2500"/>
              </a:spcBef>
              <a:buBlip>
                <a:blip r:embed="rId2"/>
              </a:buBlip>
              <a:defRPr sz="1738"/>
            </a:pPr>
            <a:r>
              <a:t>More than satisfactory funding from the government, the less privileged the child is the more funding is provided for the child’s education</a:t>
            </a:r>
          </a:p>
          <a:p>
            <a:pPr marL="300990" indent="-300990" defTabSz="461518">
              <a:spcBef>
                <a:spcPts val="2500"/>
              </a:spcBef>
              <a:buBlip>
                <a:blip r:embed="rId2"/>
              </a:buBlip>
              <a:defRPr sz="1738"/>
            </a:pPr>
            <a:r>
              <a:t>Non selective </a:t>
            </a:r>
          </a:p>
          <a:p>
            <a:pPr marL="300990" indent="-300990" defTabSz="461518">
              <a:spcBef>
                <a:spcPts val="2500"/>
              </a:spcBef>
              <a:buBlip>
                <a:blip r:embed="rId2"/>
              </a:buBlip>
              <a:defRPr sz="1738"/>
            </a:pPr>
            <a:r>
              <a:t>Can move between schools/ levels, not stuck in one school, British selection means a child is trapped in a pathway (overcoming educational disadvantage)</a:t>
            </a:r>
          </a:p>
          <a:p>
            <a:pPr marL="300990" indent="-300990" defTabSz="461518">
              <a:spcBef>
                <a:spcPts val="2500"/>
              </a:spcBef>
              <a:buBlip>
                <a:blip r:embed="rId2"/>
              </a:buBlip>
              <a:defRPr sz="1738"/>
            </a:pPr>
            <a:r>
              <a:t>Focus on each child separately, encourage a failing child to succeed at their level first, then look at how to get them to the next level</a:t>
            </a:r>
          </a:p>
          <a:p>
            <a:pPr marL="300990" indent="-300990" defTabSz="461518">
              <a:spcBef>
                <a:spcPts val="2500"/>
              </a:spcBef>
              <a:buBlip>
                <a:blip r:embed="rId2"/>
              </a:buBlip>
              <a:defRPr sz="1738"/>
            </a:pPr>
            <a:r>
              <a:t>Quite flexible in comparison to the Welsh system</a:t>
            </a:r>
          </a:p>
          <a:p>
            <a:pPr marL="300990" indent="-300990" defTabSz="461518">
              <a:spcBef>
                <a:spcPts val="2500"/>
              </a:spcBef>
              <a:buBlip>
                <a:blip r:embed="rId2"/>
              </a:buBlip>
              <a:defRPr sz="1738"/>
            </a:pPr>
            <a:r>
              <a:t>Merges children from different backgrounds together</a:t>
            </a:r>
          </a:p>
          <a:p>
            <a:pPr marL="300990" indent="-300990" defTabSz="461518">
              <a:spcBef>
                <a:spcPts val="2500"/>
              </a:spcBef>
              <a:buBlip>
                <a:blip r:embed="rId2"/>
              </a:buBlip>
              <a:defRPr sz="1738"/>
            </a:pPr>
            <a:r>
              <a:t>Strong focus on equality </a:t>
            </a:r>
          </a:p>
          <a:p>
            <a:pPr marL="300990" indent="-300990" defTabSz="461518">
              <a:spcBef>
                <a:spcPts val="2500"/>
              </a:spcBef>
              <a:buBlip>
                <a:blip r:embed="rId2"/>
              </a:buBlip>
              <a:defRPr sz="1738"/>
            </a:pPr>
            <a:r>
              <a:t>Additional help arranged for struggling students, or special small classes set up for additional support</a:t>
            </a:r>
          </a:p>
          <a:p>
            <a:pPr marL="300990" indent="-300990" defTabSz="461518">
              <a:spcBef>
                <a:spcPts val="2500"/>
              </a:spcBef>
              <a:buBlip>
                <a:blip r:embed="rId2"/>
              </a:buBlip>
              <a:defRPr sz="1738"/>
            </a:pPr>
            <a:r>
              <a:t>Less pressure on academic performance , no pressure to keep up with others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8" name="They are tested, but only for their overall intelligence, not their knowledge…"/>
          <p:cNvSpPr txBox="1"/>
          <p:nvPr>
            <p:ph type="body" idx="1"/>
          </p:nvPr>
        </p:nvSpPr>
        <p:spPr>
          <a:prstGeom prst="rect">
            <a:avLst/>
          </a:prstGeom>
        </p:spPr>
        <p:txBody>
          <a:bodyPr/>
          <a:lstStyle/>
          <a:p>
            <a:pPr marL="316229" indent="-316229" defTabSz="484886">
              <a:spcBef>
                <a:spcPts val="2600"/>
              </a:spcBef>
              <a:buBlip>
                <a:blip r:embed="rId2"/>
              </a:buBlip>
              <a:defRPr sz="1826"/>
            </a:pPr>
            <a:r>
              <a:t>They are tested, but only for their overall intelligence, not their knowledge</a:t>
            </a:r>
          </a:p>
          <a:p>
            <a:pPr marL="316229" indent="-316229" defTabSz="484886">
              <a:spcBef>
                <a:spcPts val="2600"/>
              </a:spcBef>
              <a:buBlip>
                <a:blip r:embed="rId2"/>
              </a:buBlip>
              <a:defRPr sz="1826"/>
            </a:pPr>
            <a:r>
              <a:t>Relaxed environment</a:t>
            </a:r>
          </a:p>
          <a:p>
            <a:pPr marL="316229" indent="-316229" defTabSz="484886">
              <a:spcBef>
                <a:spcPts val="2600"/>
              </a:spcBef>
              <a:buBlip>
                <a:blip r:embed="rId2"/>
              </a:buBlip>
              <a:defRPr sz="1826"/>
            </a:pPr>
            <a:r>
              <a:t>Children seen as individuals, not extensions of their parents</a:t>
            </a:r>
          </a:p>
          <a:p>
            <a:pPr marL="316229" indent="-316229" defTabSz="484886">
              <a:spcBef>
                <a:spcPts val="2600"/>
              </a:spcBef>
              <a:buBlip>
                <a:blip r:embed="rId2"/>
              </a:buBlip>
              <a:defRPr sz="1826"/>
            </a:pPr>
            <a:r>
              <a:t>Families with a child in the centre</a:t>
            </a:r>
          </a:p>
          <a:p>
            <a:pPr marL="316229" indent="-316229" defTabSz="484886">
              <a:spcBef>
                <a:spcPts val="2600"/>
              </a:spcBef>
              <a:buBlip>
                <a:blip r:embed="rId2"/>
              </a:buBlip>
              <a:defRPr sz="1826"/>
            </a:pPr>
            <a:r>
              <a:t>Children enjoy school</a:t>
            </a:r>
          </a:p>
          <a:p>
            <a:pPr marL="316229" indent="-316229" defTabSz="484886">
              <a:spcBef>
                <a:spcPts val="2600"/>
              </a:spcBef>
              <a:buBlip>
                <a:blip r:embed="rId2"/>
              </a:buBlip>
              <a:defRPr sz="1826"/>
            </a:pPr>
            <a:r>
              <a:t>Children aren’t forced to learn obedience, the dutch gov. Avoids that. They encourage spontaneity instead. </a:t>
            </a:r>
          </a:p>
          <a:p>
            <a:pPr marL="316229" indent="-316229" defTabSz="484886">
              <a:spcBef>
                <a:spcPts val="2600"/>
              </a:spcBef>
              <a:buBlip>
                <a:blip r:embed="rId2"/>
              </a:buBlip>
              <a:defRPr sz="1826"/>
            </a:pPr>
            <a:r>
              <a:t>Huge differences in dutch and uk societies</a:t>
            </a:r>
          </a:p>
          <a:p>
            <a:pPr marL="316229" indent="-316229" defTabSz="484886">
              <a:spcBef>
                <a:spcPts val="2600"/>
              </a:spcBef>
              <a:buBlip>
                <a:blip r:embed="rId2"/>
              </a:buBlip>
              <a:defRPr sz="1826"/>
            </a:pPr>
            <a:r>
              <a:t>Focus on learning, not achievement</a:t>
            </a:r>
          </a:p>
          <a:p>
            <a:pPr marL="316229" indent="-316229" defTabSz="484886">
              <a:spcBef>
                <a:spcPts val="2600"/>
              </a:spcBef>
              <a:buBlip>
                <a:blip r:embed="rId2"/>
              </a:buBlip>
              <a:defRPr sz="1826"/>
            </a:pPr>
            <a:r>
              <a:t>Teach children self sufficiency</a:t>
            </a:r>
          </a:p>
          <a:p>
            <a:pPr marL="316229" indent="-316229" defTabSz="484886">
              <a:spcBef>
                <a:spcPts val="2600"/>
              </a:spcBef>
              <a:buBlip>
                <a:blip r:embed="rId2"/>
              </a:buBlip>
              <a:defRPr sz="1826"/>
            </a:pPr>
            <a:r>
              <a:t>6 week periods of schooling separated with a week off, and 6 weeks off in the summer ( school break dates staggered in schools to avoid traffic, and overcrowding in holiday areas)</a:t>
            </a:r>
          </a:p>
          <a:p>
            <a:pPr marL="316229" indent="-316229" defTabSz="484886">
              <a:spcBef>
                <a:spcPts val="2600"/>
              </a:spcBef>
              <a:buBlip>
                <a:blip r:embed="rId2"/>
              </a:buBlip>
              <a:defRPr sz="1826"/>
            </a:pPr>
            <a:r>
              <a:t>Nit Mother</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0" name="Overall very high education standard…"/>
          <p:cNvSpPr txBox="1"/>
          <p:nvPr>
            <p:ph type="body" idx="1"/>
          </p:nvPr>
        </p:nvSpPr>
        <p:spPr>
          <a:prstGeom prst="rect">
            <a:avLst/>
          </a:prstGeom>
        </p:spPr>
        <p:txBody>
          <a:bodyPr/>
          <a:lstStyle/>
          <a:p>
            <a:pPr>
              <a:buBlip>
                <a:blip r:embed="rId2"/>
              </a:buBlip>
              <a:defRPr sz="2200"/>
            </a:pPr>
            <a:r>
              <a:t>Overall very high education standard</a:t>
            </a:r>
          </a:p>
          <a:p>
            <a:pPr>
              <a:buBlip>
                <a:blip r:embed="rId2"/>
              </a:buBlip>
              <a:defRPr sz="2200"/>
            </a:pPr>
            <a:r>
              <a:t>Struggling schools get a government body to assist them and improve the standards</a:t>
            </a:r>
          </a:p>
          <a:p>
            <a:pPr>
              <a:buBlip>
                <a:blip r:embed="rId2"/>
              </a:buBlip>
              <a:defRPr sz="2200"/>
            </a:pPr>
            <a:r>
              <a:t>Teachers get bonuses on top of their monthly salary</a:t>
            </a:r>
          </a:p>
          <a:p>
            <a:pPr>
              <a:buBlip>
                <a:blip r:embed="rId2"/>
              </a:buBlip>
              <a:defRPr sz="2200"/>
            </a:pPr>
            <a:r>
              <a:t>Teachers must have teacher training (4 years)- MA</a:t>
            </a:r>
          </a:p>
          <a:p>
            <a:pPr>
              <a:buBlip>
                <a:blip r:embed="rId2"/>
              </a:buBlip>
              <a:defRPr sz="2200"/>
            </a:pPr>
            <a:r>
              <a:t>“If you look at all the educational variables the teacher is the most important one. If you improve the general level of teaching you improve the general level of education”, - Prof. Van Tartwijk</a:t>
            </a:r>
          </a:p>
          <a:p>
            <a:pPr>
              <a:buBlip>
                <a:blip r:embed="rId2"/>
              </a:buBlip>
              <a:defRPr sz="2200"/>
            </a:pPr>
            <a:r>
              <a:t>Flexible system allows ‘late bloomers’ to grow as you can move between levels</a:t>
            </a:r>
          </a:p>
          <a:p>
            <a:pPr>
              <a:buBlip>
                <a:blip r:embed="rId2"/>
              </a:buBlip>
              <a:defRPr sz="2200"/>
            </a:pPr>
            <a:r>
              <a:t>practical/ hands on approaches</a:t>
            </a:r>
          </a:p>
          <a:p>
            <a:pPr>
              <a:buBlip>
                <a:blip r:embed="rId2"/>
              </a:buBlip>
              <a:defRPr sz="2200"/>
            </a:pPr>
            <a:r>
              <a:t>Great focus on quality</a:t>
            </a:r>
          </a:p>
          <a:p>
            <a:pPr>
              <a:buBlip>
                <a:blip r:embed="rId2"/>
              </a:buBlip>
              <a:defRPr sz="2200"/>
            </a:pPr>
            <a:r>
              <a:t>No inequality, baker as important as a lawyer if not more!</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2" name="Nay"/>
          <p:cNvSpPr txBox="1"/>
          <p:nvPr>
            <p:ph type="title"/>
          </p:nvPr>
        </p:nvSpPr>
        <p:spPr>
          <a:prstGeom prst="rect">
            <a:avLst/>
          </a:prstGeom>
        </p:spPr>
        <p:txBody>
          <a:bodyPr/>
          <a:lstStyle/>
          <a:p>
            <a:pPr/>
            <a:r>
              <a:t>Nay</a:t>
            </a:r>
          </a:p>
        </p:txBody>
      </p:sp>
      <p:sp>
        <p:nvSpPr>
          <p:cNvPr id="163" name="Food not provided by the school, children bring own sandwich box for lunch and a fruit snack…"/>
          <p:cNvSpPr txBox="1"/>
          <p:nvPr>
            <p:ph type="body" idx="1"/>
          </p:nvPr>
        </p:nvSpPr>
        <p:spPr>
          <a:prstGeom prst="rect">
            <a:avLst/>
          </a:prstGeom>
        </p:spPr>
        <p:txBody>
          <a:bodyPr/>
          <a:lstStyle/>
          <a:p>
            <a:pPr>
              <a:buBlip>
                <a:blip r:embed="rId2"/>
              </a:buBlip>
              <a:defRPr sz="2400"/>
            </a:pPr>
            <a:r>
              <a:t>Food not provided by the school, children bring own sandwich box for lunch and a fruit snack</a:t>
            </a:r>
          </a:p>
          <a:p>
            <a:pPr>
              <a:buBlip>
                <a:blip r:embed="rId2"/>
              </a:buBlip>
              <a:defRPr sz="2400"/>
            </a:pPr>
            <a:r>
              <a:t>CITO test can cause a lot of stress</a:t>
            </a:r>
          </a:p>
          <a:p>
            <a:pPr>
              <a:buBlip>
                <a:blip r:embed="rId2"/>
              </a:buBlip>
              <a:defRPr sz="2400"/>
            </a:pPr>
            <a:r>
              <a:t>After the carefree elementary school period children go to secondary school unprepared for the assessment stress that lies ahead</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5" name="Summary"/>
          <p:cNvSpPr txBox="1"/>
          <p:nvPr>
            <p:ph type="title"/>
          </p:nvPr>
        </p:nvSpPr>
        <p:spPr>
          <a:prstGeom prst="rect">
            <a:avLst/>
          </a:prstGeom>
        </p:spPr>
        <p:txBody>
          <a:bodyPr/>
          <a:lstStyle/>
          <a:p>
            <a:pPr/>
            <a:r>
              <a:t>Summary</a:t>
            </a:r>
          </a:p>
        </p:txBody>
      </p:sp>
      <p:sp>
        <p:nvSpPr>
          <p:cNvPr id="166" name="Not perfect…"/>
          <p:cNvSpPr txBox="1"/>
          <p:nvPr>
            <p:ph type="body" idx="1"/>
          </p:nvPr>
        </p:nvSpPr>
        <p:spPr>
          <a:prstGeom prst="rect">
            <a:avLst/>
          </a:prstGeom>
        </p:spPr>
        <p:txBody>
          <a:bodyPr/>
          <a:lstStyle/>
          <a:p>
            <a:pPr>
              <a:buBlip>
                <a:blip r:embed="rId2"/>
              </a:buBlip>
            </a:pPr>
            <a:r>
              <a:t>Not perfect </a:t>
            </a:r>
          </a:p>
          <a:p>
            <a:pPr>
              <a:buBlip>
                <a:blip r:embed="rId2"/>
              </a:buBlip>
            </a:pPr>
            <a:r>
              <a:t>Plenty of positives</a:t>
            </a:r>
          </a:p>
          <a:p>
            <a:pPr>
              <a:buBlip>
                <a:blip r:embed="rId2"/>
              </a:buBlip>
            </a:pPr>
            <a:r>
              <a:t>Not many drawbacks although one serious: no preparation for secondary schooling</a:t>
            </a:r>
          </a:p>
          <a:p>
            <a:pPr>
              <a:buBlip>
                <a:blip r:embed="rId2"/>
              </a:buBlip>
            </a:pPr>
            <a:r>
              <a:t>Better than Welsh curriculum?</a:t>
            </a:r>
          </a:p>
          <a:p>
            <a:pPr>
              <a:buBlip>
                <a:blip r:embed="rId2"/>
              </a:buBlip>
            </a:pPr>
            <a:r>
              <a:t>Unicef research 2013</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8" name="REFERENCES:…"/>
          <p:cNvSpPr txBox="1"/>
          <p:nvPr>
            <p:ph type="body" idx="1"/>
          </p:nvPr>
        </p:nvSpPr>
        <p:spPr>
          <a:prstGeom prst="rect">
            <a:avLst/>
          </a:prstGeom>
        </p:spPr>
        <p:txBody>
          <a:bodyPr/>
          <a:lstStyle/>
          <a:p>
            <a:pPr marL="190500" indent="-190500" defTabSz="292100">
              <a:spcBef>
                <a:spcPts val="1600"/>
              </a:spcBef>
              <a:buBlip>
                <a:blip r:embed="rId2"/>
              </a:buBlip>
              <a:defRPr sz="1800"/>
            </a:pPr>
          </a:p>
          <a:p>
            <a:pPr marL="190500" indent="-190500" defTabSz="292100">
              <a:spcBef>
                <a:spcPts val="1600"/>
              </a:spcBef>
              <a:buBlip>
                <a:blip r:embed="rId2"/>
              </a:buBlip>
              <a:defRPr sz="1800"/>
            </a:pPr>
            <a:r>
              <a:t>REFERENCES:</a:t>
            </a:r>
          </a:p>
          <a:p>
            <a:pPr marL="190500" indent="-190500" defTabSz="292100">
              <a:spcBef>
                <a:spcPts val="1600"/>
              </a:spcBef>
              <a:buBlip>
                <a:blip r:embed="rId2"/>
              </a:buBlip>
              <a:defRPr sz="1000"/>
            </a:pPr>
            <a:r>
              <a:t>Bruquetas-Callejo, M., (2014),  “Educational Reception in Rotterdam and Barcelona”, Amsterdam: Amsterdam University Press</a:t>
            </a:r>
          </a:p>
          <a:p>
            <a:pPr marL="190500" indent="-190500" defTabSz="292100">
              <a:spcBef>
                <a:spcPts val="1600"/>
              </a:spcBef>
              <a:buBlip>
                <a:blip r:embed="rId2"/>
              </a:buBlip>
              <a:defRPr sz="1000"/>
            </a:pPr>
            <a:r>
              <a:t>Dutch Review, ’The Dutch School System for Dummies’, (2017), </a:t>
            </a:r>
            <a:r>
              <a:rPr u="sng">
                <a:hlinkClick r:id="rId3" invalidUrl="" action="" tgtFrame="" tooltip="" history="1" highlightClick="0" endSnd="0"/>
              </a:rPr>
              <a:t>https://dutchreview.com/expat/learn-dutch/the-dutch-school-system-a-guide-for-parents-on-dutch-education/</a:t>
            </a:r>
            <a:r>
              <a:t> (accessed: 20/11/17)</a:t>
            </a:r>
          </a:p>
          <a:p>
            <a:pPr marL="190500" indent="-190500" defTabSz="292100">
              <a:spcBef>
                <a:spcPts val="1600"/>
              </a:spcBef>
              <a:buBlip>
                <a:blip r:embed="rId2"/>
              </a:buBlip>
              <a:defRPr sz="1000"/>
            </a:pPr>
            <a:r>
              <a:t>Gov. Of the Netherlands,’Education System’, </a:t>
            </a:r>
            <a:r>
              <a:rPr u="sng">
                <a:hlinkClick r:id="rId4" invalidUrl="" action="" tgtFrame="" tooltip="" history="1" highlightClick="0" endSnd="0"/>
              </a:rPr>
              <a:t>https://www.government.nl/topics/primary-education</a:t>
            </a:r>
            <a:r>
              <a:t>, (accessed: 18/11/17)</a:t>
            </a:r>
          </a:p>
          <a:p>
            <a:pPr marL="190500" indent="-190500" defTabSz="292100">
              <a:spcBef>
                <a:spcPts val="1600"/>
              </a:spcBef>
              <a:buBlip>
                <a:blip r:embed="rId2"/>
              </a:buBlip>
              <a:defRPr sz="1000"/>
            </a:pPr>
            <a:r>
              <a:t>OECD, (2016), ’Netherlands 2016: Foundations for the Future: Reviews of National Policies for Education’, France: OECD Publishing</a:t>
            </a:r>
          </a:p>
          <a:p>
            <a:pPr marL="190500" indent="-190500" defTabSz="292100">
              <a:spcBef>
                <a:spcPts val="1600"/>
              </a:spcBef>
              <a:buBlip>
                <a:blip r:embed="rId2"/>
              </a:buBlip>
              <a:defRPr sz="1000"/>
            </a:pPr>
            <a:r>
              <a:t>OECD,(2012), ‘Pisa Results’,  </a:t>
            </a:r>
            <a:r>
              <a:rPr u="sng">
                <a:hlinkClick r:id="rId5" invalidUrl="" action="" tgtFrame="" tooltip="" history="1" highlightClick="0" endSnd="0"/>
              </a:rPr>
              <a:t>https://www.oecd.org/pisa/keyfindings/pisa-2012-results-overview.pdf</a:t>
            </a:r>
            <a:r>
              <a:t> (accessed: 18/11/17)</a:t>
            </a:r>
          </a:p>
          <a:p>
            <a:pPr marL="190500" indent="-190500" defTabSz="292100">
              <a:spcBef>
                <a:spcPts val="1600"/>
              </a:spcBef>
              <a:buBlip>
                <a:blip r:embed="rId2"/>
              </a:buBlip>
              <a:defRPr sz="1000"/>
            </a:pPr>
            <a:r>
              <a:t>Pramling-Samuelsson, I., and Fleer, M., (2008),  ‘Play and Learning in Early Childhood Settings: International Perspectives’, Berlin: Springer</a:t>
            </a:r>
          </a:p>
          <a:p>
            <a:pPr marL="190500" indent="-190500" defTabSz="292100">
              <a:spcBef>
                <a:spcPts val="1600"/>
              </a:spcBef>
              <a:buBlip>
                <a:blip r:embed="rId2"/>
              </a:buBlip>
              <a:defRPr sz="1000"/>
            </a:pPr>
            <a:r>
              <a:t>The Guardian, (2000), ‘Dutch lessons that could save our schools... continued’,  </a:t>
            </a:r>
            <a:r>
              <a:rPr u="sng">
                <a:hlinkClick r:id="rId6" invalidUrl="" action="" tgtFrame="" tooltip="" history="1" highlightClick="0" endSnd="0"/>
              </a:rPr>
              <a:t>https://www.theguardian.com/uk/2000/jul/12/education.educationincrisis1</a:t>
            </a:r>
            <a:r>
              <a:t> (Accessed: 20/11/17)</a:t>
            </a:r>
          </a:p>
          <a:p>
            <a:pPr marL="190500" indent="-190500" defTabSz="292100">
              <a:spcBef>
                <a:spcPts val="1600"/>
              </a:spcBef>
              <a:buBlip>
                <a:blip r:embed="rId2"/>
              </a:buBlip>
              <a:defRPr sz="1000"/>
            </a:pPr>
            <a:r>
              <a:t>The Telegraph, (2013), ‘OECD education report: Dutch system puts premium on quality standard’,  </a:t>
            </a:r>
            <a:r>
              <a:rPr u="sng">
                <a:hlinkClick r:id="rId7" invalidUrl="" action="" tgtFrame="" tooltip="" history="1" highlightClick="0" endSnd="0"/>
              </a:rPr>
              <a:t>http://www.telegraph.co.uk/news/worldnews/europe/netherlands/10489496/OECD-education-report-Dutch-system-puts-premium-on-quality-standards.html</a:t>
            </a:r>
          </a:p>
          <a:p>
            <a:pPr marL="190500" indent="-190500" defTabSz="292100">
              <a:spcBef>
                <a:spcPts val="1600"/>
              </a:spcBef>
              <a:buBlip>
                <a:blip r:embed="rId2"/>
              </a:buBlip>
              <a:defRPr sz="1000"/>
            </a:pPr>
            <a:r>
              <a:t>The Telegraph, (2017),’They raise the world's happiest children - so is it time you went Dutch?’ ,  </a:t>
            </a:r>
            <a:r>
              <a:rPr u="sng">
                <a:hlinkClick r:id="rId8" invalidUrl="" action="" tgtFrame="" tooltip="" history="1" highlightClick="0" endSnd="0"/>
              </a:rPr>
              <a:t>http://www.telegraph.co.uk/women/family/raise-worlds-happiest-children-time-went-dutch/</a:t>
            </a:r>
            <a:r>
              <a:t> (accessed: 19/11/17)</a:t>
            </a:r>
          </a:p>
          <a:p>
            <a:pPr marL="190500" indent="-190500" defTabSz="292100">
              <a:spcBef>
                <a:spcPts val="1600"/>
              </a:spcBef>
              <a:buBlip>
                <a:blip r:embed="rId2"/>
              </a:buBlip>
              <a:defRPr sz="1000"/>
            </a:pPr>
            <a:r>
              <a:t>Unicef Office of Research, 2013, ‘ Child Well Being in Rich Countries: Comperative Overview’, </a:t>
            </a:r>
            <a:r>
              <a:rPr u="sng">
                <a:hlinkClick r:id="rId9" invalidUrl="" action="" tgtFrame="" tooltip="" history="1" highlightClick="0" endSnd="0"/>
              </a:rPr>
              <a:t>https://www.unicef-irc.org/publications/pdf/rc11_eng.pdf</a:t>
            </a:r>
            <a:r>
              <a:t> (accessed: 18/11/17)</a:t>
            </a:r>
          </a:p>
          <a:p>
            <a:pPr marL="190500" indent="-190500" defTabSz="292100">
              <a:spcBef>
                <a:spcPts val="1600"/>
              </a:spcBef>
              <a:buBlip>
                <a:blip r:embed="rId2"/>
              </a:buBlip>
              <a:defRPr sz="1000"/>
            </a:pPr>
            <a:r>
              <a:t>Verger, A., (2012), ‘Global education policy and international development’,  New York: Bloomsbury Academic</a:t>
            </a:r>
          </a:p>
          <a:p>
            <a:pPr marL="190500" indent="-190500" defTabSz="292100">
              <a:spcBef>
                <a:spcPts val="1600"/>
              </a:spcBef>
              <a:buBlip>
                <a:blip r:embed="rId2"/>
              </a:buBlip>
              <a:defRPr sz="1000"/>
            </a:pPr>
            <a:r>
              <a:t>Welsh Government(2017), ‘Foundation Phase”,  </a:t>
            </a:r>
            <a:r>
              <a:rPr u="sng">
                <a:hlinkClick r:id="rId10" invalidUrl="" action="" tgtFrame="" tooltip="" history="1" highlightClick="0" endSnd="0"/>
              </a:rPr>
              <a:t>http://gov.wales/topics/educationandskills/foundation-phase/?lang=en</a:t>
            </a:r>
          </a:p>
          <a:p>
            <a:pPr marL="190500" indent="-190500" defTabSz="292100">
              <a:spcBef>
                <a:spcPts val="1600"/>
              </a:spcBef>
              <a:buBlip>
                <a:blip r:embed="rId2"/>
              </a:buBlip>
              <a:defRPr sz="1000"/>
            </a:pPr>
            <a:r>
              <a:t>Welsh Gov., (2015), ’Key Stages 2-4, National Curriculum’, </a:t>
            </a:r>
            <a:r>
              <a:rPr u="sng">
                <a:hlinkClick r:id="rId11" invalidUrl="" action="" tgtFrame="" tooltip="" history="1" highlightClick="0" endSnd="0"/>
              </a:rPr>
              <a:t>http://learning.gov.wales/resources/collections/key-stages-2-4?lang=en</a:t>
            </a:r>
          </a:p>
          <a:p>
            <a:pPr marL="190500" indent="-190500" defTabSz="292100">
              <a:spcBef>
                <a:spcPts val="1600"/>
              </a:spcBef>
              <a:buBlip>
                <a:blip r:embed="rId2"/>
              </a:buBlip>
              <a:defRPr sz="1000"/>
            </a:pPr>
            <a:r>
              <a:t>Welsh Government, (2017), ‘Reading and numeracy tests in Wales – 2017’ ,</a:t>
            </a:r>
            <a:r>
              <a:rPr u="sng">
                <a:hlinkClick r:id="rId12" invalidUrl="" action="" tgtFrame="" tooltip="" history="1" highlightClick="0" endSnd="0"/>
              </a:rPr>
              <a:t>http://learning.gov.wales/docs/learningwales/publications/170413-information-for-parents-carers-2-9-en.pdf</a:t>
            </a:r>
          </a:p>
          <a:p>
            <a:pPr marL="0" indent="0" defTabSz="292100">
              <a:spcBef>
                <a:spcPts val="1600"/>
              </a:spcBef>
              <a:buClrTx/>
              <a:buSzTx/>
              <a:buNone/>
              <a:defRPr sz="1000"/>
            </a:pPr>
            <a:r>
              <a:t>Image of a child slide 6 from: Sprouts Child Development,  </a:t>
            </a:r>
            <a:r>
              <a:rPr u="sng">
                <a:hlinkClick r:id="rId13" invalidUrl="" action="" tgtFrame="" tooltip="" history="1" highlightClick="0" endSnd="0"/>
              </a:rPr>
              <a:t>http://sproutsdevelopment.com/is-homework-necessary/</a:t>
            </a:r>
          </a:p>
        </p:txBody>
      </p:sp>
    </p:spTree>
  </p:cSld>
  <p:clrMapOvr>
    <a:masterClrMapping/>
  </p:clrMapOvr>
  <p:transition xmlns:p14="http://schemas.microsoft.com/office/powerpoint/2010/main" spd="med" advClick="1"/>
</p:sld>
</file>

<file path=ppt/theme/_rels/theme1.xml.rels><?xml version="1.0" encoding="UTF-8" standalone="yes"?><Relationships xmlns="http://schemas.openxmlformats.org/package/2006/relationships"><Relationship Id="rId1" Type="http://schemas.openxmlformats.org/officeDocument/2006/relationships/image" Target="../media/image2.png"/></Relationships>

</file>

<file path=ppt/theme/_rels/theme2.xml.rels><?xml version="1.0" encoding="UTF-8" standalone="yes"?><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xmlns:r="http://schemas.openxmlformats.org/officeDocument/2006/relationships" name="Renaissance">
  <a:themeElements>
    <a:clrScheme name="Renaissance">
      <a:dk1>
        <a:srgbClr val="625B48"/>
      </a:dk1>
      <a:lt1>
        <a:srgbClr val="1A2C62"/>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Renaissance">
  <a:themeElements>
    <a:clrScheme name="Renaissance">
      <a:dk1>
        <a:srgbClr val="000000"/>
      </a:dk1>
      <a:lt1>
        <a:srgbClr val="FFFFFF"/>
      </a:lt1>
      <a:dk2>
        <a:srgbClr val="75716F"/>
      </a:dk2>
      <a:lt2>
        <a:srgbClr val="CDCDCD"/>
      </a:lt2>
      <a:accent1>
        <a:srgbClr val="9EA3A1"/>
      </a:accent1>
      <a:accent2>
        <a:srgbClr val="ACAD6A"/>
      </a:accent2>
      <a:accent3>
        <a:srgbClr val="E2BF60"/>
      </a:accent3>
      <a:accent4>
        <a:srgbClr val="DF995B"/>
      </a:accent4>
      <a:accent5>
        <a:srgbClr val="D27263"/>
      </a:accent5>
      <a:accent6>
        <a:srgbClr val="B59871"/>
      </a:accent6>
      <a:hlink>
        <a:srgbClr val="0000FF"/>
      </a:hlink>
      <a:folHlink>
        <a:srgbClr val="FF00FF"/>
      </a:folHlink>
    </a:clrScheme>
    <a:fontScheme name="Renaissance">
      <a:majorFont>
        <a:latin typeface="Didot"/>
        <a:ea typeface="Didot"/>
        <a:cs typeface="Didot"/>
      </a:majorFont>
      <a:minorFont>
        <a:latin typeface="Didot"/>
        <a:ea typeface="Didot"/>
        <a:cs typeface="Didot"/>
      </a:minorFont>
    </a:fontScheme>
    <a:fmtScheme name="Renaissa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chemeClr val="accent2">
              <a:hueOff val="177409"/>
              <a:satOff val="5215"/>
              <a:lumOff val="-9597"/>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t"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000" u="none" kumimoji="0" normalizeH="0">
            <a:ln>
              <a:noFill/>
            </a:ln>
            <a:solidFill>
              <a:srgbClr val="625B48"/>
            </a:solidFill>
            <a:effectLst/>
            <a:uFillTx/>
            <a:latin typeface="+mn-lt"/>
            <a:ea typeface="+mn-ea"/>
            <a:cs typeface="+mn-cs"/>
            <a:sym typeface="Dido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