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65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14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BA178-D985-4C07-A32D-E96ADA2C565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04EF-0A92-4008-955E-8BB05520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312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BA178-D985-4C07-A32D-E96ADA2C565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04EF-0A92-4008-955E-8BB05520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235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4ABA178-D985-4C07-A32D-E96ADA2C565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46504EF-0A92-4008-955E-8BB05520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4592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BA178-D985-4C07-A32D-E96ADA2C565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04EF-0A92-4008-955E-8BB05520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874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BA178-D985-4C07-A32D-E96ADA2C565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04EF-0A92-4008-955E-8BB05520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362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BA178-D985-4C07-A32D-E96ADA2C565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04EF-0A92-4008-955E-8BB05520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630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BA178-D985-4C07-A32D-E96ADA2C565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04EF-0A92-4008-955E-8BB05520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478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BA178-D985-4C07-A32D-E96ADA2C565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04EF-0A92-4008-955E-8BB05520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281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BA178-D985-4C07-A32D-E96ADA2C565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04EF-0A92-4008-955E-8BB05520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17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BA178-D985-4C07-A32D-E96ADA2C565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04EF-0A92-4008-955E-8BB05520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06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D4ABA178-D985-4C07-A32D-E96ADA2C565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046504EF-0A92-4008-955E-8BB05520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701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D4ABA178-D985-4C07-A32D-E96ADA2C565A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046504EF-0A92-4008-955E-8BB055200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6439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416AF-8178-4A13-BD2E-DEF89C82945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first crusade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286333-7848-4B77-8444-51DBA90D57A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Seminar Two</a:t>
            </a:r>
          </a:p>
        </p:txBody>
      </p:sp>
    </p:spTree>
    <p:extLst>
      <p:ext uri="{BB962C8B-B14F-4D97-AF65-F5344CB8AC3E}">
        <p14:creationId xmlns:p14="http://schemas.microsoft.com/office/powerpoint/2010/main" val="28668390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3FD8994-38E8-4E51-9444-3447A1719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2549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71673FE-0587-4591-8D3B-D7F7345E8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10" y="176109"/>
            <a:ext cx="6059524" cy="1645919"/>
          </a:xfrm>
          <a:prstGeom prst="rect">
            <a:avLst/>
          </a:prstGeom>
          <a:solidFill>
            <a:schemeClr val="tx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69226-4CE0-4137-82A9-38545AD72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9961" y="284176"/>
            <a:ext cx="5094980" cy="1508760"/>
          </a:xfrm>
        </p:spPr>
        <p:txBody>
          <a:bodyPr>
            <a:normAutofit/>
          </a:bodyPr>
          <a:lstStyle/>
          <a:p>
            <a:r>
              <a:rPr lang="en-GB" dirty="0"/>
              <a:t>Call for crusade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154257-55D2-4427-BC13-6DFEDE775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409"/>
          <a:stretch/>
        </p:blipFill>
        <p:spPr>
          <a:xfrm>
            <a:off x="634275" y="598634"/>
            <a:ext cx="4851141" cy="56192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1DBE4-BEAA-4C13-B99E-271696896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4363" y="2011680"/>
            <a:ext cx="5090578" cy="4206240"/>
          </a:xfrm>
        </p:spPr>
        <p:txBody>
          <a:bodyPr>
            <a:normAutofit/>
          </a:bodyPr>
          <a:lstStyle/>
          <a:p>
            <a:r>
              <a:rPr lang="en-GB" dirty="0"/>
              <a:t>Following a plea for help from the Byzantine Emperor Alexius, Pope Urban II calls for nobility from the West to provide aid</a:t>
            </a:r>
          </a:p>
          <a:p>
            <a:r>
              <a:rPr lang="en-GB" dirty="0"/>
              <a:t>Part of wider reform movement – ‘Peace of God’</a:t>
            </a:r>
          </a:p>
          <a:p>
            <a:r>
              <a:rPr lang="en-GB" dirty="0"/>
              <a:t>Christian expansionist agenda?</a:t>
            </a:r>
          </a:p>
          <a:p>
            <a:r>
              <a:rPr lang="en-GB" dirty="0"/>
              <a:t>Supremacy of Catholic over Orthodox Church?</a:t>
            </a:r>
          </a:p>
          <a:p>
            <a:r>
              <a:rPr lang="en-GB" dirty="0"/>
              <a:t>Jerusalem the target?</a:t>
            </a:r>
          </a:p>
        </p:txBody>
      </p:sp>
    </p:spTree>
    <p:extLst>
      <p:ext uri="{BB962C8B-B14F-4D97-AF65-F5344CB8AC3E}">
        <p14:creationId xmlns:p14="http://schemas.microsoft.com/office/powerpoint/2010/main" val="816012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4C50E-51D5-4011-8B38-4355A54C9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>
            <a:normAutofit/>
          </a:bodyPr>
          <a:lstStyle/>
          <a:p>
            <a:r>
              <a:rPr lang="en-GB" dirty="0"/>
              <a:t>The people’s crusade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8AE62-9B5B-4986-8DBD-D3BF54C1C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277" y="2011680"/>
            <a:ext cx="3676678" cy="4206240"/>
          </a:xfrm>
        </p:spPr>
        <p:txBody>
          <a:bodyPr>
            <a:normAutofit/>
          </a:bodyPr>
          <a:lstStyle/>
          <a:p>
            <a:r>
              <a:rPr lang="en-GB" sz="2000" dirty="0"/>
              <a:t>Deus </a:t>
            </a:r>
            <a:r>
              <a:rPr lang="en-GB" sz="2000" dirty="0" err="1"/>
              <a:t>Vult</a:t>
            </a:r>
            <a:r>
              <a:rPr lang="en-GB" sz="2000" dirty="0"/>
              <a:t>!</a:t>
            </a:r>
          </a:p>
          <a:p>
            <a:r>
              <a:rPr lang="en-GB" sz="2000" dirty="0"/>
              <a:t>People took the cross and began leaving in 1096</a:t>
            </a:r>
          </a:p>
          <a:p>
            <a:r>
              <a:rPr lang="en-GB" sz="2000" dirty="0"/>
              <a:t>Lead by Peter the Hermit</a:t>
            </a:r>
          </a:p>
          <a:p>
            <a:r>
              <a:rPr lang="en-GB" sz="2000" dirty="0"/>
              <a:t>Moved through the Rhineland</a:t>
            </a:r>
          </a:p>
          <a:p>
            <a:r>
              <a:rPr lang="en-GB" sz="2000" dirty="0"/>
              <a:t>Massacres of Jews began on 18 May 1096 in Worms</a:t>
            </a:r>
          </a:p>
          <a:p>
            <a:r>
              <a:rPr lang="en-GB" sz="2000" dirty="0"/>
              <a:t>Moved to Mainz: pogroms between 25 &amp;29 May</a:t>
            </a:r>
          </a:p>
          <a:p>
            <a:r>
              <a:rPr lang="en-GB" sz="2000" dirty="0"/>
              <a:t>Decimated the largest Jewish population in Europe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4DBFBD2-23B9-4007-B82F-D0C394407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C6C998-EB21-4EE3-A318-8A9ADB710A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89" r="1399" b="-3"/>
          <a:stretch/>
        </p:blipFill>
        <p:spPr>
          <a:xfrm>
            <a:off x="5262368" y="598634"/>
            <a:ext cx="6283602" cy="5619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1609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19B88-6BC4-42BC-BB9D-1C23208DC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>
            <a:normAutofit/>
          </a:bodyPr>
          <a:lstStyle/>
          <a:p>
            <a:r>
              <a:rPr lang="en-GB" dirty="0"/>
              <a:t>The crusade leaders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96164-F19E-4EF1-8885-61A245A18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277" y="2011680"/>
            <a:ext cx="3676678" cy="4206240"/>
          </a:xfrm>
        </p:spPr>
        <p:txBody>
          <a:bodyPr>
            <a:normAutofit/>
          </a:bodyPr>
          <a:lstStyle/>
          <a:p>
            <a:r>
              <a:rPr lang="en-GB" dirty="0"/>
              <a:t>Raymond of St Gilles, Count of Toulouse</a:t>
            </a:r>
          </a:p>
          <a:p>
            <a:r>
              <a:rPr lang="en-GB" dirty="0" err="1"/>
              <a:t>Adhemar</a:t>
            </a:r>
            <a:r>
              <a:rPr lang="en-GB" dirty="0"/>
              <a:t> of Le Puy, papally appointed spiritual leader</a:t>
            </a:r>
          </a:p>
          <a:p>
            <a:r>
              <a:rPr lang="en-GB" dirty="0"/>
              <a:t>Godfrey of Bouillon</a:t>
            </a:r>
          </a:p>
          <a:p>
            <a:r>
              <a:rPr lang="en-GB" dirty="0"/>
              <a:t>Baldwin of Boulogne</a:t>
            </a:r>
          </a:p>
          <a:p>
            <a:r>
              <a:rPr lang="en-GB" dirty="0"/>
              <a:t>Bohemond of Taranto &amp; Tancred</a:t>
            </a:r>
          </a:p>
          <a:p>
            <a:r>
              <a:rPr lang="en-GB" dirty="0"/>
              <a:t>Robert of Normandy</a:t>
            </a:r>
          </a:p>
          <a:p>
            <a:r>
              <a:rPr lang="en-GB" dirty="0"/>
              <a:t>Stephen of Blois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4DBFBD2-23B9-4007-B82F-D0C394407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77D8CC-6F5D-44EF-85E0-0D343EE4D4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629" r="11149" b="1"/>
          <a:stretch/>
        </p:blipFill>
        <p:spPr>
          <a:xfrm>
            <a:off x="5262368" y="598634"/>
            <a:ext cx="6283602" cy="5619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507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FB2836FF-945C-48EA-A449-7EDFC73F6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9691" y="0"/>
            <a:ext cx="606974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3BC7947-FCF0-4F53-A871-5E847286C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25497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5E04DFB-DE39-4410-A457-DD1B62DE0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9691" y="176109"/>
            <a:ext cx="6069743" cy="16459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DE5B1E-F08B-4483-9839-DBC2E9A8C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9961" y="284176"/>
            <a:ext cx="5094980" cy="15087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Across the balkans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617B6B-C6EF-4B9F-A9B3-8DF02130DA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473056"/>
            <a:ext cx="6072310" cy="591660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3C64B-D722-46DC-876A-BF40846E5D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4363" y="2011680"/>
            <a:ext cx="5090578" cy="420624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Peter and his ‘troops’ proceeded through the Balkans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Not very organised or disciplined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Riot broke out at Zemun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The ‘crusaders’ stormed the citadel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Many Hungarians were killed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Future waves of crusaders were unwelcome and attacked in retaliation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505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248A-A534-435C-9CF0-941A651F3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>
            <a:normAutofit/>
          </a:bodyPr>
          <a:lstStyle/>
          <a:p>
            <a:r>
              <a:rPr lang="en-GB" sz="3100"/>
              <a:t>Constantinople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1608FD3-E967-4779-A6DA-AC67BEC72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277" y="2011680"/>
            <a:ext cx="3676678" cy="420624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Peter fared no better in Byzantine territory</a:t>
            </a:r>
          </a:p>
          <a:p>
            <a:r>
              <a:rPr lang="en-US" dirty="0"/>
              <a:t>Scattered remains of the ‘army’ reached Constantinople and awaited the main forces</a:t>
            </a:r>
          </a:p>
          <a:p>
            <a:r>
              <a:rPr lang="en-US" dirty="0"/>
              <a:t>After tricky negotiations and the swearing of oaths, the army departed</a:t>
            </a:r>
          </a:p>
          <a:p>
            <a:r>
              <a:rPr lang="en-US" dirty="0"/>
              <a:t>Crossed over into Asia Minor with </a:t>
            </a:r>
            <a:r>
              <a:rPr lang="en-US" dirty="0" err="1"/>
              <a:t>Tatikos</a:t>
            </a:r>
            <a:r>
              <a:rPr lang="en-US" dirty="0"/>
              <a:t> the Greek as their guide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DBFBD2-23B9-4007-B82F-D0C394407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26859FA-D85A-4476-AC3A-41167B3009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39" r="25772"/>
          <a:stretch/>
        </p:blipFill>
        <p:spPr>
          <a:xfrm>
            <a:off x="5262368" y="598634"/>
            <a:ext cx="6283602" cy="5619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803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8C2D6-CE53-4565-90B3-A1A5283D2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 dirty="0" err="1"/>
              <a:t>Nicea</a:t>
            </a:r>
            <a:r>
              <a:rPr lang="en-GB" dirty="0"/>
              <a:t> and </a:t>
            </a:r>
            <a:r>
              <a:rPr lang="en-GB" dirty="0" err="1"/>
              <a:t>dorylaeum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ADCE6E-8B15-4DB6-97E1-FFF0D056A5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08" r="1066" b="3"/>
          <a:stretch/>
        </p:blipFill>
        <p:spPr>
          <a:xfrm>
            <a:off x="483" y="1822028"/>
            <a:ext cx="4342417" cy="50359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6E63D9-89BB-4359-9CE4-B2F5B2B7F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2025" y="2011680"/>
            <a:ext cx="6524625" cy="4206240"/>
          </a:xfrm>
        </p:spPr>
        <p:txBody>
          <a:bodyPr>
            <a:normAutofit/>
          </a:bodyPr>
          <a:lstStyle/>
          <a:p>
            <a:r>
              <a:rPr lang="en-GB" dirty="0"/>
              <a:t>First major engagement with the enemy at </a:t>
            </a:r>
            <a:r>
              <a:rPr lang="en-GB" dirty="0" err="1"/>
              <a:t>Nicea</a:t>
            </a:r>
            <a:endParaRPr lang="en-GB" dirty="0"/>
          </a:p>
          <a:p>
            <a:r>
              <a:rPr lang="en-GB" dirty="0"/>
              <a:t>Home of </a:t>
            </a:r>
            <a:r>
              <a:rPr lang="en-GB" dirty="0" err="1"/>
              <a:t>Kilij</a:t>
            </a:r>
            <a:r>
              <a:rPr lang="en-GB" dirty="0"/>
              <a:t> Arslan</a:t>
            </a:r>
          </a:p>
          <a:p>
            <a:r>
              <a:rPr lang="en-GB" dirty="0"/>
              <a:t>Byzantines provided maritime assistance and the city was taken and returned to the Greeks</a:t>
            </a:r>
          </a:p>
          <a:p>
            <a:r>
              <a:rPr lang="en-GB" dirty="0"/>
              <a:t>The political situation in Syria and Asia Minor worked in the crusaders’ favour – fragmented</a:t>
            </a:r>
          </a:p>
          <a:p>
            <a:r>
              <a:rPr lang="en-GB" dirty="0"/>
              <a:t>They met with </a:t>
            </a:r>
            <a:r>
              <a:rPr lang="en-GB" dirty="0" err="1"/>
              <a:t>Kilij</a:t>
            </a:r>
            <a:r>
              <a:rPr lang="en-GB" dirty="0"/>
              <a:t> Arslan himself at </a:t>
            </a:r>
            <a:r>
              <a:rPr lang="en-GB" dirty="0" err="1"/>
              <a:t>Doryleaum</a:t>
            </a:r>
            <a:r>
              <a:rPr lang="en-GB" dirty="0"/>
              <a:t> on 1 July 1097</a:t>
            </a:r>
          </a:p>
          <a:p>
            <a:r>
              <a:rPr lang="en-GB" dirty="0"/>
              <a:t>Unused to Turkish fighting techniques, but after a lengthy battle, the Franks won the day</a:t>
            </a:r>
          </a:p>
        </p:txBody>
      </p:sp>
    </p:spTree>
    <p:extLst>
      <p:ext uri="{BB962C8B-B14F-4D97-AF65-F5344CB8AC3E}">
        <p14:creationId xmlns:p14="http://schemas.microsoft.com/office/powerpoint/2010/main" val="1812836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BCF43-1909-40B3-9B17-B481FD967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>
            <a:normAutofit/>
          </a:bodyPr>
          <a:lstStyle/>
          <a:p>
            <a:r>
              <a:rPr lang="en-GB" dirty="0"/>
              <a:t>Antioch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286FD-FDCF-4E05-9EE4-237322F5C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277" y="2011680"/>
            <a:ext cx="3676678" cy="4206240"/>
          </a:xfrm>
        </p:spPr>
        <p:txBody>
          <a:bodyPr>
            <a:normAutofit/>
          </a:bodyPr>
          <a:lstStyle/>
          <a:p>
            <a:r>
              <a:rPr lang="en-GB" sz="1900" dirty="0"/>
              <a:t>Arduous to Antioch, abandoned by </a:t>
            </a:r>
            <a:r>
              <a:rPr lang="en-GB" sz="1900" dirty="0" err="1"/>
              <a:t>Tatikos</a:t>
            </a:r>
            <a:endParaRPr lang="en-GB" sz="1900" dirty="0"/>
          </a:p>
          <a:p>
            <a:r>
              <a:rPr lang="en-GB" sz="1900" dirty="0"/>
              <a:t>Arrived exhausted at the important city of Antioch and settled into a siege (Oct 1097 – June 1098)</a:t>
            </a:r>
          </a:p>
          <a:p>
            <a:r>
              <a:rPr lang="en-GB" sz="1900" dirty="0"/>
              <a:t>Eventually the siege was broken – Bohemond had a cunning plan</a:t>
            </a:r>
          </a:p>
          <a:p>
            <a:r>
              <a:rPr lang="en-GB" sz="1900" dirty="0"/>
              <a:t>Second siege: crusaders in the city and </a:t>
            </a:r>
            <a:r>
              <a:rPr lang="en-GB" sz="1900" dirty="0" err="1"/>
              <a:t>Kerbogha</a:t>
            </a:r>
            <a:r>
              <a:rPr lang="en-GB" sz="1900" dirty="0"/>
              <a:t> outside</a:t>
            </a:r>
          </a:p>
          <a:p>
            <a:r>
              <a:rPr lang="en-GB" sz="1900" dirty="0"/>
              <a:t>Discovered the Holy Lance and rode to victory with a spirit army 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DBFBD2-23B9-4007-B82F-D0C394407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8BF46D2-692E-48C2-858B-234E79743C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67" r="23107" b="2"/>
          <a:stretch/>
        </p:blipFill>
        <p:spPr>
          <a:xfrm>
            <a:off x="5262368" y="598634"/>
            <a:ext cx="6283602" cy="5619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5417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50D16-262B-4FF0-AD5B-5D6C502F7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 dirty="0"/>
              <a:t>Jerusalem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06654D-6252-4E55-B86F-EABCC3C7CB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41" r="17788" b="4"/>
          <a:stretch/>
        </p:blipFill>
        <p:spPr>
          <a:xfrm>
            <a:off x="424206" y="1800005"/>
            <a:ext cx="4092920" cy="506507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2CB91-3DB0-45D2-9F65-6CA6AD64A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2025" y="2011680"/>
            <a:ext cx="6524625" cy="4206240"/>
          </a:xfrm>
        </p:spPr>
        <p:txBody>
          <a:bodyPr>
            <a:normAutofit/>
          </a:bodyPr>
          <a:lstStyle/>
          <a:p>
            <a:r>
              <a:rPr lang="en-GB" sz="1700"/>
              <a:t>Bohemond remained behind at Antioch</a:t>
            </a:r>
          </a:p>
          <a:p>
            <a:r>
              <a:rPr lang="en-GB" sz="1700"/>
              <a:t>Baldwin had headed off to Edessa</a:t>
            </a:r>
          </a:p>
          <a:p>
            <a:r>
              <a:rPr lang="en-GB" sz="1700"/>
              <a:t>Remainder of the crusading army continued south in January 1099</a:t>
            </a:r>
          </a:p>
          <a:p>
            <a:r>
              <a:rPr lang="en-GB" sz="1700"/>
              <a:t>The governor knew of their advance – chopped down trees, poisoned wells around the city</a:t>
            </a:r>
          </a:p>
          <a:p>
            <a:r>
              <a:rPr lang="en-GB" sz="1700"/>
              <a:t>The walls were massive, they had no water in the middle of summer in the Middle East</a:t>
            </a:r>
          </a:p>
          <a:p>
            <a:r>
              <a:rPr lang="en-GB" sz="1700"/>
              <a:t>Then the Genoese arrived with ships they could turn into siege weapons</a:t>
            </a:r>
          </a:p>
          <a:p>
            <a:r>
              <a:rPr lang="en-GB" sz="1700"/>
              <a:t>Quick barefoot walk around the city and they were ready . . .</a:t>
            </a:r>
          </a:p>
          <a:p>
            <a:r>
              <a:rPr lang="en-GB" sz="1700"/>
              <a:t>The city was taken on 15 July 1099</a:t>
            </a:r>
          </a:p>
        </p:txBody>
      </p:sp>
    </p:spTree>
    <p:extLst>
      <p:ext uri="{BB962C8B-B14F-4D97-AF65-F5344CB8AC3E}">
        <p14:creationId xmlns:p14="http://schemas.microsoft.com/office/powerpoint/2010/main" val="15991519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CB6F7-61AC-4492-A706-FFD4BAAF6BE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Settlers in the east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A70494-EE1B-4F2A-853E-DA89B2C9A84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014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BC5EB-256B-4B14-8DBC-872C3BD7F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new settlements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AA261DE-6637-4B0C-9C7E-041F8B6C94B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4533" y="-1561"/>
            <a:ext cx="4977468" cy="6859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D28304C-0775-4221-8263-A11BE7D31D47}"/>
              </a:ext>
            </a:extLst>
          </p:cNvPr>
          <p:cNvSpPr txBox="1"/>
          <p:nvPr/>
        </p:nvSpPr>
        <p:spPr>
          <a:xfrm>
            <a:off x="739413" y="2230968"/>
            <a:ext cx="5863587" cy="43428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Uncertain status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Titles of rulers not yet fixed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Godfrey of Bouillon – Advocate of the Holy Sepulchre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Baldwin of Edessa – King of the Latin People of Jerusalem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And King of Babylon and Asia?!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03661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76B9C-0F01-42C4-8FC9-8EBFC8BDE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>
            <a:normAutofit/>
          </a:bodyPr>
          <a:lstStyle/>
          <a:p>
            <a:r>
              <a:rPr lang="en-GB"/>
              <a:t>edessa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1754D-72C8-4880-B1D4-BDE9416A4D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277" y="2011680"/>
            <a:ext cx="3676678" cy="4206240"/>
          </a:xfrm>
        </p:spPr>
        <p:txBody>
          <a:bodyPr>
            <a:normAutofit/>
          </a:bodyPr>
          <a:lstStyle/>
          <a:p>
            <a:r>
              <a:rPr lang="en-GB" dirty="0"/>
              <a:t>First to be founded</a:t>
            </a:r>
          </a:p>
          <a:p>
            <a:r>
              <a:rPr lang="en-GB" dirty="0"/>
              <a:t>Straddled Euphrates</a:t>
            </a:r>
          </a:p>
          <a:p>
            <a:r>
              <a:rPr lang="en-GB" dirty="0"/>
              <a:t>Isolated fortresses</a:t>
            </a:r>
          </a:p>
          <a:p>
            <a:r>
              <a:rPr lang="en-GB" dirty="0"/>
              <a:t>Mixed population</a:t>
            </a:r>
          </a:p>
          <a:p>
            <a:r>
              <a:rPr lang="en-GB" dirty="0"/>
              <a:t>Wealthy</a:t>
            </a:r>
          </a:p>
          <a:p>
            <a:endParaRPr lang="en-GB" dirty="0"/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94DBFBD2-23B9-4007-B82F-D0C394407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2D6BFF-88DE-42A3-ACEF-DE40F12F1B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31" r="3506" b="1"/>
          <a:stretch/>
        </p:blipFill>
        <p:spPr>
          <a:xfrm>
            <a:off x="5274121" y="598634"/>
            <a:ext cx="6283602" cy="5619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3709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611D3-61E8-441D-82A9-E174F4F94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antioch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0753A-C5B8-4C34-81AB-15707ADB7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19" y="2638436"/>
            <a:ext cx="9784080" cy="3579483"/>
          </a:xfrm>
        </p:spPr>
        <p:txBody>
          <a:bodyPr/>
          <a:lstStyle/>
          <a:p>
            <a:r>
              <a:rPr lang="en-GB" dirty="0"/>
              <a:t>Between Edessa and the sea</a:t>
            </a:r>
          </a:p>
          <a:p>
            <a:r>
              <a:rPr lang="en-GB" dirty="0"/>
              <a:t>Coastline key</a:t>
            </a:r>
          </a:p>
          <a:p>
            <a:r>
              <a:rPr lang="en-GB" dirty="0"/>
              <a:t>Much fought over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762053-2FB1-4345-B942-CDF177A90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149" y="2638437"/>
            <a:ext cx="1750731" cy="29527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A0343C2-CE2A-45CF-BBAA-A96D7DCDB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3638" y="1792936"/>
            <a:ext cx="3678362" cy="5065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9767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050CE-79E3-4A35-81B3-D3957971A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 dirty="0" err="1"/>
              <a:t>triploi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90944B-55D6-4E8A-9C21-8F322CC86F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4" r="13108"/>
          <a:stretch/>
        </p:blipFill>
        <p:spPr>
          <a:xfrm>
            <a:off x="483" y="1822028"/>
            <a:ext cx="4342417" cy="50359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51C71-6CB8-4AAC-BF2C-B963D908B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2025" y="2894028"/>
            <a:ext cx="6524625" cy="3323891"/>
          </a:xfrm>
        </p:spPr>
        <p:txBody>
          <a:bodyPr>
            <a:normAutofit/>
          </a:bodyPr>
          <a:lstStyle/>
          <a:p>
            <a:r>
              <a:rPr lang="en-GB" dirty="0"/>
              <a:t>Originally the territory of Raymond of St Gilles</a:t>
            </a:r>
          </a:p>
          <a:p>
            <a:r>
              <a:rPr lang="en-GB" dirty="0"/>
              <a:t>Under constant attack</a:t>
            </a:r>
          </a:p>
          <a:p>
            <a:r>
              <a:rPr lang="en-GB" dirty="0" err="1"/>
              <a:t>Tortosa</a:t>
            </a:r>
            <a:r>
              <a:rPr lang="en-GB" dirty="0"/>
              <a:t> (Tartus) lost to Muslims following the First Crusade, but won back in 1102</a:t>
            </a:r>
          </a:p>
          <a:p>
            <a:r>
              <a:rPr lang="en-GB" dirty="0"/>
              <a:t>From 1152 contained the military headquarters of Knights Templar</a:t>
            </a:r>
          </a:p>
        </p:txBody>
      </p:sp>
    </p:spTree>
    <p:extLst>
      <p:ext uri="{BB962C8B-B14F-4D97-AF65-F5344CB8AC3E}">
        <p14:creationId xmlns:p14="http://schemas.microsoft.com/office/powerpoint/2010/main" val="17247518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3FD8994-38E8-4E51-9444-3447A1719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2549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71673FE-0587-4591-8D3B-D7F7345E8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10" y="176109"/>
            <a:ext cx="6059524" cy="1645919"/>
          </a:xfrm>
          <a:prstGeom prst="rect">
            <a:avLst/>
          </a:prstGeom>
          <a:solidFill>
            <a:schemeClr val="tx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E656E-3A76-47B5-858C-6EAFEFD67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9961" y="284176"/>
            <a:ext cx="5094980" cy="1508760"/>
          </a:xfrm>
        </p:spPr>
        <p:txBody>
          <a:bodyPr>
            <a:normAutofit/>
          </a:bodyPr>
          <a:lstStyle/>
          <a:p>
            <a:r>
              <a:rPr lang="en-GB" dirty="0" err="1"/>
              <a:t>jerusalem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633032-8DF7-43C0-B2BD-5588E2DE5A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88" r="-2" b="5766"/>
          <a:stretch/>
        </p:blipFill>
        <p:spPr>
          <a:xfrm>
            <a:off x="634275" y="598634"/>
            <a:ext cx="4851141" cy="56192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6242A-2D49-471B-A6B8-CD494A2A1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4363" y="2011680"/>
            <a:ext cx="5090578" cy="4206240"/>
          </a:xfrm>
        </p:spPr>
        <p:txBody>
          <a:bodyPr>
            <a:normAutofit/>
          </a:bodyPr>
          <a:lstStyle/>
          <a:p>
            <a:r>
              <a:rPr lang="en-GB" dirty="0"/>
              <a:t>Godfrey elected as ruler 22 July 1099</a:t>
            </a:r>
          </a:p>
          <a:p>
            <a:r>
              <a:rPr lang="en-GB" dirty="0"/>
              <a:t>Kingdom of Jerusalem was extensive</a:t>
            </a:r>
          </a:p>
          <a:p>
            <a:r>
              <a:rPr lang="en-GB" dirty="0"/>
              <a:t>But Godfrey soon dies, and the succession was unclear:</a:t>
            </a:r>
          </a:p>
          <a:p>
            <a:r>
              <a:rPr lang="en-GB" dirty="0"/>
              <a:t>Baldwin or Bohemond?</a:t>
            </a:r>
          </a:p>
          <a:p>
            <a:r>
              <a:rPr lang="en-GB" dirty="0"/>
              <a:t>Baldwin assumed the title of king on 9 November 1100</a:t>
            </a:r>
          </a:p>
        </p:txBody>
      </p:sp>
    </p:spTree>
    <p:extLst>
      <p:ext uri="{BB962C8B-B14F-4D97-AF65-F5344CB8AC3E}">
        <p14:creationId xmlns:p14="http://schemas.microsoft.com/office/powerpoint/2010/main" val="6878651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1DAD5-292D-464E-AB29-D211CF277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>
            <a:normAutofit/>
          </a:bodyPr>
          <a:lstStyle/>
          <a:p>
            <a:r>
              <a:rPr lang="en-GB" dirty="0"/>
              <a:t>Cilician Armenia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5A230-7C91-4F53-B6AB-EB70EF322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277" y="2011680"/>
            <a:ext cx="3676678" cy="4206240"/>
          </a:xfrm>
        </p:spPr>
        <p:txBody>
          <a:bodyPr>
            <a:normAutofit/>
          </a:bodyPr>
          <a:lstStyle/>
          <a:p>
            <a:r>
              <a:rPr lang="en-GB" dirty="0"/>
              <a:t>Byzantine and Latin</a:t>
            </a:r>
          </a:p>
          <a:p>
            <a:r>
              <a:rPr lang="en-GB" dirty="0"/>
              <a:t>Castles and territory ruled by Hospitallers and Templars</a:t>
            </a:r>
          </a:p>
          <a:p>
            <a:r>
              <a:rPr lang="en-GB" dirty="0"/>
              <a:t>Genoese and Venetian merchants had privileges</a:t>
            </a:r>
          </a:p>
          <a:p>
            <a:r>
              <a:rPr lang="en-GB" dirty="0"/>
              <a:t>Fell apart in 1375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4DBFBD2-23B9-4007-B82F-D0C394407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760449-675A-4275-BF23-F73A108429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0328" b="1"/>
          <a:stretch/>
        </p:blipFill>
        <p:spPr>
          <a:xfrm>
            <a:off x="5262368" y="598634"/>
            <a:ext cx="6283602" cy="5619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3827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116D3-1858-4EC8-9C37-289074D1E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 dirty="0" err="1"/>
              <a:t>cyprus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3FAFCE-5B93-422B-B8DA-F10B8E28B1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054" y="2129481"/>
            <a:ext cx="6130569" cy="386225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B0613-6DDC-4B12-9E84-9ECC1CCE3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1249" y="2045110"/>
            <a:ext cx="4663697" cy="4172810"/>
          </a:xfrm>
        </p:spPr>
        <p:txBody>
          <a:bodyPr>
            <a:noAutofit/>
          </a:bodyPr>
          <a:lstStyle/>
          <a:p>
            <a:r>
              <a:rPr lang="en-GB" sz="2000" dirty="0"/>
              <a:t>Conquered in 1191 by Richard the Lionheart</a:t>
            </a:r>
          </a:p>
          <a:p>
            <a:r>
              <a:rPr lang="en-GB" sz="2000" dirty="0"/>
              <a:t>Sold to Guy de Lusignan</a:t>
            </a:r>
          </a:p>
          <a:p>
            <a:r>
              <a:rPr lang="en-GB" sz="2000" dirty="0"/>
              <a:t>Feudal system established</a:t>
            </a:r>
          </a:p>
          <a:p>
            <a:r>
              <a:rPr lang="en-GB" sz="2000" dirty="0"/>
              <a:t>Filled with people from Palestine</a:t>
            </a:r>
          </a:p>
          <a:p>
            <a:r>
              <a:rPr lang="en-GB" sz="2000" dirty="0"/>
              <a:t>Later joined by leading families from mainland</a:t>
            </a:r>
          </a:p>
          <a:p>
            <a:r>
              <a:rPr lang="en-GB" sz="2000" dirty="0"/>
              <a:t>More distinct though – Cypriot knights under no obligation to fight on mainland</a:t>
            </a:r>
          </a:p>
          <a:p>
            <a:r>
              <a:rPr lang="en-GB" sz="2000" dirty="0"/>
              <a:t>Fief of West rather than independent state</a:t>
            </a:r>
          </a:p>
        </p:txBody>
      </p:sp>
    </p:spTree>
    <p:extLst>
      <p:ext uri="{BB962C8B-B14F-4D97-AF65-F5344CB8AC3E}">
        <p14:creationId xmlns:p14="http://schemas.microsoft.com/office/powerpoint/2010/main" val="4079079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Banded</Template>
  <TotalTime>101</TotalTime>
  <Words>671</Words>
  <Application>Microsoft Office PowerPoint</Application>
  <PresentationFormat>Widescreen</PresentationFormat>
  <Paragraphs>99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Corbel</vt:lpstr>
      <vt:lpstr>Wingdings</vt:lpstr>
      <vt:lpstr>Banded</vt:lpstr>
      <vt:lpstr>The first crusade</vt:lpstr>
      <vt:lpstr>Call for crusade</vt:lpstr>
      <vt:lpstr>The people’s crusade</vt:lpstr>
      <vt:lpstr>The crusade leaders</vt:lpstr>
      <vt:lpstr>Across the balkans</vt:lpstr>
      <vt:lpstr>Constantinople</vt:lpstr>
      <vt:lpstr>Nicea and dorylaeum</vt:lpstr>
      <vt:lpstr>Antioch</vt:lpstr>
      <vt:lpstr>Jerusalem</vt:lpstr>
      <vt:lpstr>Settlers in the east</vt:lpstr>
      <vt:lpstr>the new settlements</vt:lpstr>
      <vt:lpstr>edessa</vt:lpstr>
      <vt:lpstr>antioch</vt:lpstr>
      <vt:lpstr>triploi</vt:lpstr>
      <vt:lpstr>jerusalem</vt:lpstr>
      <vt:lpstr>Cilician Armenia</vt:lpstr>
      <vt:lpstr>cyprus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first crusade</dc:title>
  <dc:creator>Harriett Webster</dc:creator>
  <cp:lastModifiedBy>Harriett Webster</cp:lastModifiedBy>
  <cp:revision>1</cp:revision>
  <dcterms:created xsi:type="dcterms:W3CDTF">2021-02-26T16:31:02Z</dcterms:created>
  <dcterms:modified xsi:type="dcterms:W3CDTF">2021-02-26T18:12:08Z</dcterms:modified>
</cp:coreProperties>
</file>