
<file path=[Content_Types].xml><?xml version="1.0" encoding="utf-8"?>
<Types xmlns="http://schemas.openxmlformats.org/package/2006/content-types">
  <Default Extension="png" ContentType="image/png"/>
  <Default Extension="svg" ContentType="image/svg+xml"/>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8" r:id="rId4"/>
  </p:sldMasterIdLst>
  <p:notesMasterIdLst>
    <p:notesMasterId r:id="rId63"/>
  </p:notesMasterIdLst>
  <p:sldIdLst>
    <p:sldId id="256" r:id="rId5"/>
    <p:sldId id="352" r:id="rId6"/>
    <p:sldId id="353" r:id="rId7"/>
    <p:sldId id="258" r:id="rId8"/>
    <p:sldId id="341" r:id="rId9"/>
    <p:sldId id="342" r:id="rId10"/>
    <p:sldId id="343" r:id="rId11"/>
    <p:sldId id="354" r:id="rId12"/>
    <p:sldId id="293" r:id="rId13"/>
    <p:sldId id="344" r:id="rId14"/>
    <p:sldId id="370" r:id="rId15"/>
    <p:sldId id="345" r:id="rId16"/>
    <p:sldId id="371" r:id="rId17"/>
    <p:sldId id="285" r:id="rId18"/>
    <p:sldId id="263" r:id="rId19"/>
    <p:sldId id="264" r:id="rId20"/>
    <p:sldId id="272" r:id="rId21"/>
    <p:sldId id="296" r:id="rId22"/>
    <p:sldId id="297" r:id="rId23"/>
    <p:sldId id="298" r:id="rId24"/>
    <p:sldId id="300" r:id="rId25"/>
    <p:sldId id="302" r:id="rId26"/>
    <p:sldId id="303" r:id="rId27"/>
    <p:sldId id="301" r:id="rId28"/>
    <p:sldId id="268" r:id="rId29"/>
    <p:sldId id="305" r:id="rId30"/>
    <p:sldId id="299" r:id="rId31"/>
    <p:sldId id="304" r:id="rId32"/>
    <p:sldId id="306" r:id="rId33"/>
    <p:sldId id="307" r:id="rId34"/>
    <p:sldId id="308" r:id="rId35"/>
    <p:sldId id="309" r:id="rId36"/>
    <p:sldId id="310" r:id="rId37"/>
    <p:sldId id="311" r:id="rId38"/>
    <p:sldId id="312" r:id="rId39"/>
    <p:sldId id="313" r:id="rId40"/>
    <p:sldId id="314" r:id="rId41"/>
    <p:sldId id="315" r:id="rId42"/>
    <p:sldId id="321" r:id="rId43"/>
    <p:sldId id="317" r:id="rId44"/>
    <p:sldId id="338" r:id="rId45"/>
    <p:sldId id="318" r:id="rId46"/>
    <p:sldId id="319" r:id="rId47"/>
    <p:sldId id="320" r:id="rId48"/>
    <p:sldId id="322" r:id="rId49"/>
    <p:sldId id="323" r:id="rId50"/>
    <p:sldId id="324" r:id="rId51"/>
    <p:sldId id="325" r:id="rId52"/>
    <p:sldId id="326" r:id="rId53"/>
    <p:sldId id="327" r:id="rId54"/>
    <p:sldId id="328" r:id="rId55"/>
    <p:sldId id="329" r:id="rId56"/>
    <p:sldId id="330" r:id="rId57"/>
    <p:sldId id="331" r:id="rId58"/>
    <p:sldId id="332" r:id="rId59"/>
    <p:sldId id="335" r:id="rId60"/>
    <p:sldId id="267" r:id="rId61"/>
    <p:sldId id="363"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CC5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686" autoAdjust="0"/>
    <p:restoredTop sz="63183"/>
  </p:normalViewPr>
  <p:slideViewPr>
    <p:cSldViewPr snapToGrid="0" snapToObjects="1">
      <p:cViewPr varScale="1">
        <p:scale>
          <a:sx n="67" d="100"/>
          <a:sy n="67" d="100"/>
        </p:scale>
        <p:origin x="211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10/23/23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cambridgeinternational.org/support-and-training-for-schools/teaching-cambridge-at-your-school/great-teaching-toolkit/"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gov.wales/sites/default/files/publications/2018-03/succesful-futures-a-summary-of-professor-graham-donaldsons-report.pdf" TargetMode="External"/><Relationship Id="rId5" Type="http://schemas.openxmlformats.org/officeDocument/2006/relationships/hyperlink" Target="https://vimeo.com/427687336" TargetMode="External"/><Relationship Id="rId4" Type="http://schemas.openxmlformats.org/officeDocument/2006/relationships/hyperlink" Target="https://www.cambridgeinternational.org/Images/584543-great-teaching-toolkit-evidence-review.pdf"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vimeo.com/427687336"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1</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Croeso, flwyddyn 2, i ECAD5008. Gobeithio bod yr holl fyfyriwr Cyfrwng Cymraeg a Chyfrwng Saesneg yma yn gwrando ar y cyflwyniad hwn ac mae dau recordiad sain o'r sesiwn hon, y naill yn Gymraeg a’r llall yn Saesneg. Yn amlwg, mae sesiwn heddiw, yn gydamserol a bydda i’n eich tywys chi drwy'r cam CWRDD a'r disgwyliadau ar gyfer pontio a hefyd yn eich cyflwyno i ddarn eithriadol o bwysig o ymchwil ddiweddar a pherthnasol y byddwch chi’n gallu ei ddefnyddio yn eich aseiniad a'ch addysgeg bersonol.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cy-GB" sz="1200" kern="1200" dirty="0">
                <a:solidFill>
                  <a:schemeClr val="tx1"/>
                </a:solidFill>
                <a:effectLst/>
                <a:latin typeface="+mn-lt"/>
                <a:ea typeface="+mn-ea"/>
                <a:cs typeface="+mn-cs"/>
              </a:rPr>
              <a:t>Felly, gadewch i ni ddechrau arni.</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1</a:t>
            </a:r>
          </a:p>
          <a:p>
            <a:r>
              <a:rPr lang="en-GB" sz="1200" kern="1200" dirty="0">
                <a:solidFill>
                  <a:schemeClr val="tx1"/>
                </a:solidFill>
                <a:effectLst/>
                <a:latin typeface="+mn-lt"/>
                <a:ea typeface="+mn-ea"/>
                <a:cs typeface="+mn-cs"/>
              </a:rPr>
              <a:t>Welcome yr. 2 to ECAD5008. I hope I have all students here both WM and EM listening to this presentation and there are two audio recordings of this session one in Welsh and one in English. Today’s session is obviously asynchronous and I’ll be guiding you through the MEET and the expectations for the bridging and also introducing you to an extremely important piece of recent and relevant research that you are going to be able to utilise in both your assignment and personal pedagogy. </a:t>
            </a:r>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2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Fydd ein model ni ar y sgrin ddim yn newydd i chi, ein Model RHANNU PROFI CWRDD yw e. Rydych chi’n gwybod mai hon yw'r broses rydyn ni’n ei dilyn wrth baratoi ar gyfer pob profiad pontio a sut rydyn ni’n cysylltu theori ac ymarfer gyda'n gilydd. Fel y gwyddoch, mae hyn yn rhan allweddol o'n model PDPA ar gyfer ymarfer trawsnewidiol.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2 </a:t>
            </a:r>
          </a:p>
          <a:p>
            <a:r>
              <a:rPr lang="en-GB" sz="1200" kern="1200" dirty="0">
                <a:solidFill>
                  <a:schemeClr val="tx1"/>
                </a:solidFill>
                <a:effectLst/>
                <a:latin typeface="+mn-lt"/>
                <a:ea typeface="+mn-ea"/>
                <a:cs typeface="+mn-cs"/>
              </a:rPr>
              <a:t>The model on the screen is nothing new to you, it’s our MEET TEST SHARE Model. You know that this is the process we engage with as we approach all bridging experiences and how me link theory and practice together. As you know this is a key part of our APLP model for transformative practice.  </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017051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4</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Gan edrych yn fanylach ar y trosolwg o’r profiad pontio, gadewch i ni ddechrau gyda'r cam CWRDD. Heddiw rydyn yn mynd i gael dealltwriaeth o ychydig o ymchwil ddiweddar a pherthnasol i'r hyn sy'n gwneud arfer ystafell ddosbarth effeithiol. Mae'r ymchwil yn nodi priodoleddau addysgu gwych.  Heddiw byddwn ni’n archwilio darn pwysig iawn o ddogfennaeth sy'n awgrymu'r 'betiau gorau' i athrawon roi o’u hamser a'u hymdrechion iddyn nhw er mwyn sicrhau dysgu ac addysgu effeithiol yn ein hystafelloedd dosbarth. Hwn fydd canolbwynt ein sesiwn CWRDD heddiw.</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4</a:t>
            </a:r>
          </a:p>
          <a:p>
            <a:r>
              <a:rPr lang="en-GB" sz="1200" kern="1200" dirty="0">
                <a:solidFill>
                  <a:schemeClr val="tx1"/>
                </a:solidFill>
                <a:effectLst/>
                <a:latin typeface="+mn-lt"/>
                <a:ea typeface="+mn-ea"/>
                <a:cs typeface="+mn-cs"/>
              </a:rPr>
              <a:t>Taking a closer look at the bridging experience overview, let’s start with the MEET. In today we are going to gain an understanding of some recent and relevant research into what makes effective classroom practice. The research identifies that attributes of great teaching. What we explore today is a very important piece of documentation that suggests the ‘best bets’ for teachers to invest their time and effort into in order to achieve effective teaching and learning within our classrooms. This will be the focus of our MEET today. </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765188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5</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Ar ôl sesiwn CWRDD heddiw, beth fydd yn rhaid i mi ei wneud yn ystod y cyfnod prawf? Beth yn benodol y bydd angen i mi ei dreialu ac adfyfyrio arno? Ni fydd hyn yn syndod i chi, gan fod y profiad pontio hwn yn gysylltiedig â modwl ECAD5008 y bydd gofyn i chi ei dreialu a gwerthuso'n feirniadol y strategaethau asesu ar gyfer dysgu a ddefnyddiwch.  Rwy'n siŵr eich bod hefyd wedi sylweddoli ei fod yn cefnogi'n uniongyrchol eich bod wedi cwblhau aseiniad y modwl hefyd. Yr hyn rydym yn gofyn i chi ei wneud yw treialu o leiaf un strategaeth asesu ar gyfer pob un o bedair elfen Asesu ar gyfer Dysgu. Felly, un ar gyfer rhannu’r meini prawf rhannu â’r dysgwyr, un sy’n canolbwyntio ar ansawdd y cwestiynu ac ansawdd y siarad, un ar gyfer ansawdd a defnyddio adborth ac un ar gyfer asesu cyfoedion a hunanasesu.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5</a:t>
            </a:r>
          </a:p>
          <a:p>
            <a:r>
              <a:rPr lang="en-US" sz="1200" kern="1200" dirty="0">
                <a:solidFill>
                  <a:schemeClr val="tx1"/>
                </a:solidFill>
                <a:effectLst/>
                <a:latin typeface="+mn-lt"/>
                <a:ea typeface="+mn-ea"/>
                <a:cs typeface="+mn-cs"/>
              </a:rPr>
              <a:t>After today’s meet, what do I have to do during the test phase? What specifically will I need to trial and reflect upon? It will come as no surprise to you that as this bridging experience is linked to the ECAD5008 module that you will be required to trial and critically evaluate your use of </a:t>
            </a:r>
            <a:r>
              <a:rPr lang="en-US" sz="1200" kern="1200" dirty="0" err="1">
                <a:solidFill>
                  <a:schemeClr val="tx1"/>
                </a:solidFill>
                <a:effectLst/>
                <a:latin typeface="+mn-lt"/>
                <a:ea typeface="+mn-ea"/>
                <a:cs typeface="+mn-cs"/>
              </a:rPr>
              <a:t>AfL</a:t>
            </a:r>
            <a:r>
              <a:rPr lang="en-US" sz="1200" kern="1200" dirty="0">
                <a:solidFill>
                  <a:schemeClr val="tx1"/>
                </a:solidFill>
                <a:effectLst/>
                <a:latin typeface="+mn-lt"/>
                <a:ea typeface="+mn-ea"/>
                <a:cs typeface="+mn-cs"/>
              </a:rPr>
              <a:t> strategies. I’m sure that you have also realized that his directly supports your completion of the module assignment also. What we are asking you to do is to trial at least one </a:t>
            </a:r>
            <a:r>
              <a:rPr lang="en-US" sz="1200" kern="1200" dirty="0" err="1">
                <a:solidFill>
                  <a:schemeClr val="tx1"/>
                </a:solidFill>
                <a:effectLst/>
                <a:latin typeface="+mn-lt"/>
                <a:ea typeface="+mn-ea"/>
                <a:cs typeface="+mn-cs"/>
              </a:rPr>
              <a:t>AfL</a:t>
            </a:r>
            <a:r>
              <a:rPr lang="en-US" sz="1200" kern="1200" dirty="0">
                <a:solidFill>
                  <a:schemeClr val="tx1"/>
                </a:solidFill>
                <a:effectLst/>
                <a:latin typeface="+mn-lt"/>
                <a:ea typeface="+mn-ea"/>
                <a:cs typeface="+mn-cs"/>
              </a:rPr>
              <a:t> strategy for each of the four elements of </a:t>
            </a:r>
            <a:r>
              <a:rPr lang="en-US" sz="1200" kern="1200" dirty="0" err="1">
                <a:solidFill>
                  <a:schemeClr val="tx1"/>
                </a:solidFill>
                <a:effectLst/>
                <a:latin typeface="+mn-lt"/>
                <a:ea typeface="+mn-ea"/>
                <a:cs typeface="+mn-cs"/>
              </a:rPr>
              <a:t>AfL</a:t>
            </a:r>
            <a:r>
              <a:rPr lang="en-US" sz="1200" kern="1200" dirty="0">
                <a:solidFill>
                  <a:schemeClr val="tx1"/>
                </a:solidFill>
                <a:effectLst/>
                <a:latin typeface="+mn-lt"/>
                <a:ea typeface="+mn-ea"/>
                <a:cs typeface="+mn-cs"/>
              </a:rPr>
              <a:t>. So, one for the sharing criteria with learners, one focusing on the quality of questioning and the quality of talk, one for quality and use of feedback and one for peer and self-assessment.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77018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6</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Bydd y diwrnod rhannu yn digwydd ar-lein yn eich sianeli pontio rhwydwaith gydag arweinwyr rhwydwaith a chyfoedion. Ar y diwrnod hwn,  cewch chi gyfle i rannu eich profiadau â'ch cyfoedion a chyflwyno sut aeth eich cam PROFI. Bydd disgwyl i chi adrodd yn ôl ar DDWY o'r strategaethau asesu ar gyfer dysgu  y byddwch chi wedi eu treialu. Bydd yr agwedd hon ar y profiad pontio a'r adborth a roddir yn darparu tystiolaeth ar gyfer eich PDP. </a:t>
            </a:r>
            <a:endParaRPr lang="en-GB" sz="1200" kern="1200" dirty="0">
              <a:solidFill>
                <a:schemeClr val="tx1"/>
              </a:solidFill>
              <a:effectLst/>
              <a:latin typeface="+mn-lt"/>
              <a:ea typeface="+mn-ea"/>
              <a:cs typeface="+mn-cs"/>
            </a:endParaRPr>
          </a:p>
          <a:p>
            <a:r>
              <a:rPr lang="cy-GB" sz="1200" b="1" kern="1200" dirty="0">
                <a:solidFill>
                  <a:schemeClr val="tx1"/>
                </a:solidFill>
                <a:effectLst/>
                <a:latin typeface="+mn-lt"/>
                <a:ea typeface="+mn-ea"/>
                <a:cs typeface="+mn-cs"/>
              </a:rPr>
              <a:t>BYDDWCH CHI’N TREIALU PEDAIR STRATEGAETH YN YSTOD Y CAM PROFI AC WEDYN BYDDWCH CHI’N DEWIS DWY I ROI ADBORTH ARNYN NHW YN YSTOD Y DIWRNOD RHANNU. </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Slide 6</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share day will take place online in your network bridging channels with network leads and peers. On this day, you will have the opportunity to share your experiences with your peers and present how your TEST phase went. You will be expected to report back on TWO of the </a:t>
            </a:r>
            <a:r>
              <a:rPr lang="en-US" sz="1200" kern="1200" dirty="0" err="1">
                <a:solidFill>
                  <a:schemeClr val="tx1"/>
                </a:solidFill>
                <a:effectLst/>
                <a:latin typeface="+mn-lt"/>
                <a:ea typeface="+mn-ea"/>
                <a:cs typeface="+mn-cs"/>
              </a:rPr>
              <a:t>AfL</a:t>
            </a:r>
            <a:r>
              <a:rPr lang="en-US" sz="1200" kern="1200" dirty="0">
                <a:solidFill>
                  <a:schemeClr val="tx1"/>
                </a:solidFill>
                <a:effectLst/>
                <a:latin typeface="+mn-lt"/>
                <a:ea typeface="+mn-ea"/>
                <a:cs typeface="+mn-cs"/>
              </a:rPr>
              <a:t> strategies you trialed. This aspect of the bridging experience and the feedback given will provide evidence for your PLP.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YOU WILL TRIAL FOUR STRATEGIES DURING TEST AND THEN YOU’LL CHOOSE TWO TO GIVE FEEDBACK ON DURING SHARE DAY.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94025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7</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Ychydig mwy o fanylion am yr hyn sydd ei angen ar gyfer eich diwrnod rhannu. Rhowch gyflwyniad 5-10 munud. Gallai hyn fod ar ffurf fideo wedi'i recordio ymlaen llaw neu gyflwyniad PowerPoint byw. Wrth roi'r adborth am DDWY o'r strategaethau a dreialwyd cofiwch geisio sicrhau lefel o feirniadaeth a gwneud cysylltiadau priodol ag ymchwil, darllen neu theori. Byddai'n fuddiol defnyddio'r dull "Beth Aeth yn Dda?" a "Gwell Fyth Pe Bai?" Nodwch yr agweddau cadarnhaol/buddiol ar y dulliau asesu ar gyfer dysgu a hefyd yr argymhellion fyddech chi'n eu gwneud i wella/ gwneud mân newidiadau/ addasu ac ail-ddychmygu ac ailddyfeisio'r strategaethau i'w gwneud yn well fyth?</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Slide 7</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little more detail about what is required for your share day. Please prepare a 5-10 min presentation. This could be in the form of a pre-recorded video or a live PowerPoint presentation. When giving the feedback about TWO of your trialed strategies remember to try to provide a level of criticality and make appropriate links to research, reading or theory. It would be beneficial to utilize the “What Went Well?” and “Even Better If?” approach. Identify the positive/ beneficial aspects of the </a:t>
            </a:r>
            <a:r>
              <a:rPr lang="en-US" sz="1200" kern="1200" dirty="0" err="1">
                <a:solidFill>
                  <a:schemeClr val="tx1"/>
                </a:solidFill>
                <a:effectLst/>
                <a:latin typeface="+mn-lt"/>
                <a:ea typeface="+mn-ea"/>
                <a:cs typeface="+mn-cs"/>
              </a:rPr>
              <a:t>AfL</a:t>
            </a:r>
            <a:r>
              <a:rPr lang="en-US" sz="1200" kern="1200" dirty="0">
                <a:solidFill>
                  <a:schemeClr val="tx1"/>
                </a:solidFill>
                <a:effectLst/>
                <a:latin typeface="+mn-lt"/>
                <a:ea typeface="+mn-ea"/>
                <a:cs typeface="+mn-cs"/>
              </a:rPr>
              <a:t> approaches trialed and also what recommendations would you make to improve/ tweak/ modify and reimagine and reinvent the strategies to make them even better?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42687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8</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Gadewch i ni drafod ychydig mwy ar y 'manylu' mewn perthynas â chyflwyniad y diwrnod Rhannu. Rydyn ni’n deall y byddwn ni’n darparu cyflwyniad 5-10 munud i'n plant neu ynghyd â'n cyfoedion yn yr un rhwydwaith. Mae hyn yn canolbwyntio ar DDWY o'r strategaethau Asesu ar gyfer Dysgu a dreialwyd yn ystod y cam PROFI. Cyflwynwch eich canfyddiadau a chyflwyno eich adfyfyrdodau. Yma byddwn ni’n nodi'r elfen Asesu ar gyfer dysgu mae pob strategaeth yn cyd-fynd â hi, er enghraifft, asesiadau cyfoedion neu Ansawdd cwestiynau ansawdd siarad ac ati. Disgrifiwch y strategaeth, sut mae'n gweithio, sut y gwnaethoch ei gweithredu, y manteision, yr heriau a'r argymhellion pe bai'n cael ei defnyddio eto yn y dyfodol.  Mae cyfle yma i feddwl yn feirniadol. Pan fo'n bosibl, ceisiwch fyfyrio ar yr egwyddorion rydych chi’n eu hadnabod mewn perthynas ag Asesu Arch a'r profiadau a gawsoch wrth dreialu'r strategaethau. Ceisiwch gysylltu'r hyn rydych chi wedi ei dreialu â'r llenyddiaeth/ ymchwil rydych chi wedi ymwneud â hi hyd yma yn y modwl. O ran hyn, efallai y byddwch chi’n gallu ystyried y tebygrwydd a'r gwahaniaeth cryf rhwng yr ymchwil a’r modd y caiff strategaeth ei defnyddio ac ati. Yn ystod y cam RHANNU, bydd yr Arweinydd Rhwydwaith a'r Tiwtor Cwricwlwm yn gweithredu yn rôl y trafodwr. Bydd hyn yn golygu y byddan nhw’n eich helpu chi i herio eich rhagdybiaethau, gwneud cysylltiadau anarferol a'ch helpu chi i feddwl yn wahanol. Y math o feddwl sy'n eich galluogi chi i ystyried llawer o bosibiliadau gwahanol wrth i chi geisio ailddyfeisio ac ail-ddychmygu strategaethau y gallech chi eu clywed gan fyfyrwyr eraill a'ch helpu i gymhwyso'r rhain i'ch cyd-destun a'ch addysgeg eich hun.  Rôl y trafodwr fydd eich helpu i wneud cysylltiadau o bell a'ch herio chi i ystyried sut y gellir addasu strategaeth o fewn CA2 i'w defnyddio'n effeithiol yn y Cyfnod Sylfaen er enghraifft.</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Slide 8</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Let’s discuss a little more ‘doing detail’ in relation to the Share day presentation. We understand that we will delivering a 5-10 min presentation to our NL and curriculum tutor along with our peers within the same network. This is focused on the TWO of the </a:t>
            </a:r>
            <a:r>
              <a:rPr lang="en-US" sz="1200" kern="1200" dirty="0" err="1">
                <a:solidFill>
                  <a:schemeClr val="tx1"/>
                </a:solidFill>
                <a:effectLst/>
                <a:latin typeface="+mn-lt"/>
                <a:ea typeface="+mn-ea"/>
                <a:cs typeface="+mn-cs"/>
              </a:rPr>
              <a:t>AfL</a:t>
            </a:r>
            <a:r>
              <a:rPr lang="en-US" sz="1200" kern="1200" dirty="0">
                <a:solidFill>
                  <a:schemeClr val="tx1"/>
                </a:solidFill>
                <a:effectLst/>
                <a:latin typeface="+mn-lt"/>
                <a:ea typeface="+mn-ea"/>
                <a:cs typeface="+mn-cs"/>
              </a:rPr>
              <a:t> strategies trialed during TEST phase. Present your findings and present your reflections. Here we will identify the element of Assessment for learning each strategy aligns with for example Peers assessment or Quality of questions quality of talk etc. Describe the strategy, how it works, how you implemented it, the benefits, the challenges and recommendations if it were to be used again in the future. There is an opportunity here to be critical in your thinking. Where possible try to reflect upon the principles that you know relating to </a:t>
            </a:r>
            <a:r>
              <a:rPr lang="en-US" sz="1200" kern="1200" dirty="0" err="1">
                <a:solidFill>
                  <a:schemeClr val="tx1"/>
                </a:solidFill>
                <a:effectLst/>
                <a:latin typeface="+mn-lt"/>
                <a:ea typeface="+mn-ea"/>
                <a:cs typeface="+mn-cs"/>
              </a:rPr>
              <a:t>AfL</a:t>
            </a:r>
            <a:r>
              <a:rPr lang="en-US" sz="1200" kern="1200" dirty="0">
                <a:solidFill>
                  <a:schemeClr val="tx1"/>
                </a:solidFill>
                <a:effectLst/>
                <a:latin typeface="+mn-lt"/>
                <a:ea typeface="+mn-ea"/>
                <a:cs typeface="+mn-cs"/>
              </a:rPr>
              <a:t> and the experiences you had when trialing the strategies. Try to link what you tested with the literature/ research you have engaged with to date within the module. At this point you may be able to consider the similarities and potentially the difference between the research and the practical application of a strategy etc. During the SHARE experience, the NL and the CT will act in the role of the discussant. What this will mean is that they will help you to challenge your assumptions, make unusual connections and aid you in your divergent thinking. The type of thinking that enables you to come up with many different possibilities as you try to reinvent and reimagine strategies you may hear from other students and help you apply these to your own context and pedagogy. The role of the discussant will be to help you make remote associations and challenge you to consider how a strategy within KS2 may be adapted for effective use within the FP for example.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90232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9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Gadewch i ni gymryd ychydig o amser i nodi rhai ystyriaethau pwysig iawn ar hyn o bryd.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Ni ddylai fod unrhyw feirniadaeth na barn ar ddarpariaeth asesu ar gyfer dysgu eich ysgol lleoliad yn eich gwaith.  Nid beirniadu a chwilio am dyllau yn y ffordd y mae ein hysgolion yn defnyddio eu strategaethau asesu ar gyfer dysgu yw’r nod at gyfnod PROFI. Dydyn ni ddim yn arolygwyr bach Estyn a rhaid inni gofio ein bod ni, yn hytrach, yn  'arsylwyr breintiedig'.</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Sicrhewch ein bod ni’n cadw'r holl staff a disgyblion yn ddiogel ac yn eu hamddiffyn drwy gadw'r holl randdeiliaid yn hollol ddienw gydol eich cyflwyniadau.</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Os oes mwy nag un ohonoch chi yn yr un lleoliad, ceisiwch sicrhau nad yw dau berson yn rhoi crynodeb ar yr un strategaethau ar y diwrnod rhannu, os yw’n bosibl, er mwyn darparu amrywiaeth o enghreifftiau a strategaethau ar gyfer cyfoedion. Byddwch yn barod i ateb cwestiynau. </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Slide 9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Let’s take some time to identify some very important considerations at this point.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There should be no criticism or judgements on your placement school’s AfL provision made in your work. We are not on TEST phase to critise or to pick holes in the way that our schools apply their AfL strategies. We are not mini Estyn inspectors and we must remember that we are infact ‘privaledged observers’.</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Ensure that we keep all staff and pupils safe and protected by keeping all stakeholders completely annoymous throught all our presentations.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If there is more than one of you at the same placement, try to ensure that two people are not giving feedbcak on the same strategies on share day if possible to provide a range of examples and strategies for peers. Be ready to answer questions.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950445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10</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Bydd disgwyl i chi hefyd gymryd rhan mewn trafodaeth grŵp lle byddwch yn tynnu sylw at unrhyw sylwadau o'r cam PROFI lle rydych wedi gweld tystiolaeth o unrhyw un o elfennau'r Pecyn Cymorth Addysgu Gwych. Y Pecyn Cymorth Adnodd Addysgu Gwych yw'r llenyddiaeth ymchwil y byddwn ni’n ei defnyddio yn y diwrnod CWRDD heddiw yn y man. Felly, unwaith y byddwch chi wedi archwilio a dod yn gyfarwydd â'r Pecyn Offer AG, byddwch chi’n mynd â'r wybodaeth hon i mewn i'ch ysgol ac yn chwilio am dystiolaeth o elfennau o'r ymchwil yn yr ystafell ddosbarth. Byddwch chi’n gwneud nodiadau o'r hyn rydych wedi'i weld yn eich llyfryn STEER a phan fyddwch chi’n dychwelyd ar gyfer eich diwrnod rhannu bydd trafodaeth grŵp lle byddwch yn gallu rhannu'r cryfderau cadarnhaol a welsoch yn eich lleoliad ysgol sy'n cysylltu'n uniongyrchol ag elfennau a dimensiynau'r Pecyn Offer AG.</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cy-GB" sz="1200" kern="1200" dirty="0">
              <a:solidFill>
                <a:schemeClr val="tx1"/>
              </a:solidFill>
              <a:effectLst/>
              <a:latin typeface="+mn-lt"/>
              <a:ea typeface="+mn-ea"/>
              <a:cs typeface="+mn-cs"/>
            </a:endParaRPr>
          </a:p>
          <a:p>
            <a:endParaRPr lang="cy-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Slide 10</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You will also be expected to participate in a group discussion where you will highlight any observations from the TEST phase where you have seen evidence of any of the elements of the Great Teaching Toolkit. The Great Teaching Toolkit is the research literature that we will be engaging with in today’s MEET day is a short while. So once you have explored and become familiar with the GGT then you will take this knowledge into your school and look for evidence of Elements of the research in the classroom setting. You will make notes of what you have observed in your STEER booklet and when you return for your share day there will be a group discussion where you will be able to share the positive strengths that you saw in your school setting that directly link to the elements of the elements and dimensions of the GGT.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780296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share day, please go to BA2 Bridging Team Tile, then the GENERAL channel and join the meeting for your network. As you can see there are a few networks with smaller numbers who will come together on this day to ensure we all have a meaningful share day experience with other colleagues in different </a:t>
            </a:r>
            <a:r>
              <a:rPr lang="en-US"/>
              <a:t>school settings.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376512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11</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Os nad ydych chi eisoes wedi lawrlwytho'r ddogfen STEER y mae arnoch chi ei hangen, ewch draw i'r dudalen Moodle ar gyfer ECAD5008 a chael naill ai'r fersiwn Cyfrwng Cymraeg neu Gyfrwng Saesneg yn y teils Pontio.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cy-GB" sz="1200" kern="1200" dirty="0">
              <a:solidFill>
                <a:schemeClr val="tx1"/>
              </a:solidFill>
              <a:effectLst/>
              <a:latin typeface="+mn-lt"/>
              <a:ea typeface="+mn-ea"/>
              <a:cs typeface="+mn-cs"/>
            </a:endParaRPr>
          </a:p>
          <a:p>
            <a:endParaRPr lang="cy-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Slide 11</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If have not already downloaded the STEER document that you require then please head over to the Moodle page for ECAD5008 and get either the WM or EM version within the Bridging tile.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5598572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r>
              <a:rPr lang="en-US" dirty="0">
                <a:cs typeface="Calibri"/>
              </a:rPr>
              <a:t>In students' STEER document</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7696804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14</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Iawn, felly dyna ddiwedd y trosolwg pontio lle rydyn ni wedi nodi'n glir y disgwyliadau ar gyfer eich diwrnodau PROFI a RHANNU. Gadewch i ni ddechrau ein cam CWRDD o'r profiad a byddwn ni’n dechrau gydag ychydig o gemau. Gêm rhif 1 ystyriwch hyn...  Pa bum peth y byddech chi'n dewis mynd â nhw gyda chi i UNRHYW DDOSBARTH o UNRHYW oedran i gynorthwyo eich addysgu effeithiol?</a:t>
            </a:r>
            <a:endParaRPr lang="en-GB" sz="1200" kern="1200" dirty="0">
              <a:solidFill>
                <a:schemeClr val="tx1"/>
              </a:solidFill>
              <a:effectLst/>
              <a:latin typeface="+mn-lt"/>
              <a:ea typeface="+mn-ea"/>
              <a:cs typeface="+mn-cs"/>
            </a:endParaRPr>
          </a:p>
          <a:p>
            <a:endParaRPr lang="cy-GB" sz="1200" kern="1200" dirty="0">
              <a:solidFill>
                <a:schemeClr val="tx1"/>
              </a:solidFill>
              <a:effectLst/>
              <a:latin typeface="+mn-lt"/>
              <a:ea typeface="+mn-ea"/>
              <a:cs typeface="+mn-cs"/>
            </a:endParaRPr>
          </a:p>
          <a:p>
            <a:endParaRPr lang="cy-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Slide 14</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Right so that’s the end of the bridging overview where we have clearly oputlined the expectations for your TEST and SHARE days. Let’s begin our MEET phase of the experience and we’ll begin with a couple of games. Game number 1 consider this... </a:t>
            </a:r>
            <a:r>
              <a:rPr lang="en-US" sz="1200" kern="1200" dirty="0">
                <a:solidFill>
                  <a:schemeClr val="tx1"/>
                </a:solidFill>
                <a:effectLst/>
                <a:latin typeface="+mn-lt"/>
                <a:ea typeface="+mn-ea"/>
                <a:cs typeface="+mn-cs"/>
              </a:rPr>
              <a:t>What five things would you choose to take into ANY CLASS of ANY age to aid your effective teaching?</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3948760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15</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Ac ar yr un llinellau gadewch i ni chwarae'r gêm hon... Beth yw’r pum peth fyddai’n GWNEUD Y TRO mewn UNRHYW DDOSBARTH o UNRHYW oedran i'ch helpu i addysgu'n effeithiol?</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Slide 15</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And along the same lines let’s play this game…What five things would DO in ANY CLASS of ANY age to aid your effective teaching?</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7496934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16</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Felly, os ydych chi wedi bod yn ymwneud yn dda, byddwch chi’n eistedd yno gyda dwy restr. Un gyda phum peth y byddech chi’n mynd ag e gyda chi i unrhyw ddosbarth a phum peth y byddech chi’n eu gwneud mewn unrhyw ddosbarth i gynorthwyo gydag addysgu effeithiol. Dyma ganolbwynt yr hyn rydyn ni’n mynd i edrych arno nesaf. Hwn oedd nod adolygiad tystiolaeth y Pecyn Offer AG.  Roedd hwn yn brosiect ymchwil a gynhaliwyd a oedd yn ymgysylltu â 74 o gydweithwyr o un ar ddeg o wledydd ledled y byd. Nododd yr ymchwilwyr </a:t>
            </a:r>
            <a:r>
              <a:rPr lang="cy-GB" sz="1200" b="1" kern="1200" dirty="0">
                <a:solidFill>
                  <a:schemeClr val="tx1"/>
                </a:solidFill>
                <a:effectLst/>
                <a:latin typeface="+mn-lt"/>
                <a:ea typeface="+mn-ea"/>
                <a:cs typeface="+mn-cs"/>
              </a:rPr>
              <a:t>bedair blaenoriaeth</a:t>
            </a:r>
            <a:r>
              <a:rPr lang="cy-GB" sz="1200" kern="1200" dirty="0">
                <a:solidFill>
                  <a:schemeClr val="tx1"/>
                </a:solidFill>
                <a:effectLst/>
                <a:latin typeface="+mn-lt"/>
                <a:ea typeface="+mn-ea"/>
                <a:cs typeface="+mn-cs"/>
              </a:rPr>
              <a:t> y gallai athrawon eu hystyried i roi o'u hamser i’w datblygu ymhellach. Roedd Dr Tristian  Stobie  yn un o'r tîm ymchwil ac mae'n dweud mai un o amcanion yr adolygiad oedd helpu athrawon i wneud gwell penderfyniadau am yr hyn y ffordd orau iddyn nhw wella eu heffeithiolrwydd. Yr hyn yr hoffwn i chi ei wneud nawr yw sganio'r cod QR neu lawrlwytho'r ddogfen o'r ddolen ar y sgrin a bachu copi i chi'ch hun.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Slide 16</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 if you have been engaging well then you are sitting there with two lists. One with five things that you would take into any class and five things that you would do in any class to aid effective teaching. This is the focus of what we are going to look at next. That was the aim of the GTT evidence review. T</a:t>
            </a:r>
            <a:r>
              <a:rPr lang="en-GB" sz="1200" kern="1200" dirty="0">
                <a:solidFill>
                  <a:schemeClr val="tx1"/>
                </a:solidFill>
                <a:effectLst/>
                <a:latin typeface="+mn-lt"/>
                <a:ea typeface="+mn-ea"/>
                <a:cs typeface="+mn-cs"/>
              </a:rPr>
              <a:t>his was a research project undertaken that engaged with 74 collaborators from eleven countries around the world.  The researchers identified </a:t>
            </a:r>
            <a:r>
              <a:rPr lang="en-GB" sz="1200" b="1" kern="1200" dirty="0">
                <a:solidFill>
                  <a:schemeClr val="tx1"/>
                </a:solidFill>
                <a:effectLst/>
                <a:latin typeface="+mn-lt"/>
                <a:ea typeface="+mn-ea"/>
                <a:cs typeface="+mn-cs"/>
              </a:rPr>
              <a:t>four priorities</a:t>
            </a:r>
            <a:r>
              <a:rPr lang="en-GB" sz="1200" kern="1200" dirty="0">
                <a:solidFill>
                  <a:schemeClr val="tx1"/>
                </a:solidFill>
                <a:effectLst/>
                <a:latin typeface="+mn-lt"/>
                <a:ea typeface="+mn-ea"/>
                <a:cs typeface="+mn-cs"/>
              </a:rPr>
              <a:t> that teachers MIGHT consider to give their time to develop further. Dr Tristian </a:t>
            </a:r>
            <a:r>
              <a:rPr lang="en-GB" sz="1200" kern="1200" dirty="0" err="1">
                <a:solidFill>
                  <a:schemeClr val="tx1"/>
                </a:solidFill>
                <a:effectLst/>
                <a:latin typeface="+mn-lt"/>
                <a:ea typeface="+mn-ea"/>
                <a:cs typeface="+mn-cs"/>
              </a:rPr>
              <a:t>Stobie</a:t>
            </a:r>
            <a:r>
              <a:rPr lang="en-GB" sz="1200" kern="1200" dirty="0">
                <a:solidFill>
                  <a:schemeClr val="tx1"/>
                </a:solidFill>
                <a:effectLst/>
                <a:latin typeface="+mn-lt"/>
                <a:ea typeface="+mn-ea"/>
                <a:cs typeface="+mn-cs"/>
              </a:rPr>
              <a:t> was one of the research team and he states that one of the aims of the review was to help teachers make better decisions about what they can best do to improve their effectiveness. What I’d like you to do now is to scan the QR code or download the document from the link on screen and grab yourself a copy.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11481206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17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Felly, dros yr ychydig sleidiau nesaf byddwn ni’n gwylio fideo o gyfweliad â'r Athro Rob Coe o Evidence Based Education. Bydd e’n ateb cwestiynau sy’n ymwneud â'r adolygiad o dystiolaeth gan ei fod yn rhan o'r tîm ymchwil. Wrth i ni ymgysylltu a gwylio rhannau o'r cyfweliad mae angen i chi ddod i ffwrdd o'r gweithgaredd hwn gan wybod rhai cwestiynau allweddol megis beth oedd diben yr adolygiad a sut y gallai effeithio ar eich ymarfer personol. Bydd rhagor o gwestiynau allweddol ar hyd y ffordd ond y rhain yw'r ddau gwestiwn cyffredinol y mae angen i chi eu cadw nhw yng nghefn eich meddwl wrth i chi ymwneud â'r fideo.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17 </a:t>
            </a:r>
          </a:p>
          <a:p>
            <a:r>
              <a:rPr lang="en-GB" sz="1200" kern="1200" dirty="0">
                <a:solidFill>
                  <a:schemeClr val="tx1"/>
                </a:solidFill>
                <a:effectLst/>
                <a:latin typeface="+mn-lt"/>
                <a:ea typeface="+mn-ea"/>
                <a:cs typeface="+mn-cs"/>
              </a:rPr>
              <a:t>So, over the next couple of slides we are going to watch a video of an interview with professor Rob Coe from Evidenced Based Education. He will be answering questions relating to the evidence review as he was part of the research team. As we engage and watch sections of the interview you need to come away from this activity knowing some key questions such as what was the purpose of the review was and how potentially it could impact your personal practice. There will be more key questions along the way but they are the two overarching ones that you need to keep in the back of your mind as you engage with the video. </a:t>
            </a:r>
          </a:p>
          <a:p>
            <a:endParaRPr lang="en-GB" dirty="0">
              <a:hlinkClick r:id="rId3"/>
            </a:endParaRPr>
          </a:p>
          <a:p>
            <a:endParaRPr lang="en-GB" dirty="0">
              <a:hlinkClick r:id="rId3"/>
            </a:endParaRPr>
          </a:p>
          <a:p>
            <a:endParaRPr lang="en-GB" dirty="0">
              <a:hlinkClick r:id="rId3"/>
            </a:endParaRPr>
          </a:p>
          <a:p>
            <a:r>
              <a:rPr lang="en-GB" dirty="0">
                <a:hlinkClick r:id="rId3"/>
              </a:rPr>
              <a:t>https://www.cambridgeinternational.org/support-and-training-for-schools/teaching-cambridge-at-your-school/great-teaching-toolkit/</a:t>
            </a:r>
            <a:endParaRPr lang="en-GB" dirty="0"/>
          </a:p>
          <a:p>
            <a:endParaRPr lang="en-GB" dirty="0"/>
          </a:p>
          <a:p>
            <a:r>
              <a:rPr lang="en-GB" dirty="0">
                <a:hlinkClick r:id="rId4"/>
              </a:rPr>
              <a:t>https://www.cambridgeinternational.org/Images/584543-great-teaching-toolkit-evidence-review.pdf</a:t>
            </a:r>
            <a:endParaRPr lang="en-GB" dirty="0"/>
          </a:p>
          <a:p>
            <a:endParaRPr lang="en-GB" dirty="0"/>
          </a:p>
          <a:p>
            <a:r>
              <a:rPr lang="en-GB" dirty="0">
                <a:hlinkClick r:id="rId5"/>
              </a:rPr>
              <a:t>https://vimeo.com/427687336</a:t>
            </a:r>
            <a:endParaRPr lang="en-GB" dirty="0"/>
          </a:p>
          <a:p>
            <a:endParaRPr lang="en-GB" dirty="0"/>
          </a:p>
          <a:p>
            <a:r>
              <a:rPr lang="en-GB" dirty="0"/>
              <a:t>16 mins</a:t>
            </a:r>
          </a:p>
          <a:p>
            <a:r>
              <a:rPr lang="en-GB" dirty="0">
                <a:hlinkClick r:id="rId6"/>
              </a:rPr>
              <a:t>https://gov.wales/sites/default/files/publications/2018-03/succesful-futures-a-summary-of-professor-graham-donaldsons-report.pdf</a:t>
            </a:r>
            <a:endParaRPr lang="en-GB" dirty="0"/>
          </a:p>
          <a:p>
            <a:endParaRPr lang="en-GB" b="0" i="0" dirty="0">
              <a:solidFill>
                <a:srgbClr val="333333"/>
              </a:solidFill>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44C7BE5-998A-4321-BFFC-338FB75FE765}" type="slidenum">
              <a:rPr lang="en-GB" smtClean="0"/>
              <a:t>18</a:t>
            </a:fld>
            <a:endParaRPr lang="en-GB"/>
          </a:p>
        </p:txBody>
      </p:sp>
    </p:spTree>
    <p:extLst>
      <p:ext uri="{BB962C8B-B14F-4D97-AF65-F5344CB8AC3E}">
        <p14:creationId xmlns:p14="http://schemas.microsoft.com/office/powerpoint/2010/main" val="8944829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https://vimeo.com/427687336</a:t>
            </a: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r>
              <a:rPr lang="cy-GB" sz="1200" kern="1200" dirty="0">
                <a:solidFill>
                  <a:schemeClr val="tx1"/>
                </a:solidFill>
                <a:effectLst/>
                <a:latin typeface="+mn-lt"/>
                <a:ea typeface="+mn-ea"/>
                <a:cs typeface="+mn-cs"/>
              </a:rPr>
              <a:t>Sleid 18</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Iawn, bydd clicio'r botwm chwarae du a choch yn lansio'r fideo, ond cyn i chi wneud hynny bydd y ddau gwestiwn allweddol ar y dechrau ar y sgrin, 'Pam mae ei angen?' A 'Beth dylai ei gyflawni?'. Mwynhewch ran gyntaf y fideo, mae Rob yn siaradwr diddorol iawn. Nawr mae'n bwysig nodi hyn, hoffwn i chi stopio’r fideo am 3 munud 40 eiliad. Mae nodyn atgoffa ar y sgrin i chi. Unwaith y byddwch chi’n cyrraedd mor bell â hynny, byddech wedi cael y wybodaeth sydd ei hangen i ateb y ddau gwestiwn allweddol ar gyfer eich nodiadau a gallwn ni symud ymlaen i'r sleid nesaf. Pob lwc a mwynhewch.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18</a:t>
            </a:r>
          </a:p>
          <a:p>
            <a:r>
              <a:rPr lang="en-GB" sz="1200" kern="1200" dirty="0">
                <a:solidFill>
                  <a:schemeClr val="tx1"/>
                </a:solidFill>
                <a:effectLst/>
                <a:latin typeface="+mn-lt"/>
                <a:ea typeface="+mn-ea"/>
                <a:cs typeface="+mn-cs"/>
              </a:rPr>
              <a:t>Ok, clicking the black and red play button will launch the video, but before you do so the two key questions at the start are on screen, ‘Why is it needed?’ And ‘What should it achieve?’. Enjoy the first part of the video, Rob is a very interesting speaker. Now it’s important to note this, I would like you to stop the video at 3 mins 40 secs. A reminder is there on the screen for you. Once you get that far you would have obtained the information required to answer the two key questions for your notes and we can move onto the next slide. Good luck and enjoy.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5592233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19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Iawn, dewch i ni symud ymlaen. Nawr hoffwn i chi neidio ymlaen i 7munud a 34 eiliad lle mae'r cyfwelydd yn gofyn i Rob "Ydy’r adroddiad yn berthnasol i addysgu ar-lein yn ystod pandemig Covid 19? ". Yn amlwg, cwestiwn diddorol a phriodol iawn yw hwn. Pan fyddwch chi’n darganfod yr ateb, stopiwch y fideo, gwneud eich nodiadau a symud i'r sleid nesaf.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19 </a:t>
            </a:r>
          </a:p>
          <a:p>
            <a:r>
              <a:rPr lang="en-GB" sz="1200" kern="1200" dirty="0">
                <a:solidFill>
                  <a:schemeClr val="tx1"/>
                </a:solidFill>
                <a:effectLst/>
                <a:latin typeface="+mn-lt"/>
                <a:ea typeface="+mn-ea"/>
                <a:cs typeface="+mn-cs"/>
              </a:rPr>
              <a:t>Good, moving on. I would now like you to skip forward to 7mins and 34 secs where the interviewer asks Rob “</a:t>
            </a:r>
            <a:r>
              <a:rPr lang="en-US" sz="1200" kern="1200" dirty="0">
                <a:solidFill>
                  <a:schemeClr val="tx1"/>
                </a:solidFill>
                <a:effectLst/>
                <a:latin typeface="+mn-lt"/>
                <a:ea typeface="+mn-ea"/>
                <a:cs typeface="+mn-cs"/>
              </a:rPr>
              <a:t>Is the report relevant for online teaching during the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19 pandemic?”. Obviously a really interesting and appropriate question. When you discover the answer, stop the video make your notes and move onto the next slide.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7018094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20</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Nawr dyma ni’n dod at fy hoff ran i o'r cyfweliad, mae'r cwestiwn allweddol yn wych ac mae Rob yn rhoi ateb manwl iawn i ni i’r cwestiwn 'Beth mae athrawon gwych yn ei wneud i helpu myfyrwyr i ddysgu pethau cymhleth? '. Bydd angen i chi neidio i 12 munud yn y fideo. Unwaith eto, pan fyddwch chi wedi dod o hyd i'r ateb i'r cwestiwn, pwyswch ar y botwm stopio ac mewn ymateb i hyn,  hoffwn i chi wneud rhestr pwyntiau bwled o'r agweddau allweddol y mae Rob yn eu nodi.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20</a:t>
            </a:r>
          </a:p>
          <a:p>
            <a:r>
              <a:rPr lang="en-GB" sz="1200" kern="1200" dirty="0">
                <a:solidFill>
                  <a:schemeClr val="tx1"/>
                </a:solidFill>
                <a:effectLst/>
                <a:latin typeface="+mn-lt"/>
                <a:ea typeface="+mn-ea"/>
                <a:cs typeface="+mn-cs"/>
              </a:rPr>
              <a:t>Now we come to my favourite part of the interview, the key question is fantastic and Rob gives us a very detailed answer to ‘</a:t>
            </a:r>
            <a:r>
              <a:rPr lang="en-US" sz="1200" kern="1200" dirty="0">
                <a:solidFill>
                  <a:schemeClr val="tx1"/>
                </a:solidFill>
                <a:effectLst/>
                <a:latin typeface="+mn-lt"/>
                <a:ea typeface="+mn-ea"/>
                <a:cs typeface="+mn-cs"/>
              </a:rPr>
              <a:t>What do great teachers do to help students learn complex things?’. You will need to skip along to 12 mins in the video. Again, when you’ve found the answer to the question hit the stop button and what I’d like you to do in response to this is to make a bullet point list of the key aspects that Rob identifies.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21246860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21</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Cyn inni symud ymlaen i gymryd amser i archwilio'r Pecyn Offer AG, hoffwn i ni ailedrych ar Ddyfodol Llwyddiannus ac ystyried yr adolygiad o drefniadau'r cwricwlwm yng Nghymru yn 2015 gan Graham Donaldson ac i ni atgoffa ein hunain o'r 12 egwyddor addysgeg yn y ddogfen bwysig hon.</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Slide 21</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Before we move onto to take a time to explore the GTT, I’d like us to revisit Successful Futures and consider the review of the curriculum arrangements within Wales in 2015 by Graham Donaldson and for us to remind ourselves of the 12 pedagogical principles proposed within this important document.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12395196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22</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Fel y gwyddoch, bydd y 12 egwyddor addysgeg hon yn sail i'r ffordd y bydd athrawon yn darparu'r cwricwlwm newydd ac yn cefnogi ac yn hyrwyddo dysgu effeithiol yn ein hysgolion yng Nghymru. Felly, o gofio hyn, bydd yn hynod ddiddorol i ni gymharu'r 12 egwyddor addysgeg â'r dystiolaeth yn y Pecyn Offer AG ar gyfer addysgu effeithiol. Yn sicr, dylai fod lle i obeithio gweld rhywfaint o alinio, ynte? Os yw Cymru ar y trywydd iawn a hefyd os yw’r Pecyn Offer AG yn gywir yn ei adolygiad o’r dystiolaeth, dylai fod cysylltiadau rhwng y ddau ddarn o lenyddiaeth a'r dulliau a gynigir gan y naill a’r llall? Tybed a fyddai problemau’n codi os nad yw'r rhan fwyaf o egwyddorion addysgeg ein cwricwlwm newydd yn seiliedig ar yr adolygiad o dystiolaeth? Hefyd, fyddai'n fuddiol ystyried unrhyw fathau eraill o waith megis y ffaith fod tystiolaeth gref ar gyfer rhai dulliau addysgu nad yw’r 12 egwyddor ar y sgrin yn eu cynrychioli? Ddylem ni ofyn pam nad yw'r rhain wedi cael blaenoriaeth yn null gweithredu Cymru? Felly, er mwyn mynd i’r afael â'r meddylfryd beirniadol hwn, atgoffwch eich hun o'r 12 egwyddor addysgol ar y sgrin nawr a symud ymlaen pan fyddwch chi’n barod.</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Slide 22</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you are aware these 12 pedagogical principles will underpin the way in which teachers will deliver the new curriculum and will support and promote effective learning within our Welsh schools. So, with his in mind it’s going to be extremely interesting for us to compare the 12 pedagogical principles with the evidence put forward by within the GTT for effective teaching. We certainly would hope that there is more than just a little alignment, wouldn’t we? Surely if Wales is on the right track and also the GTT is correct in its evidence review there should be connections between the two pieces of literature and the approaches proposed by both? I wonder if there would be issues raised if the majority of the pedagogical principles of our new curriculum are not grounded in the evidence review? Also, would it be helpful to consider any other disparities such as there being strong evidence for certain teaching approaches that are not represented with the 12 principles? Should we ask why haven’t these taken priority within Wales’ approach? So, in order to engage with this critical thinking, remind yourself of the 12 pedagogical principles on screen now and move on when you are ready.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GB" dirty="0">
                <a:effectLst/>
              </a:rPr>
              <a:t>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0159530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23</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Yn ddiddorol, mae Donaldson yn ysgrifennu'r canlynol yn yr adroddiad Dyfodol Llwyddiannus </a:t>
            </a:r>
            <a:r>
              <a:rPr lang="en-GB" sz="1200" kern="1200" dirty="0">
                <a:solidFill>
                  <a:schemeClr val="tx1"/>
                </a:solidFill>
                <a:effectLst/>
                <a:latin typeface="+mn-lt"/>
                <a:ea typeface="+mn-ea"/>
                <a:cs typeface="+mn-cs"/>
              </a:rPr>
              <a:t>“</a:t>
            </a:r>
            <a:r>
              <a:rPr lang="cy-GB" sz="1200" i="1" kern="1200" dirty="0">
                <a:solidFill>
                  <a:schemeClr val="tx1"/>
                </a:solidFill>
                <a:effectLst/>
                <a:latin typeface="+mn-lt"/>
                <a:ea typeface="+mn-ea"/>
                <a:cs typeface="+mn-cs"/>
              </a:rPr>
              <a:t>Er mwyn bod yn glir, </a:t>
            </a:r>
            <a:r>
              <a:rPr lang="cy-GB" sz="1200" b="1" i="1" kern="1200" dirty="0">
                <a:solidFill>
                  <a:schemeClr val="tx1"/>
                </a:solidFill>
                <a:effectLst/>
                <a:latin typeface="+mn-lt"/>
                <a:ea typeface="+mn-ea"/>
                <a:cs typeface="+mn-cs"/>
              </a:rPr>
              <a:t>nid </a:t>
            </a:r>
            <a:r>
              <a:rPr lang="cy-GB" sz="1200" i="1" kern="1200" dirty="0">
                <a:solidFill>
                  <a:schemeClr val="tx1"/>
                </a:solidFill>
                <a:effectLst/>
                <a:latin typeface="+mn-lt"/>
                <a:ea typeface="+mn-ea"/>
                <a:cs typeface="+mn-cs"/>
              </a:rPr>
              <a:t>yw’r argymhellion yn yr Adolygiad hwn </a:t>
            </a:r>
            <a:r>
              <a:rPr lang="cy-GB" sz="1200" b="1" i="1" kern="1200" dirty="0">
                <a:solidFill>
                  <a:schemeClr val="tx1"/>
                </a:solidFill>
                <a:effectLst/>
                <a:latin typeface="+mn-lt"/>
                <a:ea typeface="+mn-ea"/>
                <a:cs typeface="+mn-cs"/>
              </a:rPr>
              <a:t>yn golygu bod pwyslais ar unrhyw ddulliau addysgu penodol</a:t>
            </a:r>
            <a:r>
              <a:rPr lang="cy-GB" sz="1200" i="1" kern="1200" dirty="0">
                <a:solidFill>
                  <a:schemeClr val="tx1"/>
                </a:solidFill>
                <a:effectLst/>
                <a:latin typeface="+mn-lt"/>
                <a:ea typeface="+mn-ea"/>
                <a:cs typeface="+mn-cs"/>
              </a:rPr>
              <a:t>: mae penderfyniadau ynghylch addysgu a dysgu’n ymwneud yn benodol iawn â chyd-destunau a dibenion, a’r athrawon eu hunain sydd yn y lle gorau i’w gwneud. Felly ni fyddai’n briodol i’r Adolygiad hwn gynnig cyfarwyddiadau manwl ynghylch dulliau addysgu</a:t>
            </a:r>
            <a:r>
              <a:rPr lang="en-GB" sz="1200" kern="1200" dirty="0">
                <a:solidFill>
                  <a:schemeClr val="tx1"/>
                </a:solidFill>
                <a:effectLst/>
                <a:latin typeface="+mn-lt"/>
                <a:ea typeface="+mn-ea"/>
                <a:cs typeface="+mn-cs"/>
              </a:rPr>
              <a:t>.”</a:t>
            </a:r>
          </a:p>
          <a:p>
            <a:r>
              <a:rPr lang="cy-GB" sz="1200" kern="1200" dirty="0">
                <a:solidFill>
                  <a:schemeClr val="tx1"/>
                </a:solidFill>
                <a:effectLst/>
                <a:latin typeface="+mn-lt"/>
                <a:ea typeface="+mn-ea"/>
                <a:cs typeface="+mn-cs"/>
              </a:rPr>
              <a:t>Mae Donaldson yn ei gwneud yn gwbl glir mai chi’r ymarferydd dosbarth sy'n gwneud y penderfyniadau o ran y dulliau addysgu penodol i’w defnyddio gyda'ch plant yn eich cyd-destun penodol i fodloni eu gofynion dysgu. Mae hyn yn ein harwain at gwestiwn allweddol..."beth  y gallwn ni ei ddefnyddio i'n helpu yn y broses hon o wneud penderfyniadau?</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Slide 23</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Interestingly, Donaldson does state within Successful Futures the following “</a:t>
            </a:r>
            <a:r>
              <a:rPr lang="en-GB" sz="1200" i="1" kern="1200" dirty="0">
                <a:solidFill>
                  <a:schemeClr val="tx1"/>
                </a:solidFill>
                <a:effectLst/>
                <a:latin typeface="+mn-lt"/>
                <a:ea typeface="+mn-ea"/>
                <a:cs typeface="+mn-cs"/>
              </a:rPr>
              <a:t>To be clear, the recommendations of this Review </a:t>
            </a:r>
            <a:r>
              <a:rPr lang="en-GB" sz="1200" b="1" i="1" kern="1200" dirty="0">
                <a:solidFill>
                  <a:schemeClr val="tx1"/>
                </a:solidFill>
                <a:effectLst/>
                <a:latin typeface="+mn-lt"/>
                <a:ea typeface="+mn-ea"/>
                <a:cs typeface="+mn-cs"/>
              </a:rPr>
              <a:t>do not imply an emphasis on any particular teaching approaches</a:t>
            </a:r>
            <a:r>
              <a:rPr lang="en-GB" sz="1200" i="1" kern="1200" dirty="0">
                <a:solidFill>
                  <a:schemeClr val="tx1"/>
                </a:solidFill>
                <a:effectLst/>
                <a:latin typeface="+mn-lt"/>
                <a:ea typeface="+mn-ea"/>
                <a:cs typeface="+mn-cs"/>
              </a:rPr>
              <a:t>: decisions about teaching and learning are very context and purpose specific, and are best taken by teachers themselves. It would, therefore, not be appropriate for this Review to offer detailed prescriptions on teaching methods.”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Donaldson makes it absolutely clear that it is you as the classroom practitioner to make the decisions relating to the specific teaching approaches to utilises with your children in your specific context to meet their learning requirements. This leads us to a key question…”what can we use to aid us in this decision making process? </a:t>
            </a:r>
          </a:p>
          <a:p>
            <a:endParaRPr lang="en-GB" dirty="0"/>
          </a:p>
        </p:txBody>
      </p:sp>
      <p:sp>
        <p:nvSpPr>
          <p:cNvPr id="4" name="Slide Number Placeholder 3"/>
          <p:cNvSpPr>
            <a:spLocks noGrp="1"/>
          </p:cNvSpPr>
          <p:nvPr>
            <p:ph type="sldNum" sz="quarter" idx="5"/>
          </p:nvPr>
        </p:nvSpPr>
        <p:spPr/>
        <p:txBody>
          <a:bodyPr/>
          <a:lstStyle/>
          <a:p>
            <a:fld id="{144C7BE5-998A-4321-BFFC-338FB75FE765}" type="slidenum">
              <a:rPr lang="en-GB" smtClean="0"/>
              <a:t>24</a:t>
            </a:fld>
            <a:endParaRPr lang="en-GB"/>
          </a:p>
        </p:txBody>
      </p:sp>
    </p:spTree>
    <p:extLst>
      <p:ext uri="{BB962C8B-B14F-4D97-AF65-F5344CB8AC3E}">
        <p14:creationId xmlns:p14="http://schemas.microsoft.com/office/powerpoint/2010/main" val="9543615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24</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Felly,  gadewch imi gyflwyno'r Pecyn Offer AG i chi. Wrth wraidd yr adolygiad hwn o dystiolaeth mae'r cwestiwn hollbwysig hwn, Beth </a:t>
            </a:r>
            <a:r>
              <a:rPr lang="cy-GB" sz="1200" i="1" kern="1200" dirty="0">
                <a:solidFill>
                  <a:schemeClr val="tx1"/>
                </a:solidFill>
                <a:effectLst/>
                <a:latin typeface="+mn-lt"/>
                <a:ea typeface="+mn-ea"/>
                <a:cs typeface="+mn-cs"/>
              </a:rPr>
              <a:t>yw'r betiau gorau i athrawon fuddsoddi amser ac ymdrech ynddyn nhw os ydyn nhw am i'w myfyrwyr ddysgu rhagor?"</a:t>
            </a:r>
            <a:r>
              <a:rPr lang="cy-GB" sz="1200" kern="1200" dirty="0">
                <a:solidFill>
                  <a:schemeClr val="tx1"/>
                </a:solidFill>
                <a:effectLst/>
                <a:latin typeface="+mn-lt"/>
                <a:ea typeface="+mn-ea"/>
                <a:cs typeface="+mn-cs"/>
              </a:rPr>
              <a:t> Hwn oedd ffocws yr adolygiad, gan nodi'r betiau gorau, yr agweddau ar addysgu y gallem ni fuddsoddi ein hamser a'n hymdrech i'w gwneud ynddyn nhw er mwyn gwella effeithiolrwydd ein haddysgu a'n dysgu. Gadewch imi ofyn ichi adfyfyrio ar y cwestiynau canlynol, ble rydych chi'n meddwl y dylech chi fuddsoddi eich amser a'ch ymdrechion er mwyn gwella canlyniadau myfyrwyr? Ydy’r rhain yr un peth ar gyfer yr holl ddarpar athrawon ac athrawon sy'n fyfyrwyr sydd wedi bod yn y swydd ers 30 mlynedd?  Ydy newid yn dibynnu ar oedran y plant? Oes angen i ni fuddsoddi amser mewn gwahanol bethau ar gyfer plant CS neu blant CA2? Oes egwyddorion neu agweddau cyffredin cyffredinol y mae angen inni eu datblygu? Oes agweddau cyffredinol ar addysgu y gall pob athro ymdrechu i'w defnyddio i alluogi pob plentyn i ddysgu'n well beth bynnag fo'u hoedran, beth bynnag fo'u cyd-destun? Dyna beth mae'r adolygiad yn ei wneud. Mae'n amlinellu'n glir y betiau gorau i bob athro roi o’u hamser i fuddsoddi ynddyn nhw. Byddwn i’n barod i fetio eich bod chi ar bigau’r drain i ddysgu beth ydyn nhw!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24</a:t>
            </a:r>
          </a:p>
          <a:p>
            <a:r>
              <a:rPr lang="en-GB" sz="1200" kern="1200" dirty="0">
                <a:solidFill>
                  <a:schemeClr val="tx1"/>
                </a:solidFill>
                <a:effectLst/>
                <a:latin typeface="+mn-lt"/>
                <a:ea typeface="+mn-ea"/>
                <a:cs typeface="+mn-cs"/>
              </a:rPr>
              <a:t>So, allow me to introduce you to the GTT. At its heart of this evidence review is this driving question, </a:t>
            </a:r>
            <a:r>
              <a:rPr lang="en-GB" sz="1200" i="1" kern="1200" dirty="0">
                <a:solidFill>
                  <a:schemeClr val="tx1"/>
                </a:solidFill>
                <a:effectLst/>
                <a:latin typeface="+mn-lt"/>
                <a:ea typeface="+mn-ea"/>
                <a:cs typeface="+mn-cs"/>
              </a:rPr>
              <a:t>What are the best bets for teachers to invest time and effort in if they want their students to learn more?” </a:t>
            </a:r>
            <a:r>
              <a:rPr lang="en-GB" sz="1200" kern="1200" dirty="0">
                <a:solidFill>
                  <a:schemeClr val="tx1"/>
                </a:solidFill>
                <a:effectLst/>
                <a:latin typeface="+mn-lt"/>
                <a:ea typeface="+mn-ea"/>
                <a:cs typeface="+mn-cs"/>
              </a:rPr>
              <a:t>This is what the review was focused on, identifying the best bets, the aspects of teaching that we might invest our time and effort into in order to enhance the effectiveness of our teaching and learning. Let me ask you to reflect on the following questions, where do you think you should be investing your time and efforts in order to improve student outcomes? Are these the same for all student teachers and teachers who have been in the job for 30 years?  Does it change depending on the age of the children? Do we need to invest time into different things for FP children than KS2 children? Are there general common principles or aspects that we need to develop? Are there aspects of teaching that all teachers can put effort into to enable all children to learn better regardless of age, regardless of context? This is what the review does. It clearly outlines the best bets for all teachers to invest their time. I bet you can’t wait to find out what they are! </a:t>
            </a:r>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10389313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25</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Dyma nhw! Dyma'r pedwar Dimensiwn y mae'r adolygiad yn eu cynnig. Mae’r dystiolaeth y maen nhw wedi ei hadolygu a'i dehongli yn awgrymu, os bydd athrawon yn rhoi o’u hamser a'u hymdrech i'r dimensiynau hyn, y bydd canlyniadau myfyrwyr yn gwella. Nawr hoffwn i chi  agor eich llyfryn STEER. Yma fe welwch chi adran ar gyfer pob un o bedwar dimensiwn addysgu gwych. Wrth i ni symud drwy weddill y sesiwn CWRDD hon, hoffwn i chi ysgrifennu eich nodiadau yn yr adran briodol. Mae'r sleidiau canlynol yn cynnwys trosolwg o bob dimensiwn yr ydym yn ei archwilio gyda'n gilydd, yna cewch chi gyfle i archwilio'r dimensiynau a'u helfennau ar wahân yn fanylach ac i chi symud yn eich pwysau eich hun.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cy-GB" sz="1200" kern="1200" dirty="0">
                <a:solidFill>
                  <a:schemeClr val="tx1"/>
                </a:solidFill>
                <a:effectLst/>
                <a:latin typeface="+mn-lt"/>
                <a:ea typeface="+mn-ea"/>
                <a:cs typeface="+mn-cs"/>
              </a:rPr>
              <a:t>Felly, y dimensiwn cyntaf yw DEALL Y CYNNWYS, yr ail ddimensiwn yw CREU AMGYLCHEDD CEFNOGOL, y trydydd yw CYNYDDU’R CYFLE I DDYSGU  a'r pedwerydd yw YSGOGI POBL I FEDDWL YN GALED. Ar  hyn o bryd, dydyn ni ddim yn gwybod beth yw ystyr pob un o deitlau’r dimensiynau hyn felly dros yr wyth sleid nesaf hoffwn i chi ddarllen pob crynodeb dimensiwn a gwneud eich nodiadau fel bod gennych ddealltwriaeth 'gyffredinol' dda o bob dimensiwn.</a:t>
            </a:r>
            <a:r>
              <a:rPr lang="en-GB" dirty="0">
                <a:effectLst/>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25</a:t>
            </a:r>
          </a:p>
          <a:p>
            <a:r>
              <a:rPr lang="en-GB" sz="1200" kern="1200" dirty="0">
                <a:solidFill>
                  <a:schemeClr val="tx1"/>
                </a:solidFill>
                <a:effectLst/>
                <a:latin typeface="+mn-lt"/>
                <a:ea typeface="+mn-ea"/>
                <a:cs typeface="+mn-cs"/>
              </a:rPr>
              <a:t>Here they are! These are the four Dimensions that the review proposes. Their review and interpretation of the evidence suggests that if teachers put their time and effort into these dimensions then student outcomes will improve. At this point I would like you to open your STEER booklet. Here you will find a section for each of the four dimensions of great teaching. As we move through the rest of this MEET session I would like you to make your notes in the appropriate sections. The following slides contain an overview of each dimension which we explore together then you will have the opportunity to explore the dimensions and their separate elements in greater detail and for you move at your own pace.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 the first dimension is UNDERSTANDING THE CONTENT, the second dimension is CREATING A SUPPORTIVE ENVIRONMENT, the third MAXIMISING OPPORTUNITY TO LEARN and the forth ACTIVATING HARD THINKING. At the moment, we don’t know what is meant be each of these dimension titles so over the next eight slides I’d like you to read each dimension summary and make your notes so that you have a good ‘general’ understanding of each dimension. </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4207044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34</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Da iawn chi, os chi yw'r sleid hon, rydych chi wedi cwblhau eich nodiadau cryno ac wedi sicrhau bod gennych ddealltwriaeth gyffredinol dda o'r hyn y mae pob dimensiwn yn ei olygu. Yn amlwg, mae'r adolygiad yn mynd yn llawer dyfnach na dim ond amlinellu'r pedwar bet gorau hyn mewn addysgu. Mae pob un o'r dimensiynau wedi'u hisrannu'n elfennau o'r hyn y maent yn eu galw.  Diffinnir 'elfen' yma yn rhywbeth a allai fod yn werth buddsoddi amser ac ymdrech i weithio arno. Mae hwn wedi ei eirio’n ofalus iawn. Mae’n dweud mai’r rhain yw’r pethau efallai yr hoffem ni ystyried eu datblygu yn athro.  Dyma beth mae eu hymchwil yn ei awgrymu ac felly mae angen i ni ei ystyried, adfyfyrio arno a gwerthuso a yw'n rhywbeth y byddwn ni’n ei ddefnyddio i ddylanwadu ar ein haddysgeg.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cy-GB" sz="1200" kern="1200" dirty="0">
                <a:solidFill>
                  <a:schemeClr val="tx1"/>
                </a:solidFill>
                <a:effectLst/>
                <a:latin typeface="+mn-lt"/>
                <a:ea typeface="+mn-ea"/>
                <a:cs typeface="+mn-cs"/>
              </a:rPr>
              <a:t>Felly, fel y gwelwch ar y sleid, dimensiwn 1, mae Deall y cynnwys wedi'i rannu'n 4 elfen a'r hyn a wnawn ni dros yr ychydig sleidiau nesaf yw archwilio'r rhain yn fanylach i ddod yn fwy hyderus gyda'r ymchwil wrth i ni wneud ein nodiadau.</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34</a:t>
            </a:r>
          </a:p>
          <a:p>
            <a:r>
              <a:rPr lang="en-GB" sz="1200" kern="1200" dirty="0">
                <a:solidFill>
                  <a:schemeClr val="tx1"/>
                </a:solidFill>
                <a:effectLst/>
                <a:latin typeface="+mn-lt"/>
                <a:ea typeface="+mn-ea"/>
                <a:cs typeface="+mn-cs"/>
              </a:rPr>
              <a:t>Well done, if you are this slide then you have completed your summary notes and have ensured that you have a good general understanding of what each dimension is all about. Obviously, the review goes a lot deeper than just outlining these four best bets in teaching. Each of the dimensions are sub divided into what they call elements. </a:t>
            </a:r>
            <a:r>
              <a:rPr lang="en-US" sz="1200" kern="1200" dirty="0">
                <a:solidFill>
                  <a:schemeClr val="tx1"/>
                </a:solidFill>
                <a:effectLst/>
                <a:latin typeface="+mn-lt"/>
                <a:ea typeface="+mn-ea"/>
                <a:cs typeface="+mn-cs"/>
              </a:rPr>
              <a:t>An ‘element’ here is defined as something that may be worth investing time and effort to work on. </a:t>
            </a:r>
            <a:r>
              <a:rPr lang="en-GB" sz="1200" kern="1200" dirty="0">
                <a:solidFill>
                  <a:schemeClr val="tx1"/>
                </a:solidFill>
                <a:effectLst/>
                <a:latin typeface="+mn-lt"/>
                <a:ea typeface="+mn-ea"/>
                <a:cs typeface="+mn-cs"/>
              </a:rPr>
              <a:t>This is very cautious wording. They are saying that these are the things that we MIGHT want to consider as a teacher to develop. This is what their research is suggesting and as such we need to consider it, reflect on it and evaluate whether it is something we will use to influence our pedagogy.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 as you can see on the slide, dimension 1, Understanding the content is split into 4 elements and what we do over the next few slides are to explore these in greater detail to become more confident with the research as we make our notes. </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12633907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35</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Fel y gwelwch, mae elfen gyntaf y dimensiwn hwn yn nodi bod angen i ni’n athrawon gael 'gwybodaeth ddofn a rhugl a dealltwriaeth hyblyg o'r cynnwys rydyn ni’n ei addysgu'. Rwy'n siŵr y byddai pob athro yn cytuno bod angen gwybodaeth ddofn arnom ni am y cynnwys rydyn ni’n ei addysgu, mae hynny'n gwneud synnwyr, ond mae ychydig mwy o eiriau allweddol wedi'u cynnwys yma y mae angen i ni eu dadansoddi ac ymchwilio ymhellach iddyn nhw. Yma, roeddwn i am dynnu sylw at y ffaith fod yr adolygiad hwn yn gwneud hyn yn hynod effeithiol i'n helpu i ddatblygu beth yw addysgu da. Er enghraifft, beth mae cael gwybodaeth RUGL a dealltwriaeth HYBLYG yn ei olygu i chi. Os yw’r geirio o ddiddordeb i chi, mae gan yr ymchwil adrannau pellach sy'n mynd yn ddyfnach i'r ymchwil ac sy'n  esbonio popeth yn fanylach a bydda i’n dangos hynny i chi mewn ychydig o amser sleidiau. Felly, am y tro, gwnewch nodyn o'r elfen gyntaf hon.</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35</a:t>
            </a:r>
          </a:p>
          <a:p>
            <a:r>
              <a:rPr lang="en-GB" sz="1200" kern="1200" dirty="0">
                <a:solidFill>
                  <a:schemeClr val="tx1"/>
                </a:solidFill>
                <a:effectLst/>
                <a:latin typeface="+mn-lt"/>
                <a:ea typeface="+mn-ea"/>
                <a:cs typeface="+mn-cs"/>
              </a:rPr>
              <a:t>As you can see that the first element of this dimension identifies that we as teachers need to have a ‘deep and fluent knowledge and flexible understanding of the content we are teaching’. I’m sure that every teacher would agree that we need a deep knowledge of the content we are teaching, that makes sense, but there are a few more key words that have been included here that we need to unpack and investigate further. At this point I just wanted to highlight that this is something that this review does extremely effectively to aid us in developing what good teaching is. For example, what does it mean to you to have a FLUENT knowledge and FLEXIBLE understanding. If you are slightly intrigued by the phrasing used then the research has further sections that go deeper into the research that explain everything in greater detail which I will show you in a few slides time. So, for now make a note of this first element. </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36</a:t>
            </a:fld>
            <a:endParaRPr lang="en-US"/>
          </a:p>
        </p:txBody>
      </p:sp>
    </p:spTree>
    <p:extLst>
      <p:ext uri="{BB962C8B-B14F-4D97-AF65-F5344CB8AC3E}">
        <p14:creationId xmlns:p14="http://schemas.microsoft.com/office/powerpoint/2010/main" val="16378535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36</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Iawn felly dyma ail elfen y dimensiwn cyntaf. Unwaith eto, mae'n golygu gwybodaeth am ein cynnwys. Dylai fod gan athrawon wybodaeth am ofynion dilyniannu’r cwricwlwm a’r dibyniaethau o ran y cynnwys a'r syniadau rydych chi'n eu haddysgu. Cymerwch ychydig o amser i ystyried beth allai hyn ei olygu? Beth yn y byd yw dilyniannu'r cwricwlwm? Beth allai'r dibyniaethau cynnwys fod?  Fel y soniais i’n gynharach, wrth i chi symud drwy weddill y sesiwn yn eich amser eich hun i wneud eich nodiadau, efallai y byddwch chi’n dod ar draws elfennau a allai fod yn anodd i’w deall pan fyddwn ni’n eu darllen nhw am y tro cyntaf. A symud ymlaen i'r sleid nesaf, bydda i’n dangos i chi sut y gallwn ni ddefnyddio'r ddogfen i ddadbacio'r rhain ymhellach ac egluro unrhyw elfennau dryslyd.</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36</a:t>
            </a:r>
          </a:p>
          <a:p>
            <a:r>
              <a:rPr lang="en-GB" sz="1200" kern="1200" dirty="0">
                <a:solidFill>
                  <a:schemeClr val="tx1"/>
                </a:solidFill>
                <a:effectLst/>
                <a:latin typeface="+mn-lt"/>
                <a:ea typeface="+mn-ea"/>
                <a:cs typeface="+mn-cs"/>
              </a:rPr>
              <a:t>Ok so here we have the second element of the first dimension. Again, it is connected to knowing our content. Teachers are to have a knowledge of the requirements of curriculum sequencing and dependencies in relation to the content and ideas you are teaching. Take some time to consider what this might mean? What on earth is curriculum sequencing? What might be the dependencies relating to content? As I mentioned earlier, as you move through the rest of the session in your own time to make your notes you will may come across elements that may be hard to understand when we first read them. If we now move onto the next slide I will show you how we can use the document to unpack these further and clarify any confusing elements.</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9584040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37</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Nawr, dyma ni’n dod i’r agwedd fwyaf trawiadol ar y llenyddiaeth hon, o bosibl. Fel y gwelwch chi o'r sleid a'ch copi eich hun o'r ddogfen, mae gan bob dimensiwn grynodeb. Wedyn mae disgrifiad manwl o'r ymchwil sy’n sail i bob elfen. Er enghraifft, mae'r saeth ar y sgrin yn cyfeirio at yr elfen rydyn ni newydd edrych arni "Y wybodaeth am ofynion dilyniannu'r cwricwlwm ac ati." Roedd rhai ohonom ni braidd yn ddryslyd ynglŷn â beth oedd hyn yn ei olygu mewn gwirionedd. Yma mae'r disgrifiad yn ymhelaethu ymhellach ac yn nodi'r ymchwil a oedd wrth wraidd yr elfen hon. Felly, wrth i chi archwilio pob elfen yn eich pwysau, os yw'r elfen yn ddiddorol a'ch bod am wybod mwy neu os ydych chi am gael canfyddiad dyfnach neu fynd i'r afael â'r hyn y mae'n ei olygu mewn gwirionedd, gallwch chi droi at y disgrifiad cysylltiedig yn y ddogfen. Lle cewch yr holl ffynonellau a chyfeiriadau wedi eu hadolygu gan yr ymchwilwyr.  Yr hyn yr hoffwn i chi ei wneud yn awr yw oedi'r  sleid hon, agor y ddogfen Pecyn Offer AG a dod o hyd i ddimensiwn 1, wedyn ewch i elfen 2 yr ydym yn edrych arni yma ar y sgrin a darllen y paragraff hwnnw a mwynhau darganfod beth yn union yw hanfod yr agwedd bwysig hon ar addysgu gwych. Does wybod, efallai y dowch chi ar draws darn o ymchwil yr hoffech chi ei gynnwys yn eich aseiniad.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37</a:t>
            </a:r>
          </a:p>
          <a:p>
            <a:r>
              <a:rPr lang="en-GB" sz="1200" kern="1200" dirty="0">
                <a:solidFill>
                  <a:schemeClr val="tx1"/>
                </a:solidFill>
                <a:effectLst/>
                <a:latin typeface="+mn-lt"/>
                <a:ea typeface="+mn-ea"/>
                <a:cs typeface="+mn-cs"/>
              </a:rPr>
              <a:t>Now we get to potentially the most impressive aspect of this literature. As you will see from the slide and your own copy of the document each dimension has a summary. Then there is a detailed description of the research that under pins each element. For example, the arrow on the screen is pointing to the element we were just looking at “The knowledge of the requirements of curriculum sequencing etc.” Some of us were a little confused as to what the actually meant. Here the description elaborates further and identifies the research that this element was based on. So, as you explore each element at your own pace now, if the element is interesting and you wish to know more or you want to gain a deeper insight or just get to grips with what it actually means then you can flip to the related description in the document. It is here where you will find all of the sources and references the researchers reviewed. What I would like you to do now is to pause this slide, open the GTT document and find dimension 1, then go to element 2 which we are looking at here on the screen and read that paragraph and enjoy discovering exactly what this important aspect of great teaching is all about. You never know you may come across a piece of research that you might want to include in your assignment.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17697007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38</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Dyma ni wedi cyrraedd elfen tri o ddimensiwn 1 ac mae'r ymchwil yn ein hysbysu ni yma y dylem gael gwybodaeth am dasgau, gweithgareddau ac asesiadau priodol perthnasol y cwricwlwm sydd nid yn unig yn cysylltu â chynnwys y cwricwlwm ac yn datblygu sgiliau ond sydd hefyd â photensial diagnostig a didactig. Ar hyn o bryd, os ydych chi’n ansicr o'r hyn a olygir wrth 'ddiagnostig a didactig' stopiwch, ewch yn ôl i'r ddogfen a dod o hyd i ddisgrifydd yr elfen hon a dysgwch yr eirfa newydd i chi'ch hun. Unwaith eto, yr ydych ar fin holi gweddill yr elfennau drosoch eich hun a byddwn i’n eich annog chi i beidio â rhuthro dros y geiriau allweddol sy'n anghyfarwydd ond i fanteisio ar gyfle'r sesiwn CWRDD hon i ddyfnhau eich dealltwriaeth.  Rwy'n siŵr y byddech chi’n cytuno bod hon yn elfen ddiddorol iawn i fyfyrio arni. Oes gennych chi sawl ffordd o esbonio cysyniad penodol i blant sy’n methu â deall yr esboniad cyntaf?  Ydych chi'n gallu defnyddio cymariaethau i gynorthwyo gyda hyn? Oes gennych chi gyfoeth o enghreifftiau i'w rhannu â phlentyn sy'n dweud nad yw e’n ei gweld hi? Allwch chi ddefnyddio enghreifftiau cysylltiedig yn gyflym sydd wedi eu hanelu at wahanol lefelau ac ati i helpu myfyrwyr i ddeall cysyniadau a syniadau anodd? Yn y bôn, mae'r elfen hon yn awgrymu ein bod ni’n treulio ein hamser a'n hymdrech i helpu ein myfyrwyr i ddysgu. Oes gennych chi fanc o nifer o sylwadau, cyfatebiaethau ac enghreifftiau o'r syniadau a'r cysyniadau rydyn ni’n eu haddysgu.</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cy-GB" sz="1200" kern="1200" dirty="0">
                <a:solidFill>
                  <a:schemeClr val="tx1"/>
                </a:solidFill>
                <a:effectLst/>
                <a:latin typeface="+mn-lt"/>
                <a:ea typeface="+mn-ea"/>
                <a:cs typeface="+mn-cs"/>
              </a:rPr>
              <a:t>Hoffwn i chi wneud eich nodiadau cryno ar hwn a'r sleid nesaf ac wedyn gallwn ni gwrdd yn y pysgod drewllyd!</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38</a:t>
            </a:r>
          </a:p>
          <a:p>
            <a:r>
              <a:rPr lang="en-GB" sz="1200" kern="1200" dirty="0">
                <a:solidFill>
                  <a:schemeClr val="tx1"/>
                </a:solidFill>
                <a:effectLst/>
                <a:latin typeface="+mn-lt"/>
                <a:ea typeface="+mn-ea"/>
                <a:cs typeface="+mn-cs"/>
              </a:rPr>
              <a:t>Here we are at element three of dimension 1 and the research informs here that we should have knowledge of relevant curriculum tasks, activities and appropriate assessments that not only connect to the curriculum content and skill development but also have diagnostic and didactic potential. At this point if you are unsure of what is meant by ‘diagnostic and didactic’ then stop, go back to the document and find the descriptor of this element and teach yourself the new vocabulary. Again, you are about to interrogate the rest of the elements for yourself and I would encourage you to not skip over the key words that are unfamiliar but to take the opportunity of this MEET session to deepen your understanding. I’m sure you would agree that this is a really interesting element to reflect upon. Do you have multiple ways of explaining a particular concept to children who don’t understand the first explanation?  Are you able to use analogies to aid this? Do you have a wealth of examples to share with a child who says I just don’t get it? Can you quickly draw on related examples that are pitched at different levels etc. to aid student understanding of tricky concepts and ideas? This is essence of what this element is suggesting we spend our time and effort in to help our students learning. Do you have a a bank of multiple representations, analogies and examples of the ideas and concepts we are teaching.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would like you to make your summary notes on this and the next slide and I’ll meet you at the stinky fish!</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39</a:t>
            </a:fld>
            <a:endParaRPr lang="en-US"/>
          </a:p>
        </p:txBody>
      </p:sp>
    </p:spTree>
    <p:extLst>
      <p:ext uri="{BB962C8B-B14F-4D97-AF65-F5344CB8AC3E}">
        <p14:creationId xmlns:p14="http://schemas.microsoft.com/office/powerpoint/2010/main" val="7116077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40</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Croeso'n ôl, felly os ydych chi yma, rydych chi newydd fod yn gwneud nodiadau ar y sleid flaenorol sy'n awgrymu y byddem ni, yn athrawon, yn elwa o gael dealltwriaeth o'r strategaethau cyffredin y mae plant yn eu defnyddio a'r camsyniadau cyffredin a'r pethau sy’n rhwystro dysgwyr ynghylch cysyniadau penodol ac ati. Mae eu tystiolaeth yn awgrymu bod angen inni wybod y rhwystrau, yr hyn y mae’r plant yn ei gamddeall am y cynnwys rydyn ni’n ei addysgu. Mae angen i ni fod yn ymwybodol o ble y gall plant fynd o chwith neu gael anhawster mewn sgil neu agwedd benodol ar ddealltwriaeth. Er enghraifft, pan fyddwn ni’n addysgu amser mewn mathemateg, ydych chi’n gwybod ble mae plant yn debygol o fynd o’i le? Wrth gyflwyno'r cloc analog, ydych chi’n ymwybodol o'r camsyniadau cyffredin a'r gwallau cyffredin y mae ein dysgwyr yn eu gwneud wrth ymwneud â'r cynnwys newydd hwn? Nawr os ydych chi'n poeni bod agweddau penodol ar y cwricwlwm, mewn Maes Dysgu a Phrofiad, datganiad Beth sy'n bwysig neu gam dilyniant penodol nad oes gennych chi'r wybodaeth rydyn ni wedi'i nodi dros y tair sleid ddiwethaf eto, 'pysgodyn drewllyd' yw’r enw ar hyn! Nawr beth ydw i'n ei olygu wrth bysgodyn drewllyd? Mae pysgodyn drewllyd yn rhywbeth rydych chi’n ei gario o gwmpas gyda chi, sy'n drewi’n fwy ac yn fwy ac sy'n dechrau achosi problem i chi wrth addysgu. Oes gennych chi bysgodyn drewllyd?  Oes elfen o wybodaeth am gynnwys, agwedd ar y cwricwlwm, darn penodol o wybodaeth neu ddatblygiad sgiliau nad ydych chi’n eu deall eto? Mae pysgodyn drewllyd yn bryder mawr sy'n ymwneud â gwybodaeth benodol am gynnwys. Efallai mai'r ffaith na wnaethoch chi fyth fynd i'r afael â threfnu ffracsiynau neu'n deall yn llawn y gwahaniaeth rhwng enw haniaethol ac enw torfol. Beth bynnag y bo, os nad ydyn ni’n ymdrin ag e, gallai effeithio ar ein gallu i ymgysylltu â'r dimensiwn penodol hwn o addysgu gwych. Felly, yr hyn yr hoffwn i chi ei wneud drosoch chi eich hun yn awr yw adfyfyrio ac ysgrifennu unrhyw ffibr gludiog sydd gennych. Beth yw'r wybodaeth am gynnwys rydych chi’n poeni amdani fwyaf? Gadewch i ni ei adnabod heddiw, ac o bosibl gallech osod targed i chi'ch hun o fynd i'r afael â hyn dros y PAP nesaf. Beth yw eich pysgod drewllyd chi?</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40</a:t>
            </a:r>
          </a:p>
          <a:p>
            <a:r>
              <a:rPr lang="en-GB" sz="1200" kern="1200" dirty="0">
                <a:solidFill>
                  <a:schemeClr val="tx1"/>
                </a:solidFill>
                <a:effectLst/>
                <a:latin typeface="+mn-lt"/>
                <a:ea typeface="+mn-ea"/>
                <a:cs typeface="+mn-cs"/>
              </a:rPr>
              <a:t>Welcome back, so if you are here then you have just been making notes on the previous slide that suggests that as teachers we would benefit from having a understanding of the common strategies that children use and the common misconceptions and sticking points learners have with certain concepts etc. Their evidence suggests that we need to know the sticking points, the misconceptions that children have with the content we are teaching. We need to be aware of where children may go wrong or find difficulty in a particular skill or aspect of understanding. For example, when we are teaching time in mathematics, do you know where children are likely to go wrong? When introducing the analogue clock, are you aware of the common misconceptions and the common errors our learners make when engaging with this new content? Now if you are worried that there are specific aspects of the curriculum, of </a:t>
            </a:r>
            <a:r>
              <a:rPr lang="en-GB" sz="1200" kern="1200" dirty="0" err="1">
                <a:solidFill>
                  <a:schemeClr val="tx1"/>
                </a:solidFill>
                <a:effectLst/>
                <a:latin typeface="+mn-lt"/>
                <a:ea typeface="+mn-ea"/>
                <a:cs typeface="+mn-cs"/>
              </a:rPr>
              <a:t>AoLE</a:t>
            </a:r>
            <a:r>
              <a:rPr lang="en-GB" sz="1200" kern="1200" dirty="0">
                <a:solidFill>
                  <a:schemeClr val="tx1"/>
                </a:solidFill>
                <a:effectLst/>
                <a:latin typeface="+mn-lt"/>
                <a:ea typeface="+mn-ea"/>
                <a:cs typeface="+mn-cs"/>
              </a:rPr>
              <a:t> What matters statements or a particular progression step that you don’t yet have the knowledge that we have identified over the last three slides then this is a ‘stinky fish’! Now what do I mean by stinky fish? A stinky fish is something that you carry around with you that gets smellier and smellier and it actually starts to cause you a problem in your teaching. Do you have a stinky fish?  Is there an element of content knowledge, an aspect of the curriculum, a specific piece of knowledge or skill development that you just don’t understand yet? A stinky fish is a big worry relating to specific content knowledge. It may be the fact you never quite got to grips with ordering fractions or fully understood the difference between an abstract noun and a collective noun. Whatever it may be, if we don’t deal with it could potentially impact our ability to engage with this particular dimension of great teaching. So, what I would like you to do for yourself now is to reflect and write down any sticky fishes you have. What are is the content knowledge that you are most worried about? Let’s identify it today and potentially you could set yourself a target of addressing this over the next PTE. What is your stinky fish?</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6548392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41</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Felly, hyd yn hyn rydyn ni wedi cael cyflwyniad i'r adolygiad pwysig hwn, ac rydyn ni wedi nodi'r pedwar dimensiwn sydd wrth wraidd addysgu gwych ac yn deall fod y rhain wedi'u rhannu'n elfennau ac y gallwn ni ymchwilio'n ddyfnach i'r ffynonellau sy'n eu cefnogi a’r disgrifiadau manwl o bob un. Rwy'n deall nad oes gennych chi ddigon o amser i ddarllen y ddogfen gyfan yn fanwl a gwneud nodiadau cryno priodol i'ch helpu i ddeall, felly dyma'r hyn yr hoffwn i chi ei wneud a hon fydd prif dasg y sesiwn CWRDD hon.  Astudiwch yr ychydig sleidiau nesaf sy'n amlinellu pob un o ddimensiynau addysgu gwych a'u helfennau cysylltiedig. Pan fyddwch chi’n dod ar draws elfen sy'n arbennig o heriol, gadewch y sleidiau a phori’n ddyfnach yn y ddogfen ei hun i egluro geiriau allweddol, dyfnhau eich dealltwriaeth neu fwynhau darganfod yr ymchwil sy'n sail i'r elfennau sydd o’r diddordeb mwyaf i chi. Gwnewch eich nodiadau ar bob un o'r tri dimensiwn sy'n weddill gan y byddwch yn chwilio am dystiolaeth o'r rhain allan yn eich ysgolion lleoliad.  Eich nod chi yw cael blas o'r beth y mae pob dimensiwn yn ei olygu a’r ychydig elfennau allweddol sydd, yn eich barn chi, o ddiddordeb arbennig ym mhob dimensiwn. Ni fyddwch chi’n gallu gwneud nodiadau manwl ar bob un felly byddwch chi’n dewis sut i dreulio'ch amser a pha agweddau y byddwch chi’n eu trafod.  Er mwyn bod yn llwyddiannus mae angen i chi gael dealltwriaeth o'r hyn sy’n gwneud addysgu gwych yn ôl y darn hwn o ymchwil.</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41</a:t>
            </a:r>
          </a:p>
          <a:p>
            <a:r>
              <a:rPr lang="en-GB" sz="1200" kern="1200" dirty="0">
                <a:solidFill>
                  <a:schemeClr val="tx1"/>
                </a:solidFill>
                <a:effectLst/>
                <a:latin typeface="+mn-lt"/>
                <a:ea typeface="+mn-ea"/>
                <a:cs typeface="+mn-cs"/>
              </a:rPr>
              <a:t>So up to this point we have been introduced to this important review, we have identified the four dimensions that make up great teaching and we understand that these are split into elements and that we can delve deeper into the sources that support and the detailed descriptions of each. I understand that you don’t have enough time to read the whole document in detail and make appropriate summary notes to aid your understanding so this is what I would like you to do and this is your main task of this MEET session. Engage with the next few slides that outline each dimension of great teaching and their related elements. When you come across an element that you find particularly challenging then come away from the </a:t>
            </a:r>
            <a:r>
              <a:rPr lang="en-GB" sz="1200" kern="1200" dirty="0" err="1">
                <a:solidFill>
                  <a:schemeClr val="tx1"/>
                </a:solidFill>
                <a:effectLst/>
                <a:latin typeface="+mn-lt"/>
                <a:ea typeface="+mn-ea"/>
                <a:cs typeface="+mn-cs"/>
              </a:rPr>
              <a:t>ppt</a:t>
            </a:r>
            <a:r>
              <a:rPr lang="en-GB" sz="1200" kern="1200" dirty="0">
                <a:solidFill>
                  <a:schemeClr val="tx1"/>
                </a:solidFill>
                <a:effectLst/>
                <a:latin typeface="+mn-lt"/>
                <a:ea typeface="+mn-ea"/>
                <a:cs typeface="+mn-cs"/>
              </a:rPr>
              <a:t> and delve deeper into the document itself to clarify key words, deepen your understanding or just enjoy discovering the research that underpins the elements your find most interesting. Make your notes on each of the remaining three dimensions as you will be looking for evidence of these out in your placement schools. Your aim is for you to get a flavour of what each dimension is all about and few key elements that you find particularly interesting in each dimension. You will not be able to make detailed notes on them all so you choose how you spend your time and which aspects you delve deepen with. To be successful you need to gain an understanding of what THIS piece of research suggests makes great teaching.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292477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Sleid 55</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Felly, llongyfarchiadau os ydych chi wedi dod mor bell â hyn ac wedi cwblhau eich archwiliad o'r Pecyn Cymorth Addysgu Gwych, rwy'n siŵr eich bod chi wedi darganfod rhai elfennau diddorol a phwysig iawn o addysgu gwych rydych chi’n cytuno â nhw'n naturiol ac efallai rhai sydd wedi'ch herio hefyd. Ochr yn ochr â hyn, rwy'n gobeithio eich bod chi wedi manteisio ar y cyfle i ystyried y sylfaen ymchwil a’r dystiolaeth ategol ar gyfer yr adolygiad?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cy-GB" sz="1200" kern="1200" dirty="0">
                <a:solidFill>
                  <a:schemeClr val="tx1"/>
                </a:solidFill>
                <a:effectLst/>
                <a:latin typeface="+mn-lt"/>
                <a:ea typeface="+mn-ea"/>
                <a:cs typeface="+mn-cs"/>
              </a:rPr>
              <a:t>Ar y sleid hon a'r nesaf mae dwy dasg ddewisol i chi eu cwblhau a fydd yn eich helpu i ymwneud ymhellach â'r Pecyn Offer AG. Tasg ddewisol 1 yw sganio'r cod QR neu glicio ar y ddolen ar y sgrin a neidio i'r set Padlet sydd â chwe elfen ysgogi pobl i feddwl yn galed. Yma byddwch chi’n dangos dealltwriaeth o'r rhain drwy nodi sut y gallai pob un o'r rhain edrych yn yr ystafell ddosbarth? Felly, sut y gallai 'strwythuro' edrych yn yr ystafell ddosbarth a gallwch chi roi enghraifft? Os oeddech chi'n deall yr elfen o 'ryngweithio', allwch chi nodi eich syniadau o sut y gallai hynny edrych yn yr amgylchedd dysgu?</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Slide 55</a:t>
            </a:r>
          </a:p>
          <a:p>
            <a:r>
              <a:rPr lang="en-GB" sz="1200" kern="1200" dirty="0">
                <a:solidFill>
                  <a:schemeClr val="tx1"/>
                </a:solidFill>
                <a:effectLst/>
                <a:latin typeface="+mn-lt"/>
                <a:ea typeface="+mn-ea"/>
                <a:cs typeface="+mn-cs"/>
              </a:rPr>
              <a:t>So well done if you have got this far and completed your exploration of the Great Teaching Toolkit I’m sure that you have discovered some really interesting and important elements of great teaching that you naturally agree with and maybe some that have challenged you also. Alongside this I hope you have taken advantage of engaging with the research base and supporting evidence for the review?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On this and the next slide there are two optional tasks for you to complete that will aid your further engagement with the GTT. Optional task 1 is to scan the QR code or click the link onscreen and jump to the </a:t>
            </a:r>
            <a:r>
              <a:rPr lang="en-GB" sz="1200" kern="1200" dirty="0" err="1">
                <a:solidFill>
                  <a:schemeClr val="tx1"/>
                </a:solidFill>
                <a:effectLst/>
                <a:latin typeface="+mn-lt"/>
                <a:ea typeface="+mn-ea"/>
                <a:cs typeface="+mn-cs"/>
              </a:rPr>
              <a:t>Padlet</a:t>
            </a:r>
            <a:r>
              <a:rPr lang="en-GB" sz="1200" kern="1200" dirty="0">
                <a:solidFill>
                  <a:schemeClr val="tx1"/>
                </a:solidFill>
                <a:effectLst/>
                <a:latin typeface="+mn-lt"/>
                <a:ea typeface="+mn-ea"/>
                <a:cs typeface="+mn-cs"/>
              </a:rPr>
              <a:t> set up that has the six elements of activating hard thinking. Here you will demonstrate you understanding of these by noting what might each of these look like in the classroom? So, what might ‘structuring’ look like in the classroom and can you provide an example? If you understood the element of ‘interacting’ then can you note your ideas of what that might look like in the learning environment? </a:t>
            </a:r>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56</a:t>
            </a:fld>
            <a:endParaRPr lang="en-US"/>
          </a:p>
        </p:txBody>
      </p:sp>
    </p:spTree>
    <p:extLst>
      <p:ext uri="{BB962C8B-B14F-4D97-AF65-F5344CB8AC3E}">
        <p14:creationId xmlns:p14="http://schemas.microsoft.com/office/powerpoint/2010/main" val="11988214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58</a:t>
            </a:fld>
            <a:endParaRPr lang="en-US"/>
          </a:p>
        </p:txBody>
      </p:sp>
    </p:spTree>
    <p:extLst>
      <p:ext uri="{BB962C8B-B14F-4D97-AF65-F5344CB8AC3E}">
        <p14:creationId xmlns:p14="http://schemas.microsoft.com/office/powerpoint/2010/main" val="1028117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10/23/23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10/23/23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284219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10/23/23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10/23/23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152468038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17.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8" Type="http://schemas.openxmlformats.org/officeDocument/2006/relationships/hyperlink" Target="https://www.cambridgeinternational.org/Images/584543-great-teaching-toolkit-evidence-review.pdf" TargetMode="External"/><Relationship Id="rId3" Type="http://schemas.openxmlformats.org/officeDocument/2006/relationships/slideLayout" Target="../slideLayouts/slideLayout4.xml"/><Relationship Id="rId7" Type="http://schemas.openxmlformats.org/officeDocument/2006/relationships/image" Target="../media/image20.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9.png"/><Relationship Id="rId5" Type="http://schemas.openxmlformats.org/officeDocument/2006/relationships/image" Target="../media/image18.png"/><Relationship Id="rId10" Type="http://schemas.openxmlformats.org/officeDocument/2006/relationships/image" Target="../media/image4.png"/><Relationship Id="rId4" Type="http://schemas.openxmlformats.org/officeDocument/2006/relationships/notesSlide" Target="../notesSlides/notesSlide15.xml"/><Relationship Id="rId9"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audio" Target="../media/media13.m4a"/><Relationship Id="rId7" Type="http://schemas.openxmlformats.org/officeDocument/2006/relationships/image" Target="../media/image4.png"/><Relationship Id="rId2" Type="http://schemas.microsoft.com/office/2007/relationships/media" Target="../media/media13.m4a"/><Relationship Id="rId1" Type="http://schemas.openxmlformats.org/officeDocument/2006/relationships/video" Target="https://player.vimeo.com/video/427687336?app_id=122963" TargetMode="External"/><Relationship Id="rId6" Type="http://schemas.openxmlformats.org/officeDocument/2006/relationships/image" Target="../media/image22.jpeg"/><Relationship Id="rId5" Type="http://schemas.openxmlformats.org/officeDocument/2006/relationships/notesSlide" Target="../notesSlides/notesSlide16.xml"/><Relationship Id="rId4"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7.xml"/><Relationship Id="rId7" Type="http://schemas.openxmlformats.org/officeDocument/2006/relationships/image" Target="../media/image24.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vimeo.com/427687336" TargetMode="External"/><Relationship Id="rId5" Type="http://schemas.openxmlformats.org/officeDocument/2006/relationships/image" Target="../media/image23.png"/><Relationship Id="rId4" Type="http://schemas.openxmlformats.org/officeDocument/2006/relationships/notesSlide" Target="../notesSlides/notesSlide17.xml"/><Relationship Id="rId9" Type="http://schemas.openxmlformats.org/officeDocument/2006/relationships/image" Target="../media/image4.png"/></Relationships>
</file>

<file path=ppt/slides/_rels/slide2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5.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slideLayout" Target="../slideLayouts/slideLayout7.xml"/><Relationship Id="rId7" Type="http://schemas.openxmlformats.org/officeDocument/2006/relationships/image" Target="../media/image28.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5.png"/><Relationship Id="rId5" Type="http://schemas.openxmlformats.org/officeDocument/2006/relationships/image" Target="../media/image27.png"/><Relationship Id="rId4" Type="http://schemas.openxmlformats.org/officeDocument/2006/relationships/notesSlide" Target="../notesSlides/notesSlide19.xml"/><Relationship Id="rId9" Type="http://schemas.openxmlformats.org/officeDocument/2006/relationships/image" Target="../media/image4.png"/></Relationships>
</file>

<file path=ppt/slides/_rels/slide22.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slideLayout" Target="../slideLayouts/slideLayout7.xml"/><Relationship Id="rId7" Type="http://schemas.openxmlformats.org/officeDocument/2006/relationships/image" Target="../media/image32.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notesSlide" Target="../notesSlides/notesSlide20.xml"/><Relationship Id="rId9"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4.png"/><Relationship Id="rId5" Type="http://schemas.openxmlformats.org/officeDocument/2006/relationships/image" Target="../media/image34.jpg"/><Relationship Id="rId4"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4.png"/><Relationship Id="rId5" Type="http://schemas.openxmlformats.org/officeDocument/2006/relationships/hyperlink" Target="https://gov.wales/sites/default/files/publications/2018-03/successful-futures.pdf" TargetMode="External"/><Relationship Id="rId4" Type="http://schemas.openxmlformats.org/officeDocument/2006/relationships/notesSlide" Target="../notesSlides/notesSlide2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slideLayout" Target="../slideLayouts/slideLayout7.xml"/><Relationship Id="rId7" Type="http://schemas.openxmlformats.org/officeDocument/2006/relationships/image" Target="../media/image37.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notesSlide" Target="../notesSlides/notesSlide24.xml"/><Relationship Id="rId9" Type="http://schemas.openxmlformats.org/officeDocument/2006/relationships/image" Target="../media/image4.png"/></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44.jpe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43.png"/><Relationship Id="rId5" Type="http://schemas.openxmlformats.org/officeDocument/2006/relationships/image" Target="../media/image35.png"/><Relationship Id="rId4" Type="http://schemas.openxmlformats.org/officeDocument/2006/relationships/notesSlide" Target="../notesSlides/notesSlide2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4.png"/><Relationship Id="rId5" Type="http://schemas.openxmlformats.org/officeDocument/2006/relationships/image" Target="../media/image45.png"/><Relationship Id="rId4" Type="http://schemas.openxmlformats.org/officeDocument/2006/relationships/notesSlide" Target="../notesSlides/notesSlide2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png"/><Relationship Id="rId5" Type="http://schemas.openxmlformats.org/officeDocument/2006/relationships/image" Target="../media/image46.png"/><Relationship Id="rId4" Type="http://schemas.openxmlformats.org/officeDocument/2006/relationships/notesSlide" Target="../notesSlides/notesSlide27.xml"/></Relationships>
</file>

<file path=ppt/slides/_rels/slide3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44.jpe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notesSlide" Target="../notesSlides/notesSlide2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notesSlide" Target="../notesSlides/notesSlide29.xml"/></Relationships>
</file>

<file path=ppt/slides/_rels/slide4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notesSlide" Target="../notesSlides/notesSlide30.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53.png"/><Relationship Id="rId5" Type="http://schemas.openxmlformats.org/officeDocument/2006/relationships/image" Target="../media/image36.png"/><Relationship Id="rId4" Type="http://schemas.openxmlformats.org/officeDocument/2006/relationships/notesSlide" Target="../notesSlides/notesSlide31.xml"/></Relationships>
</file>

<file path=ppt/slides/_rels/slide4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8" Type="http://schemas.openxmlformats.org/officeDocument/2006/relationships/hyperlink" Target="http://www.padlet.com/uwtsd/gtt" TargetMode="External"/><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69.png"/><Relationship Id="rId5" Type="http://schemas.openxmlformats.org/officeDocument/2006/relationships/hyperlink" Target="http://www.padlet.com/uwtsd/gttk" TargetMode="External"/><Relationship Id="rId4" Type="http://schemas.openxmlformats.org/officeDocument/2006/relationships/notesSlide" Target="../notesSlides/notesSlide32.xml"/><Relationship Id="rId9" Type="http://schemas.openxmlformats.org/officeDocument/2006/relationships/image" Target="../media/image4.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4.png"/><Relationship Id="rId5" Type="http://schemas.openxmlformats.org/officeDocument/2006/relationships/image" Target="../media/image44.jpeg"/><Relationship Id="rId4" Type="http://schemas.openxmlformats.org/officeDocument/2006/relationships/image" Target="../media/image70.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6380" y="831274"/>
            <a:ext cx="9493135" cy="1015663"/>
          </a:xfrm>
          <a:prstGeom prst="rect">
            <a:avLst/>
          </a:prstGeom>
          <a:noFill/>
        </p:spPr>
        <p:txBody>
          <a:bodyPr wrap="square" rtlCol="0">
            <a:spAutoFit/>
          </a:bodyPr>
          <a:lstStyle/>
          <a:p>
            <a:pPr algn="ctr"/>
            <a:r>
              <a:rPr lang="en-US" sz="6000" dirty="0">
                <a:solidFill>
                  <a:schemeClr val="bg1"/>
                </a:solidFill>
                <a:latin typeface="Bradley Hand" charset="0"/>
                <a:ea typeface="Bradley Hand" charset="0"/>
                <a:cs typeface="Bradley Hand" charset="0"/>
              </a:rPr>
              <a:t>Yr. 2 Bridging   </a:t>
            </a:r>
          </a:p>
        </p:txBody>
      </p:sp>
      <p:sp>
        <p:nvSpPr>
          <p:cNvPr id="2" name="Rectangle 1"/>
          <p:cNvSpPr/>
          <p:nvPr/>
        </p:nvSpPr>
        <p:spPr>
          <a:xfrm>
            <a:off x="704272" y="4457992"/>
            <a:ext cx="7851829" cy="830997"/>
          </a:xfrm>
          <a:prstGeom prst="rect">
            <a:avLst/>
          </a:prstGeom>
        </p:spPr>
        <p:txBody>
          <a:bodyPr wrap="none">
            <a:spAutoFit/>
          </a:bodyPr>
          <a:lstStyle/>
          <a:p>
            <a:pPr algn="ctr"/>
            <a:r>
              <a:rPr lang="en-US" sz="4800" dirty="0">
                <a:solidFill>
                  <a:schemeClr val="bg1"/>
                </a:solidFill>
                <a:latin typeface="Bradley Hand" charset="0"/>
                <a:ea typeface="Bradley Hand" charset="0"/>
                <a:cs typeface="Bradley Hand" charset="0"/>
              </a:rPr>
              <a:t>What makes great teaching?</a:t>
            </a:r>
          </a:p>
        </p:txBody>
      </p:sp>
      <p:pic>
        <p:nvPicPr>
          <p:cNvPr id="5" name="slide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68920" y="5521960"/>
            <a:ext cx="812800" cy="812800"/>
          </a:xfrm>
          <a:prstGeom prst="rect">
            <a:avLst/>
          </a:prstGeom>
        </p:spPr>
      </p:pic>
    </p:spTree>
    <p:extLst>
      <p:ext uri="{BB962C8B-B14F-4D97-AF65-F5344CB8AC3E}">
        <p14:creationId xmlns:p14="http://schemas.microsoft.com/office/powerpoint/2010/main" val="19117599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703"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932CA06-0D36-4563-8090-AD5386795C05}"/>
              </a:ext>
            </a:extLst>
          </p:cNvPr>
          <p:cNvPicPr/>
          <p:nvPr/>
        </p:nvPicPr>
        <p:blipFill>
          <a:blip r:embed="rId5"/>
          <a:stretch>
            <a:fillRect/>
          </a:stretch>
        </p:blipFill>
        <p:spPr>
          <a:xfrm>
            <a:off x="2205898" y="295229"/>
            <a:ext cx="4652010" cy="4154851"/>
          </a:xfrm>
          <a:prstGeom prst="rect">
            <a:avLst/>
          </a:prstGeom>
        </p:spPr>
      </p:pic>
      <p:sp>
        <p:nvSpPr>
          <p:cNvPr id="2" name="TextBox 1">
            <a:extLst>
              <a:ext uri="{FF2B5EF4-FFF2-40B4-BE49-F238E27FC236}">
                <a16:creationId xmlns:a16="http://schemas.microsoft.com/office/drawing/2014/main" id="{A251D0CB-7AC7-496E-AACF-1EB28CC0EC14}"/>
              </a:ext>
            </a:extLst>
          </p:cNvPr>
          <p:cNvSpPr txBox="1"/>
          <p:nvPr/>
        </p:nvSpPr>
        <p:spPr>
          <a:xfrm>
            <a:off x="731882" y="4846320"/>
            <a:ext cx="7600043" cy="138499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Bridging is one way of linking </a:t>
            </a:r>
            <a:r>
              <a:rPr kumimoji="0" lang="en-GB" sz="2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theory</a:t>
            </a: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and </a:t>
            </a:r>
            <a:r>
              <a:rPr kumimoji="0" lang="en-GB" sz="2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practice</a:t>
            </a: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and is a key part of the APLP model for transforming practice.</a:t>
            </a:r>
          </a:p>
        </p:txBody>
      </p:sp>
      <p:pic>
        <p:nvPicPr>
          <p:cNvPr id="3" name="slide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25525" y="5814755"/>
            <a:ext cx="812800" cy="812800"/>
          </a:xfrm>
          <a:prstGeom prst="rect">
            <a:avLst/>
          </a:prstGeom>
        </p:spPr>
      </p:pic>
    </p:spTree>
    <p:extLst>
      <p:ext uri="{BB962C8B-B14F-4D97-AF65-F5344CB8AC3E}">
        <p14:creationId xmlns:p14="http://schemas.microsoft.com/office/powerpoint/2010/main" val="9670309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66"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417B34-49E0-4A9B-BE42-C31EBC48D7B5}"/>
              </a:ext>
            </a:extLst>
          </p:cNvPr>
          <p:cNvSpPr/>
          <p:nvPr/>
        </p:nvSpPr>
        <p:spPr>
          <a:xfrm>
            <a:off x="58056" y="632328"/>
            <a:ext cx="8287657" cy="5548186"/>
          </a:xfrm>
          <a:prstGeom prst="rect">
            <a:avLst/>
          </a:prstGeom>
        </p:spPr>
        <p:txBody>
          <a:bodyPr wrap="square">
            <a:spAutoFit/>
          </a:bodyPr>
          <a:lstStyle/>
          <a:p>
            <a:pPr marL="342900" lvl="0" indent="-342900" algn="just">
              <a:lnSpc>
                <a:spcPct val="115000"/>
              </a:lnSpc>
              <a:spcAft>
                <a:spcPts val="400"/>
              </a:spcAft>
              <a:buFont typeface="Wingdings" panose="05000000000000000000" pitchFamily="2" charset="2"/>
              <a:buChar char=""/>
            </a:pPr>
            <a:r>
              <a:rPr lang="en-GB" sz="2400" dirty="0">
                <a:solidFill>
                  <a:srgbClr val="0070C0"/>
                </a:solidFill>
                <a:latin typeface="Calibri" panose="020F0502020204030204" pitchFamily="34" charset="0"/>
                <a:ea typeface="Calibri" panose="020F0502020204030204" pitchFamily="34" charset="0"/>
                <a:cs typeface="Calibri" panose="020F0502020204030204" pitchFamily="34" charset="0"/>
              </a:rPr>
              <a:t>Meet </a:t>
            </a:r>
            <a:r>
              <a:rPr lang="en-GB" sz="2400" dirty="0">
                <a:latin typeface="Calibri" panose="020F0502020204030204" pitchFamily="34" charset="0"/>
                <a:ea typeface="Calibri" panose="020F0502020204030204" pitchFamily="34" charset="0"/>
                <a:cs typeface="Calibri" panose="020F0502020204030204" pitchFamily="34" charset="0"/>
              </a:rPr>
              <a:t>the ideas either in the university, school or the community and plan for testing;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400"/>
              </a:spcAft>
            </a:pPr>
            <a:r>
              <a:rPr lang="en-GB" sz="2400" i="1" dirty="0">
                <a:latin typeface="Calibri" panose="020F0502020204030204" pitchFamily="34" charset="0"/>
                <a:ea typeface="Calibri" panose="020F0502020204030204" pitchFamily="34" charset="0"/>
                <a:cs typeface="Calibri" panose="020F0502020204030204" pitchFamily="34" charset="0"/>
              </a:rPr>
              <a:t>+ Think research – what has been written about this area?</a:t>
            </a:r>
          </a:p>
          <a:p>
            <a:pPr marL="457200" algn="just">
              <a:lnSpc>
                <a:spcPct val="115000"/>
              </a:lnSpc>
              <a:spcAft>
                <a:spcPts val="4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400"/>
              </a:spcAft>
              <a:buFont typeface="Wingdings" panose="05000000000000000000" pitchFamily="2" charset="2"/>
              <a:buChar char=""/>
            </a:pPr>
            <a:r>
              <a:rPr lang="en-GB" sz="2400" dirty="0">
                <a:solidFill>
                  <a:srgbClr val="0070C0"/>
                </a:solidFill>
                <a:latin typeface="Calibri" panose="020F0502020204030204" pitchFamily="34" charset="0"/>
                <a:ea typeface="Calibri" panose="020F0502020204030204" pitchFamily="34" charset="0"/>
                <a:cs typeface="Calibri" panose="020F0502020204030204" pitchFamily="34" charset="0"/>
              </a:rPr>
              <a:t>Test</a:t>
            </a:r>
            <a:r>
              <a:rPr lang="en-GB" sz="2400" i="1" dirty="0">
                <a:latin typeface="Calibri" panose="020F0502020204030204" pitchFamily="34" charset="0"/>
                <a:ea typeface="Calibri" panose="020F0502020204030204" pitchFamily="34" charset="0"/>
                <a:cs typeface="Calibri" panose="020F0502020204030204" pitchFamily="34" charset="0"/>
              </a:rPr>
              <a:t> </a:t>
            </a:r>
            <a:r>
              <a:rPr lang="en-GB" sz="2400" dirty="0">
                <a:latin typeface="Calibri" panose="020F0502020204030204" pitchFamily="34" charset="0"/>
                <a:ea typeface="Calibri" panose="020F0502020204030204" pitchFamily="34" charset="0"/>
                <a:cs typeface="Calibri" panose="020F0502020204030204" pitchFamily="34" charset="0"/>
              </a:rPr>
              <a:t>the ideas in the classroom;</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400"/>
              </a:spcAft>
            </a:pPr>
            <a:r>
              <a:rPr lang="en-GB" sz="2400" i="1" dirty="0">
                <a:latin typeface="Calibri" panose="020F0502020204030204" pitchFamily="34" charset="0"/>
                <a:ea typeface="Calibri" panose="020F0502020204030204" pitchFamily="34" charset="0"/>
                <a:cs typeface="Calibri" panose="020F0502020204030204" pitchFamily="34" charset="0"/>
              </a:rPr>
              <a:t>+ Think reflect – what was learnt about the strengths and challenges of the test phase?</a:t>
            </a:r>
          </a:p>
          <a:p>
            <a:pPr marL="457200" algn="just">
              <a:lnSpc>
                <a:spcPct val="115000"/>
              </a:lnSpc>
              <a:spcAft>
                <a:spcPts val="4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400"/>
              </a:spcAft>
              <a:buFont typeface="Wingdings" panose="05000000000000000000" pitchFamily="2" charset="2"/>
              <a:buChar char=""/>
            </a:pPr>
            <a:r>
              <a:rPr lang="en-GB" sz="2400" dirty="0">
                <a:solidFill>
                  <a:srgbClr val="0070C0"/>
                </a:solidFill>
                <a:latin typeface="Calibri" panose="020F0502020204030204" pitchFamily="34" charset="0"/>
                <a:ea typeface="Calibri" panose="020F0502020204030204" pitchFamily="34" charset="0"/>
                <a:cs typeface="Calibri" panose="020F0502020204030204" pitchFamily="34" charset="0"/>
              </a:rPr>
              <a:t>Share</a:t>
            </a:r>
            <a:r>
              <a:rPr lang="en-GB" sz="2400" i="1" dirty="0">
                <a:latin typeface="Calibri" panose="020F0502020204030204" pitchFamily="34" charset="0"/>
                <a:ea typeface="Calibri" panose="020F0502020204030204" pitchFamily="34" charset="0"/>
                <a:cs typeface="Calibri" panose="020F0502020204030204" pitchFamily="34" charset="0"/>
              </a:rPr>
              <a:t> </a:t>
            </a:r>
            <a:r>
              <a:rPr lang="en-GB" sz="2400" dirty="0">
                <a:latin typeface="Calibri" panose="020F0502020204030204" pitchFamily="34" charset="0"/>
                <a:ea typeface="Calibri" panose="020F0502020204030204" pitchFamily="34" charset="0"/>
                <a:cs typeface="Calibri" panose="020F0502020204030204" pitchFamily="34" charset="0"/>
              </a:rPr>
              <a:t>the ideas in a professional context with peers and the teaching practice community;</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400"/>
              </a:spcAft>
            </a:pPr>
            <a:r>
              <a:rPr lang="en-GB" sz="2400" i="1" dirty="0">
                <a:latin typeface="Calibri" panose="020F0502020204030204" pitchFamily="34" charset="0"/>
                <a:ea typeface="Calibri" panose="020F0502020204030204" pitchFamily="34" charset="0"/>
                <a:cs typeface="Calibri" panose="020F0502020204030204" pitchFamily="34" charset="0"/>
              </a:rPr>
              <a:t>+ Think evaluate – how will personal practice be transformed for the better?</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6173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559028-194B-5346-8760-165D6A5FDB36}"/>
              </a:ext>
            </a:extLst>
          </p:cNvPr>
          <p:cNvPicPr>
            <a:picLocks noChangeAspect="1"/>
          </p:cNvPicPr>
          <p:nvPr/>
        </p:nvPicPr>
        <p:blipFill>
          <a:blip r:embed="rId5"/>
          <a:stretch>
            <a:fillRect/>
          </a:stretch>
        </p:blipFill>
        <p:spPr>
          <a:xfrm>
            <a:off x="3109161" y="1869665"/>
            <a:ext cx="6034839" cy="4988335"/>
          </a:xfrm>
          <a:prstGeom prst="rect">
            <a:avLst/>
          </a:prstGeom>
        </p:spPr>
      </p:pic>
      <p:pic>
        <p:nvPicPr>
          <p:cNvPr id="8" name="Picture 7">
            <a:extLst>
              <a:ext uri="{FF2B5EF4-FFF2-40B4-BE49-F238E27FC236}">
                <a16:creationId xmlns:a16="http://schemas.microsoft.com/office/drawing/2014/main" id="{39148500-3153-9C41-8C5E-3A9F434D1CD3}"/>
              </a:ext>
            </a:extLst>
          </p:cNvPr>
          <p:cNvPicPr>
            <a:picLocks noChangeAspect="1"/>
          </p:cNvPicPr>
          <p:nvPr/>
        </p:nvPicPr>
        <p:blipFill>
          <a:blip r:embed="rId6"/>
          <a:stretch>
            <a:fillRect/>
          </a:stretch>
        </p:blipFill>
        <p:spPr>
          <a:xfrm rot="1691216">
            <a:off x="2418983" y="1816573"/>
            <a:ext cx="1926350" cy="1926350"/>
          </a:xfrm>
          <a:prstGeom prst="rect">
            <a:avLst/>
          </a:prstGeom>
        </p:spPr>
      </p:pic>
      <p:sp>
        <p:nvSpPr>
          <p:cNvPr id="4" name="Content Placeholder 3"/>
          <p:cNvSpPr>
            <a:spLocks noGrp="1"/>
          </p:cNvSpPr>
          <p:nvPr>
            <p:ph sz="half" idx="1"/>
          </p:nvPr>
        </p:nvSpPr>
        <p:spPr>
          <a:xfrm>
            <a:off x="169333" y="184562"/>
            <a:ext cx="5087278" cy="6465619"/>
          </a:xfrm>
        </p:spPr>
        <p:txBody>
          <a:bodyPr>
            <a:normAutofit/>
          </a:bodyPr>
          <a:lstStyle/>
          <a:p>
            <a:pPr marL="0" indent="0">
              <a:buNone/>
            </a:pPr>
            <a:r>
              <a:rPr lang="en-GB" b="1" dirty="0"/>
              <a:t>Bridging Experience Overview</a:t>
            </a:r>
            <a:r>
              <a:rPr lang="en-GB" dirty="0"/>
              <a:t>: </a:t>
            </a:r>
          </a:p>
          <a:p>
            <a:pPr marL="0" indent="0">
              <a:buNone/>
            </a:pPr>
            <a:r>
              <a:rPr lang="en-GB" dirty="0"/>
              <a:t>To </a:t>
            </a:r>
            <a:r>
              <a:rPr lang="en-GB" b="1" dirty="0"/>
              <a:t>MEET</a:t>
            </a:r>
            <a:r>
              <a:rPr lang="en-GB" dirty="0"/>
              <a:t> and gain an understanding of recent research of classroom practice that suggest the attributes of great teaching.</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2" name="slide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96439" y="5837381"/>
            <a:ext cx="812800" cy="812800"/>
          </a:xfrm>
          <a:prstGeom prst="rect">
            <a:avLst/>
          </a:prstGeom>
        </p:spPr>
      </p:pic>
    </p:spTree>
    <p:extLst>
      <p:ext uri="{BB962C8B-B14F-4D97-AF65-F5344CB8AC3E}">
        <p14:creationId xmlns:p14="http://schemas.microsoft.com/office/powerpoint/2010/main" val="28617219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23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364738" y="201189"/>
            <a:ext cx="5087278" cy="596834"/>
          </a:xfrm>
        </p:spPr>
        <p:txBody>
          <a:bodyPr>
            <a:normAutofit/>
          </a:bodyPr>
          <a:lstStyle/>
          <a:p>
            <a:pPr marL="0" indent="0">
              <a:buNone/>
            </a:pPr>
            <a:r>
              <a:rPr lang="en-GB" b="1" dirty="0"/>
              <a:t>Bridging Experience Overview</a:t>
            </a:r>
            <a:r>
              <a:rPr lang="en-GB" dirty="0"/>
              <a:t>: </a:t>
            </a:r>
          </a:p>
        </p:txBody>
      </p:sp>
      <p:pic>
        <p:nvPicPr>
          <p:cNvPr id="6" name="Picture 5">
            <a:extLst>
              <a:ext uri="{FF2B5EF4-FFF2-40B4-BE49-F238E27FC236}">
                <a16:creationId xmlns:a16="http://schemas.microsoft.com/office/drawing/2014/main" id="{A6559028-194B-5346-8760-165D6A5FDB36}"/>
              </a:ext>
            </a:extLst>
          </p:cNvPr>
          <p:cNvPicPr>
            <a:picLocks noChangeAspect="1"/>
          </p:cNvPicPr>
          <p:nvPr/>
        </p:nvPicPr>
        <p:blipFill>
          <a:blip r:embed="rId3"/>
          <a:stretch>
            <a:fillRect/>
          </a:stretch>
        </p:blipFill>
        <p:spPr>
          <a:xfrm>
            <a:off x="-2652681" y="2953123"/>
            <a:ext cx="6034839" cy="4988335"/>
          </a:xfrm>
          <a:prstGeom prst="rect">
            <a:avLst/>
          </a:prstGeom>
        </p:spPr>
      </p:pic>
      <p:pic>
        <p:nvPicPr>
          <p:cNvPr id="8" name="Picture 7">
            <a:extLst>
              <a:ext uri="{FF2B5EF4-FFF2-40B4-BE49-F238E27FC236}">
                <a16:creationId xmlns:a16="http://schemas.microsoft.com/office/drawing/2014/main" id="{39148500-3153-9C41-8C5E-3A9F434D1CD3}"/>
              </a:ext>
            </a:extLst>
          </p:cNvPr>
          <p:cNvPicPr>
            <a:picLocks noChangeAspect="1"/>
          </p:cNvPicPr>
          <p:nvPr/>
        </p:nvPicPr>
        <p:blipFill>
          <a:blip r:embed="rId4"/>
          <a:stretch>
            <a:fillRect/>
          </a:stretch>
        </p:blipFill>
        <p:spPr>
          <a:xfrm rot="8860176">
            <a:off x="2236103" y="2614595"/>
            <a:ext cx="1926350" cy="1926350"/>
          </a:xfrm>
          <a:prstGeom prst="rect">
            <a:avLst/>
          </a:prstGeom>
        </p:spPr>
      </p:pic>
      <p:sp>
        <p:nvSpPr>
          <p:cNvPr id="2" name="Rectangle 1"/>
          <p:cNvSpPr/>
          <p:nvPr/>
        </p:nvSpPr>
        <p:spPr>
          <a:xfrm>
            <a:off x="4114800" y="798023"/>
            <a:ext cx="4572000" cy="6740307"/>
          </a:xfrm>
          <a:prstGeom prst="rect">
            <a:avLst/>
          </a:prstGeom>
        </p:spPr>
        <p:txBody>
          <a:bodyPr>
            <a:spAutoFit/>
          </a:bodyPr>
          <a:lstStyle/>
          <a:p>
            <a:r>
              <a:rPr lang="cy-GB" sz="2400" dirty="0"/>
              <a:t>During the </a:t>
            </a:r>
            <a:r>
              <a:rPr lang="cy-GB" sz="2400" b="1" dirty="0"/>
              <a:t>TEST</a:t>
            </a:r>
            <a:r>
              <a:rPr lang="cy-GB" sz="2400" dirty="0"/>
              <a:t> phase you will be expected to trial, reflect and develop your use of AfL strategies in a range of contexts.  </a:t>
            </a:r>
          </a:p>
          <a:p>
            <a:endParaRPr lang="cy-GB" sz="2400" dirty="0"/>
          </a:p>
          <a:p>
            <a:r>
              <a:rPr lang="cy-GB" sz="2400" dirty="0"/>
              <a:t>You should aim to trial at least one strategy for each element of Assessment for Learning listed below:</a:t>
            </a:r>
            <a:endParaRPr lang="en-GB" sz="2400" dirty="0"/>
          </a:p>
          <a:p>
            <a:r>
              <a:rPr lang="cy-GB" sz="2400" dirty="0"/>
              <a:t> </a:t>
            </a:r>
            <a:endParaRPr lang="en-GB" sz="2400" dirty="0"/>
          </a:p>
          <a:p>
            <a:pPr marL="342900" lvl="0" indent="-342900">
              <a:buFont typeface="Arial" charset="0"/>
              <a:buChar char="•"/>
            </a:pPr>
            <a:r>
              <a:rPr lang="cy-GB" sz="2400" dirty="0"/>
              <a:t>Sharing criteria with others</a:t>
            </a:r>
            <a:endParaRPr lang="en-GB" sz="2400" dirty="0"/>
          </a:p>
          <a:p>
            <a:pPr marL="342900" lvl="0" indent="-342900">
              <a:buFont typeface="Arial" charset="0"/>
              <a:buChar char="•"/>
            </a:pPr>
            <a:r>
              <a:rPr lang="cy-GB" sz="2400" dirty="0"/>
              <a:t>Quality of questioning / Quality of talk</a:t>
            </a:r>
            <a:endParaRPr lang="en-GB" sz="2400" dirty="0"/>
          </a:p>
          <a:p>
            <a:pPr marL="342900" lvl="0" indent="-342900">
              <a:buFont typeface="Arial" charset="0"/>
              <a:buChar char="•"/>
            </a:pPr>
            <a:r>
              <a:rPr lang="cy-GB" sz="2400" dirty="0"/>
              <a:t>Quality and use of Feedback</a:t>
            </a:r>
            <a:endParaRPr lang="en-GB" sz="2400" dirty="0"/>
          </a:p>
          <a:p>
            <a:pPr marL="342900" lvl="0" indent="-342900">
              <a:buFont typeface="Arial" charset="0"/>
              <a:buChar char="•"/>
            </a:pPr>
            <a:r>
              <a:rPr lang="cy-GB" sz="2400" dirty="0"/>
              <a:t>Peer and self-assesssment </a:t>
            </a:r>
            <a:endParaRPr lang="en-GB" sz="2400" dirty="0"/>
          </a:p>
          <a:p>
            <a:endParaRPr lang="en-GB" dirty="0"/>
          </a:p>
          <a:p>
            <a:endParaRPr lang="en-GB" dirty="0"/>
          </a:p>
          <a:p>
            <a:endParaRPr lang="en-GB" dirty="0"/>
          </a:p>
          <a:p>
            <a:endParaRPr lang="en-GB" dirty="0"/>
          </a:p>
        </p:txBody>
      </p:sp>
      <p:sp>
        <p:nvSpPr>
          <p:cNvPr id="3" name="TextBox 2"/>
          <p:cNvSpPr txBox="1"/>
          <p:nvPr/>
        </p:nvSpPr>
        <p:spPr>
          <a:xfrm>
            <a:off x="-31815" y="963736"/>
            <a:ext cx="3804247" cy="1077218"/>
          </a:xfrm>
          <a:prstGeom prst="rect">
            <a:avLst/>
          </a:prstGeom>
          <a:noFill/>
        </p:spPr>
        <p:txBody>
          <a:bodyPr wrap="none" rtlCol="0">
            <a:spAutoFit/>
          </a:bodyPr>
          <a:lstStyle/>
          <a:p>
            <a:pPr algn="ctr"/>
            <a:endParaRPr lang="en-US" sz="3200" u="sng" dirty="0">
              <a:ea typeface="Casual" charset="0"/>
              <a:cs typeface="Casual" charset="0"/>
            </a:endParaRPr>
          </a:p>
          <a:p>
            <a:pPr algn="ctr"/>
            <a:r>
              <a:rPr lang="en-US" sz="3200" dirty="0">
                <a:ea typeface="Casual" charset="0"/>
                <a:cs typeface="Casual" charset="0"/>
              </a:rPr>
              <a:t> 16/11/23 </a:t>
            </a:r>
            <a:r>
              <a:rPr lang="mr-IN" sz="3200" dirty="0">
                <a:ea typeface="Casual" charset="0"/>
                <a:cs typeface="Casual" charset="0"/>
              </a:rPr>
              <a:t>–</a:t>
            </a:r>
            <a:r>
              <a:rPr lang="en-US" sz="3200" dirty="0">
                <a:ea typeface="Casual" charset="0"/>
                <a:cs typeface="Casual" charset="0"/>
              </a:rPr>
              <a:t> 28/11/23</a:t>
            </a:r>
          </a:p>
        </p:txBody>
      </p:sp>
    </p:spTree>
    <p:extLst>
      <p:ext uri="{BB962C8B-B14F-4D97-AF65-F5344CB8AC3E}">
        <p14:creationId xmlns:p14="http://schemas.microsoft.com/office/powerpoint/2010/main" val="731799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559028-194B-5346-8760-165D6A5FDB36}"/>
              </a:ext>
            </a:extLst>
          </p:cNvPr>
          <p:cNvPicPr>
            <a:picLocks noChangeAspect="1"/>
          </p:cNvPicPr>
          <p:nvPr/>
        </p:nvPicPr>
        <p:blipFill>
          <a:blip r:embed="rId3"/>
          <a:stretch>
            <a:fillRect/>
          </a:stretch>
        </p:blipFill>
        <p:spPr>
          <a:xfrm rot="2701496">
            <a:off x="4895076" y="-858396"/>
            <a:ext cx="6034839" cy="4988335"/>
          </a:xfrm>
          <a:prstGeom prst="rect">
            <a:avLst/>
          </a:prstGeom>
        </p:spPr>
      </p:pic>
      <p:pic>
        <p:nvPicPr>
          <p:cNvPr id="8" name="Picture 7">
            <a:extLst>
              <a:ext uri="{FF2B5EF4-FFF2-40B4-BE49-F238E27FC236}">
                <a16:creationId xmlns:a16="http://schemas.microsoft.com/office/drawing/2014/main" id="{39148500-3153-9C41-8C5E-3A9F434D1CD3}"/>
              </a:ext>
            </a:extLst>
          </p:cNvPr>
          <p:cNvPicPr>
            <a:picLocks noChangeAspect="1"/>
          </p:cNvPicPr>
          <p:nvPr/>
        </p:nvPicPr>
        <p:blipFill>
          <a:blip r:embed="rId4"/>
          <a:stretch>
            <a:fillRect/>
          </a:stretch>
        </p:blipFill>
        <p:spPr>
          <a:xfrm rot="18964670">
            <a:off x="4488841" y="2804996"/>
            <a:ext cx="1926350" cy="1926350"/>
          </a:xfrm>
          <a:prstGeom prst="rect">
            <a:avLst/>
          </a:prstGeom>
        </p:spPr>
      </p:pic>
      <p:sp>
        <p:nvSpPr>
          <p:cNvPr id="2" name="Rectangle 1"/>
          <p:cNvSpPr/>
          <p:nvPr/>
        </p:nvSpPr>
        <p:spPr>
          <a:xfrm>
            <a:off x="364738" y="4712555"/>
            <a:ext cx="8554919" cy="1569660"/>
          </a:xfrm>
          <a:prstGeom prst="rect">
            <a:avLst/>
          </a:prstGeom>
        </p:spPr>
        <p:txBody>
          <a:bodyPr wrap="square">
            <a:spAutoFit/>
          </a:bodyPr>
          <a:lstStyle/>
          <a:p>
            <a:r>
              <a:rPr lang="cy-GB" sz="2400" dirty="0"/>
              <a:t>In the SHARE phase you will be expected to report on </a:t>
            </a:r>
            <a:r>
              <a:rPr lang="cy-GB" sz="2400" b="1" dirty="0"/>
              <a:t>two</a:t>
            </a:r>
            <a:r>
              <a:rPr lang="cy-GB" sz="2400" dirty="0"/>
              <a:t> of the AfL strategies which you trialled during the TEST phase (between 16/11/23 and 28/11/23).​ This will provide you with evidence for your PLP. </a:t>
            </a:r>
            <a:endParaRPr lang="en-GB" sz="2400" dirty="0"/>
          </a:p>
        </p:txBody>
      </p:sp>
      <p:sp>
        <p:nvSpPr>
          <p:cNvPr id="3" name="TextBox 2"/>
          <p:cNvSpPr txBox="1"/>
          <p:nvPr/>
        </p:nvSpPr>
        <p:spPr>
          <a:xfrm>
            <a:off x="46862" y="943416"/>
            <a:ext cx="2645179" cy="1077218"/>
          </a:xfrm>
          <a:prstGeom prst="rect">
            <a:avLst/>
          </a:prstGeom>
          <a:noFill/>
        </p:spPr>
        <p:txBody>
          <a:bodyPr wrap="square" rtlCol="0">
            <a:spAutoFit/>
          </a:bodyPr>
          <a:lstStyle/>
          <a:p>
            <a:pPr algn="ctr"/>
            <a:r>
              <a:rPr lang="en-US" sz="3200" u="sng" dirty="0">
                <a:ea typeface="Casual" charset="0"/>
                <a:cs typeface="Casual" charset="0"/>
              </a:rPr>
              <a:t>ON PTE</a:t>
            </a:r>
          </a:p>
          <a:p>
            <a:pPr algn="ctr"/>
            <a:r>
              <a:rPr lang="en-US" sz="3200" dirty="0">
                <a:ea typeface="Casual" charset="0"/>
                <a:cs typeface="Casual" charset="0"/>
              </a:rPr>
              <a:t>29/11/23</a:t>
            </a:r>
          </a:p>
        </p:txBody>
      </p:sp>
      <p:sp>
        <p:nvSpPr>
          <p:cNvPr id="4" name="Content Placeholder 3"/>
          <p:cNvSpPr>
            <a:spLocks noGrp="1"/>
          </p:cNvSpPr>
          <p:nvPr>
            <p:ph sz="half" idx="1"/>
          </p:nvPr>
        </p:nvSpPr>
        <p:spPr>
          <a:xfrm>
            <a:off x="364738" y="201189"/>
            <a:ext cx="5087278" cy="596834"/>
          </a:xfrm>
        </p:spPr>
        <p:txBody>
          <a:bodyPr>
            <a:normAutofit/>
          </a:bodyPr>
          <a:lstStyle/>
          <a:p>
            <a:pPr marL="0" indent="0">
              <a:buNone/>
            </a:pPr>
            <a:r>
              <a:rPr lang="en-GB" b="1" dirty="0"/>
              <a:t>Bridging Experience Overview</a:t>
            </a:r>
            <a:r>
              <a:rPr lang="en-GB" dirty="0"/>
              <a:t>: </a:t>
            </a: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4738" y="2077112"/>
            <a:ext cx="3445592" cy="1938361"/>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15775" y="3196667"/>
            <a:ext cx="1538600" cy="1538600"/>
          </a:xfrm>
          <a:prstGeom prst="rect">
            <a:avLst/>
          </a:prstGeom>
        </p:spPr>
      </p:pic>
    </p:spTree>
    <p:extLst>
      <p:ext uri="{BB962C8B-B14F-4D97-AF65-F5344CB8AC3E}">
        <p14:creationId xmlns:p14="http://schemas.microsoft.com/office/powerpoint/2010/main" val="384219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559028-194B-5346-8760-165D6A5FDB36}"/>
              </a:ext>
            </a:extLst>
          </p:cNvPr>
          <p:cNvPicPr>
            <a:picLocks noChangeAspect="1"/>
          </p:cNvPicPr>
          <p:nvPr/>
        </p:nvPicPr>
        <p:blipFill>
          <a:blip r:embed="rId5"/>
          <a:stretch>
            <a:fillRect/>
          </a:stretch>
        </p:blipFill>
        <p:spPr>
          <a:xfrm rot="2701496">
            <a:off x="4895076" y="-858396"/>
            <a:ext cx="6034839" cy="4988335"/>
          </a:xfrm>
          <a:prstGeom prst="rect">
            <a:avLst/>
          </a:prstGeom>
        </p:spPr>
      </p:pic>
      <p:pic>
        <p:nvPicPr>
          <p:cNvPr id="8" name="Picture 7">
            <a:extLst>
              <a:ext uri="{FF2B5EF4-FFF2-40B4-BE49-F238E27FC236}">
                <a16:creationId xmlns:a16="http://schemas.microsoft.com/office/drawing/2014/main" id="{39148500-3153-9C41-8C5E-3A9F434D1CD3}"/>
              </a:ext>
            </a:extLst>
          </p:cNvPr>
          <p:cNvPicPr>
            <a:picLocks noChangeAspect="1"/>
          </p:cNvPicPr>
          <p:nvPr/>
        </p:nvPicPr>
        <p:blipFill>
          <a:blip r:embed="rId6"/>
          <a:stretch>
            <a:fillRect/>
          </a:stretch>
        </p:blipFill>
        <p:spPr>
          <a:xfrm rot="18964670">
            <a:off x="4414095" y="2482042"/>
            <a:ext cx="1926350" cy="1926350"/>
          </a:xfrm>
          <a:prstGeom prst="rect">
            <a:avLst/>
          </a:prstGeom>
        </p:spPr>
      </p:pic>
      <p:sp>
        <p:nvSpPr>
          <p:cNvPr id="4" name="Content Placeholder 3"/>
          <p:cNvSpPr>
            <a:spLocks noGrp="1"/>
          </p:cNvSpPr>
          <p:nvPr>
            <p:ph sz="half" idx="1"/>
          </p:nvPr>
        </p:nvSpPr>
        <p:spPr>
          <a:xfrm>
            <a:off x="364738" y="201189"/>
            <a:ext cx="5087278" cy="596834"/>
          </a:xfrm>
        </p:spPr>
        <p:txBody>
          <a:bodyPr>
            <a:normAutofit/>
          </a:bodyPr>
          <a:lstStyle/>
          <a:p>
            <a:pPr marL="0" indent="0">
              <a:buNone/>
            </a:pPr>
            <a:r>
              <a:rPr lang="en-GB" b="1" dirty="0"/>
              <a:t>Bridging Experience Overview</a:t>
            </a:r>
            <a:r>
              <a:rPr lang="en-GB" dirty="0"/>
              <a:t>: </a:t>
            </a:r>
          </a:p>
        </p:txBody>
      </p:sp>
      <p:sp>
        <p:nvSpPr>
          <p:cNvPr id="9" name="Rectangle 8"/>
          <p:cNvSpPr/>
          <p:nvPr/>
        </p:nvSpPr>
        <p:spPr>
          <a:xfrm>
            <a:off x="207819" y="1067448"/>
            <a:ext cx="4606014" cy="2677656"/>
          </a:xfrm>
          <a:prstGeom prst="rect">
            <a:avLst/>
          </a:prstGeom>
        </p:spPr>
        <p:txBody>
          <a:bodyPr wrap="square">
            <a:spAutoFit/>
          </a:bodyPr>
          <a:lstStyle/>
          <a:p>
            <a:pPr algn="ctr"/>
            <a:r>
              <a:rPr lang="cy-GB" sz="2800" dirty="0">
                <a:latin typeface="Casual" charset="0"/>
                <a:ea typeface="Casual" charset="0"/>
                <a:cs typeface="Casual" charset="0"/>
              </a:rPr>
              <a:t>Use</a:t>
            </a:r>
          </a:p>
          <a:p>
            <a:pPr algn="ctr"/>
            <a:r>
              <a:rPr lang="cy-GB" sz="2800" dirty="0">
                <a:solidFill>
                  <a:srgbClr val="7CC5DD"/>
                </a:solidFill>
                <a:latin typeface="Casual" charset="0"/>
                <a:ea typeface="Casual" charset="0"/>
                <a:cs typeface="Casual" charset="0"/>
              </a:rPr>
              <a:t>“What Went Well” </a:t>
            </a:r>
          </a:p>
          <a:p>
            <a:pPr algn="ctr"/>
            <a:r>
              <a:rPr lang="cy-GB" sz="2800" dirty="0">
                <a:latin typeface="Casual" charset="0"/>
                <a:ea typeface="Casual" charset="0"/>
                <a:cs typeface="Casual" charset="0"/>
              </a:rPr>
              <a:t>and </a:t>
            </a:r>
          </a:p>
          <a:p>
            <a:pPr algn="ctr"/>
            <a:r>
              <a:rPr lang="cy-GB" sz="2800" dirty="0">
                <a:solidFill>
                  <a:srgbClr val="7CC5DD"/>
                </a:solidFill>
                <a:latin typeface="Casual" charset="0"/>
                <a:ea typeface="Casual" charset="0"/>
                <a:cs typeface="Casual" charset="0"/>
              </a:rPr>
              <a:t>“Even Better If” </a:t>
            </a:r>
          </a:p>
          <a:p>
            <a:pPr algn="ctr"/>
            <a:r>
              <a:rPr lang="cy-GB" sz="2800" dirty="0">
                <a:latin typeface="Casual" charset="0"/>
                <a:ea typeface="Casual" charset="0"/>
                <a:cs typeface="Casual" charset="0"/>
              </a:rPr>
              <a:t>to self-assess your experience.</a:t>
            </a:r>
          </a:p>
        </p:txBody>
      </p:sp>
      <p:sp>
        <p:nvSpPr>
          <p:cNvPr id="10" name="Rectangle 9"/>
          <p:cNvSpPr/>
          <p:nvPr/>
        </p:nvSpPr>
        <p:spPr>
          <a:xfrm>
            <a:off x="207819" y="4127141"/>
            <a:ext cx="8204661" cy="2677656"/>
          </a:xfrm>
          <a:prstGeom prst="rect">
            <a:avLst/>
          </a:prstGeom>
        </p:spPr>
        <p:txBody>
          <a:bodyPr wrap="square">
            <a:spAutoFit/>
          </a:bodyPr>
          <a:lstStyle/>
          <a:p>
            <a:r>
              <a:rPr lang="cy-GB" sz="2400" dirty="0">
                <a:latin typeface="Arial" charset="0"/>
                <a:ea typeface="Arial" charset="0"/>
                <a:cs typeface="Arial" charset="0"/>
              </a:rPr>
              <a:t>Prepare a </a:t>
            </a:r>
            <a:r>
              <a:rPr lang="cy-GB" sz="2400" dirty="0">
                <a:solidFill>
                  <a:srgbClr val="00B050"/>
                </a:solidFill>
                <a:latin typeface="Arial" charset="0"/>
                <a:ea typeface="Arial" charset="0"/>
                <a:cs typeface="Arial" charset="0"/>
              </a:rPr>
              <a:t>5-10 minute </a:t>
            </a:r>
            <a:r>
              <a:rPr lang="cy-GB" sz="2400" dirty="0">
                <a:latin typeface="Arial" charset="0"/>
                <a:ea typeface="Arial" charset="0"/>
                <a:cs typeface="Arial" charset="0"/>
              </a:rPr>
              <a:t>presentation in the form of a pre recorded video or a live presentation showing photgraphs to illustrate your findings from the Test phase in your placement school.</a:t>
            </a:r>
          </a:p>
          <a:p>
            <a:endParaRPr lang="cy-GB" sz="2400" dirty="0">
              <a:latin typeface="Arial" charset="0"/>
              <a:ea typeface="Arial" charset="0"/>
              <a:cs typeface="Arial" charset="0"/>
            </a:endParaRPr>
          </a:p>
          <a:p>
            <a:r>
              <a:rPr lang="cy-GB" sz="2400" dirty="0">
                <a:latin typeface="Arial" charset="0"/>
                <a:ea typeface="Arial" charset="0"/>
                <a:cs typeface="Arial" charset="0"/>
              </a:rPr>
              <a:t>Remember to include a degree of criticality by making links to any research, reading, or theory you have encountered.</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31200" y="5991997"/>
            <a:ext cx="812800" cy="812800"/>
          </a:xfrm>
          <a:prstGeom prst="rect">
            <a:avLst/>
          </a:prstGeom>
        </p:spPr>
      </p:pic>
    </p:spTree>
    <p:extLst>
      <p:ext uri="{BB962C8B-B14F-4D97-AF65-F5344CB8AC3E}">
        <p14:creationId xmlns:p14="http://schemas.microsoft.com/office/powerpoint/2010/main" val="18027997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800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BEF8D-E204-407B-AC86-10A090C8DE70}"/>
              </a:ext>
            </a:extLst>
          </p:cNvPr>
          <p:cNvSpPr>
            <a:spLocks noGrp="1"/>
          </p:cNvSpPr>
          <p:nvPr>
            <p:ph type="title"/>
          </p:nvPr>
        </p:nvSpPr>
        <p:spPr>
          <a:xfrm>
            <a:off x="628650" y="0"/>
            <a:ext cx="8103870" cy="1325563"/>
          </a:xfrm>
        </p:spPr>
        <p:txBody>
          <a:bodyPr>
            <a:normAutofit/>
          </a:bodyPr>
          <a:lstStyle/>
          <a:p>
            <a:r>
              <a:rPr lang="en-GB" sz="3600" b="1" dirty="0">
                <a:latin typeface="Bradley Hand" charset="0"/>
                <a:ea typeface="Bradley Hand" charset="0"/>
                <a:cs typeface="Bradley Hand" charset="0"/>
              </a:rPr>
              <a:t>Further Share Day Presentation details</a:t>
            </a:r>
          </a:p>
        </p:txBody>
      </p:sp>
      <p:sp>
        <p:nvSpPr>
          <p:cNvPr id="3" name="Content Placeholder 2">
            <a:extLst>
              <a:ext uri="{FF2B5EF4-FFF2-40B4-BE49-F238E27FC236}">
                <a16:creationId xmlns:a16="http://schemas.microsoft.com/office/drawing/2014/main" id="{658B6102-AC30-4F06-9537-32FE2AC64C22}"/>
              </a:ext>
            </a:extLst>
          </p:cNvPr>
          <p:cNvSpPr>
            <a:spLocks noGrp="1"/>
          </p:cNvSpPr>
          <p:nvPr>
            <p:ph idx="1"/>
          </p:nvPr>
        </p:nvSpPr>
        <p:spPr>
          <a:xfrm>
            <a:off x="372913" y="1189342"/>
            <a:ext cx="8229600" cy="4982858"/>
          </a:xfrm>
        </p:spPr>
        <p:txBody>
          <a:bodyPr>
            <a:normAutofit fontScale="92500" lnSpcReduction="20000"/>
          </a:bodyPr>
          <a:lstStyle/>
          <a:p>
            <a:r>
              <a:rPr lang="en-GB" dirty="0">
                <a:latin typeface="Calibri" panose="020F0502020204030204" pitchFamily="34" charset="0"/>
                <a:cs typeface="Calibri" panose="020F0502020204030204" pitchFamily="34" charset="0"/>
              </a:rPr>
              <a:t>Prepare a 5-10 minute presentation to share with your fellow network student-teachers, the Network Lead and University Tutor (Professional/Curriculum) .</a:t>
            </a:r>
          </a:p>
          <a:p>
            <a:r>
              <a:rPr lang="en-GB" dirty="0">
                <a:latin typeface="Calibri" panose="020F0502020204030204" pitchFamily="34" charset="0"/>
                <a:cs typeface="Calibri" panose="020F0502020204030204" pitchFamily="34" charset="0"/>
              </a:rPr>
              <a:t>Present your findings and reflections.</a:t>
            </a:r>
          </a:p>
          <a:p>
            <a:r>
              <a:rPr lang="en-GB" dirty="0">
                <a:latin typeface="Calibri" panose="020F0502020204030204" pitchFamily="34" charset="0"/>
                <a:cs typeface="Calibri" panose="020F0502020204030204" pitchFamily="34" charset="0"/>
              </a:rPr>
              <a:t>Be critical in your thinking.</a:t>
            </a:r>
          </a:p>
          <a:p>
            <a:r>
              <a:rPr lang="en-GB" dirty="0">
                <a:latin typeface="Calibri" panose="020F0502020204030204" pitchFamily="34" charset="0"/>
                <a:cs typeface="Calibri" panose="020F0502020204030204" pitchFamily="34" charset="0"/>
              </a:rPr>
              <a:t>Compare the theory with practice (link what you have tested with literature you have engaged with).</a:t>
            </a:r>
          </a:p>
          <a:p>
            <a:r>
              <a:rPr lang="en-GB" dirty="0">
                <a:latin typeface="Calibri" panose="020F0502020204030204" pitchFamily="34" charset="0"/>
                <a:cs typeface="Calibri" panose="020F0502020204030204" pitchFamily="34" charset="0"/>
              </a:rPr>
              <a:t>Consider similarities and differences, along with comparisons between the input in the meet stage, and your experiences in the test phase.</a:t>
            </a:r>
          </a:p>
          <a:p>
            <a:r>
              <a:rPr lang="en-GB" dirty="0">
                <a:latin typeface="Calibri" panose="020F0502020204030204" pitchFamily="34" charset="0"/>
                <a:cs typeface="Calibri" panose="020F0502020204030204" pitchFamily="34" charset="0"/>
              </a:rPr>
              <a:t>The Network Lead and Curriculum Tutor will both act in the role of the discussant – they will challenge assumptions, encourage divergent thinking and encourage you to see remote associations.</a:t>
            </a:r>
            <a:r>
              <a:rPr lang="en-GB" dirty="0"/>
              <a:t>  </a:t>
            </a:r>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82280" y="5567680"/>
            <a:ext cx="812800" cy="812800"/>
          </a:xfrm>
          <a:prstGeom prst="rect">
            <a:avLst/>
          </a:prstGeom>
        </p:spPr>
      </p:pic>
    </p:spTree>
    <p:extLst>
      <p:ext uri="{BB962C8B-B14F-4D97-AF65-F5344CB8AC3E}">
        <p14:creationId xmlns:p14="http://schemas.microsoft.com/office/powerpoint/2010/main" val="8637971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4877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D7C12-3D85-42FC-9FEC-7BE0F1D57DFE}"/>
              </a:ext>
            </a:extLst>
          </p:cNvPr>
          <p:cNvSpPr>
            <a:spLocks noGrp="1"/>
          </p:cNvSpPr>
          <p:nvPr>
            <p:ph type="title"/>
          </p:nvPr>
        </p:nvSpPr>
        <p:spPr>
          <a:xfrm>
            <a:off x="3830555" y="347867"/>
            <a:ext cx="3288256" cy="726695"/>
          </a:xfrm>
        </p:spPr>
        <p:txBody>
          <a:bodyPr>
            <a:normAutofit/>
          </a:bodyPr>
          <a:lstStyle/>
          <a:p>
            <a:pPr>
              <a:spcAft>
                <a:spcPts val="0"/>
              </a:spcAft>
            </a:pPr>
            <a:r>
              <a:rPr lang="cy-GB" sz="3600" dirty="0">
                <a:effectLst/>
                <a:latin typeface="Calibri" panose="020F0502020204030204" pitchFamily="34" charset="0"/>
                <a:ea typeface="Times New Roman" panose="02020603050405020304" pitchFamily="18" charset="0"/>
              </a:rPr>
              <a:t>Considerations</a:t>
            </a:r>
            <a:endParaRPr lang="en-GB" sz="3600" dirty="0">
              <a:effectLst/>
              <a:latin typeface="Times New Roman" panose="02020603050405020304" pitchFamily="18" charset="0"/>
              <a:ea typeface="Times New Roman" panose="02020603050405020304" pitchFamily="18" charset="0"/>
            </a:endParaRPr>
          </a:p>
        </p:txBody>
      </p:sp>
      <p:sp>
        <p:nvSpPr>
          <p:cNvPr id="4" name="Content Placeholder 3">
            <a:extLst>
              <a:ext uri="{FF2B5EF4-FFF2-40B4-BE49-F238E27FC236}">
                <a16:creationId xmlns:a16="http://schemas.microsoft.com/office/drawing/2014/main" id="{4BB8AB05-368D-4518-BDDE-A477100C940A}"/>
              </a:ext>
            </a:extLst>
          </p:cNvPr>
          <p:cNvSpPr>
            <a:spLocks noGrp="1"/>
          </p:cNvSpPr>
          <p:nvPr>
            <p:ph sz="half" idx="2"/>
          </p:nvPr>
        </p:nvSpPr>
        <p:spPr>
          <a:xfrm>
            <a:off x="465514" y="1290186"/>
            <a:ext cx="8118928" cy="4227157"/>
          </a:xfrm>
        </p:spPr>
        <p:txBody>
          <a:bodyPr>
            <a:noAutofit/>
          </a:bodyPr>
          <a:lstStyle/>
          <a:p>
            <a:pPr marL="342900" lvl="0" indent="-342900">
              <a:spcAft>
                <a:spcPts val="0"/>
              </a:spcAft>
              <a:buFont typeface="Wingdings" panose="05000000000000000000" pitchFamily="2" charset="2"/>
              <a:buChar char=""/>
            </a:pPr>
            <a:r>
              <a:rPr lang="cy-GB" dirty="0">
                <a:effectLst/>
                <a:latin typeface="Arial" charset="0"/>
                <a:ea typeface="Arial" charset="0"/>
                <a:cs typeface="Arial" charset="0"/>
              </a:rPr>
              <a:t>There should be </a:t>
            </a:r>
            <a:r>
              <a:rPr lang="cy-GB" dirty="0">
                <a:solidFill>
                  <a:srgbClr val="00B0F0"/>
                </a:solidFill>
                <a:effectLst/>
                <a:latin typeface="Arial" charset="0"/>
                <a:ea typeface="Arial" charset="0"/>
                <a:cs typeface="Arial" charset="0"/>
              </a:rPr>
              <a:t>no criticism or judgements </a:t>
            </a:r>
            <a:r>
              <a:rPr lang="cy-GB" dirty="0">
                <a:effectLst/>
                <a:latin typeface="Arial" charset="0"/>
                <a:ea typeface="Arial" charset="0"/>
                <a:cs typeface="Arial" charset="0"/>
              </a:rPr>
              <a:t>on your placement school’s AfL provision made in your work.</a:t>
            </a:r>
            <a:endParaRPr lang="en-GB" dirty="0">
              <a:effectLst/>
              <a:latin typeface="Arial" charset="0"/>
              <a:ea typeface="Arial" charset="0"/>
              <a:cs typeface="Arial" charset="0"/>
            </a:endParaRPr>
          </a:p>
          <a:p>
            <a:pPr marL="342900" lvl="0" indent="-342900">
              <a:spcAft>
                <a:spcPts val="0"/>
              </a:spcAft>
              <a:buFont typeface="Wingdings" panose="05000000000000000000" pitchFamily="2" charset="2"/>
              <a:buChar char=""/>
            </a:pPr>
            <a:r>
              <a:rPr lang="cy-GB" dirty="0">
                <a:effectLst/>
                <a:latin typeface="Arial" charset="0"/>
                <a:ea typeface="Arial" charset="0"/>
                <a:cs typeface="Arial" charset="0"/>
              </a:rPr>
              <a:t>Keep all pupils, staff and other </a:t>
            </a:r>
            <a:r>
              <a:rPr lang="cy-GB" dirty="0">
                <a:solidFill>
                  <a:srgbClr val="00B0F0"/>
                </a:solidFill>
                <a:effectLst/>
                <a:latin typeface="Arial" charset="0"/>
                <a:ea typeface="Arial" charset="0"/>
                <a:cs typeface="Arial" charset="0"/>
              </a:rPr>
              <a:t>stakeholders anonymous </a:t>
            </a:r>
            <a:r>
              <a:rPr lang="cy-GB" dirty="0">
                <a:effectLst/>
                <a:latin typeface="Arial" charset="0"/>
                <a:ea typeface="Arial" charset="0"/>
                <a:cs typeface="Arial" charset="0"/>
              </a:rPr>
              <a:t>throughout.</a:t>
            </a:r>
            <a:endParaRPr lang="en-GB" dirty="0">
              <a:effectLst/>
              <a:latin typeface="Arial" charset="0"/>
              <a:ea typeface="Arial" charset="0"/>
              <a:cs typeface="Arial" charset="0"/>
            </a:endParaRPr>
          </a:p>
          <a:p>
            <a:pPr marL="342900" lvl="0" indent="-342900">
              <a:spcAft>
                <a:spcPts val="0"/>
              </a:spcAft>
              <a:buFont typeface="Wingdings" panose="05000000000000000000" pitchFamily="2" charset="2"/>
              <a:buChar char=""/>
            </a:pPr>
            <a:r>
              <a:rPr lang="cy-GB" dirty="0">
                <a:effectLst/>
                <a:latin typeface="Arial" charset="0"/>
                <a:ea typeface="Arial" charset="0"/>
                <a:cs typeface="Arial" charset="0"/>
              </a:rPr>
              <a:t>If more than one of you are at the same placement school ensure that you address </a:t>
            </a:r>
            <a:r>
              <a:rPr lang="cy-GB" dirty="0">
                <a:solidFill>
                  <a:srgbClr val="00B0F0"/>
                </a:solidFill>
                <a:effectLst/>
                <a:latin typeface="Arial" charset="0"/>
                <a:ea typeface="Arial" charset="0"/>
                <a:cs typeface="Arial" charset="0"/>
              </a:rPr>
              <a:t>different strategies, where possible.</a:t>
            </a:r>
            <a:endParaRPr lang="en-GB" dirty="0">
              <a:solidFill>
                <a:srgbClr val="00B0F0"/>
              </a:solidFill>
              <a:effectLst/>
              <a:latin typeface="Arial" charset="0"/>
              <a:ea typeface="Arial" charset="0"/>
              <a:cs typeface="Arial" charset="0"/>
            </a:endParaRPr>
          </a:p>
          <a:p>
            <a:pPr marL="342900" lvl="0" indent="-342900">
              <a:spcAft>
                <a:spcPts val="0"/>
              </a:spcAft>
              <a:buFont typeface="Wingdings" panose="05000000000000000000" pitchFamily="2" charset="2"/>
              <a:buChar char=""/>
            </a:pPr>
            <a:r>
              <a:rPr lang="cy-GB" dirty="0">
                <a:effectLst/>
                <a:latin typeface="Arial" charset="0"/>
                <a:ea typeface="Arial" charset="0"/>
                <a:cs typeface="Arial" charset="0"/>
              </a:rPr>
              <a:t>Be </a:t>
            </a:r>
            <a:r>
              <a:rPr lang="cy-GB" dirty="0">
                <a:solidFill>
                  <a:srgbClr val="00B0F0"/>
                </a:solidFill>
                <a:effectLst/>
                <a:latin typeface="Arial" charset="0"/>
                <a:ea typeface="Arial" charset="0"/>
                <a:cs typeface="Arial" charset="0"/>
              </a:rPr>
              <a:t>prepared to answer questions </a:t>
            </a:r>
            <a:r>
              <a:rPr lang="cy-GB" dirty="0">
                <a:effectLst/>
                <a:latin typeface="Arial" charset="0"/>
                <a:ea typeface="Arial" charset="0"/>
                <a:cs typeface="Arial" charset="0"/>
              </a:rPr>
              <a:t>about your presentation and to receive feedback from peers, school staff and university tutors.</a:t>
            </a:r>
            <a:endParaRPr lang="en-GB" dirty="0">
              <a:effectLst/>
              <a:latin typeface="Arial" charset="0"/>
              <a:ea typeface="Arial" charset="0"/>
              <a:cs typeface="Arial" charset="0"/>
            </a:endParaRPr>
          </a:p>
        </p:txBody>
      </p:sp>
      <p:pic>
        <p:nvPicPr>
          <p:cNvPr id="7" name="Graphic 6" descr="Pause">
            <a:extLst>
              <a:ext uri="{FF2B5EF4-FFF2-40B4-BE49-F238E27FC236}">
                <a16:creationId xmlns:a16="http://schemas.microsoft.com/office/drawing/2014/main" id="{7024D570-3CC8-4A49-ADEB-C2B83E6E893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514287" y="171818"/>
            <a:ext cx="902744" cy="902744"/>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051800" y="5887720"/>
            <a:ext cx="812800" cy="812800"/>
          </a:xfrm>
          <a:prstGeom prst="rect">
            <a:avLst/>
          </a:prstGeom>
        </p:spPr>
      </p:pic>
    </p:spTree>
    <p:extLst>
      <p:ext uri="{BB962C8B-B14F-4D97-AF65-F5344CB8AC3E}">
        <p14:creationId xmlns:p14="http://schemas.microsoft.com/office/powerpoint/2010/main" val="473326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2160"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559028-194B-5346-8760-165D6A5FDB36}"/>
              </a:ext>
            </a:extLst>
          </p:cNvPr>
          <p:cNvPicPr>
            <a:picLocks noChangeAspect="1"/>
          </p:cNvPicPr>
          <p:nvPr/>
        </p:nvPicPr>
        <p:blipFill>
          <a:blip r:embed="rId5"/>
          <a:stretch>
            <a:fillRect/>
          </a:stretch>
        </p:blipFill>
        <p:spPr>
          <a:xfrm rot="2701496">
            <a:off x="4895076" y="-858396"/>
            <a:ext cx="6034839" cy="4988335"/>
          </a:xfrm>
          <a:prstGeom prst="rect">
            <a:avLst/>
          </a:prstGeom>
        </p:spPr>
      </p:pic>
      <p:pic>
        <p:nvPicPr>
          <p:cNvPr id="8" name="Picture 7">
            <a:extLst>
              <a:ext uri="{FF2B5EF4-FFF2-40B4-BE49-F238E27FC236}">
                <a16:creationId xmlns:a16="http://schemas.microsoft.com/office/drawing/2014/main" id="{39148500-3153-9C41-8C5E-3A9F434D1CD3}"/>
              </a:ext>
            </a:extLst>
          </p:cNvPr>
          <p:cNvPicPr>
            <a:picLocks noChangeAspect="1"/>
          </p:cNvPicPr>
          <p:nvPr/>
        </p:nvPicPr>
        <p:blipFill>
          <a:blip r:embed="rId6"/>
          <a:stretch>
            <a:fillRect/>
          </a:stretch>
        </p:blipFill>
        <p:spPr>
          <a:xfrm rot="18964670">
            <a:off x="4488841" y="2804996"/>
            <a:ext cx="1926350" cy="1926350"/>
          </a:xfrm>
          <a:prstGeom prst="rect">
            <a:avLst/>
          </a:prstGeom>
        </p:spPr>
      </p:pic>
      <p:sp>
        <p:nvSpPr>
          <p:cNvPr id="2" name="Rectangle 1"/>
          <p:cNvSpPr/>
          <p:nvPr/>
        </p:nvSpPr>
        <p:spPr>
          <a:xfrm>
            <a:off x="364738" y="4772908"/>
            <a:ext cx="8554919" cy="1200329"/>
          </a:xfrm>
          <a:prstGeom prst="rect">
            <a:avLst/>
          </a:prstGeom>
        </p:spPr>
        <p:txBody>
          <a:bodyPr wrap="square">
            <a:spAutoFit/>
          </a:bodyPr>
          <a:lstStyle/>
          <a:p>
            <a:r>
              <a:rPr lang="cy-GB" sz="2400" dirty="0"/>
              <a:t>You will also be expected to participate in a </a:t>
            </a:r>
            <a:r>
              <a:rPr lang="cy-GB" sz="2400"/>
              <a:t>group discussion, sharing your </a:t>
            </a:r>
            <a:r>
              <a:rPr lang="cy-GB" sz="2400" dirty="0"/>
              <a:t>school experiences relating to key aspects of the ‘Great teaching toolkit’. </a:t>
            </a:r>
            <a:endParaRPr lang="en-GB" sz="2400" dirty="0"/>
          </a:p>
        </p:txBody>
      </p:sp>
      <p:sp>
        <p:nvSpPr>
          <p:cNvPr id="4" name="Content Placeholder 3"/>
          <p:cNvSpPr>
            <a:spLocks noGrp="1"/>
          </p:cNvSpPr>
          <p:nvPr>
            <p:ph sz="half" idx="1"/>
          </p:nvPr>
        </p:nvSpPr>
        <p:spPr>
          <a:xfrm>
            <a:off x="364738" y="201189"/>
            <a:ext cx="5087278" cy="596834"/>
          </a:xfrm>
        </p:spPr>
        <p:txBody>
          <a:bodyPr>
            <a:normAutofit/>
          </a:bodyPr>
          <a:lstStyle/>
          <a:p>
            <a:pPr marL="0" indent="0">
              <a:buNone/>
            </a:pPr>
            <a:r>
              <a:rPr lang="en-GB" b="1" dirty="0"/>
              <a:t>Bridging Experience Overview</a:t>
            </a:r>
            <a:r>
              <a:rPr lang="en-GB" dirty="0"/>
              <a:t>: </a:t>
            </a:r>
          </a:p>
        </p:txBody>
      </p:sp>
      <p:pic>
        <p:nvPicPr>
          <p:cNvPr id="10" name="slide 10 revise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949441" y="5765800"/>
            <a:ext cx="812800" cy="812800"/>
          </a:xfrm>
          <a:prstGeom prst="rect">
            <a:avLst/>
          </a:prstGeom>
        </p:spPr>
      </p:pic>
    </p:spTree>
    <p:extLst>
      <p:ext uri="{BB962C8B-B14F-4D97-AF65-F5344CB8AC3E}">
        <p14:creationId xmlns:p14="http://schemas.microsoft.com/office/powerpoint/2010/main" val="7868518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9605" fill="hold"/>
                                        <p:tgtEl>
                                          <p:spTgt spid="10"/>
                                        </p:tgtEl>
                                      </p:cBhvr>
                                    </p:cmd>
                                  </p:childTnLst>
                                </p:cTn>
                              </p:par>
                            </p:childTnLst>
                          </p:cTn>
                        </p:par>
                      </p:childTnLst>
                    </p:cTn>
                  </p:par>
                </p:childTnLst>
              </p:cTn>
              <p:nextCondLst>
                <p:cond evt="onClick" delay="0">
                  <p:tgtEl>
                    <p:spTgt spid="10"/>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559028-194B-5346-8760-165D6A5FDB36}"/>
              </a:ext>
            </a:extLst>
          </p:cNvPr>
          <p:cNvPicPr>
            <a:picLocks noChangeAspect="1"/>
          </p:cNvPicPr>
          <p:nvPr/>
        </p:nvPicPr>
        <p:blipFill>
          <a:blip r:embed="rId3"/>
          <a:stretch>
            <a:fillRect/>
          </a:stretch>
        </p:blipFill>
        <p:spPr>
          <a:xfrm rot="2701496">
            <a:off x="4895076" y="-858396"/>
            <a:ext cx="6034839" cy="4988335"/>
          </a:xfrm>
          <a:prstGeom prst="rect">
            <a:avLst/>
          </a:prstGeom>
        </p:spPr>
      </p:pic>
      <p:pic>
        <p:nvPicPr>
          <p:cNvPr id="8" name="Picture 7">
            <a:extLst>
              <a:ext uri="{FF2B5EF4-FFF2-40B4-BE49-F238E27FC236}">
                <a16:creationId xmlns:a16="http://schemas.microsoft.com/office/drawing/2014/main" id="{39148500-3153-9C41-8C5E-3A9F434D1CD3}"/>
              </a:ext>
            </a:extLst>
          </p:cNvPr>
          <p:cNvPicPr>
            <a:picLocks noChangeAspect="1"/>
          </p:cNvPicPr>
          <p:nvPr/>
        </p:nvPicPr>
        <p:blipFill>
          <a:blip r:embed="rId4"/>
          <a:stretch>
            <a:fillRect/>
          </a:stretch>
        </p:blipFill>
        <p:spPr>
          <a:xfrm rot="1599252">
            <a:off x="4172272" y="995212"/>
            <a:ext cx="1926350" cy="1926350"/>
          </a:xfrm>
          <a:prstGeom prst="rect">
            <a:avLst/>
          </a:prstGeom>
        </p:spPr>
      </p:pic>
      <p:sp>
        <p:nvSpPr>
          <p:cNvPr id="3" name="TextBox 2"/>
          <p:cNvSpPr txBox="1"/>
          <p:nvPr/>
        </p:nvSpPr>
        <p:spPr>
          <a:xfrm>
            <a:off x="28777" y="788939"/>
            <a:ext cx="2645179" cy="1077218"/>
          </a:xfrm>
          <a:prstGeom prst="rect">
            <a:avLst/>
          </a:prstGeom>
          <a:noFill/>
        </p:spPr>
        <p:txBody>
          <a:bodyPr wrap="square" rtlCol="0">
            <a:spAutoFit/>
          </a:bodyPr>
          <a:lstStyle/>
          <a:p>
            <a:pPr algn="ctr"/>
            <a:r>
              <a:rPr lang="en-US" sz="3200" u="sng" dirty="0">
                <a:ea typeface="Casual" charset="0"/>
                <a:cs typeface="Casual" charset="0"/>
              </a:rPr>
              <a:t>ON PTE</a:t>
            </a:r>
          </a:p>
          <a:p>
            <a:pPr algn="ctr"/>
            <a:r>
              <a:rPr lang="en-US" sz="3200" dirty="0">
                <a:ea typeface="Casual" charset="0"/>
                <a:cs typeface="Casual" charset="0"/>
              </a:rPr>
              <a:t>29/11/23</a:t>
            </a:r>
          </a:p>
        </p:txBody>
      </p:sp>
      <p:sp>
        <p:nvSpPr>
          <p:cNvPr id="4" name="Content Placeholder 3"/>
          <p:cNvSpPr>
            <a:spLocks noGrp="1"/>
          </p:cNvSpPr>
          <p:nvPr>
            <p:ph sz="half" idx="1"/>
          </p:nvPr>
        </p:nvSpPr>
        <p:spPr>
          <a:xfrm>
            <a:off x="364738" y="201189"/>
            <a:ext cx="5087278" cy="596834"/>
          </a:xfrm>
        </p:spPr>
        <p:txBody>
          <a:bodyPr>
            <a:normAutofit/>
          </a:bodyPr>
          <a:lstStyle/>
          <a:p>
            <a:pPr marL="0" indent="0">
              <a:buNone/>
            </a:pPr>
            <a:r>
              <a:rPr lang="en-GB" b="1" dirty="0"/>
              <a:t>Bridging Experience Overview</a:t>
            </a:r>
            <a:r>
              <a:rPr lang="en-GB" dirty="0"/>
              <a:t>: </a:t>
            </a:r>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92041" y="646455"/>
            <a:ext cx="1538600" cy="1538600"/>
          </a:xfrm>
          <a:prstGeom prst="rect">
            <a:avLst/>
          </a:prstGeom>
        </p:spPr>
      </p:pic>
      <p:sp>
        <p:nvSpPr>
          <p:cNvPr id="9" name="Rectangle 8">
            <a:extLst>
              <a:ext uri="{FF2B5EF4-FFF2-40B4-BE49-F238E27FC236}">
                <a16:creationId xmlns:a16="http://schemas.microsoft.com/office/drawing/2014/main" id="{AAA70DC3-44CE-6C4D-8813-46A8E4A0047F}"/>
              </a:ext>
            </a:extLst>
          </p:cNvPr>
          <p:cNvSpPr/>
          <p:nvPr/>
        </p:nvSpPr>
        <p:spPr>
          <a:xfrm>
            <a:off x="364738" y="1822731"/>
            <a:ext cx="8047689" cy="3416320"/>
          </a:xfrm>
          <a:prstGeom prst="rect">
            <a:avLst/>
          </a:prstGeom>
        </p:spPr>
        <p:txBody>
          <a:bodyPr wrap="square">
            <a:spAutoFit/>
          </a:bodyPr>
          <a:lstStyle/>
          <a:p>
            <a:pPr fontAlgn="base"/>
            <a:r>
              <a:rPr lang="en-GB" sz="2400" u="sng" dirty="0">
                <a:solidFill>
                  <a:srgbClr val="000000"/>
                </a:solidFill>
                <a:latin typeface="Calibri" panose="020F0502020204030204" pitchFamily="34" charset="0"/>
              </a:rPr>
              <a:t>WM</a:t>
            </a:r>
          </a:p>
          <a:p>
            <a:pPr fontAlgn="base">
              <a:buFont typeface="+mj-lt"/>
              <a:buAutoNum type="arabicPeriod"/>
            </a:pPr>
            <a:r>
              <a:rPr lang="en-GB" sz="2400" dirty="0">
                <a:solidFill>
                  <a:srgbClr val="000000"/>
                </a:solidFill>
                <a:latin typeface="Calibri" panose="020F0502020204030204" pitchFamily="34" charset="0"/>
              </a:rPr>
              <a:t>Bro </a:t>
            </a:r>
            <a:r>
              <a:rPr lang="en-GB" sz="2400" dirty="0" err="1">
                <a:solidFill>
                  <a:srgbClr val="000000"/>
                </a:solidFill>
                <a:latin typeface="Calibri" panose="020F0502020204030204" pitchFamily="34" charset="0"/>
              </a:rPr>
              <a:t>Presili</a:t>
            </a:r>
            <a:r>
              <a:rPr lang="en-GB" sz="2400" dirty="0">
                <a:solidFill>
                  <a:srgbClr val="000000"/>
                </a:solidFill>
                <a:latin typeface="Calibri" panose="020F0502020204030204" pitchFamily="34" charset="0"/>
              </a:rPr>
              <a:t> (LD) </a:t>
            </a:r>
          </a:p>
          <a:p>
            <a:pPr fontAlgn="base">
              <a:buFont typeface="+mj-lt"/>
              <a:buAutoNum type="arabicPeriod"/>
            </a:pPr>
            <a:r>
              <a:rPr lang="en-GB" sz="2400" dirty="0">
                <a:solidFill>
                  <a:srgbClr val="000000"/>
                </a:solidFill>
                <a:latin typeface="Calibri" panose="020F0502020204030204" pitchFamily="34" charset="0"/>
              </a:rPr>
              <a:t>Lon Las + </a:t>
            </a:r>
            <a:r>
              <a:rPr lang="en-GB" sz="2400" dirty="0" err="1">
                <a:solidFill>
                  <a:srgbClr val="000000"/>
                </a:solidFill>
                <a:latin typeface="Calibri" panose="020F0502020204030204" pitchFamily="34" charset="0"/>
              </a:rPr>
              <a:t>Llanhari</a:t>
            </a:r>
            <a:r>
              <a:rPr lang="en-GB" sz="2400" dirty="0">
                <a:solidFill>
                  <a:srgbClr val="000000"/>
                </a:solidFill>
                <a:latin typeface="Calibri" panose="020F0502020204030204" pitchFamily="34" charset="0"/>
              </a:rPr>
              <a:t> (IJ)</a:t>
            </a:r>
          </a:p>
          <a:p>
            <a:pPr fontAlgn="base"/>
            <a:endParaRPr lang="en-GB" sz="2400" dirty="0">
              <a:solidFill>
                <a:srgbClr val="000000"/>
              </a:solidFill>
              <a:latin typeface="Calibri" panose="020F0502020204030204" pitchFamily="34" charset="0"/>
            </a:endParaRPr>
          </a:p>
          <a:p>
            <a:pPr fontAlgn="base"/>
            <a:r>
              <a:rPr lang="en-GB" sz="2400" u="sng" dirty="0">
                <a:solidFill>
                  <a:srgbClr val="000000"/>
                </a:solidFill>
                <a:latin typeface="Calibri" panose="020F0502020204030204" pitchFamily="34" charset="0"/>
              </a:rPr>
              <a:t>EM</a:t>
            </a:r>
          </a:p>
          <a:p>
            <a:pPr fontAlgn="base">
              <a:buFont typeface="+mj-lt"/>
              <a:buAutoNum type="arabicPeriod" startAt="3"/>
            </a:pPr>
            <a:r>
              <a:rPr lang="en-GB" sz="2400" dirty="0">
                <a:solidFill>
                  <a:srgbClr val="000000"/>
                </a:solidFill>
                <a:latin typeface="Calibri" panose="020F0502020204030204" pitchFamily="34" charset="0"/>
              </a:rPr>
              <a:t>PDCS (TC) </a:t>
            </a:r>
          </a:p>
          <a:p>
            <a:pPr fontAlgn="base">
              <a:buFont typeface="+mj-lt"/>
              <a:buAutoNum type="arabicPeriod" startAt="3"/>
            </a:pPr>
            <a:r>
              <a:rPr lang="en-GB" sz="2400" dirty="0" err="1">
                <a:solidFill>
                  <a:srgbClr val="000000"/>
                </a:solidFill>
                <a:latin typeface="Calibri" panose="020F0502020204030204" pitchFamily="34" charset="0"/>
              </a:rPr>
              <a:t>Cadle</a:t>
            </a:r>
            <a:r>
              <a:rPr lang="en-GB" sz="2400" dirty="0">
                <a:solidFill>
                  <a:srgbClr val="000000"/>
                </a:solidFill>
                <a:latin typeface="Calibri" panose="020F0502020204030204" pitchFamily="34" charset="0"/>
              </a:rPr>
              <a:t> + Treorchy (JB)</a:t>
            </a:r>
          </a:p>
          <a:p>
            <a:pPr fontAlgn="base">
              <a:buFont typeface="+mj-lt"/>
              <a:buAutoNum type="arabicPeriod" startAt="3"/>
            </a:pPr>
            <a:r>
              <a:rPr lang="en-GB" sz="2400" dirty="0" err="1">
                <a:solidFill>
                  <a:srgbClr val="000000"/>
                </a:solidFill>
                <a:latin typeface="Calibri" panose="020F0502020204030204" pitchFamily="34" charset="0"/>
              </a:rPr>
              <a:t>Pontarddulais</a:t>
            </a:r>
            <a:r>
              <a:rPr lang="en-GB" sz="2400" dirty="0">
                <a:solidFill>
                  <a:srgbClr val="000000"/>
                </a:solidFill>
                <a:latin typeface="Calibri" panose="020F0502020204030204" pitchFamily="34" charset="0"/>
              </a:rPr>
              <a:t>  (KE)</a:t>
            </a:r>
          </a:p>
          <a:p>
            <a:pPr fontAlgn="base">
              <a:buFont typeface="+mj-lt"/>
              <a:buAutoNum type="arabicPeriod" startAt="3"/>
            </a:pPr>
            <a:r>
              <a:rPr lang="en-GB" sz="2400" dirty="0">
                <a:solidFill>
                  <a:srgbClr val="000000"/>
                </a:solidFill>
                <a:latin typeface="Calibri" panose="020F0502020204030204" pitchFamily="34" charset="0"/>
              </a:rPr>
              <a:t>St Thomas + Parklands (HW)</a:t>
            </a:r>
          </a:p>
        </p:txBody>
      </p:sp>
      <p:sp>
        <p:nvSpPr>
          <p:cNvPr id="10" name="TextBox 9">
            <a:extLst>
              <a:ext uri="{FF2B5EF4-FFF2-40B4-BE49-F238E27FC236}">
                <a16:creationId xmlns:a16="http://schemas.microsoft.com/office/drawing/2014/main" id="{F66DBA26-F9A3-A440-89B2-A945B293015B}"/>
              </a:ext>
            </a:extLst>
          </p:cNvPr>
          <p:cNvSpPr txBox="1"/>
          <p:nvPr/>
        </p:nvSpPr>
        <p:spPr>
          <a:xfrm>
            <a:off x="574024" y="5630068"/>
            <a:ext cx="8265175" cy="830997"/>
          </a:xfrm>
          <a:prstGeom prst="rect">
            <a:avLst/>
          </a:prstGeom>
          <a:noFill/>
        </p:spPr>
        <p:txBody>
          <a:bodyPr wrap="square" rtlCol="0">
            <a:spAutoFit/>
          </a:bodyPr>
          <a:lstStyle/>
          <a:p>
            <a:r>
              <a:rPr lang="en-US" sz="2400" b="1" dirty="0"/>
              <a:t>Curriculum Tutors will start a meeting in BA2 Bridging Team with the appropriate Network names for all to join  at </a:t>
            </a:r>
            <a:r>
              <a:rPr lang="en-US" sz="2400" b="1" u="sng" dirty="0"/>
              <a:t>9:30am</a:t>
            </a:r>
          </a:p>
        </p:txBody>
      </p:sp>
    </p:spTree>
    <p:extLst>
      <p:ext uri="{BB962C8B-B14F-4D97-AF65-F5344CB8AC3E}">
        <p14:creationId xmlns:p14="http://schemas.microsoft.com/office/powerpoint/2010/main" val="15414714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5">
            <a:extLst>
              <a:ext uri="{28A0092B-C50C-407E-A947-70E740481C1C}">
                <a14:useLocalDpi xmlns:a14="http://schemas.microsoft.com/office/drawing/2010/main" val="0"/>
              </a:ext>
            </a:extLst>
          </a:blip>
          <a:srcRect b="22022"/>
          <a:stretch/>
        </p:blipFill>
        <p:spPr>
          <a:xfrm rot="776514">
            <a:off x="3566315" y="868422"/>
            <a:ext cx="6007167" cy="6027304"/>
          </a:xfrm>
          <a:prstGeom prst="rect">
            <a:avLst/>
          </a:prstGeom>
        </p:spPr>
      </p:pic>
      <p:pic>
        <p:nvPicPr>
          <p:cNvPr id="2" name="Picture 1"/>
          <p:cNvPicPr>
            <a:picLocks noChangeAspect="1"/>
          </p:cNvPicPr>
          <p:nvPr/>
        </p:nvPicPr>
        <p:blipFill rotWithShape="1">
          <a:blip r:embed="rId6">
            <a:extLst>
              <a:ext uri="{28A0092B-C50C-407E-A947-70E740481C1C}">
                <a14:useLocalDpi xmlns:a14="http://schemas.microsoft.com/office/drawing/2010/main" val="0"/>
              </a:ext>
            </a:extLst>
          </a:blip>
          <a:srcRect b="16523"/>
          <a:stretch/>
        </p:blipFill>
        <p:spPr>
          <a:xfrm rot="20730741">
            <a:off x="-352729" y="889808"/>
            <a:ext cx="6016662" cy="6386114"/>
          </a:xfrm>
          <a:prstGeom prst="rect">
            <a:avLst/>
          </a:prstGeom>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021320" y="4805680"/>
            <a:ext cx="812800" cy="812800"/>
          </a:xfrm>
          <a:prstGeom prst="rect">
            <a:avLst/>
          </a:prstGeom>
        </p:spPr>
      </p:pic>
    </p:spTree>
    <p:extLst>
      <p:ext uri="{BB962C8B-B14F-4D97-AF65-F5344CB8AC3E}">
        <p14:creationId xmlns:p14="http://schemas.microsoft.com/office/powerpoint/2010/main" val="9894079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842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9C1608-EEA5-2048-A03B-0A6A1987AD7C}"/>
              </a:ext>
            </a:extLst>
          </p:cNvPr>
          <p:cNvPicPr>
            <a:picLocks noChangeAspect="1"/>
          </p:cNvPicPr>
          <p:nvPr/>
        </p:nvPicPr>
        <p:blipFill>
          <a:blip r:embed="rId2"/>
          <a:stretch>
            <a:fillRect/>
          </a:stretch>
        </p:blipFill>
        <p:spPr>
          <a:xfrm>
            <a:off x="0" y="89126"/>
            <a:ext cx="9144000" cy="6679748"/>
          </a:xfrm>
          <a:prstGeom prst="rect">
            <a:avLst/>
          </a:prstGeom>
        </p:spPr>
      </p:pic>
    </p:spTree>
    <p:extLst>
      <p:ext uri="{BB962C8B-B14F-4D97-AF65-F5344CB8AC3E}">
        <p14:creationId xmlns:p14="http://schemas.microsoft.com/office/powerpoint/2010/main" val="507720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0986-8B44-46A8-90AA-B30A0D33237B}"/>
              </a:ext>
            </a:extLst>
          </p:cNvPr>
          <p:cNvSpPr>
            <a:spLocks noGrp="1"/>
          </p:cNvSpPr>
          <p:nvPr>
            <p:ph type="title"/>
          </p:nvPr>
        </p:nvSpPr>
        <p:spPr>
          <a:xfrm>
            <a:off x="685800" y="-200140"/>
            <a:ext cx="7886700" cy="1325563"/>
          </a:xfrm>
        </p:spPr>
        <p:txBody>
          <a:bodyPr/>
          <a:lstStyle/>
          <a:p>
            <a:pPr algn="ctr"/>
            <a:r>
              <a:rPr lang="en-GB" b="1" dirty="0">
                <a:cs typeface="Calibri Light"/>
              </a:rPr>
              <a:t>Personal Target</a:t>
            </a:r>
          </a:p>
        </p:txBody>
      </p:sp>
      <p:sp>
        <p:nvSpPr>
          <p:cNvPr id="4" name="Text Placeholder 3">
            <a:extLst>
              <a:ext uri="{FF2B5EF4-FFF2-40B4-BE49-F238E27FC236}">
                <a16:creationId xmlns:a16="http://schemas.microsoft.com/office/drawing/2014/main" id="{9CC15746-CF1F-4EE0-8608-2CD7701829C8}"/>
              </a:ext>
            </a:extLst>
          </p:cNvPr>
          <p:cNvSpPr>
            <a:spLocks noGrp="1"/>
          </p:cNvSpPr>
          <p:nvPr>
            <p:ph sz="half" idx="4294967295"/>
          </p:nvPr>
        </p:nvSpPr>
        <p:spPr>
          <a:xfrm>
            <a:off x="5257800" y="999808"/>
            <a:ext cx="3886200" cy="4351338"/>
          </a:xfrm>
        </p:spPr>
        <p:txBody>
          <a:bodyPr vert="horz" lIns="91440" tIns="45720" rIns="91440" bIns="45720" rtlCol="0" anchor="t">
            <a:noAutofit/>
          </a:bodyPr>
          <a:lstStyle/>
          <a:p>
            <a:r>
              <a:rPr lang="en-GB" sz="2400" dirty="0">
                <a:latin typeface="Arial" charset="0"/>
                <a:ea typeface="Arial" charset="0"/>
                <a:cs typeface="Arial" charset="0"/>
              </a:rPr>
              <a:t>As a result of what you have learnt/reflected upon during the meet, test and share days of this bridge, please set yourself a target to improve your own practice. </a:t>
            </a:r>
          </a:p>
          <a:p>
            <a:r>
              <a:rPr lang="en-GB" sz="2400" dirty="0">
                <a:latin typeface="Arial" charset="0"/>
                <a:ea typeface="Arial" charset="0"/>
                <a:cs typeface="Arial" charset="0"/>
              </a:rPr>
              <a:t>Share with your class mentor in your placement school to ensure that the focus of the Bridging is linked to targets in your “Learning Journal”.</a:t>
            </a:r>
          </a:p>
        </p:txBody>
      </p:sp>
      <p:pic>
        <p:nvPicPr>
          <p:cNvPr id="6" name="Picture 6" descr="Table&#10;&#10;Description automatically generated">
            <a:extLst>
              <a:ext uri="{FF2B5EF4-FFF2-40B4-BE49-F238E27FC236}">
                <a16:creationId xmlns:a16="http://schemas.microsoft.com/office/drawing/2014/main" id="{E5B82808-D1FA-41AD-BF7C-ADC176A1EA5B}"/>
              </a:ext>
            </a:extLst>
          </p:cNvPr>
          <p:cNvPicPr>
            <a:picLocks noChangeAspect="1"/>
          </p:cNvPicPr>
          <p:nvPr/>
        </p:nvPicPr>
        <p:blipFill>
          <a:blip r:embed="rId5"/>
          <a:stretch>
            <a:fillRect/>
          </a:stretch>
        </p:blipFill>
        <p:spPr>
          <a:xfrm>
            <a:off x="-1" y="680777"/>
            <a:ext cx="5336771" cy="6177224"/>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31200" y="6045200"/>
            <a:ext cx="812800" cy="812800"/>
          </a:xfrm>
          <a:prstGeom prst="rect">
            <a:avLst/>
          </a:prstGeom>
        </p:spPr>
      </p:pic>
    </p:spTree>
    <p:extLst>
      <p:ext uri="{BB962C8B-B14F-4D97-AF65-F5344CB8AC3E}">
        <p14:creationId xmlns:p14="http://schemas.microsoft.com/office/powerpoint/2010/main" val="5602628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715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25430D4-B5A8-7143-9594-9846D2BE0AC2}"/>
              </a:ext>
            </a:extLst>
          </p:cNvPr>
          <p:cNvSpPr>
            <a:spLocks noGrp="1"/>
          </p:cNvSpPr>
          <p:nvPr>
            <p:ph type="title"/>
          </p:nvPr>
        </p:nvSpPr>
        <p:spPr>
          <a:xfrm>
            <a:off x="3396845" y="-152500"/>
            <a:ext cx="2721322" cy="1325563"/>
          </a:xfrm>
        </p:spPr>
        <p:txBody>
          <a:bodyPr/>
          <a:lstStyle/>
          <a:p>
            <a:r>
              <a:rPr lang="en-US"/>
              <a:t>Warm up 1</a:t>
            </a:r>
            <a:endParaRPr lang="en-US" dirty="0"/>
          </a:p>
        </p:txBody>
      </p:sp>
      <p:sp>
        <p:nvSpPr>
          <p:cNvPr id="6" name="Content Placeholder 5">
            <a:extLst>
              <a:ext uri="{FF2B5EF4-FFF2-40B4-BE49-F238E27FC236}">
                <a16:creationId xmlns:a16="http://schemas.microsoft.com/office/drawing/2014/main" id="{2B2A4305-0B33-2746-99E9-BDA42C256DA0}"/>
              </a:ext>
            </a:extLst>
          </p:cNvPr>
          <p:cNvSpPr>
            <a:spLocks noGrp="1"/>
          </p:cNvSpPr>
          <p:nvPr>
            <p:ph sz="half" idx="1"/>
          </p:nvPr>
        </p:nvSpPr>
        <p:spPr>
          <a:xfrm>
            <a:off x="628650" y="992420"/>
            <a:ext cx="7886700" cy="1283335"/>
          </a:xfrm>
        </p:spPr>
        <p:txBody>
          <a:bodyPr/>
          <a:lstStyle/>
          <a:p>
            <a:r>
              <a:rPr lang="en-US" dirty="0"/>
              <a:t>What five </a:t>
            </a:r>
            <a:r>
              <a:rPr lang="en-US" dirty="0">
                <a:solidFill>
                  <a:srgbClr val="00B050"/>
                </a:solidFill>
              </a:rPr>
              <a:t>things</a:t>
            </a:r>
            <a:r>
              <a:rPr lang="en-US" dirty="0"/>
              <a:t> would you choose to take into ANY CLASS of ANY age to aid your effective teaching?</a:t>
            </a: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2026" y="1820488"/>
            <a:ext cx="7773324" cy="5222702"/>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22326" y="6045200"/>
            <a:ext cx="812800" cy="812800"/>
          </a:xfrm>
          <a:prstGeom prst="rect">
            <a:avLst/>
          </a:prstGeom>
        </p:spPr>
      </p:pic>
    </p:spTree>
    <p:extLst>
      <p:ext uri="{BB962C8B-B14F-4D97-AF65-F5344CB8AC3E}">
        <p14:creationId xmlns:p14="http://schemas.microsoft.com/office/powerpoint/2010/main" val="341827620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1695"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25430D4-B5A8-7143-9594-9846D2BE0AC2}"/>
              </a:ext>
            </a:extLst>
          </p:cNvPr>
          <p:cNvSpPr>
            <a:spLocks noGrp="1"/>
          </p:cNvSpPr>
          <p:nvPr>
            <p:ph type="title"/>
          </p:nvPr>
        </p:nvSpPr>
        <p:spPr>
          <a:xfrm>
            <a:off x="3463288" y="-200139"/>
            <a:ext cx="2704756" cy="1325563"/>
          </a:xfrm>
        </p:spPr>
        <p:txBody>
          <a:bodyPr/>
          <a:lstStyle/>
          <a:p>
            <a:r>
              <a:rPr lang="en-US" dirty="0"/>
              <a:t>Warm up 2</a:t>
            </a:r>
          </a:p>
        </p:txBody>
      </p:sp>
      <p:sp>
        <p:nvSpPr>
          <p:cNvPr id="6" name="Content Placeholder 5">
            <a:extLst>
              <a:ext uri="{FF2B5EF4-FFF2-40B4-BE49-F238E27FC236}">
                <a16:creationId xmlns:a16="http://schemas.microsoft.com/office/drawing/2014/main" id="{2B2A4305-0B33-2746-99E9-BDA42C256DA0}"/>
              </a:ext>
            </a:extLst>
          </p:cNvPr>
          <p:cNvSpPr>
            <a:spLocks noGrp="1"/>
          </p:cNvSpPr>
          <p:nvPr>
            <p:ph sz="half" idx="1"/>
          </p:nvPr>
        </p:nvSpPr>
        <p:spPr>
          <a:xfrm>
            <a:off x="628647" y="977727"/>
            <a:ext cx="8116339" cy="4351338"/>
          </a:xfrm>
        </p:spPr>
        <p:txBody>
          <a:bodyPr/>
          <a:lstStyle/>
          <a:p>
            <a:r>
              <a:rPr lang="en-US" dirty="0"/>
              <a:t>What five things would </a:t>
            </a:r>
            <a:r>
              <a:rPr lang="en-US" dirty="0">
                <a:solidFill>
                  <a:srgbClr val="00B050"/>
                </a:solidFill>
              </a:rPr>
              <a:t>DO</a:t>
            </a:r>
            <a:r>
              <a:rPr lang="en-US" dirty="0"/>
              <a:t> in ANY CLASS of ANY age to aid your effective teaching?</a:t>
            </a: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05809" y="2252583"/>
            <a:ext cx="4551447" cy="4605417"/>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04200" y="6045200"/>
            <a:ext cx="812800" cy="812800"/>
          </a:xfrm>
          <a:prstGeom prst="rect">
            <a:avLst/>
          </a:prstGeom>
        </p:spPr>
      </p:pic>
    </p:spTree>
    <p:extLst>
      <p:ext uri="{BB962C8B-B14F-4D97-AF65-F5344CB8AC3E}">
        <p14:creationId xmlns:p14="http://schemas.microsoft.com/office/powerpoint/2010/main" val="37630051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2569"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25430D4-B5A8-7143-9594-9846D2BE0AC2}"/>
              </a:ext>
            </a:extLst>
          </p:cNvPr>
          <p:cNvSpPr>
            <a:spLocks noGrp="1"/>
          </p:cNvSpPr>
          <p:nvPr>
            <p:ph type="title"/>
          </p:nvPr>
        </p:nvSpPr>
        <p:spPr>
          <a:xfrm>
            <a:off x="2542117" y="2408740"/>
            <a:ext cx="3520016" cy="1130328"/>
          </a:xfrm>
        </p:spPr>
        <p:txBody>
          <a:bodyPr>
            <a:normAutofit fontScale="90000"/>
          </a:bodyPr>
          <a:lstStyle/>
          <a:p>
            <a:r>
              <a:rPr lang="en-GB" i="1" dirty="0"/>
              <a:t>‘Our aim is to help teachers make better decisions about what they can best do to improve their effectiveness.’ </a:t>
            </a:r>
            <a:br>
              <a:rPr lang="en-GB" i="1" dirty="0"/>
            </a:br>
            <a:endParaRPr lang="en-GB" b="1" i="1" dirty="0"/>
          </a:p>
        </p:txBody>
      </p:sp>
      <p:pic>
        <p:nvPicPr>
          <p:cNvPr id="3" name="Content Placeholder 2">
            <a:extLst>
              <a:ext uri="{FF2B5EF4-FFF2-40B4-BE49-F238E27FC236}">
                <a16:creationId xmlns:a16="http://schemas.microsoft.com/office/drawing/2014/main" id="{40449D52-7EC8-1D4E-8FC9-51BCB47AAC55}"/>
              </a:ext>
            </a:extLst>
          </p:cNvPr>
          <p:cNvPicPr>
            <a:picLocks noGrp="1" noChangeAspect="1"/>
          </p:cNvPicPr>
          <p:nvPr>
            <p:ph sz="half" idx="1"/>
          </p:nvPr>
        </p:nvPicPr>
        <p:blipFill>
          <a:blip r:embed="rId5"/>
          <a:stretch>
            <a:fillRect/>
          </a:stretch>
        </p:blipFill>
        <p:spPr>
          <a:xfrm rot="612317">
            <a:off x="5802507" y="1829786"/>
            <a:ext cx="3560394" cy="5043105"/>
          </a:xfrm>
        </p:spPr>
      </p:pic>
      <p:pic>
        <p:nvPicPr>
          <p:cNvPr id="5" name="Content Placeholder 4">
            <a:extLst>
              <a:ext uri="{FF2B5EF4-FFF2-40B4-BE49-F238E27FC236}">
                <a16:creationId xmlns:a16="http://schemas.microsoft.com/office/drawing/2014/main" id="{5EE9B4B2-F535-3A4F-8789-EA6CC92B1D27}"/>
              </a:ext>
            </a:extLst>
          </p:cNvPr>
          <p:cNvPicPr>
            <a:picLocks noGrp="1" noChangeAspect="1"/>
          </p:cNvPicPr>
          <p:nvPr>
            <p:ph sz="half" idx="2"/>
          </p:nvPr>
        </p:nvPicPr>
        <p:blipFill>
          <a:blip r:embed="rId6"/>
          <a:stretch>
            <a:fillRect/>
          </a:stretch>
        </p:blipFill>
        <p:spPr>
          <a:xfrm>
            <a:off x="0" y="0"/>
            <a:ext cx="2228476" cy="4351338"/>
          </a:xfrm>
        </p:spPr>
      </p:pic>
      <p:pic>
        <p:nvPicPr>
          <p:cNvPr id="2" name="Picture 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5029" y="4351338"/>
            <a:ext cx="1938417" cy="2362200"/>
          </a:xfrm>
          <a:prstGeom prst="rect">
            <a:avLst/>
          </a:prstGeom>
        </p:spPr>
      </p:pic>
      <p:pic>
        <p:nvPicPr>
          <p:cNvPr id="4" name="Picture 3">
            <a:hlinkClick r:id="rId8"/>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228475" y="5205807"/>
            <a:ext cx="4208143" cy="871217"/>
          </a:xfrm>
          <a:prstGeom prst="rect">
            <a:avLst/>
          </a:prstGeom>
        </p:spPr>
      </p:pic>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73720" y="0"/>
            <a:ext cx="812800" cy="812800"/>
          </a:xfrm>
          <a:prstGeom prst="rect">
            <a:avLst/>
          </a:prstGeom>
        </p:spPr>
      </p:pic>
    </p:spTree>
    <p:extLst>
      <p:ext uri="{BB962C8B-B14F-4D97-AF65-F5344CB8AC3E}">
        <p14:creationId xmlns:p14="http://schemas.microsoft.com/office/powerpoint/2010/main" val="7475405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2012"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8257-850B-449C-BAE8-60D98AD839A8}"/>
              </a:ext>
            </a:extLst>
          </p:cNvPr>
          <p:cNvSpPr>
            <a:spLocks noGrp="1"/>
          </p:cNvSpPr>
          <p:nvPr>
            <p:ph type="ctrTitle"/>
          </p:nvPr>
        </p:nvSpPr>
        <p:spPr>
          <a:xfrm>
            <a:off x="6616931" y="1358448"/>
            <a:ext cx="2631887" cy="2070552"/>
          </a:xfrm>
        </p:spPr>
        <p:txBody>
          <a:bodyPr vert="horz" lIns="68580" tIns="34290" rIns="68580" bIns="34290" rtlCol="0" anchor="b">
            <a:normAutofit fontScale="90000"/>
          </a:bodyPr>
          <a:lstStyle/>
          <a:p>
            <a:r>
              <a:rPr lang="en-US" sz="4050" spc="90" dirty="0"/>
              <a:t>Great Teaching Toolkit</a:t>
            </a:r>
            <a:br>
              <a:rPr lang="en-US" sz="4050" spc="90" dirty="0"/>
            </a:br>
            <a:r>
              <a:rPr lang="en-US" sz="4050" spc="90" dirty="0"/>
              <a:t>(2020)</a:t>
            </a:r>
            <a:endParaRPr lang="en-US" sz="4050" cap="all" spc="90" dirty="0"/>
          </a:p>
        </p:txBody>
      </p:sp>
      <p:sp>
        <p:nvSpPr>
          <p:cNvPr id="3" name="Subtitle 2">
            <a:extLst>
              <a:ext uri="{FF2B5EF4-FFF2-40B4-BE49-F238E27FC236}">
                <a16:creationId xmlns:a16="http://schemas.microsoft.com/office/drawing/2014/main" id="{A7DDEA5C-098D-4E4F-B63E-4294D269D107}"/>
              </a:ext>
            </a:extLst>
          </p:cNvPr>
          <p:cNvSpPr>
            <a:spLocks noGrp="1"/>
          </p:cNvSpPr>
          <p:nvPr>
            <p:ph type="subTitle" idx="1"/>
          </p:nvPr>
        </p:nvSpPr>
        <p:spPr>
          <a:xfrm>
            <a:off x="282244" y="5714254"/>
            <a:ext cx="4605252" cy="1467942"/>
          </a:xfrm>
        </p:spPr>
        <p:txBody>
          <a:bodyPr vert="horz" lIns="68580" tIns="34290" rIns="68580" bIns="34290" rtlCol="0">
            <a:normAutofit/>
          </a:bodyPr>
          <a:lstStyle/>
          <a:p>
            <a:pPr algn="l"/>
            <a:r>
              <a:rPr lang="en-US" sz="2000" dirty="0">
                <a:latin typeface="Arial" charset="0"/>
                <a:ea typeface="Arial" charset="0"/>
                <a:cs typeface="Arial" charset="0"/>
              </a:rPr>
              <a:t>What was the purpose of this review?</a:t>
            </a:r>
          </a:p>
          <a:p>
            <a:pPr algn="l"/>
            <a:r>
              <a:rPr lang="en-US" sz="2000" dirty="0">
                <a:latin typeface="Arial" charset="0"/>
                <a:ea typeface="Arial" charset="0"/>
                <a:cs typeface="Arial" charset="0"/>
              </a:rPr>
              <a:t>How could it impact your practice?</a:t>
            </a:r>
          </a:p>
          <a:p>
            <a:endParaRPr lang="en-US" sz="1500" dirty="0"/>
          </a:p>
        </p:txBody>
      </p:sp>
      <p:pic>
        <p:nvPicPr>
          <p:cNvPr id="4" name="Online Media 3" title="Great Teaching Toolkit">
            <a:hlinkClick r:id="" action="ppaction://media"/>
            <a:extLst>
              <a:ext uri="{FF2B5EF4-FFF2-40B4-BE49-F238E27FC236}">
                <a16:creationId xmlns:a16="http://schemas.microsoft.com/office/drawing/2014/main" id="{ADD19ECF-8416-4366-ACF8-D29CA82E0A73}"/>
              </a:ext>
            </a:extLst>
          </p:cNvPr>
          <p:cNvPicPr>
            <a:picLocks noRot="1" noChangeAspect="1"/>
          </p:cNvPicPr>
          <p:nvPr>
            <a:videoFile r:link="rId1"/>
          </p:nvPr>
        </p:nvPicPr>
        <p:blipFill>
          <a:blip r:embed="rId6"/>
          <a:stretch>
            <a:fillRect/>
          </a:stretch>
        </p:blipFill>
        <p:spPr>
          <a:xfrm>
            <a:off x="415594" y="1091748"/>
            <a:ext cx="6334687" cy="3563264"/>
          </a:xfrm>
          <a:prstGeom prst="rect">
            <a:avLst/>
          </a:prstGeom>
          <a:ln>
            <a:noFill/>
          </a:ln>
          <a:effectLst>
            <a:outerShdw blurRad="292100" dist="139700" dir="2700000" algn="tl" rotWithShape="0">
              <a:srgbClr val="333333">
                <a:alpha val="65000"/>
              </a:srgbClr>
            </a:outerShdw>
          </a:effectLst>
        </p:spPr>
      </p:pic>
      <p:pic>
        <p:nvPicPr>
          <p:cNvPr id="5" name="Recorded Sound">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143240" y="6041825"/>
            <a:ext cx="812800" cy="812800"/>
          </a:xfrm>
          <a:prstGeom prst="rect">
            <a:avLst/>
          </a:prstGeom>
        </p:spPr>
      </p:pic>
    </p:spTree>
    <p:extLst>
      <p:ext uri="{BB962C8B-B14F-4D97-AF65-F5344CB8AC3E}">
        <p14:creationId xmlns:p14="http://schemas.microsoft.com/office/powerpoint/2010/main" val="1447212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seq concurrent="1" nextAc="seek">
              <p:cTn id="13" restart="whenNotActive" fill="hold" evtFilter="cancelBubble" nodeType="interactiveSeq">
                <p:stCondLst>
                  <p:cond evt="onClick" delay="0">
                    <p:tgtEl>
                      <p:spTgt spid="5"/>
                    </p:tgtEl>
                  </p:cond>
                </p:stCondLst>
                <p:endSync evt="end" delay="0">
                  <p:rtn val="all"/>
                </p:endSync>
                <p:childTnLst>
                  <p:par>
                    <p:cTn id="14" fill="hold">
                      <p:stCondLst>
                        <p:cond delay="0"/>
                      </p:stCondLst>
                      <p:childTnLst>
                        <p:par>
                          <p:cTn id="15" fill="hold">
                            <p:stCondLst>
                              <p:cond delay="0"/>
                            </p:stCondLst>
                            <p:childTnLst>
                              <p:par>
                                <p:cTn id="16" presetID="1" presetClass="mediacall" presetSubtype="0" fill="hold" nodeType="clickEffect">
                                  <p:stCondLst>
                                    <p:cond delay="0"/>
                                  </p:stCondLst>
                                  <p:childTnLst>
                                    <p:cmd type="call" cmd="playFrom(0.0)">
                                      <p:cBhvr>
                                        <p:cTn id="17" dur="48018" fill="hold"/>
                                        <p:tgtEl>
                                          <p:spTgt spid="5"/>
                                        </p:tgtEl>
                                      </p:cBhvr>
                                    </p:cmd>
                                  </p:childTnLst>
                                </p:cTn>
                              </p:par>
                            </p:childTnLst>
                          </p:cTn>
                        </p:par>
                      </p:childTnLst>
                    </p:cTn>
                  </p:par>
                </p:childTnLst>
              </p:cTn>
              <p:nextCondLst>
                <p:cond evt="onClick" delay="0">
                  <p:tgtEl>
                    <p:spTgt spid="5"/>
                  </p:tgtEl>
                </p:cond>
              </p:nextCondLst>
            </p:seq>
            <p:audio>
              <p:cMediaNode vol="80000">
                <p:cTn id="18"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072256"/>
            <a:ext cx="9144000" cy="4546925"/>
          </a:xfrm>
          <a:prstGeom prst="rect">
            <a:avLst/>
          </a:prstGeom>
        </p:spPr>
      </p:pic>
      <p:sp>
        <p:nvSpPr>
          <p:cNvPr id="4" name="TextBox 3"/>
          <p:cNvSpPr txBox="1"/>
          <p:nvPr/>
        </p:nvSpPr>
        <p:spPr>
          <a:xfrm>
            <a:off x="182881" y="118149"/>
            <a:ext cx="8961119" cy="954107"/>
          </a:xfrm>
          <a:prstGeom prst="rect">
            <a:avLst/>
          </a:prstGeom>
          <a:noFill/>
        </p:spPr>
        <p:txBody>
          <a:bodyPr wrap="square" rtlCol="0">
            <a:spAutoFit/>
          </a:bodyPr>
          <a:lstStyle/>
          <a:p>
            <a:pPr algn="ctr"/>
            <a:r>
              <a:rPr lang="en-US" sz="2800" dirty="0">
                <a:latin typeface="Arial" charset="0"/>
                <a:ea typeface="Arial" charset="0"/>
                <a:cs typeface="Arial" charset="0"/>
              </a:rPr>
              <a:t>Interview with Professor Rob Coe of Evidence Based Education on the Great teaching toolkit </a:t>
            </a:r>
          </a:p>
        </p:txBody>
      </p:sp>
      <p:pic>
        <p:nvPicPr>
          <p:cNvPr id="7" name="Picture 6">
            <a:hlinkClick r:id="rId6"/>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68261" y="4512995"/>
            <a:ext cx="2939473" cy="1291659"/>
          </a:xfrm>
          <a:prstGeom prst="rect">
            <a:avLst/>
          </a:prstGeom>
        </p:spPr>
      </p:pic>
      <p:sp>
        <p:nvSpPr>
          <p:cNvPr id="8" name="TextBox 7"/>
          <p:cNvSpPr txBox="1"/>
          <p:nvPr/>
        </p:nvSpPr>
        <p:spPr>
          <a:xfrm>
            <a:off x="182881" y="5804654"/>
            <a:ext cx="6849687" cy="461665"/>
          </a:xfrm>
          <a:prstGeom prst="rect">
            <a:avLst/>
          </a:prstGeom>
          <a:noFill/>
        </p:spPr>
        <p:txBody>
          <a:bodyPr wrap="square" rtlCol="0">
            <a:spAutoFit/>
          </a:bodyPr>
          <a:lstStyle/>
          <a:p>
            <a:r>
              <a:rPr lang="en-US" sz="2400" dirty="0">
                <a:latin typeface="Arial" charset="0"/>
                <a:ea typeface="Arial" charset="0"/>
                <a:cs typeface="Arial" charset="0"/>
              </a:rPr>
              <a:t>Why is </a:t>
            </a:r>
            <a:r>
              <a:rPr lang="en-US" sz="2400">
                <a:latin typeface="Arial" charset="0"/>
                <a:ea typeface="Arial" charset="0"/>
                <a:cs typeface="Arial" charset="0"/>
              </a:rPr>
              <a:t>it needed?  </a:t>
            </a:r>
            <a:r>
              <a:rPr lang="en-US" sz="2400" dirty="0">
                <a:latin typeface="Arial" charset="0"/>
                <a:ea typeface="Arial" charset="0"/>
                <a:cs typeface="Arial" charset="0"/>
              </a:rPr>
              <a:t>What should it achieve?</a:t>
            </a:r>
          </a:p>
        </p:txBody>
      </p:sp>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70653" y="5698975"/>
            <a:ext cx="1134687" cy="1134687"/>
          </a:xfrm>
          <a:prstGeom prst="rect">
            <a:avLst/>
          </a:prstGeom>
        </p:spPr>
      </p:pic>
      <p:sp>
        <p:nvSpPr>
          <p:cNvPr id="10" name="TextBox 9"/>
          <p:cNvSpPr txBox="1"/>
          <p:nvPr/>
        </p:nvSpPr>
        <p:spPr>
          <a:xfrm>
            <a:off x="7505340" y="5850819"/>
            <a:ext cx="1277648" cy="830997"/>
          </a:xfrm>
          <a:prstGeom prst="rect">
            <a:avLst/>
          </a:prstGeom>
          <a:noFill/>
        </p:spPr>
        <p:txBody>
          <a:bodyPr wrap="square" rtlCol="0">
            <a:spAutoFit/>
          </a:bodyPr>
          <a:lstStyle/>
          <a:p>
            <a:r>
              <a:rPr lang="en-US" sz="2400" dirty="0">
                <a:latin typeface="Arial" charset="0"/>
                <a:ea typeface="Arial" charset="0"/>
                <a:cs typeface="Arial" charset="0"/>
              </a:rPr>
              <a:t>3 mins 40 secs</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292933" y="5158824"/>
            <a:ext cx="812800" cy="812800"/>
          </a:xfrm>
          <a:prstGeom prst="rect">
            <a:avLst/>
          </a:prstGeom>
        </p:spPr>
      </p:pic>
    </p:spTree>
    <p:extLst>
      <p:ext uri="{BB962C8B-B14F-4D97-AF65-F5344CB8AC3E}">
        <p14:creationId xmlns:p14="http://schemas.microsoft.com/office/powerpoint/2010/main" val="84213128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7175"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974817"/>
            <a:ext cx="9144000" cy="4883183"/>
          </a:xfrm>
          <a:prstGeom prst="rect">
            <a:avLst/>
          </a:prstGeom>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7570" y="133004"/>
            <a:ext cx="1027544" cy="1027544"/>
          </a:xfrm>
          <a:prstGeom prst="rect">
            <a:avLst/>
          </a:prstGeom>
        </p:spPr>
      </p:pic>
      <p:sp>
        <p:nvSpPr>
          <p:cNvPr id="4" name="TextBox 3"/>
          <p:cNvSpPr txBox="1"/>
          <p:nvPr/>
        </p:nvSpPr>
        <p:spPr>
          <a:xfrm>
            <a:off x="86849" y="1275295"/>
            <a:ext cx="1208985" cy="584775"/>
          </a:xfrm>
          <a:prstGeom prst="rect">
            <a:avLst/>
          </a:prstGeom>
          <a:noFill/>
        </p:spPr>
        <p:txBody>
          <a:bodyPr wrap="none" rtlCol="0">
            <a:spAutoFit/>
          </a:bodyPr>
          <a:lstStyle/>
          <a:p>
            <a:r>
              <a:rPr lang="en-US" sz="3200" dirty="0">
                <a:latin typeface="Arial" charset="0"/>
                <a:ea typeface="Arial" charset="0"/>
                <a:cs typeface="Arial" charset="0"/>
              </a:rPr>
              <a:t>07:34</a:t>
            </a:r>
          </a:p>
        </p:txBody>
      </p:sp>
      <p:sp>
        <p:nvSpPr>
          <p:cNvPr id="5" name="TextBox 4"/>
          <p:cNvSpPr txBox="1"/>
          <p:nvPr/>
        </p:nvSpPr>
        <p:spPr>
          <a:xfrm>
            <a:off x="1321725" y="206441"/>
            <a:ext cx="6571210" cy="954107"/>
          </a:xfrm>
          <a:prstGeom prst="rect">
            <a:avLst/>
          </a:prstGeom>
          <a:noFill/>
        </p:spPr>
        <p:txBody>
          <a:bodyPr wrap="square" rtlCol="0">
            <a:spAutoFit/>
          </a:bodyPr>
          <a:lstStyle/>
          <a:p>
            <a:r>
              <a:rPr lang="en-US" sz="2800" dirty="0">
                <a:latin typeface="Arial" charset="0"/>
                <a:ea typeface="Arial" charset="0"/>
                <a:cs typeface="Arial" charset="0"/>
              </a:rPr>
              <a:t>Is the report relevant for online teaching during the </a:t>
            </a:r>
            <a:r>
              <a:rPr lang="en-US" sz="2800" dirty="0" err="1">
                <a:latin typeface="Arial" charset="0"/>
                <a:ea typeface="Arial" charset="0"/>
                <a:cs typeface="Arial" charset="0"/>
              </a:rPr>
              <a:t>Covid</a:t>
            </a:r>
            <a:r>
              <a:rPr lang="en-US" sz="2800" dirty="0">
                <a:latin typeface="Arial" charset="0"/>
                <a:ea typeface="Arial" charset="0"/>
                <a:cs typeface="Arial" charset="0"/>
              </a:rPr>
              <a:t> 19 pandemic?</a:t>
            </a:r>
          </a:p>
        </p:txBody>
      </p:sp>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92935" y="133004"/>
            <a:ext cx="1084810" cy="1084810"/>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64945" y="5689600"/>
            <a:ext cx="812800" cy="812800"/>
          </a:xfrm>
          <a:prstGeom prst="rect">
            <a:avLst/>
          </a:prstGeom>
        </p:spPr>
      </p:pic>
    </p:spTree>
    <p:extLst>
      <p:ext uri="{BB962C8B-B14F-4D97-AF65-F5344CB8AC3E}">
        <p14:creationId xmlns:p14="http://schemas.microsoft.com/office/powerpoint/2010/main" val="7305917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980"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7570" y="133004"/>
            <a:ext cx="1027544" cy="1027544"/>
          </a:xfrm>
          <a:prstGeom prst="rect">
            <a:avLst/>
          </a:prstGeom>
        </p:spPr>
      </p:pic>
      <p:sp>
        <p:nvSpPr>
          <p:cNvPr id="4" name="TextBox 3"/>
          <p:cNvSpPr txBox="1"/>
          <p:nvPr/>
        </p:nvSpPr>
        <p:spPr>
          <a:xfrm>
            <a:off x="86849" y="1275295"/>
            <a:ext cx="1208985" cy="584775"/>
          </a:xfrm>
          <a:prstGeom prst="rect">
            <a:avLst/>
          </a:prstGeom>
          <a:noFill/>
        </p:spPr>
        <p:txBody>
          <a:bodyPr wrap="none" rtlCol="0">
            <a:spAutoFit/>
          </a:bodyPr>
          <a:lstStyle/>
          <a:p>
            <a:r>
              <a:rPr lang="en-US" sz="3200" dirty="0">
                <a:latin typeface="Arial" charset="0"/>
                <a:ea typeface="Arial" charset="0"/>
                <a:cs typeface="Arial" charset="0"/>
              </a:rPr>
              <a:t>12:00</a:t>
            </a:r>
          </a:p>
        </p:txBody>
      </p:sp>
      <p:sp>
        <p:nvSpPr>
          <p:cNvPr id="5" name="TextBox 4"/>
          <p:cNvSpPr txBox="1"/>
          <p:nvPr/>
        </p:nvSpPr>
        <p:spPr>
          <a:xfrm>
            <a:off x="1321725" y="206441"/>
            <a:ext cx="6571210" cy="954107"/>
          </a:xfrm>
          <a:prstGeom prst="rect">
            <a:avLst/>
          </a:prstGeom>
          <a:noFill/>
        </p:spPr>
        <p:txBody>
          <a:bodyPr wrap="square" rtlCol="0">
            <a:spAutoFit/>
          </a:bodyPr>
          <a:lstStyle/>
          <a:p>
            <a:r>
              <a:rPr lang="en-US" sz="2800" dirty="0">
                <a:latin typeface="Arial" charset="0"/>
                <a:ea typeface="Arial" charset="0"/>
                <a:cs typeface="Arial" charset="0"/>
              </a:rPr>
              <a:t>What do great teachers do to help students learn complex things?</a:t>
            </a: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92935" y="133004"/>
            <a:ext cx="1084810" cy="1084810"/>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538" y="2309279"/>
            <a:ext cx="9144000" cy="4840377"/>
          </a:xfrm>
          <a:prstGeom prst="rect">
            <a:avLst/>
          </a:prstGeom>
        </p:spPr>
      </p:pic>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72495" y="1233985"/>
            <a:ext cx="1627382" cy="1001857"/>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64945" y="6336856"/>
            <a:ext cx="812800" cy="812800"/>
          </a:xfrm>
          <a:prstGeom prst="rect">
            <a:avLst/>
          </a:prstGeom>
        </p:spPr>
      </p:pic>
    </p:spTree>
    <p:extLst>
      <p:ext uri="{BB962C8B-B14F-4D97-AF65-F5344CB8AC3E}">
        <p14:creationId xmlns:p14="http://schemas.microsoft.com/office/powerpoint/2010/main" val="65208820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12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841074">
            <a:off x="135499" y="104593"/>
            <a:ext cx="2622350" cy="3737603"/>
          </a:xfrm>
          <a:prstGeom prst="rect">
            <a:avLst/>
          </a:prstGeom>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305818">
            <a:off x="2825172" y="390112"/>
            <a:ext cx="2511598" cy="3589372"/>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0819686">
            <a:off x="897624" y="3945298"/>
            <a:ext cx="3607130" cy="5202591"/>
          </a:xfrm>
          <a:prstGeom prst="rect">
            <a:avLst/>
          </a:prstGeom>
        </p:spPr>
      </p:pic>
      <p:pic>
        <p:nvPicPr>
          <p:cNvPr id="5" name="Picture 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652804">
            <a:off x="5121270" y="692821"/>
            <a:ext cx="4304890" cy="6152199"/>
          </a:xfrm>
          <a:prstGeom prst="rect">
            <a:avLst/>
          </a:prstGeom>
        </p:spPr>
      </p:pic>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219440" y="6045200"/>
            <a:ext cx="812800" cy="812800"/>
          </a:xfrm>
          <a:prstGeom prst="rect">
            <a:avLst/>
          </a:prstGeom>
        </p:spPr>
      </p:pic>
    </p:spTree>
    <p:extLst>
      <p:ext uri="{BB962C8B-B14F-4D97-AF65-F5344CB8AC3E}">
        <p14:creationId xmlns:p14="http://schemas.microsoft.com/office/powerpoint/2010/main" val="3397822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9326"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681643"/>
            <a:ext cx="9161881" cy="5195455"/>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04200" y="6045200"/>
            <a:ext cx="812800" cy="812800"/>
          </a:xfrm>
          <a:prstGeom prst="rect">
            <a:avLst/>
          </a:prstGeom>
        </p:spPr>
      </p:pic>
    </p:spTree>
    <p:extLst>
      <p:ext uri="{BB962C8B-B14F-4D97-AF65-F5344CB8AC3E}">
        <p14:creationId xmlns:p14="http://schemas.microsoft.com/office/powerpoint/2010/main" val="5609726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788"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38648-81AD-4035-85C9-D5550D36F0CF}"/>
              </a:ext>
            </a:extLst>
          </p:cNvPr>
          <p:cNvSpPr>
            <a:spLocks noGrp="1"/>
          </p:cNvSpPr>
          <p:nvPr>
            <p:ph type="title"/>
          </p:nvPr>
        </p:nvSpPr>
        <p:spPr>
          <a:xfrm>
            <a:off x="273578" y="0"/>
            <a:ext cx="7406640" cy="1017270"/>
          </a:xfrm>
        </p:spPr>
        <p:txBody>
          <a:bodyPr>
            <a:normAutofit/>
          </a:bodyPr>
          <a:lstStyle/>
          <a:p>
            <a:r>
              <a:rPr lang="en-GB" sz="2400" dirty="0"/>
              <a:t>Good teaching and learning …</a:t>
            </a:r>
          </a:p>
        </p:txBody>
      </p:sp>
      <p:sp>
        <p:nvSpPr>
          <p:cNvPr id="15" name="Content Placeholder 2">
            <a:extLst>
              <a:ext uri="{FF2B5EF4-FFF2-40B4-BE49-F238E27FC236}">
                <a16:creationId xmlns:a16="http://schemas.microsoft.com/office/drawing/2014/main" id="{01200C8F-A520-410E-A375-BE4CAF06BC66}"/>
              </a:ext>
            </a:extLst>
          </p:cNvPr>
          <p:cNvSpPr txBox="1">
            <a:spLocks/>
          </p:cNvSpPr>
          <p:nvPr/>
        </p:nvSpPr>
        <p:spPr>
          <a:xfrm>
            <a:off x="615142" y="1549285"/>
            <a:ext cx="8027481" cy="3876403"/>
          </a:xfrm>
          <a:prstGeom prst="rect">
            <a:avLst/>
          </a:prstGeom>
          <a:ln/>
        </p:spPr>
        <p:style>
          <a:lnRef idx="2">
            <a:schemeClr val="accent4"/>
          </a:lnRef>
          <a:fillRef idx="1">
            <a:schemeClr val="lt1"/>
          </a:fillRef>
          <a:effectRef idx="0">
            <a:schemeClr val="accent4"/>
          </a:effectRef>
          <a:fontRef idx="minor">
            <a:schemeClr val="dk1"/>
          </a:fontRef>
        </p:style>
        <p:txBody>
          <a:bodyPr vert="horz" lIns="68580" tIns="34290" rIns="68580" bIns="34290" rtlCol="0">
            <a:noAutofit/>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dk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dk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dk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dk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dk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dk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dk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dk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dk1"/>
                </a:solidFill>
                <a:latin typeface="+mn-lt"/>
                <a:ea typeface="+mn-ea"/>
                <a:cs typeface="+mn-cs"/>
              </a:defRPr>
            </a:lvl9pPr>
          </a:lstStyle>
          <a:p>
            <a:pPr marL="34290" indent="0" algn="ctr">
              <a:lnSpc>
                <a:spcPct val="150000"/>
              </a:lnSpc>
              <a:buNone/>
            </a:pPr>
            <a:r>
              <a:rPr lang="en-GB" sz="2400" i="1" dirty="0">
                <a:latin typeface="Arial" charset="0"/>
                <a:ea typeface="Arial" charset="0"/>
                <a:cs typeface="Arial" charset="0"/>
              </a:rPr>
              <a:t>To be clear, the recommendations of this Review do not imply an emphasis on any particular teaching approaches: decisions about teaching and learning are very context and purpose specific, and are best taken by teachers themselves. It would, therefore, not be appropriate for this Review to offer detailed prescriptions on teaching methods.  </a:t>
            </a:r>
            <a:r>
              <a:rPr lang="en-GB" sz="2400" dirty="0">
                <a:latin typeface="Arial" charset="0"/>
                <a:ea typeface="Arial" charset="0"/>
                <a:cs typeface="Arial" charset="0"/>
              </a:rPr>
              <a:t>(Donaldson, 2015, p63)</a:t>
            </a:r>
            <a:endParaRPr lang="en-GB" sz="2400" dirty="0">
              <a:ln w="0"/>
              <a:solidFill>
                <a:schemeClr val="tx1"/>
              </a:solidFill>
              <a:effectLst>
                <a:outerShdw blurRad="38100" dist="19050" dir="2700000" algn="tl" rotWithShape="0">
                  <a:schemeClr val="dk1">
                    <a:alpha val="40000"/>
                  </a:schemeClr>
                </a:outerShdw>
              </a:effectLst>
              <a:latin typeface="Arial" charset="0"/>
              <a:ea typeface="Arial" charset="0"/>
              <a:cs typeface="Arial" charset="0"/>
            </a:endParaRPr>
          </a:p>
        </p:txBody>
      </p:sp>
      <p:sp>
        <p:nvSpPr>
          <p:cNvPr id="3" name="TextBox 2"/>
          <p:cNvSpPr txBox="1"/>
          <p:nvPr/>
        </p:nvSpPr>
        <p:spPr>
          <a:xfrm>
            <a:off x="273578" y="5634537"/>
            <a:ext cx="7767832" cy="646331"/>
          </a:xfrm>
          <a:prstGeom prst="rect">
            <a:avLst/>
          </a:prstGeom>
          <a:noFill/>
        </p:spPr>
        <p:txBody>
          <a:bodyPr wrap="none" rtlCol="0">
            <a:spAutoFit/>
          </a:bodyPr>
          <a:lstStyle/>
          <a:p>
            <a:r>
              <a:rPr lang="en-GB" dirty="0">
                <a:hlinkClick r:id="rId5"/>
              </a:rPr>
              <a:t>https://gov.wales/sites/default/files/publications/2018-03/successful-futures.pdf</a:t>
            </a:r>
            <a:endParaRPr lang="en-GB" dirty="0"/>
          </a:p>
          <a:p>
            <a:endParaRPr lang="en-US"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34393" y="5957702"/>
            <a:ext cx="812800" cy="812800"/>
          </a:xfrm>
          <a:prstGeom prst="rect">
            <a:avLst/>
          </a:prstGeom>
        </p:spPr>
      </p:pic>
    </p:spTree>
    <p:extLst>
      <p:ext uri="{BB962C8B-B14F-4D97-AF65-F5344CB8AC3E}">
        <p14:creationId xmlns:p14="http://schemas.microsoft.com/office/powerpoint/2010/main" val="1033230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15">
                                            <p:bg/>
                                          </p:spTgt>
                                        </p:tgtEl>
                                      </p:cBhvr>
                                    </p:animEffect>
                                    <p:animScale>
                                      <p:cBhvr>
                                        <p:cTn id="7" dur="250" autoRev="1" fill="hold"/>
                                        <p:tgtEl>
                                          <p:spTgt spid="15">
                                            <p:bg/>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15">
                                            <p:txEl>
                                              <p:pRg st="0" end="0"/>
                                            </p:txEl>
                                          </p:spTgt>
                                        </p:tgtEl>
                                      </p:cBhvr>
                                    </p:animEffect>
                                    <p:animScale>
                                      <p:cBhvr>
                                        <p:cTn id="12" dur="250" autoRev="1" fill="hold"/>
                                        <p:tgtEl>
                                          <p:spTgt spid="15">
                                            <p:txEl>
                                              <p:pRg st="0" end="0"/>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1" presetClass="mediacall" presetSubtype="0" fill="hold" nodeType="clickEffect">
                                  <p:stCondLst>
                                    <p:cond delay="0"/>
                                  </p:stCondLst>
                                  <p:childTnLst>
                                    <p:cmd type="call" cmd="playFrom(0.0)">
                                      <p:cBhvr>
                                        <p:cTn id="17" dur="72864" fill="hold"/>
                                        <p:tgtEl>
                                          <p:spTgt spid="4"/>
                                        </p:tgtEl>
                                      </p:cBhvr>
                                    </p:cmd>
                                  </p:childTnLst>
                                </p:cTn>
                              </p:par>
                            </p:childTnLst>
                          </p:cTn>
                        </p:par>
                      </p:childTnLst>
                    </p:cTn>
                  </p:par>
                </p:childTnLst>
              </p:cTn>
              <p:nextCondLst>
                <p:cond evt="onClick" delay="0">
                  <p:tgtEl>
                    <p:spTgt spid="4"/>
                  </p:tgtEl>
                </p:cond>
              </p:nextCondLst>
            </p:seq>
            <p:audio>
              <p:cMediaNode vol="80000">
                <p:cTn id="18" fill="hold" display="0">
                  <p:stCondLst>
                    <p:cond delay="indefinite"/>
                  </p:stCondLst>
                  <p:endCondLst>
                    <p:cond evt="onStopAudio" delay="0">
                      <p:tgtEl>
                        <p:sldTgt/>
                      </p:tgtEl>
                    </p:cond>
                  </p:endCondLst>
                </p:cTn>
                <p:tgtEl>
                  <p:spTgt spid="4"/>
                </p:tgtEl>
              </p:cMediaNode>
            </p:audio>
          </p:childTnLst>
        </p:cTn>
      </p:par>
    </p:tnLst>
    <p:bldLst>
      <p:bldP spid="15"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25430D4-B5A8-7143-9594-9846D2BE0AC2}"/>
              </a:ext>
            </a:extLst>
          </p:cNvPr>
          <p:cNvSpPr>
            <a:spLocks noGrp="1"/>
          </p:cNvSpPr>
          <p:nvPr>
            <p:ph type="title"/>
          </p:nvPr>
        </p:nvSpPr>
        <p:spPr>
          <a:xfrm>
            <a:off x="2542117" y="2408740"/>
            <a:ext cx="3520016" cy="1130328"/>
          </a:xfrm>
        </p:spPr>
        <p:txBody>
          <a:bodyPr>
            <a:normAutofit fontScale="90000"/>
          </a:bodyPr>
          <a:lstStyle/>
          <a:p>
            <a:r>
              <a:rPr lang="en-GB" b="1" i="1" dirty="0"/>
              <a:t>“</a:t>
            </a:r>
            <a:r>
              <a:rPr lang="en-GB" i="1" dirty="0"/>
              <a:t>What are the best bets for teachers to invest time and effort in if they want their students to learn more?” </a:t>
            </a:r>
            <a:br>
              <a:rPr lang="en-GB" dirty="0"/>
            </a:br>
            <a:endParaRPr lang="en-US" dirty="0"/>
          </a:p>
        </p:txBody>
      </p:sp>
      <p:pic>
        <p:nvPicPr>
          <p:cNvPr id="3" name="Content Placeholder 2">
            <a:extLst>
              <a:ext uri="{FF2B5EF4-FFF2-40B4-BE49-F238E27FC236}">
                <a16:creationId xmlns:a16="http://schemas.microsoft.com/office/drawing/2014/main" id="{40449D52-7EC8-1D4E-8FC9-51BCB47AAC55}"/>
              </a:ext>
            </a:extLst>
          </p:cNvPr>
          <p:cNvPicPr>
            <a:picLocks noGrp="1" noChangeAspect="1"/>
          </p:cNvPicPr>
          <p:nvPr>
            <p:ph sz="half" idx="1"/>
          </p:nvPr>
        </p:nvPicPr>
        <p:blipFill>
          <a:blip r:embed="rId5"/>
          <a:stretch>
            <a:fillRect/>
          </a:stretch>
        </p:blipFill>
        <p:spPr>
          <a:xfrm rot="520673">
            <a:off x="6017098" y="1404649"/>
            <a:ext cx="3841261" cy="5440937"/>
          </a:xfrm>
        </p:spPr>
      </p:pic>
      <p:pic>
        <p:nvPicPr>
          <p:cNvPr id="5" name="Content Placeholder 4">
            <a:extLst>
              <a:ext uri="{FF2B5EF4-FFF2-40B4-BE49-F238E27FC236}">
                <a16:creationId xmlns:a16="http://schemas.microsoft.com/office/drawing/2014/main" id="{5EE9B4B2-F535-3A4F-8789-EA6CC92B1D27}"/>
              </a:ext>
            </a:extLst>
          </p:cNvPr>
          <p:cNvPicPr>
            <a:picLocks noGrp="1" noChangeAspect="1"/>
          </p:cNvPicPr>
          <p:nvPr>
            <p:ph sz="half" idx="2"/>
          </p:nvPr>
        </p:nvPicPr>
        <p:blipFill>
          <a:blip r:embed="rId6"/>
          <a:stretch>
            <a:fillRect/>
          </a:stretch>
        </p:blipFill>
        <p:spPr>
          <a:xfrm>
            <a:off x="0" y="0"/>
            <a:ext cx="2228476" cy="4351338"/>
          </a:xfr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01438" y="5902960"/>
            <a:ext cx="812800" cy="812800"/>
          </a:xfrm>
          <a:prstGeom prst="rect">
            <a:avLst/>
          </a:prstGeom>
        </p:spPr>
      </p:pic>
    </p:spTree>
    <p:extLst>
      <p:ext uri="{BB962C8B-B14F-4D97-AF65-F5344CB8AC3E}">
        <p14:creationId xmlns:p14="http://schemas.microsoft.com/office/powerpoint/2010/main" val="32094484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73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2377" y="548639"/>
            <a:ext cx="3044962" cy="2654993"/>
          </a:xfrm>
          <a:prstGeom prst="rect">
            <a:avLst/>
          </a:prstGeom>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56646" y="548639"/>
            <a:ext cx="3054705" cy="2601191"/>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2377" y="3911578"/>
            <a:ext cx="3072707" cy="2468670"/>
          </a:xfrm>
          <a:prstGeom prst="rect">
            <a:avLst/>
          </a:prstGeom>
        </p:spPr>
      </p:pic>
      <p:pic>
        <p:nvPicPr>
          <p:cNvPr id="5" name="Picture 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56646" y="3818752"/>
            <a:ext cx="3154022" cy="2654322"/>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204200" y="5973848"/>
            <a:ext cx="812800" cy="812800"/>
          </a:xfrm>
          <a:prstGeom prst="rect">
            <a:avLst/>
          </a:prstGeom>
        </p:spPr>
      </p:pic>
    </p:spTree>
    <p:extLst>
      <p:ext uri="{BB962C8B-B14F-4D97-AF65-F5344CB8AC3E}">
        <p14:creationId xmlns:p14="http://schemas.microsoft.com/office/powerpoint/2010/main" val="5361052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892"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500" y="266700"/>
            <a:ext cx="7239000" cy="6311900"/>
          </a:xfrm>
          <a:prstGeom prst="rect">
            <a:avLst/>
          </a:prstGeom>
        </p:spPr>
      </p:pic>
    </p:spTree>
    <p:extLst>
      <p:ext uri="{BB962C8B-B14F-4D97-AF65-F5344CB8AC3E}">
        <p14:creationId xmlns:p14="http://schemas.microsoft.com/office/powerpoint/2010/main" val="12777704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19200"/>
            <a:ext cx="9144000" cy="4398631"/>
          </a:xfrm>
          <a:prstGeom prst="rect">
            <a:avLst/>
          </a:prstGeom>
        </p:spPr>
      </p:pic>
    </p:spTree>
    <p:extLst>
      <p:ext uri="{BB962C8B-B14F-4D97-AF65-F5344CB8AC3E}">
        <p14:creationId xmlns:p14="http://schemas.microsoft.com/office/powerpoint/2010/main" val="7559379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900" y="254000"/>
            <a:ext cx="7442200" cy="6337300"/>
          </a:xfrm>
          <a:prstGeom prst="rect">
            <a:avLst/>
          </a:prstGeom>
        </p:spPr>
      </p:pic>
    </p:spTree>
    <p:extLst>
      <p:ext uri="{BB962C8B-B14F-4D97-AF65-F5344CB8AC3E}">
        <p14:creationId xmlns:p14="http://schemas.microsoft.com/office/powerpoint/2010/main" val="16278107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51000"/>
            <a:ext cx="9144000" cy="3547955"/>
          </a:xfrm>
          <a:prstGeom prst="rect">
            <a:avLst/>
          </a:prstGeom>
        </p:spPr>
      </p:pic>
    </p:spTree>
    <p:extLst>
      <p:ext uri="{BB962C8B-B14F-4D97-AF65-F5344CB8AC3E}">
        <p14:creationId xmlns:p14="http://schemas.microsoft.com/office/powerpoint/2010/main" val="18203734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900" y="444500"/>
            <a:ext cx="7429500" cy="5969000"/>
          </a:xfrm>
          <a:prstGeom prst="rect">
            <a:avLst/>
          </a:prstGeom>
        </p:spPr>
      </p:pic>
    </p:spTree>
    <p:extLst>
      <p:ext uri="{BB962C8B-B14F-4D97-AF65-F5344CB8AC3E}">
        <p14:creationId xmlns:p14="http://schemas.microsoft.com/office/powerpoint/2010/main" val="19639675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95400"/>
            <a:ext cx="9144000" cy="4260872"/>
          </a:xfrm>
          <a:prstGeom prst="rect">
            <a:avLst/>
          </a:prstGeom>
        </p:spPr>
      </p:pic>
    </p:spTree>
    <p:extLst>
      <p:ext uri="{BB962C8B-B14F-4D97-AF65-F5344CB8AC3E}">
        <p14:creationId xmlns:p14="http://schemas.microsoft.com/office/powerpoint/2010/main" val="15789584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292100"/>
            <a:ext cx="7454900" cy="6273800"/>
          </a:xfrm>
          <a:prstGeom prst="rect">
            <a:avLst/>
          </a:prstGeom>
        </p:spPr>
      </p:pic>
    </p:spTree>
    <p:extLst>
      <p:ext uri="{BB962C8B-B14F-4D97-AF65-F5344CB8AC3E}">
        <p14:creationId xmlns:p14="http://schemas.microsoft.com/office/powerpoint/2010/main" val="16520936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17600"/>
            <a:ext cx="9144000" cy="4602145"/>
          </a:xfrm>
          <a:prstGeom prst="rect">
            <a:avLst/>
          </a:prstGeom>
        </p:spPr>
      </p:pic>
    </p:spTree>
    <p:extLst>
      <p:ext uri="{BB962C8B-B14F-4D97-AF65-F5344CB8AC3E}">
        <p14:creationId xmlns:p14="http://schemas.microsoft.com/office/powerpoint/2010/main" val="19214328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3315" y="101478"/>
            <a:ext cx="3044962" cy="2654993"/>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4337222"/>
            <a:ext cx="9144000" cy="2520778"/>
          </a:xfrm>
          <a:prstGeom prst="rect">
            <a:avLst/>
          </a:prstGeom>
        </p:spPr>
      </p:pic>
      <p:pic>
        <p:nvPicPr>
          <p:cNvPr id="6" name="Picture 5">
            <a:extLst>
              <a:ext uri="{FF2B5EF4-FFF2-40B4-BE49-F238E27FC236}">
                <a16:creationId xmlns:a16="http://schemas.microsoft.com/office/drawing/2014/main" id="{D7FDFE43-5BE9-1D46-BCDE-97F8674711AB}"/>
              </a:ext>
            </a:extLst>
          </p:cNvPr>
          <p:cNvPicPr>
            <a:picLocks noChangeAspect="1"/>
          </p:cNvPicPr>
          <p:nvPr/>
        </p:nvPicPr>
        <p:blipFill>
          <a:blip r:embed="rId7"/>
          <a:stretch>
            <a:fillRect/>
          </a:stretch>
        </p:blipFill>
        <p:spPr>
          <a:xfrm rot="10152923">
            <a:off x="3439850" y="684321"/>
            <a:ext cx="1648502" cy="900168"/>
          </a:xfrm>
          <a:prstGeom prst="rect">
            <a:avLst/>
          </a:prstGeom>
        </p:spPr>
      </p:pic>
      <p:sp>
        <p:nvSpPr>
          <p:cNvPr id="7" name="TextBox 6"/>
          <p:cNvSpPr txBox="1"/>
          <p:nvPr/>
        </p:nvSpPr>
        <p:spPr>
          <a:xfrm>
            <a:off x="5309925" y="538038"/>
            <a:ext cx="3094117" cy="830997"/>
          </a:xfrm>
          <a:prstGeom prst="rect">
            <a:avLst/>
          </a:prstGeom>
          <a:noFill/>
        </p:spPr>
        <p:txBody>
          <a:bodyPr wrap="none" rtlCol="0">
            <a:spAutoFit/>
          </a:bodyPr>
          <a:lstStyle/>
          <a:p>
            <a:r>
              <a:rPr lang="en-US" sz="4800" dirty="0">
                <a:latin typeface="Arial" charset="0"/>
                <a:ea typeface="Arial" charset="0"/>
                <a:cs typeface="Arial" charset="0"/>
              </a:rPr>
              <a:t>Dimension</a:t>
            </a:r>
          </a:p>
        </p:txBody>
      </p:sp>
      <p:pic>
        <p:nvPicPr>
          <p:cNvPr id="8" name="Picture 7">
            <a:extLst>
              <a:ext uri="{FF2B5EF4-FFF2-40B4-BE49-F238E27FC236}">
                <a16:creationId xmlns:a16="http://schemas.microsoft.com/office/drawing/2014/main" id="{D7FDFE43-5BE9-1D46-BCDE-97F8674711AB}"/>
              </a:ext>
            </a:extLst>
          </p:cNvPr>
          <p:cNvPicPr>
            <a:picLocks noChangeAspect="1"/>
          </p:cNvPicPr>
          <p:nvPr/>
        </p:nvPicPr>
        <p:blipFill>
          <a:blip r:embed="rId7"/>
          <a:stretch>
            <a:fillRect/>
          </a:stretch>
        </p:blipFill>
        <p:spPr>
          <a:xfrm rot="7712142">
            <a:off x="2882174" y="3509061"/>
            <a:ext cx="1648502" cy="900168"/>
          </a:xfrm>
          <a:prstGeom prst="rect">
            <a:avLst/>
          </a:prstGeom>
        </p:spPr>
      </p:pic>
      <p:sp>
        <p:nvSpPr>
          <p:cNvPr id="10" name="TextBox 9"/>
          <p:cNvSpPr txBox="1"/>
          <p:nvPr/>
        </p:nvSpPr>
        <p:spPr>
          <a:xfrm>
            <a:off x="4354690" y="2627342"/>
            <a:ext cx="2752677" cy="830997"/>
          </a:xfrm>
          <a:prstGeom prst="rect">
            <a:avLst/>
          </a:prstGeom>
          <a:noFill/>
        </p:spPr>
        <p:txBody>
          <a:bodyPr wrap="none" rtlCol="0">
            <a:spAutoFit/>
          </a:bodyPr>
          <a:lstStyle/>
          <a:p>
            <a:r>
              <a:rPr lang="en-US" sz="4800">
                <a:latin typeface="Arial" charset="0"/>
                <a:ea typeface="Arial" charset="0"/>
                <a:cs typeface="Arial" charset="0"/>
              </a:rPr>
              <a:t>Elements</a:t>
            </a:r>
            <a:endParaRPr lang="en-US" sz="4800" dirty="0">
              <a:latin typeface="Arial" charset="0"/>
              <a:ea typeface="Arial" charset="0"/>
              <a:cs typeface="Arial" charset="0"/>
            </a:endParaRPr>
          </a:p>
        </p:txBody>
      </p:sp>
      <p:sp>
        <p:nvSpPr>
          <p:cNvPr id="11" name="TextBox 10"/>
          <p:cNvSpPr txBox="1"/>
          <p:nvPr/>
        </p:nvSpPr>
        <p:spPr>
          <a:xfrm>
            <a:off x="4572000" y="3458339"/>
            <a:ext cx="4198944" cy="923330"/>
          </a:xfrm>
          <a:prstGeom prst="rect">
            <a:avLst/>
          </a:prstGeom>
          <a:noFill/>
        </p:spPr>
        <p:txBody>
          <a:bodyPr wrap="square" rtlCol="0">
            <a:spAutoFit/>
          </a:bodyPr>
          <a:lstStyle/>
          <a:p>
            <a:r>
              <a:rPr lang="en-US" dirty="0"/>
              <a:t>An ‘element’ here is defined as something that may be worth investing time and effort to work on.</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31200" y="6045200"/>
            <a:ext cx="812800" cy="812800"/>
          </a:xfrm>
          <a:prstGeom prst="rect">
            <a:avLst/>
          </a:prstGeom>
        </p:spPr>
      </p:pic>
    </p:spTree>
    <p:extLst>
      <p:ext uri="{BB962C8B-B14F-4D97-AF65-F5344CB8AC3E}">
        <p14:creationId xmlns:p14="http://schemas.microsoft.com/office/powerpoint/2010/main" val="18109990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338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694636"/>
            <a:ext cx="9144000" cy="3334564"/>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88960" y="5918200"/>
            <a:ext cx="812800" cy="812800"/>
          </a:xfrm>
          <a:prstGeom prst="rect">
            <a:avLst/>
          </a:prstGeom>
        </p:spPr>
      </p:pic>
    </p:spTree>
    <p:extLst>
      <p:ext uri="{BB962C8B-B14F-4D97-AF65-F5344CB8AC3E}">
        <p14:creationId xmlns:p14="http://schemas.microsoft.com/office/powerpoint/2010/main" val="11761111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1509"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897775"/>
            <a:ext cx="9120632" cy="4145742"/>
          </a:xfrm>
          <a:prstGeom prst="rect">
            <a:avLst/>
          </a:prstGeom>
        </p:spPr>
      </p:pic>
      <p:sp>
        <p:nvSpPr>
          <p:cNvPr id="3" name="TextBox 2"/>
          <p:cNvSpPr txBox="1"/>
          <p:nvPr/>
        </p:nvSpPr>
        <p:spPr>
          <a:xfrm>
            <a:off x="2028306" y="5353396"/>
            <a:ext cx="4374916" cy="584775"/>
          </a:xfrm>
          <a:prstGeom prst="rect">
            <a:avLst/>
          </a:prstGeom>
          <a:noFill/>
        </p:spPr>
        <p:txBody>
          <a:bodyPr wrap="none" rtlCol="0">
            <a:spAutoFit/>
          </a:bodyPr>
          <a:lstStyle/>
          <a:p>
            <a:r>
              <a:rPr lang="en-US" sz="3200" dirty="0">
                <a:solidFill>
                  <a:srgbClr val="00B0F0"/>
                </a:solidFill>
                <a:latin typeface="Arial" charset="0"/>
                <a:ea typeface="Arial" charset="0"/>
                <a:cs typeface="Arial" charset="0"/>
              </a:rPr>
              <a:t>What might this mean?</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28000" y="5938171"/>
            <a:ext cx="812800" cy="812800"/>
          </a:xfrm>
          <a:prstGeom prst="rect">
            <a:avLst/>
          </a:prstGeom>
        </p:spPr>
      </p:pic>
    </p:spTree>
    <p:extLst>
      <p:ext uri="{BB962C8B-B14F-4D97-AF65-F5344CB8AC3E}">
        <p14:creationId xmlns:p14="http://schemas.microsoft.com/office/powerpoint/2010/main" val="14606950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367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5735782" cy="2607174"/>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470286">
            <a:off x="4972917" y="308472"/>
            <a:ext cx="4991100" cy="6819900"/>
          </a:xfrm>
          <a:prstGeom prst="rect">
            <a:avLst/>
          </a:prstGeom>
        </p:spPr>
      </p:pic>
      <p:pic>
        <p:nvPicPr>
          <p:cNvPr id="5" name="Picture 4">
            <a:extLst>
              <a:ext uri="{FF2B5EF4-FFF2-40B4-BE49-F238E27FC236}">
                <a16:creationId xmlns:a16="http://schemas.microsoft.com/office/drawing/2014/main" id="{D7FDFE43-5BE9-1D46-BCDE-97F8674711AB}"/>
              </a:ext>
            </a:extLst>
          </p:cNvPr>
          <p:cNvPicPr>
            <a:picLocks noChangeAspect="1"/>
          </p:cNvPicPr>
          <p:nvPr/>
        </p:nvPicPr>
        <p:blipFill>
          <a:blip r:embed="rId7"/>
          <a:stretch>
            <a:fillRect/>
          </a:stretch>
        </p:blipFill>
        <p:spPr>
          <a:xfrm rot="777966">
            <a:off x="3427978" y="4740644"/>
            <a:ext cx="2589957" cy="1414251"/>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760" y="6021026"/>
            <a:ext cx="812800" cy="812800"/>
          </a:xfrm>
          <a:prstGeom prst="rect">
            <a:avLst/>
          </a:prstGeom>
        </p:spPr>
      </p:pic>
    </p:spTree>
    <p:extLst>
      <p:ext uri="{BB962C8B-B14F-4D97-AF65-F5344CB8AC3E}">
        <p14:creationId xmlns:p14="http://schemas.microsoft.com/office/powerpoint/2010/main" val="4018829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0968"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598516"/>
            <a:ext cx="9011034" cy="5411585"/>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05517" y="5024039"/>
            <a:ext cx="1735974" cy="1534702"/>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77471" y="6010101"/>
            <a:ext cx="812800" cy="812800"/>
          </a:xfrm>
          <a:prstGeom prst="rect">
            <a:avLst/>
          </a:prstGeom>
        </p:spPr>
      </p:pic>
    </p:spTree>
    <p:extLst>
      <p:ext uri="{BB962C8B-B14F-4D97-AF65-F5344CB8AC3E}">
        <p14:creationId xmlns:p14="http://schemas.microsoft.com/office/powerpoint/2010/main" val="4501306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017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40" y="1529542"/>
            <a:ext cx="9075160" cy="3416531"/>
          </a:xfrm>
          <a:prstGeom prst="rect">
            <a:avLst/>
          </a:prstGeom>
        </p:spPr>
      </p:pic>
    </p:spTree>
    <p:extLst>
      <p:ext uri="{BB962C8B-B14F-4D97-AF65-F5344CB8AC3E}">
        <p14:creationId xmlns:p14="http://schemas.microsoft.com/office/powerpoint/2010/main" val="20546817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5750" y="5753100"/>
            <a:ext cx="7257115" cy="830997"/>
          </a:xfrm>
          <a:prstGeom prst="rect">
            <a:avLst/>
          </a:prstGeom>
          <a:noFill/>
        </p:spPr>
        <p:txBody>
          <a:bodyPr wrap="none" rtlCol="0">
            <a:spAutoFit/>
          </a:bodyPr>
          <a:lstStyle/>
          <a:p>
            <a:r>
              <a:rPr lang="en-US" sz="4800" dirty="0">
                <a:latin typeface="Bradley Hand" charset="0"/>
                <a:ea typeface="Bradley Hand" charset="0"/>
                <a:cs typeface="Bradley Hand" charset="0"/>
              </a:rPr>
              <a:t>What is your stinky fish?</a:t>
            </a:r>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27537"/>
            <a:ext cx="9144000" cy="4714875"/>
          </a:xfrm>
          <a:prstGeom prst="rect">
            <a:avLst/>
          </a:prstGeom>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81497" y="3472412"/>
            <a:ext cx="2540000" cy="2540000"/>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90749" y="6012412"/>
            <a:ext cx="812800" cy="812800"/>
          </a:xfrm>
          <a:prstGeom prst="rect">
            <a:avLst/>
          </a:prstGeom>
        </p:spPr>
      </p:pic>
    </p:spTree>
    <p:extLst>
      <p:ext uri="{BB962C8B-B14F-4D97-AF65-F5344CB8AC3E}">
        <p14:creationId xmlns:p14="http://schemas.microsoft.com/office/powerpoint/2010/main" val="16644095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81649" fill="hold"/>
                                        <p:tgtEl>
                                          <p:spTgt spid="2"/>
                                        </p:tgtEl>
                                      </p:cBhvr>
                                    </p:cmd>
                                  </p:childTnLst>
                                </p:cTn>
                              </p:par>
                            </p:childTnLst>
                          </p:cTn>
                        </p:par>
                      </p:childTnLst>
                    </p:cTn>
                  </p:par>
                </p:childTnLst>
              </p:cTn>
              <p:nextCondLst>
                <p:cond evt="onClick" delay="0">
                  <p:tgtEl>
                    <p:spTgt spid="2"/>
                  </p:tgtEl>
                </p:cond>
              </p:nextCondLst>
            </p:seq>
            <p:audio>
              <p:cMediaNode vol="53030">
                <p:cTn id="7"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631" y="166253"/>
            <a:ext cx="3640428" cy="3099955"/>
          </a:xfrm>
          <a:prstGeom prst="rect">
            <a:avLst/>
          </a:prstGeom>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3790142"/>
            <a:ext cx="9144000" cy="2328491"/>
          </a:xfrm>
          <a:prstGeom prst="rect">
            <a:avLst/>
          </a:prstGeom>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219440" y="6045200"/>
            <a:ext cx="812800" cy="812800"/>
          </a:xfrm>
          <a:prstGeom prst="rect">
            <a:avLst/>
          </a:prstGeom>
        </p:spPr>
      </p:pic>
    </p:spTree>
    <p:extLst>
      <p:ext uri="{BB962C8B-B14F-4D97-AF65-F5344CB8AC3E}">
        <p14:creationId xmlns:p14="http://schemas.microsoft.com/office/powerpoint/2010/main" val="149973354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545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40215"/>
            <a:ext cx="8994371" cy="5466192"/>
          </a:xfrm>
          <a:prstGeom prst="rect">
            <a:avLst/>
          </a:prstGeom>
        </p:spPr>
      </p:pic>
    </p:spTree>
    <p:extLst>
      <p:ext uri="{BB962C8B-B14F-4D97-AF65-F5344CB8AC3E}">
        <p14:creationId xmlns:p14="http://schemas.microsoft.com/office/powerpoint/2010/main" val="10060755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852782" cy="3233651"/>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189615"/>
            <a:ext cx="8859038" cy="2668385"/>
          </a:xfrm>
          <a:prstGeom prst="rect">
            <a:avLst/>
          </a:prstGeom>
        </p:spPr>
      </p:pic>
    </p:spTree>
    <p:extLst>
      <p:ext uri="{BB962C8B-B14F-4D97-AF65-F5344CB8AC3E}">
        <p14:creationId xmlns:p14="http://schemas.microsoft.com/office/powerpoint/2010/main" val="19731000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1038" y="1025699"/>
            <a:ext cx="8730082" cy="4689301"/>
          </a:xfrm>
          <a:prstGeom prst="rect">
            <a:avLst/>
          </a:prstGeom>
        </p:spPr>
      </p:pic>
    </p:spTree>
    <p:extLst>
      <p:ext uri="{BB962C8B-B14F-4D97-AF65-F5344CB8AC3E}">
        <p14:creationId xmlns:p14="http://schemas.microsoft.com/office/powerpoint/2010/main" val="7897395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096327"/>
            <a:ext cx="9144000" cy="2474872"/>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380" y="133002"/>
            <a:ext cx="4320032" cy="3470795"/>
          </a:xfrm>
          <a:prstGeom prst="rect">
            <a:avLst/>
          </a:prstGeom>
        </p:spPr>
      </p:pic>
    </p:spTree>
    <p:extLst>
      <p:ext uri="{BB962C8B-B14F-4D97-AF65-F5344CB8AC3E}">
        <p14:creationId xmlns:p14="http://schemas.microsoft.com/office/powerpoint/2010/main" val="17034094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505" y="384010"/>
            <a:ext cx="8778240" cy="6094607"/>
          </a:xfrm>
          <a:prstGeom prst="rect">
            <a:avLst/>
          </a:prstGeom>
        </p:spPr>
      </p:pic>
    </p:spTree>
    <p:extLst>
      <p:ext uri="{BB962C8B-B14F-4D97-AF65-F5344CB8AC3E}">
        <p14:creationId xmlns:p14="http://schemas.microsoft.com/office/powerpoint/2010/main" val="10985985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738795"/>
            <a:ext cx="9144001" cy="3074276"/>
          </a:xfrm>
          <a:prstGeom prst="rect">
            <a:avLst/>
          </a:prstGeom>
        </p:spPr>
      </p:pic>
    </p:spTree>
    <p:extLst>
      <p:ext uri="{BB962C8B-B14F-4D97-AF65-F5344CB8AC3E}">
        <p14:creationId xmlns:p14="http://schemas.microsoft.com/office/powerpoint/2010/main" val="820884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04" y="716168"/>
            <a:ext cx="8994371" cy="5120290"/>
          </a:xfrm>
          <a:prstGeom prst="rect">
            <a:avLst/>
          </a:prstGeom>
        </p:spPr>
      </p:pic>
    </p:spTree>
    <p:extLst>
      <p:ext uri="{BB962C8B-B14F-4D97-AF65-F5344CB8AC3E}">
        <p14:creationId xmlns:p14="http://schemas.microsoft.com/office/powerpoint/2010/main" val="9755231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306" y="133003"/>
            <a:ext cx="3633612" cy="3057929"/>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760" y="1833773"/>
            <a:ext cx="8462356" cy="5024227"/>
          </a:xfrm>
          <a:prstGeom prst="rect">
            <a:avLst/>
          </a:prstGeom>
        </p:spPr>
      </p:pic>
    </p:spTree>
    <p:extLst>
      <p:ext uri="{BB962C8B-B14F-4D97-AF65-F5344CB8AC3E}">
        <p14:creationId xmlns:p14="http://schemas.microsoft.com/office/powerpoint/2010/main" val="17273368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5973" y="731520"/>
            <a:ext cx="6297327" cy="5220393"/>
          </a:xfrm>
          <a:prstGeom prst="rect">
            <a:avLst/>
          </a:prstGeom>
        </p:spPr>
      </p:pic>
    </p:spTree>
    <p:extLst>
      <p:ext uri="{BB962C8B-B14F-4D97-AF65-F5344CB8AC3E}">
        <p14:creationId xmlns:p14="http://schemas.microsoft.com/office/powerpoint/2010/main" val="166594317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0284" y="200680"/>
            <a:ext cx="6267796" cy="6657320"/>
          </a:xfrm>
          <a:prstGeom prst="rect">
            <a:avLst/>
          </a:prstGeom>
        </p:spPr>
      </p:pic>
    </p:spTree>
    <p:extLst>
      <p:ext uri="{BB962C8B-B14F-4D97-AF65-F5344CB8AC3E}">
        <p14:creationId xmlns:p14="http://schemas.microsoft.com/office/powerpoint/2010/main" val="6151190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017" y="0"/>
            <a:ext cx="7597833" cy="6661710"/>
          </a:xfrm>
          <a:prstGeom prst="rect">
            <a:avLst/>
          </a:prstGeom>
        </p:spPr>
      </p:pic>
    </p:spTree>
    <p:extLst>
      <p:ext uri="{BB962C8B-B14F-4D97-AF65-F5344CB8AC3E}">
        <p14:creationId xmlns:p14="http://schemas.microsoft.com/office/powerpoint/2010/main" val="3191765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992" y="283844"/>
            <a:ext cx="6275185" cy="2941493"/>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9504" y="3543049"/>
            <a:ext cx="5980776" cy="3099282"/>
          </a:xfrm>
          <a:prstGeom prst="rect">
            <a:avLst/>
          </a:prstGeom>
        </p:spPr>
      </p:pic>
    </p:spTree>
    <p:extLst>
      <p:ext uri="{BB962C8B-B14F-4D97-AF65-F5344CB8AC3E}">
        <p14:creationId xmlns:p14="http://schemas.microsoft.com/office/powerpoint/2010/main" val="21330546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512" y="1113905"/>
            <a:ext cx="8529711" cy="4614025"/>
          </a:xfrm>
          <a:prstGeom prst="rect">
            <a:avLst/>
          </a:prstGeom>
        </p:spPr>
      </p:pic>
    </p:spTree>
    <p:extLst>
      <p:ext uri="{BB962C8B-B14F-4D97-AF65-F5344CB8AC3E}">
        <p14:creationId xmlns:p14="http://schemas.microsoft.com/office/powerpoint/2010/main" val="1576676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5"/>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956252"/>
            <a:ext cx="9144000" cy="3325091"/>
          </a:xfrm>
          <a:prstGeom prst="rect">
            <a:avLst/>
          </a:prstGeom>
        </p:spPr>
      </p:pic>
      <p:sp>
        <p:nvSpPr>
          <p:cNvPr id="4" name="TextBox 3"/>
          <p:cNvSpPr txBox="1"/>
          <p:nvPr/>
        </p:nvSpPr>
        <p:spPr>
          <a:xfrm>
            <a:off x="448887" y="399011"/>
            <a:ext cx="8579593" cy="523220"/>
          </a:xfrm>
          <a:prstGeom prst="rect">
            <a:avLst/>
          </a:prstGeom>
          <a:noFill/>
        </p:spPr>
        <p:txBody>
          <a:bodyPr wrap="none" rtlCol="0">
            <a:spAutoFit/>
          </a:bodyPr>
          <a:lstStyle/>
          <a:p>
            <a:r>
              <a:rPr lang="en-US" sz="2800" dirty="0">
                <a:latin typeface="Arial" charset="0"/>
                <a:ea typeface="Arial" charset="0"/>
                <a:cs typeface="Arial" charset="0"/>
              </a:rPr>
              <a:t>What might each of these look like in the classroom?</a:t>
            </a:r>
          </a:p>
        </p:txBody>
      </p:sp>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4315364"/>
            <a:ext cx="2086483" cy="2542636"/>
          </a:xfrm>
          <a:prstGeom prst="rect">
            <a:avLst/>
          </a:prstGeom>
        </p:spPr>
      </p:pic>
      <p:sp>
        <p:nvSpPr>
          <p:cNvPr id="6" name="TextBox 5"/>
          <p:cNvSpPr txBox="1"/>
          <p:nvPr/>
        </p:nvSpPr>
        <p:spPr>
          <a:xfrm>
            <a:off x="2695176" y="5041154"/>
            <a:ext cx="6024726" cy="707886"/>
          </a:xfrm>
          <a:prstGeom prst="rect">
            <a:avLst/>
          </a:prstGeom>
          <a:noFill/>
        </p:spPr>
        <p:txBody>
          <a:bodyPr wrap="none" rtlCol="0">
            <a:spAutoFit/>
          </a:bodyPr>
          <a:lstStyle/>
          <a:p>
            <a:r>
              <a:rPr lang="en-US" sz="4000" dirty="0">
                <a:hlinkClick r:id="rId8"/>
              </a:rPr>
              <a:t>www.padlet.com/uwtsd/gtt</a:t>
            </a:r>
            <a:r>
              <a:rPr lang="en-US" dirty="0"/>
              <a:t> </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215680" y="6045200"/>
            <a:ext cx="812800" cy="812800"/>
          </a:xfrm>
          <a:prstGeom prst="rect">
            <a:avLst/>
          </a:prstGeom>
        </p:spPr>
      </p:pic>
    </p:spTree>
    <p:extLst>
      <p:ext uri="{BB962C8B-B14F-4D97-AF65-F5344CB8AC3E}">
        <p14:creationId xmlns:p14="http://schemas.microsoft.com/office/powerpoint/2010/main" val="20004739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8414"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25430D4-B5A8-7143-9594-9846D2BE0AC2}"/>
              </a:ext>
            </a:extLst>
          </p:cNvPr>
          <p:cNvSpPr>
            <a:spLocks noGrp="1"/>
          </p:cNvSpPr>
          <p:nvPr>
            <p:ph type="title"/>
          </p:nvPr>
        </p:nvSpPr>
        <p:spPr>
          <a:xfrm>
            <a:off x="323850" y="330728"/>
            <a:ext cx="7886700" cy="1325563"/>
          </a:xfrm>
        </p:spPr>
        <p:txBody>
          <a:bodyPr/>
          <a:lstStyle/>
          <a:p>
            <a:r>
              <a:rPr lang="en-US" dirty="0">
                <a:latin typeface="Princetown LET" pitchFamily="2" charset="0"/>
              </a:rPr>
              <a:t>What if we had to reduce the 17 elements to 12?</a:t>
            </a:r>
          </a:p>
        </p:txBody>
      </p:sp>
      <p:pic>
        <p:nvPicPr>
          <p:cNvPr id="9" name="Content Placeholder 8">
            <a:extLst>
              <a:ext uri="{FF2B5EF4-FFF2-40B4-BE49-F238E27FC236}">
                <a16:creationId xmlns:a16="http://schemas.microsoft.com/office/drawing/2014/main" id="{D3D98435-77D9-4446-B6BF-19E639BD7098}"/>
              </a:ext>
            </a:extLst>
          </p:cNvPr>
          <p:cNvPicPr>
            <a:picLocks noGrp="1" noChangeAspect="1"/>
          </p:cNvPicPr>
          <p:nvPr>
            <p:ph sz="half" idx="1"/>
          </p:nvPr>
        </p:nvPicPr>
        <p:blipFill>
          <a:blip r:embed="rId4"/>
          <a:stretch>
            <a:fillRect/>
          </a:stretch>
        </p:blipFill>
        <p:spPr>
          <a:xfrm>
            <a:off x="5880497" y="1486958"/>
            <a:ext cx="3263503" cy="4351338"/>
          </a:xfrm>
        </p:spPr>
      </p:pic>
      <p:sp>
        <p:nvSpPr>
          <p:cNvPr id="11" name="TextBox 10">
            <a:extLst>
              <a:ext uri="{FF2B5EF4-FFF2-40B4-BE49-F238E27FC236}">
                <a16:creationId xmlns:a16="http://schemas.microsoft.com/office/drawing/2014/main" id="{851F77CE-DD8D-0E4E-96DD-3028CEAC41AB}"/>
              </a:ext>
            </a:extLst>
          </p:cNvPr>
          <p:cNvSpPr txBox="1"/>
          <p:nvPr/>
        </p:nvSpPr>
        <p:spPr>
          <a:xfrm>
            <a:off x="611718" y="2285999"/>
            <a:ext cx="3943349" cy="1569660"/>
          </a:xfrm>
          <a:prstGeom prst="rect">
            <a:avLst/>
          </a:prstGeom>
          <a:noFill/>
        </p:spPr>
        <p:txBody>
          <a:bodyPr wrap="square" rtlCol="0">
            <a:spAutoFit/>
          </a:bodyPr>
          <a:lstStyle/>
          <a:p>
            <a:r>
              <a:rPr lang="en-US" sz="3200" dirty="0"/>
              <a:t>Which 5 elements would you remove from the list?</a:t>
            </a:r>
          </a:p>
        </p:txBody>
      </p:sp>
      <p:pic>
        <p:nvPicPr>
          <p:cNvPr id="14" name="Picture 13">
            <a:extLst>
              <a:ext uri="{FF2B5EF4-FFF2-40B4-BE49-F238E27FC236}">
                <a16:creationId xmlns:a16="http://schemas.microsoft.com/office/drawing/2014/main" id="{D7FDFE43-5BE9-1D46-BCDE-97F8674711AB}"/>
              </a:ext>
            </a:extLst>
          </p:cNvPr>
          <p:cNvPicPr>
            <a:picLocks noChangeAspect="1"/>
          </p:cNvPicPr>
          <p:nvPr/>
        </p:nvPicPr>
        <p:blipFill>
          <a:blip r:embed="rId5"/>
          <a:stretch>
            <a:fillRect/>
          </a:stretch>
        </p:blipFill>
        <p:spPr>
          <a:xfrm>
            <a:off x="4267535" y="2626821"/>
            <a:ext cx="1992755" cy="1088149"/>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377" y="5838296"/>
            <a:ext cx="812800" cy="812800"/>
          </a:xfrm>
          <a:prstGeom prst="rect">
            <a:avLst/>
          </a:prstGeom>
        </p:spPr>
      </p:pic>
    </p:spTree>
    <p:extLst>
      <p:ext uri="{BB962C8B-B14F-4D97-AF65-F5344CB8AC3E}">
        <p14:creationId xmlns:p14="http://schemas.microsoft.com/office/powerpoint/2010/main" val="32674125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7644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6380" y="831274"/>
            <a:ext cx="9493135" cy="1015663"/>
          </a:xfrm>
          <a:prstGeom prst="rect">
            <a:avLst/>
          </a:prstGeom>
          <a:noFill/>
        </p:spPr>
        <p:txBody>
          <a:bodyPr wrap="square" rtlCol="0">
            <a:spAutoFit/>
          </a:bodyPr>
          <a:lstStyle/>
          <a:p>
            <a:pPr algn="ctr"/>
            <a:r>
              <a:rPr lang="en-US" sz="6000" dirty="0">
                <a:solidFill>
                  <a:schemeClr val="bg1"/>
                </a:solidFill>
                <a:latin typeface="Bradley Hand" charset="0"/>
                <a:ea typeface="Bradley Hand" charset="0"/>
                <a:cs typeface="Bradley Hand" charset="0"/>
              </a:rPr>
              <a:t>Yr. 2 Bridging   </a:t>
            </a:r>
          </a:p>
        </p:txBody>
      </p:sp>
      <p:sp>
        <p:nvSpPr>
          <p:cNvPr id="2" name="Rectangle 1"/>
          <p:cNvSpPr/>
          <p:nvPr/>
        </p:nvSpPr>
        <p:spPr>
          <a:xfrm>
            <a:off x="704272" y="4457992"/>
            <a:ext cx="7851829" cy="830997"/>
          </a:xfrm>
          <a:prstGeom prst="rect">
            <a:avLst/>
          </a:prstGeom>
        </p:spPr>
        <p:txBody>
          <a:bodyPr wrap="none">
            <a:spAutoFit/>
          </a:bodyPr>
          <a:lstStyle/>
          <a:p>
            <a:pPr algn="ctr"/>
            <a:r>
              <a:rPr lang="en-US" sz="4800" dirty="0">
                <a:solidFill>
                  <a:schemeClr val="bg1"/>
                </a:solidFill>
                <a:latin typeface="Bradley Hand" charset="0"/>
                <a:ea typeface="Bradley Hand" charset="0"/>
                <a:cs typeface="Bradley Hand" charset="0"/>
              </a:rPr>
              <a:t>What makes great teaching?</a:t>
            </a:r>
          </a:p>
        </p:txBody>
      </p:sp>
    </p:spTree>
    <p:extLst>
      <p:ext uri="{BB962C8B-B14F-4D97-AF65-F5344CB8AC3E}">
        <p14:creationId xmlns:p14="http://schemas.microsoft.com/office/powerpoint/2010/main" val="12343499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75A3812-31E9-4619-981E-BFCE2B0654EE}">
  <ds:schemaRefs>
    <ds:schemaRef ds:uri="19514574-b5d9-49eb-9678-28308461b4ba"/>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4f627824-a7cf-4e54-9661-934e5f85792b"/>
    <ds:schemaRef ds:uri="http://www.w3.org/XML/1998/namespace"/>
  </ds:schemaRefs>
</ds:datastoreItem>
</file>

<file path=customXml/itemProps3.xml><?xml version="1.0" encoding="utf-8"?>
<ds:datastoreItem xmlns:ds="http://schemas.openxmlformats.org/officeDocument/2006/customXml" ds:itemID="{C9B8D2FC-B767-4243-8EEE-39F477836B4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24399</TotalTime>
  <Words>10887</Words>
  <Application>Microsoft Macintosh PowerPoint</Application>
  <PresentationFormat>On-screen Show (4:3)</PresentationFormat>
  <Paragraphs>367</Paragraphs>
  <Slides>58</Slides>
  <Notes>33</Notes>
  <HiddenSlides>0</HiddenSlides>
  <MMClips>31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58</vt:i4>
      </vt:variant>
    </vt:vector>
  </HeadingPairs>
  <TitlesOfParts>
    <vt:vector size="68" baseType="lpstr">
      <vt:lpstr>Arial</vt:lpstr>
      <vt:lpstr>Bradley Hand</vt:lpstr>
      <vt:lpstr>Calibri</vt:lpstr>
      <vt:lpstr>Calibri Light</vt:lpstr>
      <vt:lpstr>Casual</vt:lpstr>
      <vt:lpstr>Corbel</vt:lpstr>
      <vt:lpstr>Princetown LET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Further Share Day Presentation details</vt:lpstr>
      <vt:lpstr>Considerations</vt:lpstr>
      <vt:lpstr>PowerPoint Presentation</vt:lpstr>
      <vt:lpstr>PowerPoint Presentation</vt:lpstr>
      <vt:lpstr>PowerPoint Presentation</vt:lpstr>
      <vt:lpstr>PowerPoint Presentation</vt:lpstr>
      <vt:lpstr>Personal Target</vt:lpstr>
      <vt:lpstr>Warm up 1</vt:lpstr>
      <vt:lpstr>Warm up 2</vt:lpstr>
      <vt:lpstr>‘Our aim is to help teachers make better decisions about what they can best do to improve their effectiveness.’  </vt:lpstr>
      <vt:lpstr>Great Teaching Toolkit (2020)</vt:lpstr>
      <vt:lpstr>PowerPoint Presentation</vt:lpstr>
      <vt:lpstr>PowerPoint Presentation</vt:lpstr>
      <vt:lpstr>PowerPoint Presentation</vt:lpstr>
      <vt:lpstr>PowerPoint Presentation</vt:lpstr>
      <vt:lpstr>PowerPoint Presentation</vt:lpstr>
      <vt:lpstr>Good teaching and learning …</vt:lpstr>
      <vt:lpstr>“What are the best bets for teachers to invest time and effort in if they want their students to learn more?”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if we had to reduce the 17 elements to 12?</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Tom Cox</cp:lastModifiedBy>
  <cp:revision>144</cp:revision>
  <dcterms:created xsi:type="dcterms:W3CDTF">2017-02-08T11:33:06Z</dcterms:created>
  <dcterms:modified xsi:type="dcterms:W3CDTF">2023-10-23T13:25:36Z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