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70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92" y="10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258EC-E031-19C7-E913-DC4BEF0768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80EC19-7795-1C72-3651-5430921EC8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930E8-21CE-037E-9106-7BFE01E15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4E47D-2357-4867-AFA7-5F1237376C6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BF7E0B-9915-43E0-6781-04FD89E35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C9F98-9969-30DE-E9D0-4AB09EE6C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7298F-581F-41EA-8CF4-01D0371CE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533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54AD4-BF0F-8CD6-999C-F25EB1CCA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4C98D-496B-9A3F-B8D7-0B03D5C91A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729D0-61E0-AD14-2A4F-540550A44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4E47D-2357-4867-AFA7-5F1237376C6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AA69A-B4F8-835A-FC69-8A7953A97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6FB2BB-75FB-80D0-0D4F-74D210808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7298F-581F-41EA-8CF4-01D0371CE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947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EDD50-0780-C1DE-D79F-CDC4A69FE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3E95F5-E6BD-759B-D6DE-D1459A180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F0ADF-FBD7-A89D-AA5E-330F0F88C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4E47D-2357-4867-AFA7-5F1237376C6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A787C-A92F-7167-0A7B-9F6949612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AC78F8-929D-9FEF-4B11-E00800D3D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7298F-581F-41EA-8CF4-01D0371CE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69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DFD10-C40F-070E-FB5A-6180B7171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977BF-79AC-F3B7-0886-8EFDAFAD85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29790-697D-A422-4755-3041281CB5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4CE8E7-FAFE-F1C3-90D4-E63E0A878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4E47D-2357-4867-AFA7-5F1237376C6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A1191-6DEA-0E18-41FF-5442B6837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F3AC06-BAAF-8467-010B-646F54EFD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7298F-581F-41EA-8CF4-01D0371CE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81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C7952-4729-DA86-1EC5-0C708B803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B19288-94E3-1AFD-0D68-8CE8D6C47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0ADA23-F74E-EA48-A045-9522AB4FE5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B4E93D-315E-44F5-19AC-D50AA64F3F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90BFC0-0186-8061-0173-ECF5D47EBD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B6BFF1-581C-4EF5-2C82-17713C7DD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4E47D-2357-4867-AFA7-5F1237376C6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BBBA3E-EC89-5EDF-E251-5292C691A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107759-F654-3A95-685F-077AC7C66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7298F-581F-41EA-8CF4-01D0371CE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92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1FE8B-9B2B-3C50-1D6A-93E931B98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1C571A-97AF-834D-9A1A-4A4F2A0C2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4E47D-2357-4867-AFA7-5F1237376C6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4A2718-EDDF-BB85-BEE1-A39575D6F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ABA100-21EC-AE80-1630-BE6252C4A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7298F-581F-41EA-8CF4-01D0371CE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50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CE73E3-9198-EE98-2FFB-0024FE3CF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4E47D-2357-4867-AFA7-5F1237376C6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84EB40-FDD9-C531-6188-DD058D121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102D86-0FFA-70CE-4AA2-7B4312821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7298F-581F-41EA-8CF4-01D0371CE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247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196F3-F598-4860-4D54-07D63098C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956D6-AB5F-11EB-4938-2C8F63DC1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971847-0290-B39C-6722-4B26A0B7A9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7A97AB-4EA4-55C5-67A3-5FC021B27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4E47D-2357-4867-AFA7-5F1237376C6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C9F05D-56BC-BC37-E5F7-92107589B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730028-8446-CDC8-A3B0-C1CE5CF67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7298F-581F-41EA-8CF4-01D0371CE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329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F2E99-B993-2DAE-C3A0-991067140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0343B3-0FF0-6B1C-3276-BB5A7CAD13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3FE787-2157-6019-7DB3-A42360A53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4616A7-CF07-1830-7D0B-3338C6E62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4E47D-2357-4867-AFA7-5F1237376C6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71D689-34B1-FC0E-E4DE-325D8D6E5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6457E-CDFE-0AB5-4426-138748D82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7298F-581F-41EA-8CF4-01D0371CE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643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09B19-1B14-3D37-D3D8-128D9DB5E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CB5DE0-80A0-CDF4-7EFA-D0C60705AC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DBFBC-43A6-95A9-93C6-DB084F0CFB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4E47D-2357-4867-AFA7-5F1237376C6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BEE6DA-A447-0E69-3FCE-2BFDA008F7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A3535D-CC3A-EA29-6462-6CC906F0A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7298F-581F-41EA-8CF4-01D0371CE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843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2D912-F739-799E-0C0B-9134195E4C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1676CF-2826-380E-2F5F-0E1ECAA451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1CDD1-1DD3-44C2-E579-CC4A18FAA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4E47D-2357-4867-AFA7-5F1237376C6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AF785A-9EE8-5B4B-8FF0-1A575E6E0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83D7A-10B4-60C4-15B5-240E2E4FF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7298F-581F-41EA-8CF4-01D0371CE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707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878DBB-3621-15C6-6421-BFB387605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B89150-3321-1744-3341-19B7CBF08F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1E7CB-1002-3416-B25E-E47C3D0A58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E4E47D-2357-4867-AFA7-5F1237376C6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36BFEB-4E9A-4B06-591C-C305B5C628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33761F-2FFF-6362-8561-4CF1E98C12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7298F-581F-41EA-8CF4-01D0371CE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50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tif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in clothing&#10;&#10;Description automatically generated with medium confidence">
            <a:extLst>
              <a:ext uri="{FF2B5EF4-FFF2-40B4-BE49-F238E27FC236}">
                <a16:creationId xmlns:a16="http://schemas.microsoft.com/office/drawing/2014/main" id="{D845F7E9-AAF6-A832-567A-68F667F1C1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21" b="369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97A264-4D7C-C5DF-B440-7DA4E29715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Identity: What did it mean to be a Greek or a Roman?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2C248F-F11C-925F-E9C7-C4D3CAA29C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</a:rPr>
              <a:t>Exploring the Humanities – HPHP4018</a:t>
            </a:r>
          </a:p>
        </p:txBody>
      </p:sp>
    </p:spTree>
    <p:extLst>
      <p:ext uri="{BB962C8B-B14F-4D97-AF65-F5344CB8AC3E}">
        <p14:creationId xmlns:p14="http://schemas.microsoft.com/office/powerpoint/2010/main" val="1438751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6AC1-964D-6A4E-082E-506F2A00F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 b="1"/>
              <a:t>What makes up your identity?</a:t>
            </a:r>
            <a:endParaRPr lang="en-GB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8D07B-C537-B4AE-86CF-359B39BF0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314807"/>
            <a:ext cx="6815752" cy="4543193"/>
          </a:xfrm>
        </p:spPr>
        <p:txBody>
          <a:bodyPr>
            <a:normAutofit fontScale="92500"/>
          </a:bodyPr>
          <a:lstStyle/>
          <a:p>
            <a:r>
              <a:rPr lang="en-GB" sz="3600" b="1" dirty="0"/>
              <a:t>Language and communication</a:t>
            </a:r>
            <a:r>
              <a:rPr lang="en-GB" sz="3600" dirty="0"/>
              <a:t>: the language you speak (dialects, slang)?</a:t>
            </a:r>
          </a:p>
          <a:p>
            <a:r>
              <a:rPr lang="en-GB" sz="3600" b="1" dirty="0"/>
              <a:t>Your citizenship status or country of origin</a:t>
            </a:r>
            <a:r>
              <a:rPr lang="en-GB" sz="3600" dirty="0"/>
              <a:t>: where you currently live, where your parents or ancestors live?</a:t>
            </a:r>
          </a:p>
          <a:p>
            <a:r>
              <a:rPr lang="en-GB" sz="3600" b="1" dirty="0"/>
              <a:t>History and kinship</a:t>
            </a:r>
            <a:r>
              <a:rPr lang="en-GB" sz="3600" dirty="0"/>
              <a:t>: symbolic events from your “ancestral” past; genealogy. </a:t>
            </a:r>
          </a:p>
          <a:p>
            <a:endParaRPr lang="en-GB" sz="2000" dirty="0"/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E66CDAC3-2BB9-ABED-4345-723FF9507D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66" r="3068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5827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0A01F-575B-0B7A-34C1-D2CFC76CC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/>
              <a:t>Personal and collective aspects of identity.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34B05-E94B-4101-1B77-71A48E7BE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296" y="2279017"/>
            <a:ext cx="6069495" cy="4201295"/>
          </a:xfrm>
        </p:spPr>
        <p:txBody>
          <a:bodyPr anchor="t">
            <a:normAutofit/>
          </a:bodyPr>
          <a:lstStyle/>
          <a:p>
            <a:r>
              <a:rPr lang="en-GB" sz="3200" b="1" dirty="0"/>
              <a:t>Habits</a:t>
            </a:r>
            <a:r>
              <a:rPr lang="en-GB" sz="3200" dirty="0"/>
              <a:t>: How you dress? What music you like? Your hobbies.</a:t>
            </a:r>
          </a:p>
          <a:p>
            <a:r>
              <a:rPr lang="en-GB" sz="3200" b="1" dirty="0"/>
              <a:t>Religious practices</a:t>
            </a:r>
            <a:r>
              <a:rPr lang="en-GB" sz="3200" dirty="0"/>
              <a:t>: beliefs, prayers, rituals, ethical conduct, fraternity.</a:t>
            </a:r>
          </a:p>
          <a:p>
            <a:r>
              <a:rPr lang="en-GB" sz="3200" b="1" dirty="0"/>
              <a:t>Sexual or gender identity</a:t>
            </a:r>
            <a:r>
              <a:rPr lang="en-GB" sz="3200" dirty="0"/>
              <a:t>: different societies will have had different systems of classification. </a:t>
            </a:r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63C62F02-9305-29C0-A66E-CC12784793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1" b="2259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652862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05B7A-0069-908C-4EC9-1179EC8A9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b="1"/>
              <a:t>Ethnicity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84CC0-A795-85D9-2403-294C49202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314807"/>
            <a:ext cx="6815752" cy="4377541"/>
          </a:xfrm>
        </p:spPr>
        <p:txBody>
          <a:bodyPr>
            <a:normAutofit/>
          </a:bodyPr>
          <a:lstStyle/>
          <a:p>
            <a:r>
              <a:rPr lang="en-GB" sz="3600" dirty="0"/>
              <a:t>A person’s descent and/or connections to a territory</a:t>
            </a:r>
          </a:p>
          <a:p>
            <a:pPr lvl="1"/>
            <a:r>
              <a:rPr lang="en-GB" sz="3600" dirty="0"/>
              <a:t>note diaspora </a:t>
            </a:r>
          </a:p>
          <a:p>
            <a:r>
              <a:rPr lang="en-GB" sz="3600" dirty="0"/>
              <a:t>Common history (fictive and real)</a:t>
            </a:r>
          </a:p>
          <a:p>
            <a:r>
              <a:rPr lang="en-GB" sz="3600" dirty="0"/>
              <a:t>Language, religion, ritual and customs can sometimes be ascribed to this concept as well.</a:t>
            </a:r>
          </a:p>
          <a:p>
            <a:endParaRPr lang="en-GB" sz="2000" dirty="0"/>
          </a:p>
        </p:txBody>
      </p:sp>
      <p:pic>
        <p:nvPicPr>
          <p:cNvPr id="4" name="Picture 3" descr="A collage of a person&#10;&#10;Description automatically generated with low confidence">
            <a:extLst>
              <a:ext uri="{FF2B5EF4-FFF2-40B4-BE49-F238E27FC236}">
                <a16:creationId xmlns:a16="http://schemas.microsoft.com/office/drawing/2014/main" id="{8DF43E2E-01D9-B988-FE5D-9C294E89E4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029" r="-2" b="409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FDE7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7AFA1490-CE20-01D0-B3A9-E5117CDFF1AA}"/>
              </a:ext>
            </a:extLst>
          </p:cNvPr>
          <p:cNvSpPr txBox="1"/>
          <p:nvPr/>
        </p:nvSpPr>
        <p:spPr>
          <a:xfrm>
            <a:off x="4797286" y="6228732"/>
            <a:ext cx="7222435" cy="523220"/>
          </a:xfrm>
          <a:prstGeom prst="rect">
            <a:avLst/>
          </a:prstGeom>
          <a:solidFill>
            <a:srgbClr val="FFCC99"/>
          </a:solidFill>
        </p:spPr>
        <p:txBody>
          <a:bodyPr wrap="square">
            <a:spAutoFit/>
          </a:bodyPr>
          <a:lstStyle/>
          <a:p>
            <a:pPr defTabSz="457200"/>
            <a:r>
              <a:rPr lang="en-GB" sz="2800" b="1" dirty="0">
                <a:solidFill>
                  <a:prstClr val="black"/>
                </a:solidFill>
                <a:latin typeface="Book Antiqua"/>
              </a:rPr>
              <a:t>Emphasis on definition or identity </a:t>
            </a:r>
          </a:p>
        </p:txBody>
      </p:sp>
    </p:spTree>
    <p:extLst>
      <p:ext uri="{BB962C8B-B14F-4D97-AF65-F5344CB8AC3E}">
        <p14:creationId xmlns:p14="http://schemas.microsoft.com/office/powerpoint/2010/main" val="3765088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83A30-4F55-7DEC-54F6-D464D518C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Culture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EB845-F030-10B6-DB94-93B33F333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539" y="2872899"/>
            <a:ext cx="4890051" cy="3827664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Customs and ritual practices</a:t>
            </a:r>
          </a:p>
          <a:p>
            <a:r>
              <a:rPr lang="en-GB" sz="3200" dirty="0"/>
              <a:t>Overlap with concepts under the ethnicity (language, religious ritual, etc.). </a:t>
            </a:r>
          </a:p>
          <a:p>
            <a:r>
              <a:rPr lang="en-GB" sz="3200" dirty="0"/>
              <a:t>Such elements might include: art, sports, laws, culinary habits and social organization.</a:t>
            </a:r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8B28B0-DA12-36D9-2C24-146B894C89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57" r="21790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63BA0B-EEC2-9AB6-7847-2C753424B99E}"/>
              </a:ext>
            </a:extLst>
          </p:cNvPr>
          <p:cNvSpPr txBox="1"/>
          <p:nvPr/>
        </p:nvSpPr>
        <p:spPr>
          <a:xfrm>
            <a:off x="331305" y="181048"/>
            <a:ext cx="6102432" cy="1200329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defTabSz="457200"/>
            <a:r>
              <a:rPr lang="en-GB" sz="3600" b="1" dirty="0">
                <a:solidFill>
                  <a:prstClr val="black"/>
                </a:solidFill>
                <a:latin typeface="Book Antiqua"/>
              </a:rPr>
              <a:t>Behaviours, consumption and meaning making </a:t>
            </a:r>
          </a:p>
        </p:txBody>
      </p:sp>
    </p:spTree>
    <p:extLst>
      <p:ext uri="{BB962C8B-B14F-4D97-AF65-F5344CB8AC3E}">
        <p14:creationId xmlns:p14="http://schemas.microsoft.com/office/powerpoint/2010/main" val="137097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CD23B-D7C9-EADB-836F-E0452BF96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004" y="145775"/>
            <a:ext cx="6099048" cy="2026656"/>
          </a:xfrm>
        </p:spPr>
        <p:txBody>
          <a:bodyPr>
            <a:normAutofit/>
          </a:bodyPr>
          <a:lstStyle/>
          <a:p>
            <a:r>
              <a:rPr lang="en-GB" b="1" dirty="0"/>
              <a:t>Challenging notion of 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5B4C2-94C1-0777-8471-F88ACF218D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2" y="1948070"/>
            <a:ext cx="5908115" cy="4764155"/>
          </a:xfrm>
        </p:spPr>
        <p:txBody>
          <a:bodyPr>
            <a:normAutofit/>
          </a:bodyPr>
          <a:lstStyle/>
          <a:p>
            <a:r>
              <a:rPr lang="en-GB" sz="3200" dirty="0"/>
              <a:t>A Eurocentric construct of 1500s onwards? Or of earlier origins?</a:t>
            </a:r>
          </a:p>
          <a:p>
            <a:endParaRPr lang="en-GB" sz="200" dirty="0"/>
          </a:p>
          <a:p>
            <a:r>
              <a:rPr lang="en-GB" sz="3200" dirty="0"/>
              <a:t>Ancient geographic and ethnographic works often focusing on customs and language, etc.</a:t>
            </a:r>
          </a:p>
          <a:p>
            <a:endParaRPr lang="en-GB" sz="200" dirty="0"/>
          </a:p>
          <a:p>
            <a:r>
              <a:rPr lang="en-GB" sz="3200" dirty="0"/>
              <a:t>Prejudice a pan-historical phenomenon – different societal metrics? </a:t>
            </a:r>
          </a:p>
        </p:txBody>
      </p:sp>
      <p:pic>
        <p:nvPicPr>
          <p:cNvPr id="4" name="Picture 3" descr="A painting of a person and person&#10;&#10;Description automatically generated with low confidence">
            <a:extLst>
              <a:ext uri="{FF2B5EF4-FFF2-40B4-BE49-F238E27FC236}">
                <a16:creationId xmlns:a16="http://schemas.microsoft.com/office/drawing/2014/main" id="{74E51FE5-7F00-3944-3B3B-0A8CF53C65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36" r="1" b="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13170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50E92-F973-2B1B-560B-CEBCE125A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4871" y="733679"/>
            <a:ext cx="5088482" cy="42491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6000" b="1" dirty="0"/>
              <a:t>Stereotypes of Ancient Greeks?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2EEE8F11-3582-44B7-9869-F2D26D7DD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133221" cy="3548529"/>
          </a:xfrm>
          <a:custGeom>
            <a:avLst/>
            <a:gdLst>
              <a:gd name="connsiteX0" fmla="*/ 0 w 4133221"/>
              <a:gd name="connsiteY0" fmla="*/ 0 h 3548529"/>
              <a:gd name="connsiteX1" fmla="*/ 3798429 w 4133221"/>
              <a:gd name="connsiteY1" fmla="*/ 0 h 3548529"/>
              <a:gd name="connsiteX2" fmla="*/ 3850140 w 4133221"/>
              <a:gd name="connsiteY2" fmla="*/ 85119 h 3548529"/>
              <a:gd name="connsiteX3" fmla="*/ 4133221 w 4133221"/>
              <a:gd name="connsiteY3" fmla="*/ 1203093 h 3548529"/>
              <a:gd name="connsiteX4" fmla="*/ 1787785 w 4133221"/>
              <a:gd name="connsiteY4" fmla="*/ 3548529 h 3548529"/>
              <a:gd name="connsiteX5" fmla="*/ 129311 w 4133221"/>
              <a:gd name="connsiteY5" fmla="*/ 2861567 h 3548529"/>
              <a:gd name="connsiteX6" fmla="*/ 0 w 4133221"/>
              <a:gd name="connsiteY6" fmla="*/ 2719289 h 3548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33221" h="3548529">
                <a:moveTo>
                  <a:pt x="0" y="0"/>
                </a:moveTo>
                <a:lnTo>
                  <a:pt x="3798429" y="0"/>
                </a:lnTo>
                <a:lnTo>
                  <a:pt x="3850140" y="85119"/>
                </a:lnTo>
                <a:cubicBezTo>
                  <a:pt x="4030674" y="417451"/>
                  <a:pt x="4133221" y="798296"/>
                  <a:pt x="4133221" y="1203093"/>
                </a:cubicBezTo>
                <a:cubicBezTo>
                  <a:pt x="4133221" y="2498442"/>
                  <a:pt x="3083134" y="3548529"/>
                  <a:pt x="1787785" y="3548529"/>
                </a:cubicBezTo>
                <a:cubicBezTo>
                  <a:pt x="1140111" y="3548529"/>
                  <a:pt x="553752" y="3286007"/>
                  <a:pt x="129311" y="2861567"/>
                </a:cubicBezTo>
                <a:lnTo>
                  <a:pt x="0" y="2719289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2141F1CC-6A53-4BCF-9127-AABB52E24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1" y="3842187"/>
            <a:ext cx="3321156" cy="3015812"/>
          </a:xfrm>
          <a:custGeom>
            <a:avLst/>
            <a:gdLst>
              <a:gd name="connsiteX0" fmla="*/ 1359768 w 3321156"/>
              <a:gd name="connsiteY0" fmla="*/ 0 h 3015812"/>
              <a:gd name="connsiteX1" fmla="*/ 3321156 w 3321156"/>
              <a:gd name="connsiteY1" fmla="*/ 1961388 h 3015812"/>
              <a:gd name="connsiteX2" fmla="*/ 3084427 w 3321156"/>
              <a:gd name="connsiteY2" fmla="*/ 2896302 h 3015812"/>
              <a:gd name="connsiteX3" fmla="*/ 3011823 w 3321156"/>
              <a:gd name="connsiteY3" fmla="*/ 3015812 h 3015812"/>
              <a:gd name="connsiteX4" fmla="*/ 0 w 3321156"/>
              <a:gd name="connsiteY4" fmla="*/ 3015812 h 3015812"/>
              <a:gd name="connsiteX5" fmla="*/ 0 w 3321156"/>
              <a:gd name="connsiteY5" fmla="*/ 549808 h 3015812"/>
              <a:gd name="connsiteX6" fmla="*/ 112143 w 3321156"/>
              <a:gd name="connsiteY6" fmla="*/ 447886 h 3015812"/>
              <a:gd name="connsiteX7" fmla="*/ 1359768 w 3321156"/>
              <a:gd name="connsiteY7" fmla="*/ 0 h 3015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21156" h="3015812">
                <a:moveTo>
                  <a:pt x="1359768" y="0"/>
                </a:moveTo>
                <a:cubicBezTo>
                  <a:pt x="2443013" y="0"/>
                  <a:pt x="3321156" y="878143"/>
                  <a:pt x="3321156" y="1961388"/>
                </a:cubicBezTo>
                <a:cubicBezTo>
                  <a:pt x="3321156" y="2299902"/>
                  <a:pt x="3235400" y="2618387"/>
                  <a:pt x="3084427" y="2896302"/>
                </a:cubicBezTo>
                <a:lnTo>
                  <a:pt x="3011823" y="3015812"/>
                </a:lnTo>
                <a:lnTo>
                  <a:pt x="0" y="3015812"/>
                </a:lnTo>
                <a:lnTo>
                  <a:pt x="0" y="549808"/>
                </a:lnTo>
                <a:lnTo>
                  <a:pt x="112143" y="447886"/>
                </a:lnTo>
                <a:cubicBezTo>
                  <a:pt x="451187" y="168082"/>
                  <a:pt x="885848" y="0"/>
                  <a:pt x="135976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561B2B49-7142-4CA8-A929-4671548E6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4530" y="2496668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60CF05-2106-4FCA-578F-1E1E5897D7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66" r="14929" b="-2"/>
          <a:stretch/>
        </p:blipFill>
        <p:spPr>
          <a:xfrm>
            <a:off x="3559122" y="2661260"/>
            <a:ext cx="2788920" cy="2788920"/>
          </a:xfrm>
          <a:custGeom>
            <a:avLst/>
            <a:gdLst/>
            <a:ahLst/>
            <a:cxnLst/>
            <a:rect l="l" t="t" r="r" b="b"/>
            <a:pathLst>
              <a:path w="2880360" h="2880360">
                <a:moveTo>
                  <a:pt x="1440180" y="0"/>
                </a:moveTo>
                <a:cubicBezTo>
                  <a:pt x="2235569" y="0"/>
                  <a:pt x="2880360" y="644791"/>
                  <a:pt x="2880360" y="1440180"/>
                </a:cubicBez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44791"/>
                  <a:pt x="644791" y="0"/>
                  <a:pt x="1440180" y="0"/>
                </a:cubicBezTo>
                <a:close/>
              </a:path>
            </a:pathLst>
          </a:cu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F4B8D17-B8BA-C485-1AF7-BEA875C9C3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140" r="3" b="8810"/>
          <a:stretch/>
        </p:blipFill>
        <p:spPr>
          <a:xfrm>
            <a:off x="20" y="10"/>
            <a:ext cx="3967953" cy="3383270"/>
          </a:xfrm>
          <a:custGeom>
            <a:avLst/>
            <a:gdLst/>
            <a:ahLst/>
            <a:cxnLst/>
            <a:rect l="l" t="t" r="r" b="b"/>
            <a:pathLst>
              <a:path w="3967973" h="3383280">
                <a:moveTo>
                  <a:pt x="0" y="0"/>
                </a:moveTo>
                <a:lnTo>
                  <a:pt x="3605273" y="0"/>
                </a:lnTo>
                <a:lnTo>
                  <a:pt x="3704836" y="163887"/>
                </a:lnTo>
                <a:cubicBezTo>
                  <a:pt x="3872651" y="472804"/>
                  <a:pt x="3967973" y="826817"/>
                  <a:pt x="3967973" y="1203093"/>
                </a:cubicBezTo>
                <a:cubicBezTo>
                  <a:pt x="3967973" y="2407177"/>
                  <a:pt x="2991870" y="3383280"/>
                  <a:pt x="1787786" y="3383280"/>
                </a:cubicBezTo>
                <a:cubicBezTo>
                  <a:pt x="1110489" y="3383280"/>
                  <a:pt x="505326" y="3074435"/>
                  <a:pt x="105448" y="2589894"/>
                </a:cubicBezTo>
                <a:lnTo>
                  <a:pt x="0" y="2448881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5F03BC6-820E-2932-EA38-9386A3CDE1D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572" r="7402"/>
          <a:stretch/>
        </p:blipFill>
        <p:spPr>
          <a:xfrm>
            <a:off x="4825" y="4007260"/>
            <a:ext cx="3155071" cy="2850749"/>
          </a:xfrm>
          <a:custGeom>
            <a:avLst/>
            <a:gdLst/>
            <a:ahLst/>
            <a:cxnLst/>
            <a:rect l="l" t="t" r="r" b="b"/>
            <a:pathLst>
              <a:path w="3155071" h="2850749">
                <a:moveTo>
                  <a:pt x="1358746" y="0"/>
                </a:moveTo>
                <a:cubicBezTo>
                  <a:pt x="2350829" y="0"/>
                  <a:pt x="3155071" y="804242"/>
                  <a:pt x="3155071" y="1796325"/>
                </a:cubicBezTo>
                <a:cubicBezTo>
                  <a:pt x="3155071" y="2168356"/>
                  <a:pt x="3041975" y="2513972"/>
                  <a:pt x="2848287" y="2800668"/>
                </a:cubicBezTo>
                <a:lnTo>
                  <a:pt x="2810837" y="2850749"/>
                </a:lnTo>
                <a:lnTo>
                  <a:pt x="0" y="2850749"/>
                </a:lnTo>
                <a:lnTo>
                  <a:pt x="0" y="623564"/>
                </a:lnTo>
                <a:lnTo>
                  <a:pt x="88552" y="526132"/>
                </a:lnTo>
                <a:cubicBezTo>
                  <a:pt x="413623" y="201061"/>
                  <a:pt x="862705" y="0"/>
                  <a:pt x="135874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819186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BC652-2224-DE89-94C7-EB8006F2F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/>
              <a:t>How did the Greeks define themselves?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930AC-FFB2-98E5-1E95-AD3830886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1" y="2872899"/>
            <a:ext cx="4992125" cy="388571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Kinship.</a:t>
            </a:r>
          </a:p>
          <a:p>
            <a:pPr lvl="1"/>
            <a:r>
              <a:rPr lang="en-GB" sz="2800" dirty="0"/>
              <a:t>Common ancestors (historical and mythological).</a:t>
            </a:r>
          </a:p>
          <a:p>
            <a:r>
              <a:rPr lang="en-GB" dirty="0"/>
              <a:t>Common language.</a:t>
            </a:r>
          </a:p>
          <a:p>
            <a:r>
              <a:rPr lang="en-GB" dirty="0"/>
              <a:t>Olympian pantheon.</a:t>
            </a:r>
          </a:p>
          <a:p>
            <a:r>
              <a:rPr lang="en-GB" dirty="0"/>
              <a:t>Certain educational and sporting practices. (e.g. athletics). </a:t>
            </a:r>
          </a:p>
          <a:p>
            <a:r>
              <a:rPr lang="en-GB" dirty="0"/>
              <a:t>Lots of localisms (cultic practices, dialects and spelling, political systems, etc.).</a:t>
            </a:r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4398EA-FEE0-1E1A-3878-87E428D1C9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16" r="2059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626C04A-7DC8-F1F2-C85D-0E7159995B99}"/>
              </a:ext>
            </a:extLst>
          </p:cNvPr>
          <p:cNvSpPr txBox="1">
            <a:spLocks/>
          </p:cNvSpPr>
          <p:nvPr/>
        </p:nvSpPr>
        <p:spPr>
          <a:xfrm>
            <a:off x="8368748" y="353596"/>
            <a:ext cx="3637721" cy="1828800"/>
          </a:xfrm>
          <a:prstGeom prst="rect">
            <a:avLst/>
          </a:prstGeom>
          <a:solidFill>
            <a:srgbClr val="00B0F0"/>
          </a:solidFill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Clr>
                <a:prstClr val="white">
                  <a:shade val="95000"/>
                </a:prstClr>
              </a:buClr>
              <a:buFont typeface="Wingdings 2"/>
              <a:buNone/>
            </a:pPr>
            <a:r>
              <a:rPr lang="en-GB" b="1" dirty="0">
                <a:solidFill>
                  <a:prstClr val="black"/>
                </a:solidFill>
                <a:latin typeface="Book Antiqua"/>
              </a:rPr>
              <a:t>What is missing in this list of traits?</a:t>
            </a:r>
          </a:p>
          <a:p>
            <a:pPr marL="137160" indent="0">
              <a:buClr>
                <a:prstClr val="white">
                  <a:shade val="95000"/>
                </a:prstClr>
              </a:buClr>
              <a:buFont typeface="Wingdings 2"/>
              <a:buNone/>
            </a:pPr>
            <a:endParaRPr lang="en-GB" sz="1200" dirty="0">
              <a:solidFill>
                <a:prstClr val="black"/>
              </a:solidFill>
              <a:latin typeface="Book Antiqua"/>
            </a:endParaRPr>
          </a:p>
          <a:p>
            <a:pPr marL="137160" indent="0">
              <a:buClr>
                <a:prstClr val="white">
                  <a:shade val="95000"/>
                </a:prstClr>
              </a:buClr>
              <a:buFont typeface="Wingdings 2"/>
              <a:buNone/>
            </a:pPr>
            <a:r>
              <a:rPr lang="en-GB" b="1" u="sng" dirty="0">
                <a:solidFill>
                  <a:prstClr val="black"/>
                </a:solidFill>
                <a:latin typeface="Book Antiqua"/>
              </a:rPr>
              <a:t>Geographic origin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B9F957-6CF9-C6E0-CC56-E8520E615A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1296"/>
          <a:stretch/>
        </p:blipFill>
        <p:spPr>
          <a:xfrm>
            <a:off x="5936974" y="3313709"/>
            <a:ext cx="5936975" cy="34380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B4B90C-AC60-56EB-07BA-05A0DC87AF65}"/>
              </a:ext>
            </a:extLst>
          </p:cNvPr>
          <p:cNvSpPr txBox="1"/>
          <p:nvPr/>
        </p:nvSpPr>
        <p:spPr>
          <a:xfrm>
            <a:off x="5936974" y="2684200"/>
            <a:ext cx="6069495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b="1" dirty="0"/>
              <a:t>These Greek </a:t>
            </a:r>
            <a:r>
              <a:rPr lang="en-GB" sz="2800" b="1" i="1" dirty="0"/>
              <a:t>poleis </a:t>
            </a:r>
            <a:r>
              <a:rPr lang="en-GB" sz="2800" b="1" dirty="0"/>
              <a:t>were not a “nation”</a:t>
            </a:r>
          </a:p>
        </p:txBody>
      </p:sp>
    </p:spTree>
    <p:extLst>
      <p:ext uri="{BB962C8B-B14F-4D97-AF65-F5344CB8AC3E}">
        <p14:creationId xmlns:p14="http://schemas.microsoft.com/office/powerpoint/2010/main" val="3374528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C35A348-C5D6-4112-9FDD-93A493B01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B5DA47-3A26-FB76-9919-5AA4D89DA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428000"/>
            <a:ext cx="6143626" cy="1400400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sz="5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Roman Stereotypes</a:t>
            </a:r>
          </a:p>
        </p:txBody>
      </p:sp>
      <p:pic>
        <p:nvPicPr>
          <p:cNvPr id="6" name="Picture 5" descr="A close-up of a coin&#10;&#10;Description automatically generated">
            <a:extLst>
              <a:ext uri="{FF2B5EF4-FFF2-40B4-BE49-F238E27FC236}">
                <a16:creationId xmlns:a16="http://schemas.microsoft.com/office/drawing/2014/main" id="{B56B8E58-01C5-201B-1C05-6AF31802BB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99" r="-3" b="904"/>
          <a:stretch/>
        </p:blipFill>
        <p:spPr>
          <a:xfrm>
            <a:off x="20" y="10"/>
            <a:ext cx="4000480" cy="4005933"/>
          </a:xfrm>
          <a:custGeom>
            <a:avLst/>
            <a:gdLst/>
            <a:ahLst/>
            <a:cxnLst/>
            <a:rect l="l" t="t" r="r" b="b"/>
            <a:pathLst>
              <a:path w="4000500" h="4005943">
                <a:moveTo>
                  <a:pt x="0" y="0"/>
                </a:moveTo>
                <a:lnTo>
                  <a:pt x="4000500" y="0"/>
                </a:lnTo>
                <a:lnTo>
                  <a:pt x="4000500" y="3936797"/>
                </a:lnTo>
                <a:lnTo>
                  <a:pt x="3316514" y="4005943"/>
                </a:lnTo>
                <a:lnTo>
                  <a:pt x="0" y="3964175"/>
                </a:lnTo>
                <a:close/>
              </a:path>
            </a:pathLst>
          </a:cu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E9096E4-F8BA-0189-7989-AAB2CD11E1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725" r="2238" b="2"/>
          <a:stretch/>
        </p:blipFill>
        <p:spPr>
          <a:xfrm>
            <a:off x="4191002" y="10"/>
            <a:ext cx="3809998" cy="3917529"/>
          </a:xfrm>
          <a:custGeom>
            <a:avLst/>
            <a:gdLst/>
            <a:ahLst/>
            <a:cxnLst/>
            <a:rect l="l" t="t" r="r" b="b"/>
            <a:pathLst>
              <a:path w="3809998" h="3917539">
                <a:moveTo>
                  <a:pt x="0" y="0"/>
                </a:moveTo>
                <a:lnTo>
                  <a:pt x="3809998" y="0"/>
                </a:lnTo>
                <a:lnTo>
                  <a:pt x="3809998" y="3909212"/>
                </a:lnTo>
                <a:lnTo>
                  <a:pt x="1781628" y="3737429"/>
                </a:lnTo>
                <a:lnTo>
                  <a:pt x="0" y="3917539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11479E9-A255-86CC-93BB-2B2EA672FA2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453" r="23709" b="2"/>
          <a:stretch/>
        </p:blipFill>
        <p:spPr>
          <a:xfrm>
            <a:off x="8191500" y="10"/>
            <a:ext cx="4000500" cy="3959022"/>
          </a:xfrm>
          <a:custGeom>
            <a:avLst/>
            <a:gdLst/>
            <a:ahLst/>
            <a:cxnLst/>
            <a:rect l="l" t="t" r="r" b="b"/>
            <a:pathLst>
              <a:path w="4000500" h="3959032">
                <a:moveTo>
                  <a:pt x="0" y="0"/>
                </a:moveTo>
                <a:lnTo>
                  <a:pt x="4000500" y="0"/>
                </a:lnTo>
                <a:lnTo>
                  <a:pt x="4000500" y="3959032"/>
                </a:lnTo>
                <a:lnTo>
                  <a:pt x="9072" y="3926114"/>
                </a:lnTo>
                <a:lnTo>
                  <a:pt x="0" y="39253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AC0B7807-0C83-4963-821A-69B17272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B027EC7-3252-48A2-A7A4-1741F72E47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EBC51E4-7477-4290-BBD0-18AD942C3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93971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6D3625-E14A-C668-52BE-A73CE3E06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/>
              <a:t>Roman identity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67ED4-7346-24C6-A2CD-9714E3A32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30" y="2753272"/>
            <a:ext cx="4982818" cy="4068151"/>
          </a:xfrm>
        </p:spPr>
        <p:txBody>
          <a:bodyPr>
            <a:normAutofit fontScale="92500"/>
          </a:bodyPr>
          <a:lstStyle/>
          <a:p>
            <a:r>
              <a:rPr lang="en-GB" dirty="0"/>
              <a:t>Customs more than by kinship.</a:t>
            </a:r>
          </a:p>
          <a:p>
            <a:endParaRPr lang="en-GB" sz="400" dirty="0"/>
          </a:p>
          <a:p>
            <a:r>
              <a:rPr lang="en-GB" dirty="0"/>
              <a:t>Rationalisation in of space:</a:t>
            </a:r>
          </a:p>
          <a:p>
            <a:pPr lvl="1"/>
            <a:r>
              <a:rPr lang="en-GB" sz="2800" dirty="0"/>
              <a:t>grid-planned colonies.</a:t>
            </a:r>
          </a:p>
          <a:p>
            <a:endParaRPr lang="en-GB" sz="400" dirty="0"/>
          </a:p>
          <a:p>
            <a:r>
              <a:rPr lang="en-GB" dirty="0"/>
              <a:t>Civic infrastructure: </a:t>
            </a:r>
          </a:p>
          <a:p>
            <a:pPr lvl="1"/>
            <a:r>
              <a:rPr lang="en-GB" sz="2800" dirty="0"/>
              <a:t>fora, temples, porticos, etc.</a:t>
            </a:r>
          </a:p>
          <a:p>
            <a:endParaRPr lang="en-GB" sz="400" dirty="0"/>
          </a:p>
          <a:p>
            <a:r>
              <a:rPr lang="en-GB" dirty="0"/>
              <a:t>Primary interest of Roman state: taxes paid, “better sort” ruling, homage to the Imperial family.</a:t>
            </a:r>
          </a:p>
          <a:p>
            <a:endParaRPr lang="en-GB" sz="1200" dirty="0"/>
          </a:p>
        </p:txBody>
      </p:sp>
      <p:pic>
        <p:nvPicPr>
          <p:cNvPr id="4" name="Picture 3" descr="Map&#10;&#10;Description automatically generated">
            <a:extLst>
              <a:ext uri="{FF2B5EF4-FFF2-40B4-BE49-F238E27FC236}">
                <a16:creationId xmlns:a16="http://schemas.microsoft.com/office/drawing/2014/main" id="{F1F4E4C9-DC46-B489-2693-A29CB25803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44" r="28334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F71A899-CB43-8027-F60A-C6E53088EFEA}"/>
              </a:ext>
            </a:extLst>
          </p:cNvPr>
          <p:cNvSpPr txBox="1">
            <a:spLocks/>
          </p:cNvSpPr>
          <p:nvPr/>
        </p:nvSpPr>
        <p:spPr>
          <a:xfrm>
            <a:off x="5963477" y="325369"/>
            <a:ext cx="4784035" cy="6532631"/>
          </a:xfrm>
          <a:prstGeom prst="rect">
            <a:avLst/>
          </a:prstGeom>
          <a:solidFill>
            <a:srgbClr val="FFFF00"/>
          </a:solidFill>
        </p:spPr>
        <p:txBody>
          <a:bodyPr vert="horz">
            <a:no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Clr>
                <a:prstClr val="white">
                  <a:shade val="95000"/>
                </a:prstClr>
              </a:buClr>
              <a:buFont typeface="Wingdings 2"/>
              <a:buNone/>
            </a:pPr>
            <a:r>
              <a:rPr lang="en-GB" sz="3200" b="1" dirty="0">
                <a:solidFill>
                  <a:prstClr val="black"/>
                </a:solidFill>
                <a:latin typeface="Book Antiqua"/>
              </a:rPr>
              <a:t>How could someone become legally Roman?</a:t>
            </a:r>
          </a:p>
          <a:p>
            <a:pPr>
              <a:buClr>
                <a:prstClr val="white">
                  <a:shade val="95000"/>
                </a:prstClr>
              </a:buClr>
            </a:pPr>
            <a:r>
              <a:rPr lang="en-GB" sz="3200" b="1" dirty="0">
                <a:solidFill>
                  <a:prstClr val="black"/>
                </a:solidFill>
                <a:latin typeface="Book Antiqua"/>
              </a:rPr>
              <a:t>Parents are citizens (and married)</a:t>
            </a:r>
          </a:p>
          <a:p>
            <a:pPr>
              <a:buClr>
                <a:prstClr val="white">
                  <a:shade val="95000"/>
                </a:prstClr>
              </a:buClr>
            </a:pPr>
            <a:r>
              <a:rPr lang="en-GB" sz="3200" b="1" dirty="0">
                <a:solidFill>
                  <a:prstClr val="black"/>
                </a:solidFill>
                <a:latin typeface="Book Antiqua"/>
              </a:rPr>
              <a:t>Being manumitted by a Roman citizen</a:t>
            </a:r>
          </a:p>
          <a:p>
            <a:pPr>
              <a:buClr>
                <a:prstClr val="white">
                  <a:shade val="95000"/>
                </a:prstClr>
              </a:buClr>
            </a:pPr>
            <a:r>
              <a:rPr lang="en-GB" sz="3200" b="1" dirty="0">
                <a:solidFill>
                  <a:prstClr val="black"/>
                </a:solidFill>
                <a:latin typeface="Book Antiqua"/>
              </a:rPr>
              <a:t>Grants of citizenship by emperors or magistrates.</a:t>
            </a:r>
          </a:p>
          <a:p>
            <a:pPr marL="137160" indent="0">
              <a:buClr>
                <a:prstClr val="white">
                  <a:shade val="95000"/>
                </a:prstClr>
              </a:buClr>
              <a:buFont typeface="Wingdings 2"/>
              <a:buNone/>
            </a:pPr>
            <a:endParaRPr lang="en-GB" sz="1600" b="1" dirty="0">
              <a:solidFill>
                <a:prstClr val="black"/>
              </a:solidFill>
              <a:latin typeface="Book Antiqua"/>
            </a:endParaRPr>
          </a:p>
          <a:p>
            <a:pPr marL="137160" indent="0">
              <a:buClr>
                <a:prstClr val="white">
                  <a:shade val="95000"/>
                </a:prstClr>
              </a:buClr>
              <a:buFont typeface="Wingdings 2"/>
              <a:buNone/>
            </a:pPr>
            <a:r>
              <a:rPr lang="en-GB" sz="3200" b="1" dirty="0">
                <a:solidFill>
                  <a:prstClr val="black"/>
                </a:solidFill>
                <a:latin typeface="Book Antiqua"/>
              </a:rPr>
              <a:t>Note – it is not based on “race” or origins.</a:t>
            </a:r>
          </a:p>
        </p:txBody>
      </p:sp>
    </p:spTree>
    <p:extLst>
      <p:ext uri="{BB962C8B-B14F-4D97-AF65-F5344CB8AC3E}">
        <p14:creationId xmlns:p14="http://schemas.microsoft.com/office/powerpoint/2010/main" val="172512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0AAA2-7207-1064-858F-787B89C1B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Complex identities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1A45038C-CD7B-C708-2B0D-6554DD36B8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744" y="2912816"/>
            <a:ext cx="6579910" cy="314182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A1961-1BF7-2716-160A-07EEEA498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3413" y="321732"/>
            <a:ext cx="4144517" cy="6213425"/>
          </a:xfrm>
        </p:spPr>
        <p:txBody>
          <a:bodyPr anchor="ctr">
            <a:normAutofit lnSpcReduction="10000"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Identity not static. </a:t>
            </a:r>
          </a:p>
          <a:p>
            <a:endParaRPr lang="en-GB" sz="300" dirty="0">
              <a:solidFill>
                <a:srgbClr val="FFFFFF"/>
              </a:solidFill>
            </a:endParaRPr>
          </a:p>
          <a:p>
            <a:r>
              <a:rPr lang="en-GB" sz="3200" dirty="0">
                <a:solidFill>
                  <a:srgbClr val="FFFFFF"/>
                </a:solidFill>
              </a:rPr>
              <a:t>Context matters. </a:t>
            </a:r>
          </a:p>
          <a:p>
            <a:endParaRPr lang="en-GB" sz="300" dirty="0">
              <a:solidFill>
                <a:srgbClr val="FFFFFF"/>
              </a:solidFill>
            </a:endParaRPr>
          </a:p>
          <a:p>
            <a:r>
              <a:rPr lang="en-GB" sz="3200" dirty="0">
                <a:solidFill>
                  <a:srgbClr val="FFFFFF"/>
                </a:solidFill>
              </a:rPr>
              <a:t>Problem of “box-fitting”. </a:t>
            </a:r>
          </a:p>
          <a:p>
            <a:endParaRPr lang="en-GB" sz="300" dirty="0">
              <a:solidFill>
                <a:srgbClr val="FFFFFF"/>
              </a:solidFill>
            </a:endParaRPr>
          </a:p>
          <a:p>
            <a:r>
              <a:rPr lang="en-GB" sz="3200" dirty="0">
                <a:solidFill>
                  <a:srgbClr val="FFFFFF"/>
                </a:solidFill>
              </a:rPr>
              <a:t>Legal status, social status and wealth, cultural habits, origin and kinship all play a role in how an individual presented themselves and was perceived.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5A5B26A-28CD-D057-CEE7-89CE086DADE3}"/>
              </a:ext>
            </a:extLst>
          </p:cNvPr>
          <p:cNvSpPr txBox="1">
            <a:spLocks/>
          </p:cNvSpPr>
          <p:nvPr/>
        </p:nvSpPr>
        <p:spPr>
          <a:xfrm>
            <a:off x="315476" y="180595"/>
            <a:ext cx="12009873" cy="3838955"/>
          </a:xfrm>
          <a:prstGeom prst="rect">
            <a:avLst/>
          </a:prstGeom>
          <a:solidFill>
            <a:srgbClr val="FFD85B"/>
          </a:solidFill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Clr>
                <a:prstClr val="white">
                  <a:shade val="95000"/>
                </a:prstClr>
              </a:buClr>
              <a:buFont typeface="Wingdings 2"/>
              <a:buNone/>
            </a:pPr>
            <a:r>
              <a:rPr lang="en-GB" sz="2900" b="1" dirty="0">
                <a:solidFill>
                  <a:prstClr val="black"/>
                </a:solidFill>
                <a:latin typeface="Book Antiqua"/>
              </a:rPr>
              <a:t>Lucian of Samosata </a:t>
            </a:r>
            <a:r>
              <a:rPr lang="en-GB" sz="2900" dirty="0">
                <a:solidFill>
                  <a:prstClr val="black"/>
                </a:solidFill>
                <a:latin typeface="Book Antiqua"/>
              </a:rPr>
              <a:t>(ca. AD 125 to 180s).</a:t>
            </a:r>
          </a:p>
          <a:p>
            <a:pPr>
              <a:buClr>
                <a:prstClr val="white">
                  <a:shade val="95000"/>
                </a:prstClr>
              </a:buClr>
            </a:pPr>
            <a:r>
              <a:rPr lang="en-GB" sz="2900" dirty="0">
                <a:solidFill>
                  <a:prstClr val="black"/>
                </a:solidFill>
                <a:latin typeface="Book Antiqua"/>
              </a:rPr>
              <a:t>Prolific author. </a:t>
            </a:r>
          </a:p>
          <a:p>
            <a:pPr>
              <a:buClr>
                <a:prstClr val="white">
                  <a:shade val="95000"/>
                </a:prstClr>
              </a:buClr>
            </a:pPr>
            <a:r>
              <a:rPr lang="en-GB" sz="2900" dirty="0">
                <a:solidFill>
                  <a:prstClr val="black"/>
                </a:solidFill>
                <a:latin typeface="Book Antiqua"/>
              </a:rPr>
              <a:t>Wrote in Attic style Greek (not koine!).</a:t>
            </a:r>
          </a:p>
          <a:p>
            <a:pPr>
              <a:buClr>
                <a:prstClr val="white">
                  <a:shade val="95000"/>
                </a:prstClr>
              </a:buClr>
            </a:pPr>
            <a:r>
              <a:rPr lang="en-GB" sz="2900" dirty="0">
                <a:solidFill>
                  <a:prstClr val="black"/>
                </a:solidFill>
                <a:latin typeface="Book Antiqua"/>
              </a:rPr>
              <a:t>Samosata a city in the former client kingdom of </a:t>
            </a:r>
            <a:r>
              <a:rPr lang="en-GB" sz="2900" dirty="0" err="1">
                <a:solidFill>
                  <a:prstClr val="black"/>
                </a:solidFill>
                <a:latin typeface="Book Antiqua"/>
              </a:rPr>
              <a:t>Commagne</a:t>
            </a:r>
            <a:r>
              <a:rPr lang="en-GB" sz="2900" dirty="0">
                <a:solidFill>
                  <a:prstClr val="black"/>
                </a:solidFill>
                <a:latin typeface="Book Antiqua"/>
              </a:rPr>
              <a:t> until in AD 72 when it was incorporated into the province of Syria.</a:t>
            </a:r>
          </a:p>
        </p:txBody>
      </p:sp>
      <p:pic>
        <p:nvPicPr>
          <p:cNvPr id="6" name="Picture 5" descr="Map&#10;&#10;Description automatically generated">
            <a:extLst>
              <a:ext uri="{FF2B5EF4-FFF2-40B4-BE49-F238E27FC236}">
                <a16:creationId xmlns:a16="http://schemas.microsoft.com/office/drawing/2014/main" id="{54AAFE02-E928-8513-0FF7-D52D338E29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9788" y="3188122"/>
            <a:ext cx="5903512" cy="3542107"/>
          </a:xfrm>
          <a:prstGeom prst="rect">
            <a:avLst/>
          </a:prstGeom>
        </p:spPr>
      </p:pic>
      <p:pic>
        <p:nvPicPr>
          <p:cNvPr id="7" name="Picture 6" descr="A picture containing outdoor, rock, sky, rocky&#10;&#10;Description automatically generated">
            <a:extLst>
              <a:ext uri="{FF2B5EF4-FFF2-40B4-BE49-F238E27FC236}">
                <a16:creationId xmlns:a16="http://schemas.microsoft.com/office/drawing/2014/main" id="{1E3036D3-2D2E-6D60-EA0C-95389FA477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2005" y="3188122"/>
            <a:ext cx="2519915" cy="3542107"/>
          </a:xfrm>
          <a:prstGeom prst="rect">
            <a:avLst/>
          </a:prstGeom>
        </p:spPr>
      </p:pic>
      <p:pic>
        <p:nvPicPr>
          <p:cNvPr id="8" name="Picture 7" descr="A picture containing rock, mountain, outdoor, rocky&#10;&#10;Description automatically generated">
            <a:extLst>
              <a:ext uri="{FF2B5EF4-FFF2-40B4-BE49-F238E27FC236}">
                <a16:creationId xmlns:a16="http://schemas.microsoft.com/office/drawing/2014/main" id="{8C6BDD46-CB0B-86DB-3792-9E75DB3713A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9920" y="3182875"/>
            <a:ext cx="1921951" cy="3542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38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3ADD53-C75A-0896-F683-436B408D1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/>
              <a:t>What does this mean for us?</a:t>
            </a:r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group of mannequins wearing different outfits&#10;&#10;Description automatically generated with medium confidence">
            <a:extLst>
              <a:ext uri="{FF2B5EF4-FFF2-40B4-BE49-F238E27FC236}">
                <a16:creationId xmlns:a16="http://schemas.microsoft.com/office/drawing/2014/main" id="{F7D19B56-707F-967F-A260-65EFC1C1D7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581"/>
          <a:stretch/>
        </p:blipFill>
        <p:spPr>
          <a:xfrm>
            <a:off x="399174" y="1164448"/>
            <a:ext cx="5081389" cy="419252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DFFCF-27FB-C0EE-60AD-F520AD308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9737" y="1984442"/>
            <a:ext cx="5913089" cy="4625907"/>
          </a:xfrm>
        </p:spPr>
        <p:txBody>
          <a:bodyPr>
            <a:noAutofit/>
          </a:bodyPr>
          <a:lstStyle/>
          <a:p>
            <a:r>
              <a:rPr lang="en-GB" sz="2400" dirty="0"/>
              <a:t>Can never speak of Greeks or Romans or Egyptians, etc.? </a:t>
            </a:r>
          </a:p>
          <a:p>
            <a:pPr lvl="1"/>
            <a:r>
              <a:rPr lang="en-GB" dirty="0"/>
              <a:t>Of course not, these are widely utilised and understood terms – what </a:t>
            </a:r>
            <a:r>
              <a:rPr lang="en-GB"/>
              <a:t>would be realistic </a:t>
            </a:r>
            <a:r>
              <a:rPr lang="en-GB" dirty="0"/>
              <a:t>alternatives?</a:t>
            </a:r>
            <a:endParaRPr lang="en-GB" sz="200" dirty="0"/>
          </a:p>
          <a:p>
            <a:endParaRPr lang="en-GB" sz="100" dirty="0"/>
          </a:p>
          <a:p>
            <a:r>
              <a:rPr lang="en-GB" sz="2400" dirty="0"/>
              <a:t>Broad categories can be useful for categorising observable patterns. </a:t>
            </a:r>
          </a:p>
          <a:p>
            <a:pPr lvl="1"/>
            <a:r>
              <a:rPr lang="en-GB" dirty="0"/>
              <a:t>Material culture, habits, etc. – but best to avoid rigid lenses. </a:t>
            </a:r>
          </a:p>
          <a:p>
            <a:endParaRPr lang="en-GB" sz="100" dirty="0"/>
          </a:p>
          <a:p>
            <a:r>
              <a:rPr lang="en-GB" sz="2400" dirty="0"/>
              <a:t>Many individuals from the ancient world will have seen themselves as quintessentially Greek or Roman, or Alexandrian, etc. </a:t>
            </a:r>
          </a:p>
        </p:txBody>
      </p:sp>
    </p:spTree>
    <p:extLst>
      <p:ext uri="{BB962C8B-B14F-4D97-AF65-F5344CB8AC3E}">
        <p14:creationId xmlns:p14="http://schemas.microsoft.com/office/powerpoint/2010/main" val="3418727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585</Words>
  <Application>Microsoft Office PowerPoint</Application>
  <PresentationFormat>Widescreen</PresentationFormat>
  <Paragraphs>77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Book Antiqua</vt:lpstr>
      <vt:lpstr>Calibri</vt:lpstr>
      <vt:lpstr>Calibri Light</vt:lpstr>
      <vt:lpstr>Wingdings 2</vt:lpstr>
      <vt:lpstr>Office Theme</vt:lpstr>
      <vt:lpstr>Identity: What did it mean to be a Greek or a Roman?</vt:lpstr>
      <vt:lpstr>What makes up your identity?</vt:lpstr>
      <vt:lpstr>Personal and collective aspects of identity.</vt:lpstr>
      <vt:lpstr>Ethnicity</vt:lpstr>
      <vt:lpstr>Culture</vt:lpstr>
      <vt:lpstr>Challenging notion of race</vt:lpstr>
      <vt:lpstr>Stereotypes of Ancient Greeks?</vt:lpstr>
      <vt:lpstr>How did the Greeks define themselves?</vt:lpstr>
      <vt:lpstr>Roman Stereotypes</vt:lpstr>
      <vt:lpstr>Roman identity</vt:lpstr>
      <vt:lpstr>Complex identities</vt:lpstr>
      <vt:lpstr>What does this mean for us?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Identity: What does it mean to be a Greek, Roman or Egyptian</dc:title>
  <dc:creator>Matthew Cobb</dc:creator>
  <cp:lastModifiedBy>Matthew Cobb</cp:lastModifiedBy>
  <cp:revision>21</cp:revision>
  <dcterms:created xsi:type="dcterms:W3CDTF">2022-09-18T12:16:20Z</dcterms:created>
  <dcterms:modified xsi:type="dcterms:W3CDTF">2022-09-20T11:41:39Z</dcterms:modified>
</cp:coreProperties>
</file>