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2"/>
  </p:notesMasterIdLst>
  <p:sldIdLst>
    <p:sldId id="256" r:id="rId2"/>
    <p:sldId id="276" r:id="rId3"/>
    <p:sldId id="278" r:id="rId4"/>
    <p:sldId id="277" r:id="rId5"/>
    <p:sldId id="258" r:id="rId6"/>
    <p:sldId id="259" r:id="rId7"/>
    <p:sldId id="271" r:id="rId8"/>
    <p:sldId id="260" r:id="rId9"/>
    <p:sldId id="272" r:id="rId10"/>
    <p:sldId id="273" r:id="rId11"/>
    <p:sldId id="274" r:id="rId12"/>
    <p:sldId id="263" r:id="rId13"/>
    <p:sldId id="264" r:id="rId14"/>
    <p:sldId id="265" r:id="rId15"/>
    <p:sldId id="266" r:id="rId16"/>
    <p:sldId id="267" r:id="rId17"/>
    <p:sldId id="268" r:id="rId18"/>
    <p:sldId id="269" r:id="rId19"/>
    <p:sldId id="270" r:id="rId20"/>
    <p:sldId id="275"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A425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83" autoAdjust="0"/>
    <p:restoredTop sz="94715"/>
  </p:normalViewPr>
  <p:slideViewPr>
    <p:cSldViewPr snapToGrid="0">
      <p:cViewPr varScale="1">
        <p:scale>
          <a:sx n="122" d="100"/>
          <a:sy n="122" d="100"/>
        </p:scale>
        <p:origin x="240" y="184"/>
      </p:cViewPr>
      <p:guideLst/>
    </p:cSldViewPr>
  </p:slideViewPr>
  <p:notesTextViewPr>
    <p:cViewPr>
      <p:scale>
        <a:sx n="1" d="1"/>
        <a:sy n="1" d="1"/>
      </p:scale>
      <p:origin x="0" y="0"/>
    </p:cViewPr>
  </p:notesTextViewPr>
  <p:notesViewPr>
    <p:cSldViewPr snapToGrid="0">
      <p:cViewPr varScale="1">
        <p:scale>
          <a:sx n="97" d="100"/>
          <a:sy n="97" d="100"/>
        </p:scale>
        <p:origin x="3688" y="2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0B80917-5D7C-FA4E-AB1C-9C2BC97B481D}" type="datetimeFigureOut">
              <a:rPr lang="en-US" smtClean="0"/>
              <a:t>2/27/26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98F472-FB8E-4947-B13C-88F4E1260B38}" type="slidenum">
              <a:rPr lang="en-US" smtClean="0"/>
              <a:t>‹#›</a:t>
            </a:fld>
            <a:endParaRPr lang="en-US"/>
          </a:p>
        </p:txBody>
      </p:sp>
    </p:spTree>
    <p:extLst>
      <p:ext uri="{BB962C8B-B14F-4D97-AF65-F5344CB8AC3E}">
        <p14:creationId xmlns:p14="http://schemas.microsoft.com/office/powerpoint/2010/main" val="7133142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698F472-FB8E-4947-B13C-88F4E1260B38}" type="slidenum">
              <a:rPr lang="en-US" smtClean="0"/>
              <a:t>6</a:t>
            </a:fld>
            <a:endParaRPr lang="en-US"/>
          </a:p>
        </p:txBody>
      </p:sp>
    </p:spTree>
    <p:extLst>
      <p:ext uri="{BB962C8B-B14F-4D97-AF65-F5344CB8AC3E}">
        <p14:creationId xmlns:p14="http://schemas.microsoft.com/office/powerpoint/2010/main" val="35102848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C128FA71-3A18-48C0-980F-4B68F7F63042}" type="datetime1">
              <a:rPr lang="en-US" smtClean="0"/>
              <a:t>2/27/26</a:t>
            </a:fld>
            <a:endParaRPr lang="en-US"/>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CC057153-B650-4DEB-B370-79DDCFDCE934}" type="slidenum">
              <a:rPr lang="en-US" smtClean="0"/>
              <a:t>‹#›</a:t>
            </a:fld>
            <a:endParaRPr 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30597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1C1210E-201E-4473-82AC-2466F5386C38}" type="datetime1">
              <a:rPr lang="en-US" smtClean="0"/>
              <a:t>2/27/26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1618698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01EA198-6CAB-4B8F-B93F-1F9C8C4B6CE7}" type="datetime1">
              <a:rPr lang="en-US" smtClean="0"/>
              <a:t>2/27/26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861477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A06041F-4525-44D5-AA4F-332294BF1F56}" type="datetime1">
              <a:rPr lang="en-US" smtClean="0"/>
              <a:t>2/27/26</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7150735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9557091-BBDF-4EB9-BA6B-2BB67AC4FC0F}" type="datetime1">
              <a:rPr lang="en-US" smtClean="0"/>
              <a:t>2/27/26</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CC057153-B650-4DEB-B370-79DDCFDCE934}" type="slidenum">
              <a:rPr lang="en-US" smtClean="0"/>
              <a:t>‹#›</a:t>
            </a:fld>
            <a:endParaRPr 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504332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2D6B226B-77A6-410C-9796-083F278E0125}" type="datetime1">
              <a:rPr lang="en-US" smtClean="0"/>
              <a:t>2/27/26</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CC057153-B650-4DEB-B370-79DDCFDCE934}" type="slidenum">
              <a:rPr lang="en-US" smtClean="0"/>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4221484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23A578B-D289-4C40-8593-3D356C49DA58}" type="datetime1">
              <a:rPr lang="en-US" smtClean="0"/>
              <a:t>2/27/26</a:t>
            </a:fld>
            <a:endParaRPr 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2455477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13DFAE3-14DB-48A7-A80F-80DDB072CE3D}" type="datetime1">
              <a:rPr lang="en-US" smtClean="0"/>
              <a:t>2/27/26</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3399738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92C5EAEF-6478-4102-8F5D-A5FE9FC97ACB}" type="datetime1">
              <a:rPr lang="en-US" smtClean="0"/>
              <a:t>2/27/26</a:t>
            </a:fld>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6687481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104EDB3-C0E8-45F8-9E1D-1B6C8D1880C0}" type="datetime1">
              <a:rPr lang="en-US" smtClean="0"/>
              <a:t>2/27/26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0519423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CF0EC4B-54ED-4041-B552-9BA760FA3DBA}" type="datetime1">
              <a:rPr lang="en-US" smtClean="0"/>
              <a:t>2/27/26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1706419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67F45AC6-C491-4585-A584-9CE2AF7D5500}" type="datetime1">
              <a:rPr lang="en-US" smtClean="0"/>
              <a:t>2/27/26</a:t>
            </a:fld>
            <a:endParaRPr lang="en-US"/>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CC057153-B650-4DEB-B370-79DDCFDCE934}" type="slidenum">
              <a:rPr lang="en-US" smtClean="0"/>
              <a:t>‹#›</a:t>
            </a:fld>
            <a:endParaRPr lang="en-US"/>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0399102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ftr="0" dt="0"/>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www.ncbi.nlm.nih.gov/books/NBK482068/?utm_source=chatgpt.com"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niddk.nih.gov/health-information/diabetes/overview/what-is-diabetes%20Accessed%2022/02/2026" TargetMode="External"/><Relationship Id="rId2" Type="http://schemas.openxmlformats.org/officeDocument/2006/relationships/hyperlink" Target="https://www.freestyle.abbott/eg-en/product/freestyle-libre-reader.html" TargetMode="External"/><Relationship Id="rId1" Type="http://schemas.openxmlformats.org/officeDocument/2006/relationships/slideLayout" Target="../slideLayouts/slideLayout2.xml"/><Relationship Id="rId4" Type="http://schemas.openxmlformats.org/officeDocument/2006/relationships/hyperlink" Target="https://www.omegahospitals.com/blog/comprehensive-understanding-of-diabetes-mellitu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88AD0-2D64-36BE-7A75-72A0D5298045}"/>
              </a:ext>
            </a:extLst>
          </p:cNvPr>
          <p:cNvSpPr>
            <a:spLocks noGrp="1"/>
          </p:cNvSpPr>
          <p:nvPr>
            <p:ph type="title"/>
          </p:nvPr>
        </p:nvSpPr>
        <p:spPr>
          <a:xfrm>
            <a:off x="587056" y="1984927"/>
            <a:ext cx="4217702" cy="1049235"/>
          </a:xfrm>
        </p:spPr>
        <p:txBody>
          <a:bodyPr>
            <a:normAutofit fontScale="90000"/>
          </a:bodyPr>
          <a:lstStyle/>
          <a:p>
            <a:pPr algn="l"/>
            <a:r>
              <a:rPr lang="en-GB" sz="4400" dirty="0" err="1"/>
              <a:t>FREELIBRE</a:t>
            </a:r>
            <a:r>
              <a:rPr lang="en-GB" sz="4400" dirty="0"/>
              <a:t> AND GLUCOSE MONITORING SYSTEMS</a:t>
            </a:r>
          </a:p>
        </p:txBody>
      </p:sp>
      <p:sp>
        <p:nvSpPr>
          <p:cNvPr id="3" name="Subtitle 2">
            <a:extLst>
              <a:ext uri="{FF2B5EF4-FFF2-40B4-BE49-F238E27FC236}">
                <a16:creationId xmlns:a16="http://schemas.microsoft.com/office/drawing/2014/main" id="{90A9DC4D-DE9E-2D5A-7F21-E20FD7A791BE}"/>
              </a:ext>
            </a:extLst>
          </p:cNvPr>
          <p:cNvSpPr>
            <a:spLocks noGrp="1"/>
          </p:cNvSpPr>
          <p:nvPr>
            <p:ph idx="1"/>
          </p:nvPr>
        </p:nvSpPr>
        <p:spPr>
          <a:xfrm>
            <a:off x="512242" y="4558186"/>
            <a:ext cx="4367330" cy="1830616"/>
          </a:xfrm>
        </p:spPr>
        <p:txBody>
          <a:bodyPr>
            <a:normAutofit/>
          </a:bodyPr>
          <a:lstStyle/>
          <a:p>
            <a:pPr algn="l"/>
            <a:r>
              <a:rPr lang="en-GB" dirty="0"/>
              <a:t>Student Name - </a:t>
            </a:r>
            <a:r>
              <a:rPr lang="en-GB" dirty="0" err="1"/>
              <a:t>Hassana</a:t>
            </a:r>
            <a:r>
              <a:rPr lang="en-GB" dirty="0"/>
              <a:t> Allaiouti </a:t>
            </a:r>
          </a:p>
          <a:p>
            <a:pPr algn="l"/>
            <a:r>
              <a:rPr lang="en-GB" dirty="0"/>
              <a:t>Student ID Number - 232005</a:t>
            </a:r>
          </a:p>
          <a:p>
            <a:pPr algn="l"/>
            <a:r>
              <a:rPr lang="en-GB" dirty="0"/>
              <a:t>Lecturer Name – Martin </a:t>
            </a:r>
            <a:r>
              <a:rPr lang="en-GB" dirty="0" err="1"/>
              <a:t>Svejda</a:t>
            </a:r>
            <a:endParaRPr lang="en-GB" dirty="0"/>
          </a:p>
        </p:txBody>
      </p:sp>
      <p:sp>
        <p:nvSpPr>
          <p:cNvPr id="10" name="Title 1">
            <a:extLst>
              <a:ext uri="{FF2B5EF4-FFF2-40B4-BE49-F238E27FC236}">
                <a16:creationId xmlns:a16="http://schemas.microsoft.com/office/drawing/2014/main" id="{47A76A94-44AF-4CDC-9D3B-F22BF09B8A12}"/>
              </a:ext>
            </a:extLst>
          </p:cNvPr>
          <p:cNvSpPr txBox="1">
            <a:spLocks/>
          </p:cNvSpPr>
          <p:nvPr/>
        </p:nvSpPr>
        <p:spPr>
          <a:xfrm>
            <a:off x="766405" y="-1439643"/>
            <a:ext cx="10653578" cy="1132258"/>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4000" b="1" kern="1200">
                <a:solidFill>
                  <a:schemeClr val="tx1"/>
                </a:solidFill>
                <a:latin typeface="+mj-lt"/>
                <a:ea typeface="+mj-ea"/>
                <a:cs typeface="+mj-cs"/>
              </a:defRPr>
            </a:lvl1pPr>
          </a:lstStyle>
          <a:p>
            <a:r>
              <a:rPr lang="en-GB"/>
              <a:t>INTRODUCTION</a:t>
            </a:r>
            <a:endParaRPr lang="en-GB" dirty="0"/>
          </a:p>
        </p:txBody>
      </p:sp>
      <p:sp>
        <p:nvSpPr>
          <p:cNvPr id="14" name="TextBox 13">
            <a:extLst>
              <a:ext uri="{FF2B5EF4-FFF2-40B4-BE49-F238E27FC236}">
                <a16:creationId xmlns:a16="http://schemas.microsoft.com/office/drawing/2014/main" id="{FC3EB201-FD4E-D45D-3223-BCE7A8AF0417}"/>
              </a:ext>
            </a:extLst>
          </p:cNvPr>
          <p:cNvSpPr txBox="1"/>
          <p:nvPr/>
        </p:nvSpPr>
        <p:spPr>
          <a:xfrm>
            <a:off x="7137400" y="6248400"/>
            <a:ext cx="3225800" cy="369332"/>
          </a:xfrm>
          <a:prstGeom prst="rect">
            <a:avLst/>
          </a:prstGeom>
          <a:noFill/>
        </p:spPr>
        <p:txBody>
          <a:bodyPr wrap="square" rtlCol="0">
            <a:spAutoFit/>
          </a:bodyPr>
          <a:lstStyle/>
          <a:p>
            <a:pPr algn="ctr"/>
            <a:r>
              <a:rPr lang="en-US" dirty="0"/>
              <a:t>(Omega Hospital, 2024)</a:t>
            </a:r>
          </a:p>
        </p:txBody>
      </p:sp>
      <p:sp>
        <p:nvSpPr>
          <p:cNvPr id="15" name="TextBox 14">
            <a:extLst>
              <a:ext uri="{FF2B5EF4-FFF2-40B4-BE49-F238E27FC236}">
                <a16:creationId xmlns:a16="http://schemas.microsoft.com/office/drawing/2014/main" id="{4F00D44C-48C0-D8F8-681C-D2A70D02F132}"/>
              </a:ext>
            </a:extLst>
          </p:cNvPr>
          <p:cNvSpPr txBox="1"/>
          <p:nvPr/>
        </p:nvSpPr>
        <p:spPr>
          <a:xfrm>
            <a:off x="5852160" y="2087234"/>
            <a:ext cx="5720259" cy="2862322"/>
          </a:xfrm>
          <a:prstGeom prst="rect">
            <a:avLst/>
          </a:prstGeom>
          <a:noFill/>
        </p:spPr>
        <p:txBody>
          <a:bodyPr wrap="square" rtlCol="0">
            <a:spAutoFit/>
          </a:bodyPr>
          <a:lstStyle/>
          <a:p>
            <a:r>
              <a:rPr lang="en-GB" dirty="0"/>
              <a:t>Individuals test their blood sugar level by performing finger-piercing tests, which can only give a snapshot view of blood sugar for a short period of time. This procedure is clinically useful, but many people do not test as often as they should due to the pain, inconvenience, and disruption to their daily lives. Often, this causes individuals to miss the many changes in their blood sugar and the various spikes in their blood sugar after meals. As a result, individuals who use insulin often have a more difficult time managing their blood sugar levels effectively.</a:t>
            </a:r>
            <a:endParaRPr lang="en-US" dirty="0"/>
          </a:p>
        </p:txBody>
      </p:sp>
      <p:pic>
        <p:nvPicPr>
          <p:cNvPr id="1026" name="Picture 2" descr="Individuals with diabetes">
            <a:extLst>
              <a:ext uri="{FF2B5EF4-FFF2-40B4-BE49-F238E27FC236}">
                <a16:creationId xmlns:a16="http://schemas.microsoft.com/office/drawing/2014/main" id="{BCCC5B58-3866-BC62-2A01-77BE579D273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53396" y="0"/>
            <a:ext cx="6838604" cy="69092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126742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4B5C23-7499-63A2-555F-9A3A6E06AA9D}"/>
              </a:ext>
            </a:extLst>
          </p:cNvPr>
          <p:cNvSpPr>
            <a:spLocks noGrp="1"/>
          </p:cNvSpPr>
          <p:nvPr>
            <p:ph type="title"/>
          </p:nvPr>
        </p:nvSpPr>
        <p:spPr/>
        <p:txBody>
          <a:bodyPr/>
          <a:lstStyle/>
          <a:p>
            <a:pPr algn="ctr"/>
            <a:r>
              <a:rPr lang="en-GB" dirty="0"/>
              <a:t>INTRODUCTION</a:t>
            </a:r>
          </a:p>
        </p:txBody>
      </p:sp>
      <p:sp>
        <p:nvSpPr>
          <p:cNvPr id="3" name="Content Placeholder 2">
            <a:extLst>
              <a:ext uri="{FF2B5EF4-FFF2-40B4-BE49-F238E27FC236}">
                <a16:creationId xmlns:a16="http://schemas.microsoft.com/office/drawing/2014/main" id="{3C7C234B-2420-07B7-4E69-C985AC2F0CEF}"/>
              </a:ext>
            </a:extLst>
          </p:cNvPr>
          <p:cNvSpPr>
            <a:spLocks noGrp="1"/>
          </p:cNvSpPr>
          <p:nvPr>
            <p:ph idx="1"/>
          </p:nvPr>
        </p:nvSpPr>
        <p:spPr>
          <a:xfrm>
            <a:off x="740141" y="2004807"/>
            <a:ext cx="4450611" cy="1969758"/>
          </a:xfrm>
        </p:spPr>
        <p:txBody>
          <a:bodyPr>
            <a:normAutofit fontScale="85000" lnSpcReduction="10000"/>
          </a:bodyPr>
          <a:lstStyle/>
          <a:p>
            <a:pPr marL="0" indent="0">
              <a:buNone/>
            </a:pPr>
            <a:r>
              <a:rPr lang="en-GB" sz="1800" dirty="0">
                <a:latin typeface="Arial" panose="020B0604020202020204" pitchFamily="34" charset="0"/>
                <a:cs typeface="Arial" panose="020B0604020202020204" pitchFamily="34" charset="0"/>
              </a:rPr>
              <a:t>Diabetes is a chronic disease defined by </a:t>
            </a:r>
            <a:r>
              <a:rPr lang="en-GB" sz="1800" b="1" dirty="0">
                <a:latin typeface="Arial" panose="020B0604020202020204" pitchFamily="34" charset="0"/>
                <a:cs typeface="Arial" panose="020B0604020202020204" pitchFamily="34" charset="0"/>
              </a:rPr>
              <a:t>high blood sugar levels</a:t>
            </a:r>
            <a:r>
              <a:rPr lang="en-GB" sz="1800" dirty="0">
                <a:latin typeface="Arial" panose="020B0604020202020204" pitchFamily="34" charset="0"/>
                <a:cs typeface="Arial" panose="020B0604020202020204" pitchFamily="34" charset="0"/>
              </a:rPr>
              <a:t>, which is usually caused by the pancreas being unable to produce enough insulin. This can lead to symptoms like </a:t>
            </a:r>
            <a:r>
              <a:rPr lang="en-GB" sz="1800" b="1" dirty="0">
                <a:latin typeface="Arial" panose="020B0604020202020204" pitchFamily="34" charset="0"/>
                <a:cs typeface="Arial" panose="020B0604020202020204" pitchFamily="34" charset="0"/>
              </a:rPr>
              <a:t>excessive thirst, fatigue and even long term damage to the organs </a:t>
            </a:r>
            <a:r>
              <a:rPr lang="en-GB" sz="1800" dirty="0">
                <a:latin typeface="Arial" panose="020B0604020202020204" pitchFamily="34" charset="0"/>
                <a:cs typeface="Arial" panose="020B0604020202020204" pitchFamily="34" charset="0"/>
              </a:rPr>
              <a:t>(</a:t>
            </a:r>
            <a:r>
              <a:rPr lang="en-GB" sz="1800" dirty="0" err="1">
                <a:latin typeface="Arial" panose="020B0604020202020204" pitchFamily="34" charset="0"/>
                <a:cs typeface="Arial" panose="020B0604020202020204" pitchFamily="34" charset="0"/>
              </a:rPr>
              <a:t>Bidonde</a:t>
            </a:r>
            <a:r>
              <a:rPr lang="en-GB" sz="1800" dirty="0">
                <a:latin typeface="Arial" panose="020B0604020202020204" pitchFamily="34" charset="0"/>
                <a:cs typeface="Arial" panose="020B0604020202020204" pitchFamily="34" charset="0"/>
              </a:rPr>
              <a:t> et al., 2017; Di Molfetta et al., 2025).</a:t>
            </a:r>
          </a:p>
          <a:p>
            <a:pPr marL="0" indent="0">
              <a:buNone/>
            </a:pPr>
            <a:endParaRPr lang="en-GB" sz="1800" dirty="0"/>
          </a:p>
        </p:txBody>
      </p:sp>
      <p:sp>
        <p:nvSpPr>
          <p:cNvPr id="7" name="TextBox 6">
            <a:extLst>
              <a:ext uri="{FF2B5EF4-FFF2-40B4-BE49-F238E27FC236}">
                <a16:creationId xmlns:a16="http://schemas.microsoft.com/office/drawing/2014/main" id="{6658DCFD-6A07-E95D-D7D1-71B5A4A6D772}"/>
              </a:ext>
            </a:extLst>
          </p:cNvPr>
          <p:cNvSpPr txBox="1"/>
          <p:nvPr/>
        </p:nvSpPr>
        <p:spPr>
          <a:xfrm>
            <a:off x="5852160" y="2087234"/>
            <a:ext cx="5720259" cy="4524315"/>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People struggling with diabetes can test their blood sugar level by </a:t>
            </a:r>
            <a:r>
              <a:rPr lang="en-GB" b="1" dirty="0">
                <a:latin typeface="Arial" panose="020B0604020202020204" pitchFamily="34" charset="0"/>
                <a:cs typeface="Arial" panose="020B0604020202020204" pitchFamily="34" charset="0"/>
              </a:rPr>
              <a:t>pricking their finger </a:t>
            </a:r>
            <a:r>
              <a:rPr lang="en-GB" dirty="0">
                <a:latin typeface="Arial" panose="020B0604020202020204" pitchFamily="34" charset="0"/>
                <a:cs typeface="Arial" panose="020B0604020202020204" pitchFamily="34" charset="0"/>
              </a:rPr>
              <a:t>and testing the blood, which gives a quick view of the blood sugar level for a short period of time (</a:t>
            </a:r>
            <a:r>
              <a:rPr lang="en-GB" dirty="0" err="1">
                <a:latin typeface="Arial" panose="020B0604020202020204" pitchFamily="34" charset="0"/>
                <a:cs typeface="Arial" panose="020B0604020202020204" pitchFamily="34" charset="0"/>
              </a:rPr>
              <a:t>Bidonde</a:t>
            </a:r>
            <a:r>
              <a:rPr lang="en-GB" dirty="0">
                <a:latin typeface="Arial" panose="020B0604020202020204" pitchFamily="34" charset="0"/>
                <a:cs typeface="Arial" panose="020B0604020202020204" pitchFamily="34" charset="0"/>
              </a:rPr>
              <a:t> et al., 2017).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However, this can be:</a:t>
            </a:r>
          </a:p>
          <a:p>
            <a:pPr marL="285750" indent="-285750">
              <a:buFontTx/>
              <a:buChar char="-"/>
            </a:pPr>
            <a:r>
              <a:rPr lang="en-GB" b="1" dirty="0">
                <a:latin typeface="Arial" panose="020B0604020202020204" pitchFamily="34" charset="0"/>
                <a:cs typeface="Arial" panose="020B0604020202020204" pitchFamily="34" charset="0"/>
              </a:rPr>
              <a:t>Painful</a:t>
            </a:r>
            <a:r>
              <a:rPr lang="en-GB" dirty="0">
                <a:latin typeface="Arial" panose="020B0604020202020204" pitchFamily="34" charset="0"/>
                <a:cs typeface="Arial" panose="020B0604020202020204" pitchFamily="34" charset="0"/>
              </a:rPr>
              <a:t> for the patient</a:t>
            </a:r>
          </a:p>
          <a:p>
            <a:pPr marL="285750" indent="-285750">
              <a:buFontTx/>
              <a:buChar char="-"/>
            </a:pPr>
            <a:r>
              <a:rPr lang="en-GB" b="1" dirty="0">
                <a:latin typeface="Arial" panose="020B0604020202020204" pitchFamily="34" charset="0"/>
                <a:cs typeface="Arial" panose="020B0604020202020204" pitchFamily="34" charset="0"/>
              </a:rPr>
              <a:t>Inconvenient</a:t>
            </a:r>
            <a:r>
              <a:rPr lang="en-GB" dirty="0">
                <a:latin typeface="Arial" panose="020B0604020202020204" pitchFamily="34" charset="0"/>
                <a:cs typeface="Arial" panose="020B0604020202020204" pitchFamily="34" charset="0"/>
              </a:rPr>
              <a:t> to do</a:t>
            </a:r>
          </a:p>
          <a:p>
            <a:pPr marL="285750" indent="-285750">
              <a:buFontTx/>
              <a:buChar char="-"/>
            </a:pPr>
            <a:r>
              <a:rPr lang="en-GB" b="1" dirty="0" err="1">
                <a:latin typeface="Arial" panose="020B0604020202020204" pitchFamily="34" charset="0"/>
                <a:cs typeface="Arial" panose="020B0604020202020204" pitchFamily="34" charset="0"/>
              </a:rPr>
              <a:t>Disruptful</a:t>
            </a:r>
            <a:r>
              <a:rPr lang="en-GB" dirty="0">
                <a:latin typeface="Arial" panose="020B0604020202020204" pitchFamily="34" charset="0"/>
                <a:cs typeface="Arial" panose="020B0604020202020204" pitchFamily="34" charset="0"/>
              </a:rPr>
              <a:t> to their daily lives</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Often, this causes individuals to </a:t>
            </a:r>
            <a:r>
              <a:rPr lang="en-GB" b="1" dirty="0">
                <a:latin typeface="Arial" panose="020B0604020202020204" pitchFamily="34" charset="0"/>
                <a:cs typeface="Arial" panose="020B0604020202020204" pitchFamily="34" charset="0"/>
              </a:rPr>
              <a:t>miss the many changes</a:t>
            </a:r>
            <a:r>
              <a:rPr lang="en-GB" dirty="0">
                <a:latin typeface="Arial" panose="020B0604020202020204" pitchFamily="34" charset="0"/>
                <a:cs typeface="Arial" panose="020B0604020202020204" pitchFamily="34" charset="0"/>
              </a:rPr>
              <a:t> in their blood sugar and have a more difficult time managing their blood sugar levels effectively (NIH, 2026). </a:t>
            </a:r>
          </a:p>
          <a:p>
            <a:endParaRPr lang="en-GB" dirty="0"/>
          </a:p>
          <a:p>
            <a:endParaRPr lang="en-US" dirty="0"/>
          </a:p>
        </p:txBody>
      </p:sp>
      <p:sp>
        <p:nvSpPr>
          <p:cNvPr id="10" name="Subtitle 2">
            <a:extLst>
              <a:ext uri="{FF2B5EF4-FFF2-40B4-BE49-F238E27FC236}">
                <a16:creationId xmlns:a16="http://schemas.microsoft.com/office/drawing/2014/main" id="{EA0E7292-4E82-516F-C24D-9704EE7C3362}"/>
              </a:ext>
            </a:extLst>
          </p:cNvPr>
          <p:cNvSpPr txBox="1">
            <a:spLocks/>
          </p:cNvSpPr>
          <p:nvPr/>
        </p:nvSpPr>
        <p:spPr>
          <a:xfrm>
            <a:off x="-5173663" y="7002128"/>
            <a:ext cx="4367330" cy="1830616"/>
          </a:xfrm>
          <a:prstGeom prst="rect">
            <a:avLst/>
          </a:prstGeom>
        </p:spPr>
        <p:txBody>
          <a:bodyPr vert="horz" lIns="91440" tIns="45720" rIns="91440" bIns="45720" rtlCol="0" anchor="t">
            <a:normAutofit/>
          </a:bodyPr>
          <a:lst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a:lstStyle>
          <a:p>
            <a:r>
              <a:rPr lang="en-GB"/>
              <a:t>Student Name - Hassana Allaiouti </a:t>
            </a:r>
          </a:p>
          <a:p>
            <a:r>
              <a:rPr lang="en-GB"/>
              <a:t>Student ID Number - 232005</a:t>
            </a:r>
          </a:p>
          <a:p>
            <a:r>
              <a:rPr lang="en-GB"/>
              <a:t>Lecturer Name - </a:t>
            </a:r>
            <a:endParaRPr lang="en-GB" dirty="0"/>
          </a:p>
        </p:txBody>
      </p:sp>
      <p:sp>
        <p:nvSpPr>
          <p:cNvPr id="11" name="Title 1">
            <a:extLst>
              <a:ext uri="{FF2B5EF4-FFF2-40B4-BE49-F238E27FC236}">
                <a16:creationId xmlns:a16="http://schemas.microsoft.com/office/drawing/2014/main" id="{254B4E54-4F60-4B49-9309-0C1AF8CD8495}"/>
              </a:ext>
            </a:extLst>
          </p:cNvPr>
          <p:cNvSpPr txBox="1">
            <a:spLocks/>
          </p:cNvSpPr>
          <p:nvPr/>
        </p:nvSpPr>
        <p:spPr>
          <a:xfrm>
            <a:off x="-4533584" y="-1049235"/>
            <a:ext cx="2904289" cy="1049235"/>
          </a:xfrm>
          <a:prstGeom prst="rect">
            <a:avLst/>
          </a:prstGeom>
        </p:spPr>
        <p:txBody>
          <a:bodyPr vert="horz" lIns="91440" tIns="45720" rIns="91440" bIns="45720" rtlCol="0" anchor="t">
            <a:normAutofit fontScale="45000" lnSpcReduction="20000"/>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r>
              <a:rPr lang="en-GB" sz="4400"/>
              <a:t>FREELIBRE AND GLUCOSE MONITORING SYSTEMS</a:t>
            </a:r>
            <a:endParaRPr lang="en-GB" sz="4400" dirty="0"/>
          </a:p>
        </p:txBody>
      </p:sp>
      <p:pic>
        <p:nvPicPr>
          <p:cNvPr id="12" name="Picture 2" descr="Individuals with diabetes">
            <a:extLst>
              <a:ext uri="{FF2B5EF4-FFF2-40B4-BE49-F238E27FC236}">
                <a16:creationId xmlns:a16="http://schemas.microsoft.com/office/drawing/2014/main" id="{1CCEFC72-2ED4-5AD5-5B9C-B79219DF8C2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751723" y="0"/>
            <a:ext cx="6838604" cy="6909262"/>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What Is Diabetes? - NIDDK">
            <a:extLst>
              <a:ext uri="{FF2B5EF4-FFF2-40B4-BE49-F238E27FC236}">
                <a16:creationId xmlns:a16="http://schemas.microsoft.com/office/drawing/2014/main" id="{2E8C42BE-557D-BB96-6098-39B964B8F2A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37571" y="3731482"/>
            <a:ext cx="3683885" cy="2455924"/>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55173306-35F1-DC75-DC97-2FEFC0821880}"/>
              </a:ext>
            </a:extLst>
          </p:cNvPr>
          <p:cNvSpPr txBox="1"/>
          <p:nvPr/>
        </p:nvSpPr>
        <p:spPr>
          <a:xfrm>
            <a:off x="2831756" y="6187406"/>
            <a:ext cx="1819639" cy="369332"/>
          </a:xfrm>
          <a:prstGeom prst="rect">
            <a:avLst/>
          </a:prstGeom>
          <a:noFill/>
        </p:spPr>
        <p:txBody>
          <a:bodyPr wrap="square" rtlCol="0">
            <a:spAutoFit/>
          </a:bodyPr>
          <a:lstStyle/>
          <a:p>
            <a:r>
              <a:rPr lang="en-US" dirty="0">
                <a:solidFill>
                  <a:schemeClr val="bg1"/>
                </a:solidFill>
              </a:rPr>
              <a:t>(NIH, 2026)</a:t>
            </a:r>
          </a:p>
        </p:txBody>
      </p:sp>
      <p:sp>
        <p:nvSpPr>
          <p:cNvPr id="14" name="Oval 13">
            <a:extLst>
              <a:ext uri="{FF2B5EF4-FFF2-40B4-BE49-F238E27FC236}">
                <a16:creationId xmlns:a16="http://schemas.microsoft.com/office/drawing/2014/main" id="{A8255EEC-D317-5D82-613B-C30CB37DB921}"/>
              </a:ext>
            </a:extLst>
          </p:cNvPr>
          <p:cNvSpPr/>
          <p:nvPr/>
        </p:nvSpPr>
        <p:spPr>
          <a:xfrm>
            <a:off x="11054854" y="-9062454"/>
            <a:ext cx="8757146" cy="882127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1500748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4B5C23-7499-63A2-555F-9A3A6E06AA9D}"/>
              </a:ext>
            </a:extLst>
          </p:cNvPr>
          <p:cNvSpPr>
            <a:spLocks noGrp="1"/>
          </p:cNvSpPr>
          <p:nvPr>
            <p:ph type="title"/>
          </p:nvPr>
        </p:nvSpPr>
        <p:spPr/>
        <p:txBody>
          <a:bodyPr/>
          <a:lstStyle/>
          <a:p>
            <a:pPr algn="ctr"/>
            <a:r>
              <a:rPr lang="en-GB" dirty="0"/>
              <a:t>HOW IS DIABETES MONITORED WITH A GLUCOSE MONITORING DEVICE?</a:t>
            </a:r>
          </a:p>
        </p:txBody>
      </p:sp>
      <p:sp>
        <p:nvSpPr>
          <p:cNvPr id="3" name="Content Placeholder 2">
            <a:extLst>
              <a:ext uri="{FF2B5EF4-FFF2-40B4-BE49-F238E27FC236}">
                <a16:creationId xmlns:a16="http://schemas.microsoft.com/office/drawing/2014/main" id="{3C7C234B-2420-07B7-4E69-C985AC2F0CEF}"/>
              </a:ext>
            </a:extLst>
          </p:cNvPr>
          <p:cNvSpPr>
            <a:spLocks noGrp="1"/>
          </p:cNvSpPr>
          <p:nvPr>
            <p:ph idx="1"/>
          </p:nvPr>
        </p:nvSpPr>
        <p:spPr>
          <a:xfrm>
            <a:off x="740141" y="2004807"/>
            <a:ext cx="4450611" cy="1969758"/>
          </a:xfrm>
        </p:spPr>
        <p:txBody>
          <a:bodyPr>
            <a:normAutofit fontScale="85000" lnSpcReduction="10000"/>
          </a:bodyPr>
          <a:lstStyle/>
          <a:p>
            <a:pPr marL="0" indent="0">
              <a:buNone/>
            </a:pPr>
            <a:r>
              <a:rPr lang="en-GB" sz="1800" dirty="0">
                <a:latin typeface="Arial" panose="020B0604020202020204" pitchFamily="34" charset="0"/>
                <a:cs typeface="Arial" panose="020B0604020202020204" pitchFamily="34" charset="0"/>
              </a:rPr>
              <a:t>Diabetes is a chronic disease defined by </a:t>
            </a:r>
            <a:r>
              <a:rPr lang="en-GB" sz="1800" b="1" dirty="0">
                <a:latin typeface="Arial" panose="020B0604020202020204" pitchFamily="34" charset="0"/>
                <a:cs typeface="Arial" panose="020B0604020202020204" pitchFamily="34" charset="0"/>
              </a:rPr>
              <a:t>high blood sugar levels</a:t>
            </a:r>
            <a:r>
              <a:rPr lang="en-GB" sz="1800" dirty="0">
                <a:latin typeface="Arial" panose="020B0604020202020204" pitchFamily="34" charset="0"/>
                <a:cs typeface="Arial" panose="020B0604020202020204" pitchFamily="34" charset="0"/>
              </a:rPr>
              <a:t>, which is usually caused by the pancreas being unable to produce enough insulin. This can lead to symptoms like </a:t>
            </a:r>
            <a:r>
              <a:rPr lang="en-GB" sz="1800" b="1" dirty="0">
                <a:latin typeface="Arial" panose="020B0604020202020204" pitchFamily="34" charset="0"/>
                <a:cs typeface="Arial" panose="020B0604020202020204" pitchFamily="34" charset="0"/>
              </a:rPr>
              <a:t>excessive thirst, fatigue and even long term damage to the organs </a:t>
            </a:r>
            <a:r>
              <a:rPr lang="en-GB" sz="1800" dirty="0">
                <a:latin typeface="Arial" panose="020B0604020202020204" pitchFamily="34" charset="0"/>
                <a:cs typeface="Arial" panose="020B0604020202020204" pitchFamily="34" charset="0"/>
              </a:rPr>
              <a:t>(</a:t>
            </a:r>
            <a:r>
              <a:rPr lang="en-GB" sz="1800" dirty="0" err="1">
                <a:latin typeface="Arial" panose="020B0604020202020204" pitchFamily="34" charset="0"/>
                <a:cs typeface="Arial" panose="020B0604020202020204" pitchFamily="34" charset="0"/>
              </a:rPr>
              <a:t>Bidonde</a:t>
            </a:r>
            <a:r>
              <a:rPr lang="en-GB" sz="1800" dirty="0">
                <a:latin typeface="Arial" panose="020B0604020202020204" pitchFamily="34" charset="0"/>
                <a:cs typeface="Arial" panose="020B0604020202020204" pitchFamily="34" charset="0"/>
              </a:rPr>
              <a:t> et al., 2017; Di Molfetta et al., 2025).</a:t>
            </a:r>
          </a:p>
          <a:p>
            <a:pPr marL="0" indent="0">
              <a:buNone/>
            </a:pPr>
            <a:endParaRPr lang="en-GB" sz="1800" dirty="0"/>
          </a:p>
        </p:txBody>
      </p:sp>
      <p:sp>
        <p:nvSpPr>
          <p:cNvPr id="7" name="TextBox 6">
            <a:extLst>
              <a:ext uri="{FF2B5EF4-FFF2-40B4-BE49-F238E27FC236}">
                <a16:creationId xmlns:a16="http://schemas.microsoft.com/office/drawing/2014/main" id="{6658DCFD-6A07-E95D-D7D1-71B5A4A6D772}"/>
              </a:ext>
            </a:extLst>
          </p:cNvPr>
          <p:cNvSpPr txBox="1"/>
          <p:nvPr/>
        </p:nvSpPr>
        <p:spPr>
          <a:xfrm>
            <a:off x="5852160" y="2087234"/>
            <a:ext cx="5720259" cy="4524315"/>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People struggling with diabetes can test their blood sugar level by </a:t>
            </a:r>
            <a:r>
              <a:rPr lang="en-GB" b="1" dirty="0">
                <a:latin typeface="Arial" panose="020B0604020202020204" pitchFamily="34" charset="0"/>
                <a:cs typeface="Arial" panose="020B0604020202020204" pitchFamily="34" charset="0"/>
              </a:rPr>
              <a:t>pricking their finger </a:t>
            </a:r>
            <a:r>
              <a:rPr lang="en-GB" dirty="0">
                <a:latin typeface="Arial" panose="020B0604020202020204" pitchFamily="34" charset="0"/>
                <a:cs typeface="Arial" panose="020B0604020202020204" pitchFamily="34" charset="0"/>
              </a:rPr>
              <a:t>and testing the blood, which gives a quick view of the blood sugar level for a short period of time (</a:t>
            </a:r>
            <a:r>
              <a:rPr lang="en-GB" dirty="0" err="1">
                <a:latin typeface="Arial" panose="020B0604020202020204" pitchFamily="34" charset="0"/>
                <a:cs typeface="Arial" panose="020B0604020202020204" pitchFamily="34" charset="0"/>
              </a:rPr>
              <a:t>Bidonde</a:t>
            </a:r>
            <a:r>
              <a:rPr lang="en-GB" dirty="0">
                <a:latin typeface="Arial" panose="020B0604020202020204" pitchFamily="34" charset="0"/>
                <a:cs typeface="Arial" panose="020B0604020202020204" pitchFamily="34" charset="0"/>
              </a:rPr>
              <a:t> et al., 2017).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However, this can be:</a:t>
            </a:r>
          </a:p>
          <a:p>
            <a:pPr marL="285750" indent="-285750">
              <a:buFontTx/>
              <a:buChar char="-"/>
            </a:pPr>
            <a:r>
              <a:rPr lang="en-GB" b="1" dirty="0">
                <a:latin typeface="Arial" panose="020B0604020202020204" pitchFamily="34" charset="0"/>
                <a:cs typeface="Arial" panose="020B0604020202020204" pitchFamily="34" charset="0"/>
              </a:rPr>
              <a:t>Painful</a:t>
            </a:r>
            <a:r>
              <a:rPr lang="en-GB" dirty="0">
                <a:latin typeface="Arial" panose="020B0604020202020204" pitchFamily="34" charset="0"/>
                <a:cs typeface="Arial" panose="020B0604020202020204" pitchFamily="34" charset="0"/>
              </a:rPr>
              <a:t> for the patient</a:t>
            </a:r>
          </a:p>
          <a:p>
            <a:pPr marL="285750" indent="-285750">
              <a:buFontTx/>
              <a:buChar char="-"/>
            </a:pPr>
            <a:r>
              <a:rPr lang="en-GB" b="1" dirty="0">
                <a:latin typeface="Arial" panose="020B0604020202020204" pitchFamily="34" charset="0"/>
                <a:cs typeface="Arial" panose="020B0604020202020204" pitchFamily="34" charset="0"/>
              </a:rPr>
              <a:t>Inconvenient</a:t>
            </a:r>
            <a:r>
              <a:rPr lang="en-GB" dirty="0">
                <a:latin typeface="Arial" panose="020B0604020202020204" pitchFamily="34" charset="0"/>
                <a:cs typeface="Arial" panose="020B0604020202020204" pitchFamily="34" charset="0"/>
              </a:rPr>
              <a:t> to do</a:t>
            </a:r>
          </a:p>
          <a:p>
            <a:pPr marL="285750" indent="-285750">
              <a:buFontTx/>
              <a:buChar char="-"/>
            </a:pPr>
            <a:r>
              <a:rPr lang="en-GB" b="1" dirty="0" err="1">
                <a:latin typeface="Arial" panose="020B0604020202020204" pitchFamily="34" charset="0"/>
                <a:cs typeface="Arial" panose="020B0604020202020204" pitchFamily="34" charset="0"/>
              </a:rPr>
              <a:t>Disruptful</a:t>
            </a:r>
            <a:r>
              <a:rPr lang="en-GB" dirty="0">
                <a:latin typeface="Arial" panose="020B0604020202020204" pitchFamily="34" charset="0"/>
                <a:cs typeface="Arial" panose="020B0604020202020204" pitchFamily="34" charset="0"/>
              </a:rPr>
              <a:t> to their daily lives</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Often, this causes individuals to </a:t>
            </a:r>
            <a:r>
              <a:rPr lang="en-GB" b="1" dirty="0">
                <a:latin typeface="Arial" panose="020B0604020202020204" pitchFamily="34" charset="0"/>
                <a:cs typeface="Arial" panose="020B0604020202020204" pitchFamily="34" charset="0"/>
              </a:rPr>
              <a:t>miss the many changes</a:t>
            </a:r>
            <a:r>
              <a:rPr lang="en-GB" dirty="0">
                <a:latin typeface="Arial" panose="020B0604020202020204" pitchFamily="34" charset="0"/>
                <a:cs typeface="Arial" panose="020B0604020202020204" pitchFamily="34" charset="0"/>
              </a:rPr>
              <a:t> in their blood sugar and have a more difficult time managing their blood sugar levels effectively (NIH, 2026). </a:t>
            </a:r>
          </a:p>
          <a:p>
            <a:endParaRPr lang="en-GB" dirty="0"/>
          </a:p>
          <a:p>
            <a:endParaRPr lang="en-US" dirty="0"/>
          </a:p>
        </p:txBody>
      </p:sp>
      <p:sp>
        <p:nvSpPr>
          <p:cNvPr id="10" name="Subtitle 2">
            <a:extLst>
              <a:ext uri="{FF2B5EF4-FFF2-40B4-BE49-F238E27FC236}">
                <a16:creationId xmlns:a16="http://schemas.microsoft.com/office/drawing/2014/main" id="{EA0E7292-4E82-516F-C24D-9704EE7C3362}"/>
              </a:ext>
            </a:extLst>
          </p:cNvPr>
          <p:cNvSpPr txBox="1">
            <a:spLocks/>
          </p:cNvSpPr>
          <p:nvPr/>
        </p:nvSpPr>
        <p:spPr>
          <a:xfrm>
            <a:off x="-5173663" y="7002128"/>
            <a:ext cx="4367330" cy="1830616"/>
          </a:xfrm>
          <a:prstGeom prst="rect">
            <a:avLst/>
          </a:prstGeom>
        </p:spPr>
        <p:txBody>
          <a:bodyPr vert="horz" lIns="91440" tIns="45720" rIns="91440" bIns="45720" rtlCol="0" anchor="t">
            <a:normAutofit/>
          </a:bodyPr>
          <a:lst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a:lstStyle>
          <a:p>
            <a:r>
              <a:rPr lang="en-GB"/>
              <a:t>Student Name - Hassana Allaiouti </a:t>
            </a:r>
          </a:p>
          <a:p>
            <a:r>
              <a:rPr lang="en-GB"/>
              <a:t>Student ID Number - 232005</a:t>
            </a:r>
          </a:p>
          <a:p>
            <a:r>
              <a:rPr lang="en-GB"/>
              <a:t>Lecturer Name - </a:t>
            </a:r>
            <a:endParaRPr lang="en-GB" dirty="0"/>
          </a:p>
        </p:txBody>
      </p:sp>
      <p:sp>
        <p:nvSpPr>
          <p:cNvPr id="11" name="Title 1">
            <a:extLst>
              <a:ext uri="{FF2B5EF4-FFF2-40B4-BE49-F238E27FC236}">
                <a16:creationId xmlns:a16="http://schemas.microsoft.com/office/drawing/2014/main" id="{254B4E54-4F60-4B49-9309-0C1AF8CD8495}"/>
              </a:ext>
            </a:extLst>
          </p:cNvPr>
          <p:cNvSpPr txBox="1">
            <a:spLocks/>
          </p:cNvSpPr>
          <p:nvPr/>
        </p:nvSpPr>
        <p:spPr>
          <a:xfrm>
            <a:off x="-4533584" y="-1049235"/>
            <a:ext cx="2904289" cy="1049235"/>
          </a:xfrm>
          <a:prstGeom prst="rect">
            <a:avLst/>
          </a:prstGeom>
        </p:spPr>
        <p:txBody>
          <a:bodyPr vert="horz" lIns="91440" tIns="45720" rIns="91440" bIns="45720" rtlCol="0" anchor="t">
            <a:normAutofit fontScale="45000" lnSpcReduction="20000"/>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r>
              <a:rPr lang="en-GB" sz="4400"/>
              <a:t>FREELIBRE AND GLUCOSE MONITORING SYSTEMS</a:t>
            </a:r>
            <a:endParaRPr lang="en-GB" sz="4400" dirty="0"/>
          </a:p>
        </p:txBody>
      </p:sp>
      <p:pic>
        <p:nvPicPr>
          <p:cNvPr id="12" name="Picture 2" descr="Individuals with diabetes">
            <a:extLst>
              <a:ext uri="{FF2B5EF4-FFF2-40B4-BE49-F238E27FC236}">
                <a16:creationId xmlns:a16="http://schemas.microsoft.com/office/drawing/2014/main" id="{1CCEFC72-2ED4-5AD5-5B9C-B79219DF8C2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751723" y="0"/>
            <a:ext cx="6838604" cy="6909262"/>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What Is Diabetes? - NIDDK">
            <a:extLst>
              <a:ext uri="{FF2B5EF4-FFF2-40B4-BE49-F238E27FC236}">
                <a16:creationId xmlns:a16="http://schemas.microsoft.com/office/drawing/2014/main" id="{2E8C42BE-557D-BB96-6098-39B964B8F2A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37571" y="3731482"/>
            <a:ext cx="3683885" cy="2455924"/>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55173306-35F1-DC75-DC97-2FEFC0821880}"/>
              </a:ext>
            </a:extLst>
          </p:cNvPr>
          <p:cNvSpPr txBox="1"/>
          <p:nvPr/>
        </p:nvSpPr>
        <p:spPr>
          <a:xfrm>
            <a:off x="2831756" y="6187406"/>
            <a:ext cx="1819639" cy="369332"/>
          </a:xfrm>
          <a:prstGeom prst="rect">
            <a:avLst/>
          </a:prstGeom>
          <a:noFill/>
        </p:spPr>
        <p:txBody>
          <a:bodyPr wrap="square" rtlCol="0">
            <a:spAutoFit/>
          </a:bodyPr>
          <a:lstStyle/>
          <a:p>
            <a:r>
              <a:rPr lang="en-US" dirty="0">
                <a:solidFill>
                  <a:schemeClr val="bg1"/>
                </a:solidFill>
              </a:rPr>
              <a:t>(NIH, 2026)</a:t>
            </a:r>
          </a:p>
        </p:txBody>
      </p:sp>
      <p:sp>
        <p:nvSpPr>
          <p:cNvPr id="14" name="Oval 13">
            <a:extLst>
              <a:ext uri="{FF2B5EF4-FFF2-40B4-BE49-F238E27FC236}">
                <a16:creationId xmlns:a16="http://schemas.microsoft.com/office/drawing/2014/main" id="{A8255EEC-D317-5D82-613B-C30CB37DB921}"/>
              </a:ext>
            </a:extLst>
          </p:cNvPr>
          <p:cNvSpPr/>
          <p:nvPr/>
        </p:nvSpPr>
        <p:spPr>
          <a:xfrm>
            <a:off x="11054854" y="-9062454"/>
            <a:ext cx="8757146" cy="882127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2980834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342CCD-CC0E-BA6C-3320-0B6F6956EC37}"/>
              </a:ext>
            </a:extLst>
          </p:cNvPr>
          <p:cNvSpPr>
            <a:spLocks noGrp="1"/>
          </p:cNvSpPr>
          <p:nvPr>
            <p:ph type="title"/>
          </p:nvPr>
        </p:nvSpPr>
        <p:spPr>
          <a:xfrm>
            <a:off x="1867216" y="867037"/>
            <a:ext cx="9603275" cy="1049235"/>
          </a:xfrm>
        </p:spPr>
        <p:txBody>
          <a:bodyPr/>
          <a:lstStyle/>
          <a:p>
            <a:pPr algn="ctr"/>
            <a:r>
              <a:rPr lang="en-GB" dirty="0"/>
              <a:t>HOW IS DIABETES MONITORED WITH GLUCOSE MONITORING DEVICE?</a:t>
            </a:r>
          </a:p>
        </p:txBody>
      </p:sp>
      <p:sp>
        <p:nvSpPr>
          <p:cNvPr id="3" name="Content Placeholder 2">
            <a:extLst>
              <a:ext uri="{FF2B5EF4-FFF2-40B4-BE49-F238E27FC236}">
                <a16:creationId xmlns:a16="http://schemas.microsoft.com/office/drawing/2014/main" id="{06CEB330-0016-069F-7353-E5C57BEF706D}"/>
              </a:ext>
            </a:extLst>
          </p:cNvPr>
          <p:cNvSpPr>
            <a:spLocks noGrp="1"/>
          </p:cNvSpPr>
          <p:nvPr>
            <p:ph idx="1"/>
          </p:nvPr>
        </p:nvSpPr>
        <p:spPr/>
        <p:txBody>
          <a:bodyPr>
            <a:normAutofit/>
          </a:bodyPr>
          <a:lstStyle/>
          <a:p>
            <a:pPr marL="0" indent="0">
              <a:buNone/>
            </a:pPr>
            <a:endParaRPr lang="en-GB" dirty="0"/>
          </a:p>
        </p:txBody>
      </p:sp>
      <p:sp>
        <p:nvSpPr>
          <p:cNvPr id="6" name="Oval 5">
            <a:extLst>
              <a:ext uri="{FF2B5EF4-FFF2-40B4-BE49-F238E27FC236}">
                <a16:creationId xmlns:a16="http://schemas.microsoft.com/office/drawing/2014/main" id="{2CCB8387-78AE-DD13-B1AA-61D5B4B39B84}"/>
              </a:ext>
            </a:extLst>
          </p:cNvPr>
          <p:cNvSpPr/>
          <p:nvPr/>
        </p:nvSpPr>
        <p:spPr>
          <a:xfrm>
            <a:off x="11054854" y="-1344706"/>
            <a:ext cx="8757146" cy="882127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8856937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342CCD-CC0E-BA6C-3320-0B6F6956EC37}"/>
              </a:ext>
            </a:extLst>
          </p:cNvPr>
          <p:cNvSpPr>
            <a:spLocks noGrp="1"/>
          </p:cNvSpPr>
          <p:nvPr>
            <p:ph type="title"/>
          </p:nvPr>
        </p:nvSpPr>
        <p:spPr>
          <a:xfrm>
            <a:off x="1867216" y="867037"/>
            <a:ext cx="9603275" cy="1049235"/>
          </a:xfrm>
        </p:spPr>
        <p:txBody>
          <a:bodyPr/>
          <a:lstStyle/>
          <a:p>
            <a:r>
              <a:rPr lang="en-GB" dirty="0"/>
              <a:t>WHAT are GLUCOSE MONITORING SYSTEMS </a:t>
            </a:r>
          </a:p>
        </p:txBody>
      </p:sp>
      <p:sp>
        <p:nvSpPr>
          <p:cNvPr id="3" name="Content Placeholder 2">
            <a:extLst>
              <a:ext uri="{FF2B5EF4-FFF2-40B4-BE49-F238E27FC236}">
                <a16:creationId xmlns:a16="http://schemas.microsoft.com/office/drawing/2014/main" id="{06CEB330-0016-069F-7353-E5C57BEF706D}"/>
              </a:ext>
            </a:extLst>
          </p:cNvPr>
          <p:cNvSpPr>
            <a:spLocks noGrp="1"/>
          </p:cNvSpPr>
          <p:nvPr>
            <p:ph idx="1"/>
          </p:nvPr>
        </p:nvSpPr>
        <p:spPr/>
        <p:txBody>
          <a:bodyPr>
            <a:normAutofit fontScale="77500" lnSpcReduction="20000"/>
          </a:bodyPr>
          <a:lstStyle/>
          <a:p>
            <a:pPr marL="0" indent="0">
              <a:buNone/>
            </a:pPr>
            <a:r>
              <a:rPr lang="en-GB" dirty="0" err="1"/>
              <a:t>FreeStyle</a:t>
            </a:r>
            <a:r>
              <a:rPr lang="en-GB" dirty="0"/>
              <a:t> Libre is a glucose monitoring device that helps patients monitor their glucose level without daily finger pricking. It uses a sensor </a:t>
            </a:r>
          </a:p>
          <a:p>
            <a:pPr marL="0" indent="0" algn="ctr">
              <a:buNone/>
            </a:pPr>
            <a:endParaRPr lang="en-GB" dirty="0"/>
          </a:p>
          <a:p>
            <a:pPr marL="0" indent="0" algn="ctr">
              <a:buNone/>
            </a:pPr>
            <a:endParaRPr lang="en-GB" dirty="0"/>
          </a:p>
          <a:p>
            <a:pPr marL="0" indent="0" algn="ctr">
              <a:buNone/>
            </a:pPr>
            <a:r>
              <a:rPr lang="en-GB" dirty="0"/>
              <a:t>The device uses a glucose sensor that measures the amount of glucose stored in the interstitial fluid of the body a little under the skin at the insertion site. The device consists of a small, adhesive sensor worn on the upper arm and a handheld, battery-operated glucose reader or smartphone app that is used by the user to scan the sensor to display their glucose values. The sensor is inserted slightly beneath the skin and continuously monitors the user's glucose every minute and stores the reading on the sensor for use at a later time. When a user scans the sensor, their current glucose value, past value history and trend of their glucose are provided to them, allowing them to easily see how their glucose level has been changing over time.</a:t>
            </a:r>
          </a:p>
        </p:txBody>
      </p:sp>
      <p:sp>
        <p:nvSpPr>
          <p:cNvPr id="6" name="Oval 5">
            <a:extLst>
              <a:ext uri="{FF2B5EF4-FFF2-40B4-BE49-F238E27FC236}">
                <a16:creationId xmlns:a16="http://schemas.microsoft.com/office/drawing/2014/main" id="{2CCB8387-78AE-DD13-B1AA-61D5B4B39B84}"/>
              </a:ext>
            </a:extLst>
          </p:cNvPr>
          <p:cNvSpPr/>
          <p:nvPr/>
        </p:nvSpPr>
        <p:spPr>
          <a:xfrm>
            <a:off x="11054854" y="-1344706"/>
            <a:ext cx="8757146" cy="882127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2162543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62D384-42B4-254F-4479-ACA385348371}"/>
              </a:ext>
            </a:extLst>
          </p:cNvPr>
          <p:cNvSpPr>
            <a:spLocks noGrp="1"/>
          </p:cNvSpPr>
          <p:nvPr>
            <p:ph type="title"/>
          </p:nvPr>
        </p:nvSpPr>
        <p:spPr/>
        <p:txBody>
          <a:bodyPr/>
          <a:lstStyle/>
          <a:p>
            <a:pPr algn="ctr"/>
            <a:r>
              <a:rPr lang="en-GB" dirty="0"/>
              <a:t>HOW IS </a:t>
            </a:r>
            <a:r>
              <a:rPr lang="en-GB" dirty="0" err="1"/>
              <a:t>FREELIBRE</a:t>
            </a:r>
            <a:r>
              <a:rPr lang="en-GB" dirty="0"/>
              <a:t> DIFFERENT</a:t>
            </a:r>
          </a:p>
        </p:txBody>
      </p:sp>
      <p:sp>
        <p:nvSpPr>
          <p:cNvPr id="3" name="Content Placeholder 2">
            <a:extLst>
              <a:ext uri="{FF2B5EF4-FFF2-40B4-BE49-F238E27FC236}">
                <a16:creationId xmlns:a16="http://schemas.microsoft.com/office/drawing/2014/main" id="{44E4F6F0-DA77-8177-5884-3924A3847491}"/>
              </a:ext>
            </a:extLst>
          </p:cNvPr>
          <p:cNvSpPr>
            <a:spLocks noGrp="1"/>
          </p:cNvSpPr>
          <p:nvPr>
            <p:ph idx="1"/>
          </p:nvPr>
        </p:nvSpPr>
        <p:spPr>
          <a:xfrm>
            <a:off x="1451580" y="2015732"/>
            <a:ext cx="4844289" cy="4037749"/>
          </a:xfrm>
        </p:spPr>
        <p:txBody>
          <a:bodyPr>
            <a:normAutofit lnSpcReduction="10000"/>
          </a:bodyPr>
          <a:lstStyle/>
          <a:p>
            <a:pPr marL="0" indent="0" algn="ctr">
              <a:buNone/>
            </a:pPr>
            <a:r>
              <a:rPr lang="en-GB" sz="1600" dirty="0"/>
              <a:t>In contrast to conventional glucose testing (i.e., at-home testing with an actual finger test), </a:t>
            </a:r>
            <a:r>
              <a:rPr lang="en-GB" sz="1600" dirty="0" err="1"/>
              <a:t>FreeStyle</a:t>
            </a:r>
            <a:r>
              <a:rPr lang="en-GB" sz="1600" dirty="0"/>
              <a:t> Libre measures glucose levels continuously for up to 14 days (</a:t>
            </a:r>
            <a:r>
              <a:rPr lang="en-GB" sz="1600" dirty="0" err="1"/>
              <a:t>Fokkert</a:t>
            </a:r>
            <a:r>
              <a:rPr lang="en-GB" sz="1600" dirty="0"/>
              <a:t> et al., 2017; </a:t>
            </a:r>
            <a:r>
              <a:rPr lang="en-GB" sz="1600" dirty="0" err="1"/>
              <a:t>Tsoukas</a:t>
            </a:r>
            <a:r>
              <a:rPr lang="en-GB" sz="1600" dirty="0"/>
              <a:t> et al., 2020). This additional data provides users with the opportunity to gain insights into historical periods of time when high and low levels of glucose may have occurred. (Galindo et al., 2020). Earlier versions of </a:t>
            </a:r>
            <a:r>
              <a:rPr lang="en-GB" sz="1600" dirty="0" err="1"/>
              <a:t>FreeStyle</a:t>
            </a:r>
            <a:r>
              <a:rPr lang="en-GB" sz="1600" dirty="0"/>
              <a:t> Libre did not include an automatic alert feature for alerts based on glucose reading (</a:t>
            </a:r>
            <a:r>
              <a:rPr lang="en-GB" sz="1600" dirty="0" err="1"/>
              <a:t>Fokkert</a:t>
            </a:r>
            <a:r>
              <a:rPr lang="en-GB" sz="1600" dirty="0"/>
              <a:t> et al., 2017; </a:t>
            </a:r>
            <a:r>
              <a:rPr lang="en-GB" sz="1600" dirty="0" err="1"/>
              <a:t>Blissett</a:t>
            </a:r>
            <a:r>
              <a:rPr lang="en-GB" sz="1600" dirty="0"/>
              <a:t> et al., 2022) so users needed to actively scan their device to access glucose readings, however, the device does not need to be re-calibrated by users; </a:t>
            </a:r>
            <a:r>
              <a:rPr lang="en-GB" sz="1600" dirty="0" err="1"/>
              <a:t>FreeStyle</a:t>
            </a:r>
            <a:r>
              <a:rPr lang="en-GB" sz="1600" dirty="0"/>
              <a:t> Libre uses manufacturer calibrations (</a:t>
            </a:r>
            <a:r>
              <a:rPr lang="en-GB" sz="1600" dirty="0" err="1"/>
              <a:t>Bidonde</a:t>
            </a:r>
            <a:r>
              <a:rPr lang="en-GB" sz="1600" dirty="0"/>
              <a:t> et al., 2017).</a:t>
            </a:r>
          </a:p>
        </p:txBody>
      </p:sp>
      <p:pic>
        <p:nvPicPr>
          <p:cNvPr id="4098" name="Picture 2" descr="Home | FreeStyle Abbott">
            <a:extLst>
              <a:ext uri="{FF2B5EF4-FFF2-40B4-BE49-F238E27FC236}">
                <a16:creationId xmlns:a16="http://schemas.microsoft.com/office/drawing/2014/main" id="{FDD70411-6731-A1AB-4B3E-219B39C7655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69023" y="2810864"/>
            <a:ext cx="5080000" cy="1955800"/>
          </a:xfrm>
          <a:prstGeom prst="rect">
            <a:avLst/>
          </a:prstGeom>
          <a:noFill/>
          <a:extLst>
            <a:ext uri="{909E8E84-426E-40DD-AFC4-6F175D3DCCD1}">
              <a14:hiddenFill xmlns:a14="http://schemas.microsoft.com/office/drawing/2010/main">
                <a:solidFill>
                  <a:srgbClr val="FFFFFF"/>
                </a:solidFill>
              </a14:hiddenFill>
            </a:ext>
          </a:extLst>
        </p:spPr>
      </p:pic>
      <p:sp>
        <p:nvSpPr>
          <p:cNvPr id="4" name="Oval 3">
            <a:extLst>
              <a:ext uri="{FF2B5EF4-FFF2-40B4-BE49-F238E27FC236}">
                <a16:creationId xmlns:a16="http://schemas.microsoft.com/office/drawing/2014/main" id="{169D7621-2E05-CA40-A85E-07D0C0736ADD}"/>
              </a:ext>
            </a:extLst>
          </p:cNvPr>
          <p:cNvSpPr/>
          <p:nvPr/>
        </p:nvSpPr>
        <p:spPr>
          <a:xfrm>
            <a:off x="-7652910" y="-1344706"/>
            <a:ext cx="8757146" cy="882127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158ABECC-CACD-8108-C3FE-8B34C1EA3A7C}"/>
              </a:ext>
            </a:extLst>
          </p:cNvPr>
          <p:cNvSpPr txBox="1"/>
          <p:nvPr/>
        </p:nvSpPr>
        <p:spPr>
          <a:xfrm>
            <a:off x="8086803" y="5006715"/>
            <a:ext cx="2443397" cy="369332"/>
          </a:xfrm>
          <a:prstGeom prst="rect">
            <a:avLst/>
          </a:prstGeom>
          <a:noFill/>
        </p:spPr>
        <p:txBody>
          <a:bodyPr wrap="square" rtlCol="0">
            <a:spAutoFit/>
          </a:bodyPr>
          <a:lstStyle/>
          <a:p>
            <a:pPr algn="ctr"/>
            <a:r>
              <a:rPr lang="en-US" dirty="0"/>
              <a:t>(</a:t>
            </a:r>
            <a:r>
              <a:rPr lang="en-US" dirty="0" err="1"/>
              <a:t>FreeStyle</a:t>
            </a:r>
            <a:r>
              <a:rPr lang="en-US" dirty="0"/>
              <a:t> Libre, 2026)</a:t>
            </a:r>
          </a:p>
        </p:txBody>
      </p:sp>
    </p:spTree>
    <p:extLst>
      <p:ext uri="{BB962C8B-B14F-4D97-AF65-F5344CB8AC3E}">
        <p14:creationId xmlns:p14="http://schemas.microsoft.com/office/powerpoint/2010/main" val="111991879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BC5471E9-9590-D7C4-A8F0-BC5043119B68}"/>
              </a:ext>
            </a:extLst>
          </p:cNvPr>
          <p:cNvSpPr/>
          <p:nvPr/>
        </p:nvSpPr>
        <p:spPr>
          <a:xfrm>
            <a:off x="3322087" y="848707"/>
            <a:ext cx="5547825" cy="516058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itle 1">
            <a:extLst>
              <a:ext uri="{FF2B5EF4-FFF2-40B4-BE49-F238E27FC236}">
                <a16:creationId xmlns:a16="http://schemas.microsoft.com/office/drawing/2014/main" id="{8DBC67FD-1261-B9D8-61BC-E0F1D745282B}"/>
              </a:ext>
            </a:extLst>
          </p:cNvPr>
          <p:cNvSpPr txBox="1">
            <a:spLocks/>
          </p:cNvSpPr>
          <p:nvPr/>
        </p:nvSpPr>
        <p:spPr>
          <a:xfrm>
            <a:off x="3177576" y="-814076"/>
            <a:ext cx="5836846" cy="1049337"/>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r>
              <a:rPr lang="en-GB"/>
              <a:t>IMPACT ON SERVICE DELIVERY</a:t>
            </a:r>
            <a:endParaRPr lang="en-GB" dirty="0"/>
          </a:p>
        </p:txBody>
      </p:sp>
    </p:spTree>
    <p:extLst>
      <p:ext uri="{BB962C8B-B14F-4D97-AF65-F5344CB8AC3E}">
        <p14:creationId xmlns:p14="http://schemas.microsoft.com/office/powerpoint/2010/main" val="306231250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6B93AA-96B0-86D1-2A4A-D267E6297C9F}"/>
              </a:ext>
            </a:extLst>
          </p:cNvPr>
          <p:cNvSpPr>
            <a:spLocks noGrp="1"/>
          </p:cNvSpPr>
          <p:nvPr>
            <p:ph type="title" idx="4294967295"/>
          </p:nvPr>
        </p:nvSpPr>
        <p:spPr>
          <a:xfrm>
            <a:off x="3177577" y="145295"/>
            <a:ext cx="5836846" cy="1049337"/>
          </a:xfrm>
        </p:spPr>
        <p:txBody>
          <a:bodyPr/>
          <a:lstStyle/>
          <a:p>
            <a:r>
              <a:rPr lang="en-GB" dirty="0"/>
              <a:t>IMPACT ON SERVICE DELIVERY</a:t>
            </a:r>
          </a:p>
        </p:txBody>
      </p:sp>
      <p:sp>
        <p:nvSpPr>
          <p:cNvPr id="6" name="TextBox 5">
            <a:extLst>
              <a:ext uri="{FF2B5EF4-FFF2-40B4-BE49-F238E27FC236}">
                <a16:creationId xmlns:a16="http://schemas.microsoft.com/office/drawing/2014/main" id="{EC85A2CC-A71D-E158-EFDC-3ACE4F95FFD2}"/>
              </a:ext>
            </a:extLst>
          </p:cNvPr>
          <p:cNvSpPr txBox="1"/>
          <p:nvPr/>
        </p:nvSpPr>
        <p:spPr>
          <a:xfrm>
            <a:off x="415975" y="1985818"/>
            <a:ext cx="3001782" cy="3108543"/>
          </a:xfrm>
          <a:prstGeom prst="rect">
            <a:avLst/>
          </a:prstGeom>
          <a:noFill/>
        </p:spPr>
        <p:txBody>
          <a:bodyPr wrap="square">
            <a:spAutoFit/>
          </a:bodyPr>
          <a:lstStyle/>
          <a:p>
            <a:r>
              <a:rPr lang="en-GB" sz="1400" dirty="0"/>
              <a:t>The use of </a:t>
            </a:r>
            <a:r>
              <a:rPr lang="en-GB" sz="1400" dirty="0" err="1"/>
              <a:t>FreeStyle</a:t>
            </a:r>
            <a:r>
              <a:rPr lang="en-GB" sz="1400" dirty="0"/>
              <a:t> Libre and other flash or continuous glucose monitor devices have changed diabetes services from connected models of care to models that are continuous, data driven, and increasingly remote (Galindo et al., 2020). The most immediate benefit to service delivery is that there are no longer as many finger pricks to provide testing strips, which reduces the consumables cost of care and reduces the burden on patients and health care systems (Blum, 2018).</a:t>
            </a:r>
            <a:endParaRPr lang="en-US" sz="1400" dirty="0"/>
          </a:p>
        </p:txBody>
      </p:sp>
      <p:sp>
        <p:nvSpPr>
          <p:cNvPr id="8" name="TextBox 7">
            <a:extLst>
              <a:ext uri="{FF2B5EF4-FFF2-40B4-BE49-F238E27FC236}">
                <a16:creationId xmlns:a16="http://schemas.microsoft.com/office/drawing/2014/main" id="{51C49064-99CF-91FE-751D-BB496042368A}"/>
              </a:ext>
            </a:extLst>
          </p:cNvPr>
          <p:cNvSpPr txBox="1"/>
          <p:nvPr/>
        </p:nvSpPr>
        <p:spPr>
          <a:xfrm>
            <a:off x="9014423" y="1194632"/>
            <a:ext cx="3177577" cy="4339650"/>
          </a:xfrm>
          <a:prstGeom prst="rect">
            <a:avLst/>
          </a:prstGeom>
          <a:noFill/>
        </p:spPr>
        <p:txBody>
          <a:bodyPr wrap="square">
            <a:spAutoFit/>
          </a:bodyPr>
          <a:lstStyle/>
          <a:p>
            <a:pPr marL="0" indent="0">
              <a:buNone/>
            </a:pPr>
            <a:r>
              <a:rPr lang="en-GB" sz="1200" dirty="0"/>
              <a:t>The employment of </a:t>
            </a:r>
            <a:r>
              <a:rPr lang="en-GB" sz="1200" dirty="0" err="1"/>
              <a:t>FreeStyle</a:t>
            </a:r>
            <a:r>
              <a:rPr lang="en-GB" sz="1200" dirty="0"/>
              <a:t> Libre may have lessened the number of times people with acute diabetes complications need to go to the hospital at a population level (. These reductions in hospital admissions have helped to reduce the amount of pressure on emergency rooms and hospital services (Blum 2018 </a:t>
            </a:r>
            <a:r>
              <a:rPr lang="en-GB" sz="1200" dirty="0" err="1"/>
              <a:t>Blissett</a:t>
            </a:r>
            <a:r>
              <a:rPr lang="en-GB" sz="1200" dirty="0"/>
              <a:t> et al; 2022).</a:t>
            </a:r>
          </a:p>
          <a:p>
            <a:pPr marL="0" indent="0">
              <a:buNone/>
            </a:pPr>
            <a:endParaRPr lang="en-GB" sz="1200" dirty="0"/>
          </a:p>
          <a:p>
            <a:pPr marL="0" indent="0">
              <a:buNone/>
            </a:pPr>
            <a:r>
              <a:rPr lang="en-GB" sz="1200" dirty="0"/>
              <a:t>Economic evaluations suggest that if </a:t>
            </a:r>
            <a:r>
              <a:rPr lang="en-GB" sz="1200" dirty="0" err="1"/>
              <a:t>FreeStyle</a:t>
            </a:r>
            <a:r>
              <a:rPr lang="en-GB" sz="1200" dirty="0"/>
              <a:t> Libre 2 were to be routinely used for continuous glucose monitoring by all patients with diabetes, there would be significantly fewer instances of severe diabetic-related events than if glucose was measured using traditional self-monitoring of blood glucose techniques and methods. It is estimated that there would be over 1000 severe events prevented for every 1000 patients every year due to the use of </a:t>
            </a:r>
            <a:r>
              <a:rPr lang="en-GB" sz="1200" dirty="0" err="1"/>
              <a:t>FreeStyle</a:t>
            </a:r>
            <a:r>
              <a:rPr lang="en-GB" sz="1200" dirty="0"/>
              <a:t> Libre 2; therefore, this measure may result in a significant decrease in the amount of downstream cost related to healthcare (</a:t>
            </a:r>
            <a:r>
              <a:rPr lang="en-GB" sz="1200" dirty="0" err="1"/>
              <a:t>Oyagüez</a:t>
            </a:r>
            <a:r>
              <a:rPr lang="en-GB" sz="1200" dirty="0"/>
              <a:t> et al., 2021).</a:t>
            </a:r>
          </a:p>
        </p:txBody>
      </p:sp>
      <p:sp>
        <p:nvSpPr>
          <p:cNvPr id="9" name="Oval 8">
            <a:extLst>
              <a:ext uri="{FF2B5EF4-FFF2-40B4-BE49-F238E27FC236}">
                <a16:creationId xmlns:a16="http://schemas.microsoft.com/office/drawing/2014/main" id="{1658469A-B2B0-F235-B6C9-2F819DF1C9EA}"/>
              </a:ext>
            </a:extLst>
          </p:cNvPr>
          <p:cNvSpPr/>
          <p:nvPr/>
        </p:nvSpPr>
        <p:spPr>
          <a:xfrm>
            <a:off x="3322087" y="848707"/>
            <a:ext cx="5547825" cy="516058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4" name="Picture 4" descr="FreeStyle Libre Reader">
            <a:extLst>
              <a:ext uri="{FF2B5EF4-FFF2-40B4-BE49-F238E27FC236}">
                <a16:creationId xmlns:a16="http://schemas.microsoft.com/office/drawing/2014/main" id="{DB51FCF1-F218-85E6-F211-A6F8CA1FB7E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59547" y="1521041"/>
            <a:ext cx="2568575" cy="3429000"/>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E81A54AC-3C59-6CA5-BFB6-C71D3FAE3A41}"/>
              </a:ext>
            </a:extLst>
          </p:cNvPr>
          <p:cNvSpPr txBox="1"/>
          <p:nvPr/>
        </p:nvSpPr>
        <p:spPr>
          <a:xfrm>
            <a:off x="4859547" y="5198714"/>
            <a:ext cx="2568575" cy="369332"/>
          </a:xfrm>
          <a:prstGeom prst="rect">
            <a:avLst/>
          </a:prstGeom>
          <a:noFill/>
        </p:spPr>
        <p:txBody>
          <a:bodyPr wrap="square" rtlCol="0">
            <a:spAutoFit/>
          </a:bodyPr>
          <a:lstStyle/>
          <a:p>
            <a:pPr algn="ctr"/>
            <a:r>
              <a:rPr lang="en-US" dirty="0"/>
              <a:t>(</a:t>
            </a:r>
            <a:r>
              <a:rPr lang="en-US" dirty="0" err="1"/>
              <a:t>FreeStyle</a:t>
            </a:r>
            <a:r>
              <a:rPr lang="en-US" dirty="0"/>
              <a:t> Libre, 2026)</a:t>
            </a:r>
          </a:p>
        </p:txBody>
      </p:sp>
    </p:spTree>
    <p:extLst>
      <p:ext uri="{BB962C8B-B14F-4D97-AF65-F5344CB8AC3E}">
        <p14:creationId xmlns:p14="http://schemas.microsoft.com/office/powerpoint/2010/main" val="63292419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6B93AA-96B0-86D1-2A4A-D267E6297C9F}"/>
              </a:ext>
            </a:extLst>
          </p:cNvPr>
          <p:cNvSpPr>
            <a:spLocks noGrp="1"/>
          </p:cNvSpPr>
          <p:nvPr>
            <p:ph type="title" idx="4294967295"/>
          </p:nvPr>
        </p:nvSpPr>
        <p:spPr>
          <a:xfrm>
            <a:off x="4509699" y="223031"/>
            <a:ext cx="5836846" cy="1049337"/>
          </a:xfrm>
        </p:spPr>
        <p:txBody>
          <a:bodyPr/>
          <a:lstStyle/>
          <a:p>
            <a:r>
              <a:rPr lang="en-GB" dirty="0"/>
              <a:t>ON SERVICE DELIVERY</a:t>
            </a:r>
          </a:p>
        </p:txBody>
      </p:sp>
      <p:sp>
        <p:nvSpPr>
          <p:cNvPr id="6" name="TextBox 5">
            <a:extLst>
              <a:ext uri="{FF2B5EF4-FFF2-40B4-BE49-F238E27FC236}">
                <a16:creationId xmlns:a16="http://schemas.microsoft.com/office/drawing/2014/main" id="{EC85A2CC-A71D-E158-EFDC-3ACE4F95FFD2}"/>
              </a:ext>
            </a:extLst>
          </p:cNvPr>
          <p:cNvSpPr txBox="1"/>
          <p:nvPr/>
        </p:nvSpPr>
        <p:spPr>
          <a:xfrm>
            <a:off x="248050" y="1608868"/>
            <a:ext cx="3001782" cy="3970318"/>
          </a:xfrm>
          <a:prstGeom prst="rect">
            <a:avLst/>
          </a:prstGeom>
          <a:noFill/>
        </p:spPr>
        <p:txBody>
          <a:bodyPr wrap="square">
            <a:spAutoFit/>
          </a:bodyPr>
          <a:lstStyle/>
          <a:p>
            <a:r>
              <a:rPr lang="en-GB" sz="1400" dirty="0"/>
              <a:t>Factory calibration is one of the most important aspects of using </a:t>
            </a:r>
            <a:r>
              <a:rPr lang="en-GB" sz="1400" dirty="0" err="1"/>
              <a:t>FreeStyle</a:t>
            </a:r>
            <a:r>
              <a:rPr lang="en-GB" sz="1400" dirty="0"/>
              <a:t> Libre, since it’s not necessary for routine users to carry out finger-prick tests in order to calibrate their device (</a:t>
            </a:r>
            <a:r>
              <a:rPr lang="en-GB" sz="1400" dirty="0" err="1"/>
              <a:t>Fokkert</a:t>
            </a:r>
            <a:r>
              <a:rPr lang="en-GB" sz="1400" dirty="0"/>
              <a:t> et al., 2017). As a result, this method has supported the integration of </a:t>
            </a:r>
            <a:r>
              <a:rPr lang="en-GB" sz="1400" dirty="0" err="1"/>
              <a:t>FreeStyle</a:t>
            </a:r>
            <a:r>
              <a:rPr lang="en-GB" sz="1400" dirty="0"/>
              <a:t> Libre into established care pathways and has increased the number of patients using the product for both primary and specialized services (</a:t>
            </a:r>
            <a:r>
              <a:rPr lang="en-GB" sz="1400" dirty="0" err="1"/>
              <a:t>Fokkert</a:t>
            </a:r>
            <a:r>
              <a:rPr lang="en-GB" sz="1400" dirty="0"/>
              <a:t> et al., 2017), making it easier to deploy the technology at scale, without requiring as much training of staff or education of patients as would normally be required (</a:t>
            </a:r>
            <a:r>
              <a:rPr lang="en-GB" sz="1400" dirty="0" err="1"/>
              <a:t>Fokkert</a:t>
            </a:r>
            <a:r>
              <a:rPr lang="en-GB" sz="1400" dirty="0"/>
              <a:t> et al., 2017; Galindo et al., 2020).</a:t>
            </a:r>
            <a:endParaRPr lang="en-US" sz="1200" dirty="0"/>
          </a:p>
        </p:txBody>
      </p:sp>
      <p:sp>
        <p:nvSpPr>
          <p:cNvPr id="8" name="TextBox 7">
            <a:extLst>
              <a:ext uri="{FF2B5EF4-FFF2-40B4-BE49-F238E27FC236}">
                <a16:creationId xmlns:a16="http://schemas.microsoft.com/office/drawing/2014/main" id="{51C49064-99CF-91FE-751D-BB496042368A}"/>
              </a:ext>
            </a:extLst>
          </p:cNvPr>
          <p:cNvSpPr txBox="1"/>
          <p:nvPr/>
        </p:nvSpPr>
        <p:spPr>
          <a:xfrm>
            <a:off x="8942167" y="1166840"/>
            <a:ext cx="3177577" cy="4832092"/>
          </a:xfrm>
          <a:prstGeom prst="rect">
            <a:avLst/>
          </a:prstGeom>
          <a:noFill/>
        </p:spPr>
        <p:txBody>
          <a:bodyPr wrap="square">
            <a:spAutoFit/>
          </a:bodyPr>
          <a:lstStyle/>
          <a:p>
            <a:pPr marL="0" indent="0">
              <a:buNone/>
            </a:pPr>
            <a:r>
              <a:rPr lang="en-GB" sz="1400" dirty="0"/>
              <a:t>Having access to more detailed data about blood glucose levels will allow healthcare professionals to make better decisions when creating individualized insulin plans or other treatments that help to achieve better results in the long term. For example, if someone has better blood glucose control, they may have reduced levels of HbA1c over time and spend more time in the range of blood glucose that is preferable (Blum, 2018). As noted in the literature, each of these outcomes is significant. In addition to improved blood glucose levels, there is evidence from studies showing that using the </a:t>
            </a:r>
            <a:r>
              <a:rPr lang="en-GB" sz="1400" dirty="0" err="1"/>
              <a:t>FreeStyle</a:t>
            </a:r>
            <a:r>
              <a:rPr lang="en-GB" sz="1400" dirty="0"/>
              <a:t> Libre device will reduce the number of times an individual calls for emergency medical services, as well as decreases the number of emergency room visits due to diabetic ketoacidosis and severe </a:t>
            </a:r>
            <a:r>
              <a:rPr lang="en-GB" sz="1400" dirty="0" err="1"/>
              <a:t>hypoglycemia</a:t>
            </a:r>
            <a:r>
              <a:rPr lang="en-GB" sz="1400" dirty="0"/>
              <a:t> (</a:t>
            </a:r>
            <a:r>
              <a:rPr lang="en-GB" sz="1400" dirty="0" err="1"/>
              <a:t>Blissett</a:t>
            </a:r>
            <a:r>
              <a:rPr lang="en-GB" sz="1400" dirty="0"/>
              <a:t> et al., 2022).</a:t>
            </a:r>
          </a:p>
        </p:txBody>
      </p:sp>
      <p:sp>
        <p:nvSpPr>
          <p:cNvPr id="9" name="Oval 8">
            <a:extLst>
              <a:ext uri="{FF2B5EF4-FFF2-40B4-BE49-F238E27FC236}">
                <a16:creationId xmlns:a16="http://schemas.microsoft.com/office/drawing/2014/main" id="{1658469A-B2B0-F235-B6C9-2F819DF1C9EA}"/>
              </a:ext>
            </a:extLst>
          </p:cNvPr>
          <p:cNvSpPr/>
          <p:nvPr/>
        </p:nvSpPr>
        <p:spPr>
          <a:xfrm>
            <a:off x="3322087" y="848707"/>
            <a:ext cx="5547825" cy="516058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 name="Group 2">
            <a:extLst>
              <a:ext uri="{FF2B5EF4-FFF2-40B4-BE49-F238E27FC236}">
                <a16:creationId xmlns:a16="http://schemas.microsoft.com/office/drawing/2014/main" id="{069B902B-02AC-DA42-E39E-59EDC09667B2}"/>
              </a:ext>
            </a:extLst>
          </p:cNvPr>
          <p:cNvGrpSpPr/>
          <p:nvPr/>
        </p:nvGrpSpPr>
        <p:grpSpPr>
          <a:xfrm>
            <a:off x="4859547" y="1521041"/>
            <a:ext cx="2568575" cy="4047005"/>
            <a:chOff x="4859547" y="1521041"/>
            <a:chExt cx="2568575" cy="4047005"/>
          </a:xfrm>
        </p:grpSpPr>
        <p:pic>
          <p:nvPicPr>
            <p:cNvPr id="5124" name="Picture 4" descr="FreeStyle Libre Reader">
              <a:extLst>
                <a:ext uri="{FF2B5EF4-FFF2-40B4-BE49-F238E27FC236}">
                  <a16:creationId xmlns:a16="http://schemas.microsoft.com/office/drawing/2014/main" id="{DB51FCF1-F218-85E6-F211-A6F8CA1FB7E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59547" y="1521041"/>
              <a:ext cx="2568575" cy="3429000"/>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E81A54AC-3C59-6CA5-BFB6-C71D3FAE3A41}"/>
                </a:ext>
              </a:extLst>
            </p:cNvPr>
            <p:cNvSpPr txBox="1"/>
            <p:nvPr/>
          </p:nvSpPr>
          <p:spPr>
            <a:xfrm>
              <a:off x="4859547" y="5198714"/>
              <a:ext cx="2568575" cy="369332"/>
            </a:xfrm>
            <a:prstGeom prst="rect">
              <a:avLst/>
            </a:prstGeom>
            <a:noFill/>
          </p:spPr>
          <p:txBody>
            <a:bodyPr wrap="square" rtlCol="0">
              <a:spAutoFit/>
            </a:bodyPr>
            <a:lstStyle/>
            <a:p>
              <a:pPr algn="ctr"/>
              <a:r>
                <a:rPr lang="en-US" dirty="0"/>
                <a:t>(</a:t>
              </a:r>
              <a:r>
                <a:rPr lang="en-US" dirty="0" err="1"/>
                <a:t>FreeStyle</a:t>
              </a:r>
              <a:r>
                <a:rPr lang="en-US" dirty="0"/>
                <a:t> Libre, 2026)</a:t>
              </a:r>
            </a:p>
          </p:txBody>
        </p:sp>
      </p:grpSp>
      <p:sp>
        <p:nvSpPr>
          <p:cNvPr id="4" name="TextBox 3">
            <a:extLst>
              <a:ext uri="{FF2B5EF4-FFF2-40B4-BE49-F238E27FC236}">
                <a16:creationId xmlns:a16="http://schemas.microsoft.com/office/drawing/2014/main" id="{23366BBC-4030-C478-9DF0-B80EE56B6225}"/>
              </a:ext>
            </a:extLst>
          </p:cNvPr>
          <p:cNvSpPr txBox="1"/>
          <p:nvPr/>
        </p:nvSpPr>
        <p:spPr>
          <a:xfrm>
            <a:off x="2920741" y="162924"/>
            <a:ext cx="1588958" cy="584775"/>
          </a:xfrm>
          <a:prstGeom prst="rect">
            <a:avLst/>
          </a:prstGeom>
          <a:noFill/>
        </p:spPr>
        <p:txBody>
          <a:bodyPr wrap="square" rtlCol="0">
            <a:spAutoFit/>
          </a:bodyPr>
          <a:lstStyle/>
          <a:p>
            <a:r>
              <a:rPr lang="en-US" sz="3200" dirty="0"/>
              <a:t>IMPACT</a:t>
            </a:r>
          </a:p>
        </p:txBody>
      </p:sp>
    </p:spTree>
    <p:extLst>
      <p:ext uri="{BB962C8B-B14F-4D97-AF65-F5344CB8AC3E}">
        <p14:creationId xmlns:p14="http://schemas.microsoft.com/office/powerpoint/2010/main" val="60973362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6B93AA-96B0-86D1-2A4A-D267E6297C9F}"/>
              </a:ext>
            </a:extLst>
          </p:cNvPr>
          <p:cNvSpPr>
            <a:spLocks noGrp="1"/>
          </p:cNvSpPr>
          <p:nvPr>
            <p:ph type="title" idx="4294967295"/>
          </p:nvPr>
        </p:nvSpPr>
        <p:spPr>
          <a:xfrm>
            <a:off x="3177577" y="145295"/>
            <a:ext cx="5836846" cy="1049337"/>
          </a:xfrm>
        </p:spPr>
        <p:txBody>
          <a:bodyPr/>
          <a:lstStyle/>
          <a:p>
            <a:r>
              <a:rPr lang="en-GB" dirty="0"/>
              <a:t>             ON SERVICE DELIVERY</a:t>
            </a:r>
          </a:p>
        </p:txBody>
      </p:sp>
      <p:sp>
        <p:nvSpPr>
          <p:cNvPr id="9" name="Oval 8">
            <a:extLst>
              <a:ext uri="{FF2B5EF4-FFF2-40B4-BE49-F238E27FC236}">
                <a16:creationId xmlns:a16="http://schemas.microsoft.com/office/drawing/2014/main" id="{1658469A-B2B0-F235-B6C9-2F819DF1C9EA}"/>
              </a:ext>
            </a:extLst>
          </p:cNvPr>
          <p:cNvSpPr/>
          <p:nvPr/>
        </p:nvSpPr>
        <p:spPr>
          <a:xfrm flipV="1">
            <a:off x="-589613" y="1143437"/>
            <a:ext cx="13371226" cy="5119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D3D5B571-EF0E-C082-9D1A-F6281A3241EC}"/>
              </a:ext>
            </a:extLst>
          </p:cNvPr>
          <p:cNvSpPr txBox="1"/>
          <p:nvPr/>
        </p:nvSpPr>
        <p:spPr>
          <a:xfrm>
            <a:off x="1136753" y="1363111"/>
            <a:ext cx="3492708" cy="3416320"/>
          </a:xfrm>
          <a:prstGeom prst="rect">
            <a:avLst/>
          </a:prstGeom>
          <a:noFill/>
        </p:spPr>
        <p:txBody>
          <a:bodyPr wrap="square">
            <a:spAutoFit/>
          </a:bodyPr>
          <a:lstStyle/>
          <a:p>
            <a:r>
              <a:rPr lang="en-GB" dirty="0"/>
              <a:t>In addition, the provision of services will also be negatively impacted by significant limitations and challenges with how those services are delivered. As continuous or almost continuous monitoring detects far more </a:t>
            </a:r>
            <a:r>
              <a:rPr lang="en-GB" dirty="0" err="1"/>
              <a:t>hypoglycemic</a:t>
            </a:r>
            <a:r>
              <a:rPr lang="en-GB" dirty="0"/>
              <a:t> events than routine point-of-service testing (Galindo et al., 2020), there is an obvious risk of information overload for both patients and their care providers.</a:t>
            </a:r>
            <a:endParaRPr lang="en-US" dirty="0"/>
          </a:p>
        </p:txBody>
      </p:sp>
      <p:sp>
        <p:nvSpPr>
          <p:cNvPr id="12" name="TextBox 11">
            <a:extLst>
              <a:ext uri="{FF2B5EF4-FFF2-40B4-BE49-F238E27FC236}">
                <a16:creationId xmlns:a16="http://schemas.microsoft.com/office/drawing/2014/main" id="{0029E4C1-A2B6-69A7-5357-D7838D5DF624}"/>
              </a:ext>
            </a:extLst>
          </p:cNvPr>
          <p:cNvSpPr txBox="1"/>
          <p:nvPr/>
        </p:nvSpPr>
        <p:spPr>
          <a:xfrm>
            <a:off x="6051030" y="1224612"/>
            <a:ext cx="4459572" cy="3693319"/>
          </a:xfrm>
          <a:prstGeom prst="rect">
            <a:avLst/>
          </a:prstGeom>
          <a:noFill/>
        </p:spPr>
        <p:txBody>
          <a:bodyPr wrap="square">
            <a:spAutoFit/>
          </a:bodyPr>
          <a:lstStyle/>
          <a:p>
            <a:r>
              <a:rPr lang="en-GB" dirty="0"/>
              <a:t>Without proper education or clinical context in regard to increased detection there may be anxiety associated with this, as well as false alarms/over-management and an increase in work load instead of a decrease. Remote monitoring systems will require reliable digital infrastructure, data governance arrangements and an increased time from clinicians to review uploaded data between appointments; consequently, some of the demands on the service may shift rather than be alleviated (</a:t>
            </a:r>
            <a:r>
              <a:rPr lang="en-GB" dirty="0" err="1"/>
              <a:t>Bidonde</a:t>
            </a:r>
            <a:r>
              <a:rPr lang="en-GB" dirty="0"/>
              <a:t> et al., 2017; </a:t>
            </a:r>
            <a:r>
              <a:rPr lang="en-GB" dirty="0" err="1"/>
              <a:t>Cuerda</a:t>
            </a:r>
            <a:r>
              <a:rPr lang="en-GB" dirty="0"/>
              <a:t>-Del Pino et al., 2025)</a:t>
            </a:r>
            <a:endParaRPr lang="en-US" dirty="0"/>
          </a:p>
        </p:txBody>
      </p:sp>
      <p:sp>
        <p:nvSpPr>
          <p:cNvPr id="14" name="TextBox 13">
            <a:extLst>
              <a:ext uri="{FF2B5EF4-FFF2-40B4-BE49-F238E27FC236}">
                <a16:creationId xmlns:a16="http://schemas.microsoft.com/office/drawing/2014/main" id="{13202610-28CA-8604-6A3A-FFEA2740EEB7}"/>
              </a:ext>
            </a:extLst>
          </p:cNvPr>
          <p:cNvSpPr txBox="1"/>
          <p:nvPr/>
        </p:nvSpPr>
        <p:spPr>
          <a:xfrm>
            <a:off x="2146093" y="4839540"/>
            <a:ext cx="7432622" cy="1200329"/>
          </a:xfrm>
          <a:prstGeom prst="rect">
            <a:avLst/>
          </a:prstGeom>
          <a:noFill/>
        </p:spPr>
        <p:txBody>
          <a:bodyPr wrap="square">
            <a:spAutoFit/>
          </a:bodyPr>
          <a:lstStyle/>
          <a:p>
            <a:r>
              <a:rPr lang="en-GB" dirty="0"/>
              <a:t>Although reducing in-person appointments can help improve efficiency, not all patients will benefit from this approach. This is chiefly true for those who get regular in-person assistance, and who also are not able to navigate through technology well or effectively otherwise.</a:t>
            </a:r>
            <a:endParaRPr lang="en-US" dirty="0"/>
          </a:p>
        </p:txBody>
      </p:sp>
      <p:sp>
        <p:nvSpPr>
          <p:cNvPr id="15" name="TextBox 14">
            <a:extLst>
              <a:ext uri="{FF2B5EF4-FFF2-40B4-BE49-F238E27FC236}">
                <a16:creationId xmlns:a16="http://schemas.microsoft.com/office/drawing/2014/main" id="{A71CAD74-B1CB-011C-0D6D-65C76B2035AA}"/>
              </a:ext>
            </a:extLst>
          </p:cNvPr>
          <p:cNvSpPr txBox="1"/>
          <p:nvPr/>
        </p:nvSpPr>
        <p:spPr>
          <a:xfrm>
            <a:off x="3177577" y="85188"/>
            <a:ext cx="2008682" cy="584775"/>
          </a:xfrm>
          <a:prstGeom prst="rect">
            <a:avLst/>
          </a:prstGeom>
          <a:noFill/>
        </p:spPr>
        <p:txBody>
          <a:bodyPr wrap="square" rtlCol="0">
            <a:spAutoFit/>
          </a:bodyPr>
          <a:lstStyle/>
          <a:p>
            <a:r>
              <a:rPr lang="en-US" sz="3200" dirty="0"/>
              <a:t>IMPACT</a:t>
            </a:r>
          </a:p>
        </p:txBody>
      </p:sp>
    </p:spTree>
    <p:extLst>
      <p:ext uri="{BB962C8B-B14F-4D97-AF65-F5344CB8AC3E}">
        <p14:creationId xmlns:p14="http://schemas.microsoft.com/office/powerpoint/2010/main" val="16558841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Oval 8">
            <a:extLst>
              <a:ext uri="{FF2B5EF4-FFF2-40B4-BE49-F238E27FC236}">
                <a16:creationId xmlns:a16="http://schemas.microsoft.com/office/drawing/2014/main" id="{1658469A-B2B0-F235-B6C9-2F819DF1C9EA}"/>
              </a:ext>
            </a:extLst>
          </p:cNvPr>
          <p:cNvSpPr/>
          <p:nvPr/>
        </p:nvSpPr>
        <p:spPr>
          <a:xfrm flipV="1">
            <a:off x="-379750" y="7379345"/>
            <a:ext cx="13371226" cy="5119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B4F19B20-BA38-FA3B-1233-AF2CAB9949E7}"/>
              </a:ext>
            </a:extLst>
          </p:cNvPr>
          <p:cNvSpPr txBox="1"/>
          <p:nvPr/>
        </p:nvSpPr>
        <p:spPr>
          <a:xfrm>
            <a:off x="4699416" y="2505670"/>
            <a:ext cx="2793167" cy="923330"/>
          </a:xfrm>
          <a:prstGeom prst="rect">
            <a:avLst/>
          </a:prstGeom>
          <a:noFill/>
        </p:spPr>
        <p:txBody>
          <a:bodyPr wrap="square" rtlCol="0">
            <a:spAutoFit/>
          </a:bodyPr>
          <a:lstStyle/>
          <a:p>
            <a:pPr algn="ctr"/>
            <a:r>
              <a:rPr lang="en-US" sz="5400" dirty="0"/>
              <a:t>IMPACT</a:t>
            </a:r>
          </a:p>
        </p:txBody>
      </p:sp>
      <p:pic>
        <p:nvPicPr>
          <p:cNvPr id="4" name="Graphic 3" descr="Pie chart">
            <a:extLst>
              <a:ext uri="{FF2B5EF4-FFF2-40B4-BE49-F238E27FC236}">
                <a16:creationId xmlns:a16="http://schemas.microsoft.com/office/drawing/2014/main" id="{F207177B-0850-DBE8-F31C-1B45627C316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833141" y="2133599"/>
            <a:ext cx="2590801" cy="2590801"/>
          </a:xfrm>
          <a:prstGeom prst="rect">
            <a:avLst/>
          </a:prstGeom>
        </p:spPr>
      </p:pic>
    </p:spTree>
    <p:extLst>
      <p:ext uri="{BB962C8B-B14F-4D97-AF65-F5344CB8AC3E}">
        <p14:creationId xmlns:p14="http://schemas.microsoft.com/office/powerpoint/2010/main" val="269208695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5FCC3-471A-93E2-42AE-65A396527072}"/>
              </a:ext>
            </a:extLst>
          </p:cNvPr>
          <p:cNvSpPr>
            <a:spLocks noGrp="1"/>
          </p:cNvSpPr>
          <p:nvPr>
            <p:ph type="title" idx="4294967295"/>
          </p:nvPr>
        </p:nvSpPr>
        <p:spPr>
          <a:xfrm>
            <a:off x="8607425" y="758825"/>
            <a:ext cx="3584575" cy="1049338"/>
          </a:xfrm>
        </p:spPr>
        <p:txBody>
          <a:bodyPr/>
          <a:lstStyle/>
          <a:p>
            <a:r>
              <a:rPr lang="en-GB" dirty="0"/>
              <a:t>ON THE PATIENTS</a:t>
            </a:r>
          </a:p>
        </p:txBody>
      </p:sp>
      <p:sp>
        <p:nvSpPr>
          <p:cNvPr id="3" name="Content Placeholder 2">
            <a:extLst>
              <a:ext uri="{FF2B5EF4-FFF2-40B4-BE49-F238E27FC236}">
                <a16:creationId xmlns:a16="http://schemas.microsoft.com/office/drawing/2014/main" id="{8E2856C2-C167-2765-A5F8-21C4C5260195}"/>
              </a:ext>
            </a:extLst>
          </p:cNvPr>
          <p:cNvSpPr>
            <a:spLocks noGrp="1"/>
          </p:cNvSpPr>
          <p:nvPr>
            <p:ph idx="4294967295"/>
          </p:nvPr>
        </p:nvSpPr>
        <p:spPr>
          <a:xfrm>
            <a:off x="2587625" y="2016125"/>
            <a:ext cx="9604375" cy="3449638"/>
          </a:xfrm>
        </p:spPr>
        <p:txBody>
          <a:bodyPr>
            <a:normAutofit fontScale="77500" lnSpcReduction="20000"/>
          </a:bodyPr>
          <a:lstStyle/>
          <a:p>
            <a:pPr marL="0" indent="0">
              <a:buNone/>
            </a:pPr>
            <a:r>
              <a:rPr lang="en-GB" dirty="0"/>
              <a:t>The use of </a:t>
            </a:r>
            <a:r>
              <a:rPr lang="en-GB" dirty="0" err="1"/>
              <a:t>FreeStyle</a:t>
            </a:r>
            <a:r>
              <a:rPr lang="en-GB" dirty="0"/>
              <a:t> Libre has had a significant impact on the experience of patients using it as a tool for diabetes self-management by improving their daily experiences, both with positive aspects and negative ones that influence their daily interaction with their diabetes. Many patients report feeling increased confidence and reassurance in checking their glucose regularly, as this method does not involve the discomfort and disruption of finger pricks. This makes the daily routine feel more manageable (Blum, 2018). Continuous or almost continuous availability of glucose data allows users to observe how their choices regarding food, activity, stress, and medications impact their glucose levels in real-time, which many users state empowers them and offers them educational experiences (Blum, 2018). There is typically a higher level of engagement with self-care, as frequent scanning and obtaining immediate feedback support healthy behaviours and bolster more active decision-making (Di Molfetta et al., 2025). This increased knowledge base often aligns with users feeling empowered, informed, and able to interact with their healthcare providers regarding diabetes management and treatment options, which have led to increased levels of satisfaction and strengthening of the relationship between patients and healthcare providers (</a:t>
            </a:r>
            <a:r>
              <a:rPr lang="en-GB" dirty="0" err="1"/>
              <a:t>Kudva</a:t>
            </a:r>
            <a:r>
              <a:rPr lang="en-GB" dirty="0"/>
              <a:t> et al., 2018).</a:t>
            </a:r>
          </a:p>
        </p:txBody>
      </p:sp>
      <p:sp>
        <p:nvSpPr>
          <p:cNvPr id="5" name="Title 1">
            <a:extLst>
              <a:ext uri="{FF2B5EF4-FFF2-40B4-BE49-F238E27FC236}">
                <a16:creationId xmlns:a16="http://schemas.microsoft.com/office/drawing/2014/main" id="{1825A13B-EA57-20B9-DF1E-EDD462A16677}"/>
              </a:ext>
            </a:extLst>
          </p:cNvPr>
          <p:cNvSpPr txBox="1">
            <a:spLocks/>
          </p:cNvSpPr>
          <p:nvPr/>
        </p:nvSpPr>
        <p:spPr>
          <a:xfrm>
            <a:off x="4062335" y="550863"/>
            <a:ext cx="5836846" cy="1049337"/>
          </a:xfrm>
          <a:prstGeom prst="rect">
            <a:avLst/>
          </a:prstGeom>
        </p:spPr>
        <p:txBody>
          <a:bodyPr vert="horz" lIns="91440" tIns="45720" rIns="91440" bIns="45720" rtlCol="0" anchor="t">
            <a:normAutofit fontScale="97500" lnSpcReduction="10000"/>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pPr algn="ctr"/>
            <a:r>
              <a:rPr lang="en-GB" sz="7200" dirty="0"/>
              <a:t>IMPACT</a:t>
            </a:r>
          </a:p>
        </p:txBody>
      </p:sp>
      <p:pic>
        <p:nvPicPr>
          <p:cNvPr id="7" name="Graphic 6" descr="Pie chart">
            <a:extLst>
              <a:ext uri="{FF2B5EF4-FFF2-40B4-BE49-F238E27FC236}">
                <a16:creationId xmlns:a16="http://schemas.microsoft.com/office/drawing/2014/main" id="{D4E89708-247E-D711-9721-92CADF37972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0" y="2133599"/>
            <a:ext cx="2590801" cy="2590801"/>
          </a:xfrm>
          <a:prstGeom prst="rect">
            <a:avLst/>
          </a:prstGeom>
        </p:spPr>
      </p:pic>
    </p:spTree>
    <p:extLst>
      <p:ext uri="{BB962C8B-B14F-4D97-AF65-F5344CB8AC3E}">
        <p14:creationId xmlns:p14="http://schemas.microsoft.com/office/powerpoint/2010/main" val="361258074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244A1D-268B-8979-41F2-2A8C54DC9318}"/>
              </a:ext>
            </a:extLst>
          </p:cNvPr>
          <p:cNvSpPr>
            <a:spLocks noGrp="1"/>
          </p:cNvSpPr>
          <p:nvPr>
            <p:ph type="title"/>
          </p:nvPr>
        </p:nvSpPr>
        <p:spPr/>
        <p:txBody>
          <a:bodyPr/>
          <a:lstStyle/>
          <a:p>
            <a:r>
              <a:rPr lang="en-GB" dirty="0"/>
              <a:t>IMPACT ON PATIENTS</a:t>
            </a:r>
          </a:p>
        </p:txBody>
      </p:sp>
      <p:sp>
        <p:nvSpPr>
          <p:cNvPr id="3" name="Content Placeholder 2">
            <a:extLst>
              <a:ext uri="{FF2B5EF4-FFF2-40B4-BE49-F238E27FC236}">
                <a16:creationId xmlns:a16="http://schemas.microsoft.com/office/drawing/2014/main" id="{C41CAC1D-D033-ED1C-26E7-35E4CCBD115D}"/>
              </a:ext>
            </a:extLst>
          </p:cNvPr>
          <p:cNvSpPr>
            <a:spLocks noGrp="1"/>
          </p:cNvSpPr>
          <p:nvPr>
            <p:ph idx="1"/>
          </p:nvPr>
        </p:nvSpPr>
        <p:spPr/>
        <p:txBody>
          <a:bodyPr>
            <a:normAutofit fontScale="92500" lnSpcReduction="20000"/>
          </a:bodyPr>
          <a:lstStyle/>
          <a:p>
            <a:pPr marL="0" indent="0">
              <a:buNone/>
            </a:pPr>
            <a:r>
              <a:rPr lang="en-GB" dirty="0" err="1"/>
              <a:t>Behavioral</a:t>
            </a:r>
            <a:r>
              <a:rPr lang="en-GB" dirty="0"/>
              <a:t> and experiential benefits have been shown to translate into measurable clinical improvements, according to multiple studies and real-world evidence. </a:t>
            </a:r>
            <a:r>
              <a:rPr lang="en-GB" dirty="0" err="1"/>
              <a:t>FreeStyle</a:t>
            </a:r>
            <a:r>
              <a:rPr lang="en-GB" dirty="0"/>
              <a:t> Libre users typically spend more time within target glucose ranges and experience fewer episodes of </a:t>
            </a:r>
            <a:r>
              <a:rPr lang="en-GB" dirty="0" err="1"/>
              <a:t>hyperglycemia</a:t>
            </a:r>
            <a:r>
              <a:rPr lang="en-GB" dirty="0"/>
              <a:t>/</a:t>
            </a:r>
            <a:r>
              <a:rPr lang="en-GB" dirty="0" err="1"/>
              <a:t>hypoglycemia</a:t>
            </a:r>
            <a:r>
              <a:rPr lang="en-GB" dirty="0"/>
              <a:t> than those who use traditional self-MBG methods (</a:t>
            </a:r>
            <a:r>
              <a:rPr lang="en-GB" dirty="0" err="1"/>
              <a:t>Cuerda</a:t>
            </a:r>
            <a:r>
              <a:rPr lang="en-GB" dirty="0"/>
              <a:t>‑Del Pino, 2025). Although average glucose levels or HbA1c reductions may not be consistently significant, a multitude of observational studies indicate that the adoption of </a:t>
            </a:r>
            <a:r>
              <a:rPr lang="en-GB" dirty="0" err="1"/>
              <a:t>FreeStyle</a:t>
            </a:r>
            <a:r>
              <a:rPr lang="en-GB" dirty="0"/>
              <a:t> Libre generally improves </a:t>
            </a:r>
            <a:r>
              <a:rPr lang="en-GB" dirty="0" err="1"/>
              <a:t>glycemic</a:t>
            </a:r>
            <a:r>
              <a:rPr lang="en-GB" dirty="0"/>
              <a:t> control (</a:t>
            </a:r>
            <a:r>
              <a:rPr lang="en-GB" dirty="0" err="1"/>
              <a:t>Bidonde</a:t>
            </a:r>
            <a:r>
              <a:rPr lang="en-GB" dirty="0"/>
              <a:t> et al., 2017). Due to trend arrows and historic data serving as early warning systems and providing context, many users report feeling less anxious about unanticipated glucose fluctuations. This increased predictability and control helps alleviate everyday stress related to diabetes management and improves overall quality of life (Scott et al., 2014; </a:t>
            </a:r>
            <a:r>
              <a:rPr lang="en-GB" dirty="0" err="1"/>
              <a:t>Bilous</a:t>
            </a:r>
            <a:r>
              <a:rPr lang="en-GB" dirty="0"/>
              <a:t> et al., 2013; </a:t>
            </a:r>
            <a:r>
              <a:rPr lang="en-GB" dirty="0" err="1"/>
              <a:t>Kautzky</a:t>
            </a:r>
            <a:r>
              <a:rPr lang="en-GB" dirty="0"/>
              <a:t>-Willer et al., 2010).</a:t>
            </a:r>
          </a:p>
        </p:txBody>
      </p:sp>
      <p:sp>
        <p:nvSpPr>
          <p:cNvPr id="6" name="Rectangle 5">
            <a:extLst>
              <a:ext uri="{FF2B5EF4-FFF2-40B4-BE49-F238E27FC236}">
                <a16:creationId xmlns:a16="http://schemas.microsoft.com/office/drawing/2014/main" id="{2E00916A-1562-5BC8-A431-918E9C16C4C5}"/>
              </a:ext>
            </a:extLst>
          </p:cNvPr>
          <p:cNvSpPr/>
          <p:nvPr/>
        </p:nvSpPr>
        <p:spPr>
          <a:xfrm>
            <a:off x="1451579" y="1830894"/>
            <a:ext cx="9603275" cy="4571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38702367"/>
      </p:ext>
    </p:extLst>
  </p:cSld>
  <p:clrMapOvr>
    <a:masterClrMapping/>
  </p:clrMapOvr>
  <p:transition spd="slow">
    <p:push dir="u"/>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911777E-1F5B-D8BA-2F2C-6196AACC5253}"/>
              </a:ext>
            </a:extLst>
          </p:cNvPr>
          <p:cNvSpPr>
            <a:spLocks noGrp="1"/>
          </p:cNvSpPr>
          <p:nvPr>
            <p:ph idx="4294967295"/>
          </p:nvPr>
        </p:nvSpPr>
        <p:spPr>
          <a:xfrm>
            <a:off x="822325" y="1355725"/>
            <a:ext cx="9604375" cy="3449638"/>
          </a:xfrm>
        </p:spPr>
        <p:txBody>
          <a:bodyPr>
            <a:normAutofit fontScale="85000" lnSpcReduction="20000"/>
          </a:bodyPr>
          <a:lstStyle/>
          <a:p>
            <a:pPr marL="0" indent="0">
              <a:buNone/>
            </a:pPr>
            <a:r>
              <a:rPr lang="en-GB" dirty="0"/>
              <a:t>In addition, older model </a:t>
            </a:r>
            <a:r>
              <a:rPr lang="en-GB" dirty="0" err="1"/>
              <a:t>FreeStyle</a:t>
            </a:r>
            <a:r>
              <a:rPr lang="en-GB" dirty="0"/>
              <a:t> Libre systems do not have automated alarms for high or low glucose levels and require the user to manually check their glucose level regularly so they always know their glucose status. Therefore, this can be a challenge for individuals during sleep or busy times (</a:t>
            </a:r>
            <a:r>
              <a:rPr lang="en-GB" dirty="0" err="1"/>
              <a:t>Kudva</a:t>
            </a:r>
            <a:r>
              <a:rPr lang="en-GB" dirty="0"/>
              <a:t> et al., 2018). Even if a person has access to their continuous glucose data, he/she needs education and support to safely interpret the trends in the CGM data. Many patients report uncertainty in how they should respond to trend arrows and the changing number of their glucose level, especially when there is insufficient support or education (</a:t>
            </a:r>
            <a:r>
              <a:rPr lang="en-GB" dirty="0" err="1"/>
              <a:t>Fokkert</a:t>
            </a:r>
            <a:r>
              <a:rPr lang="en-GB" dirty="0"/>
              <a:t> et al., 2017). For many individuals, continual access to glucose information can lead to them feeling overwhelmed with information or experience anxiety; this is more likely to happen if they have inadequate resources and support on what to do when they see numbers that are not within the “perfect” range (</a:t>
            </a:r>
            <a:r>
              <a:rPr lang="en-GB" dirty="0" err="1"/>
              <a:t>Blissett</a:t>
            </a:r>
            <a:r>
              <a:rPr lang="en-GB" dirty="0"/>
              <a:t> et al., 2022). Therefore, instead of feeling reassured by having increased access to glucose data, users may develop an obsession with the minor fluctuations in their glucose levels, which can reduce their success and confidence.</a:t>
            </a:r>
          </a:p>
        </p:txBody>
      </p:sp>
      <p:sp>
        <p:nvSpPr>
          <p:cNvPr id="4" name="Title 1">
            <a:extLst>
              <a:ext uri="{FF2B5EF4-FFF2-40B4-BE49-F238E27FC236}">
                <a16:creationId xmlns:a16="http://schemas.microsoft.com/office/drawing/2014/main" id="{D424C0D5-3454-848B-D8EE-62AFC8DA74AE}"/>
              </a:ext>
            </a:extLst>
          </p:cNvPr>
          <p:cNvSpPr txBox="1">
            <a:spLocks/>
          </p:cNvSpPr>
          <p:nvPr/>
        </p:nvSpPr>
        <p:spPr>
          <a:xfrm rot="5400000">
            <a:off x="8263464" y="2793732"/>
            <a:ext cx="6164901" cy="1049235"/>
          </a:xfrm>
          <a:prstGeom prst="rect">
            <a:avLst/>
          </a:prstGeom>
        </p:spPr>
        <p:txBody>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r>
              <a:rPr lang="en-GB" sz="4400" dirty="0"/>
              <a:t>IMPACT ON PATIENTS</a:t>
            </a:r>
          </a:p>
        </p:txBody>
      </p:sp>
      <p:sp>
        <p:nvSpPr>
          <p:cNvPr id="7" name="Rectangle 6">
            <a:extLst>
              <a:ext uri="{FF2B5EF4-FFF2-40B4-BE49-F238E27FC236}">
                <a16:creationId xmlns:a16="http://schemas.microsoft.com/office/drawing/2014/main" id="{0EA051D5-A73D-EF01-FB5D-4DBE61DA01A3}"/>
              </a:ext>
            </a:extLst>
          </p:cNvPr>
          <p:cNvSpPr/>
          <p:nvPr/>
        </p:nvSpPr>
        <p:spPr>
          <a:xfrm rot="5400000">
            <a:off x="7738844" y="3059591"/>
            <a:ext cx="6164901" cy="4571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405975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6D1783-A0D9-60B2-0675-0BE632474388}"/>
              </a:ext>
            </a:extLst>
          </p:cNvPr>
          <p:cNvSpPr>
            <a:spLocks noGrp="1"/>
          </p:cNvSpPr>
          <p:nvPr>
            <p:ph type="title"/>
          </p:nvPr>
        </p:nvSpPr>
        <p:spPr/>
        <p:txBody>
          <a:bodyPr/>
          <a:lstStyle/>
          <a:p>
            <a:pPr algn="ctr"/>
            <a:r>
              <a:rPr lang="en-GB" dirty="0"/>
              <a:t>RECOMMENDATIONS</a:t>
            </a:r>
          </a:p>
        </p:txBody>
      </p:sp>
      <p:sp>
        <p:nvSpPr>
          <p:cNvPr id="3" name="Content Placeholder 2">
            <a:extLst>
              <a:ext uri="{FF2B5EF4-FFF2-40B4-BE49-F238E27FC236}">
                <a16:creationId xmlns:a16="http://schemas.microsoft.com/office/drawing/2014/main" id="{C6A84655-A05A-DF4D-4910-25CD50C5117E}"/>
              </a:ext>
            </a:extLst>
          </p:cNvPr>
          <p:cNvSpPr>
            <a:spLocks noGrp="1"/>
          </p:cNvSpPr>
          <p:nvPr>
            <p:ph idx="1"/>
          </p:nvPr>
        </p:nvSpPr>
        <p:spPr>
          <a:xfrm>
            <a:off x="1451579" y="2015732"/>
            <a:ext cx="4339621" cy="3450613"/>
          </a:xfrm>
        </p:spPr>
        <p:txBody>
          <a:bodyPr>
            <a:normAutofit lnSpcReduction="10000"/>
          </a:bodyPr>
          <a:lstStyle/>
          <a:p>
            <a:pPr marL="0" indent="0">
              <a:buNone/>
            </a:pPr>
            <a:r>
              <a:rPr lang="en-GB" dirty="0"/>
              <a:t>The </a:t>
            </a:r>
            <a:r>
              <a:rPr lang="en-GB" dirty="0" err="1"/>
              <a:t>FreeStyle</a:t>
            </a:r>
            <a:r>
              <a:rPr lang="en-GB" dirty="0"/>
              <a:t> Libre Pro detects a wider range of glucose events compared to standard point-of-care glucose testing and as a consequence has clinical value; however, this evidence also demonstrates the necessity for appropriate educational support and intervention to prevent misinterpretation or excessive response to the data (Galindo et al., 2020). </a:t>
            </a:r>
          </a:p>
        </p:txBody>
      </p:sp>
      <p:sp>
        <p:nvSpPr>
          <p:cNvPr id="5" name="TextBox 4">
            <a:extLst>
              <a:ext uri="{FF2B5EF4-FFF2-40B4-BE49-F238E27FC236}">
                <a16:creationId xmlns:a16="http://schemas.microsoft.com/office/drawing/2014/main" id="{929773B8-0307-2B55-BE58-031D1DD98D00}"/>
              </a:ext>
            </a:extLst>
          </p:cNvPr>
          <p:cNvSpPr txBox="1"/>
          <p:nvPr/>
        </p:nvSpPr>
        <p:spPr>
          <a:xfrm>
            <a:off x="5959475" y="2050025"/>
            <a:ext cx="5419725" cy="3416320"/>
          </a:xfrm>
          <a:prstGeom prst="rect">
            <a:avLst/>
          </a:prstGeom>
          <a:noFill/>
        </p:spPr>
        <p:txBody>
          <a:bodyPr wrap="square">
            <a:spAutoFit/>
          </a:bodyPr>
          <a:lstStyle/>
          <a:p>
            <a:r>
              <a:rPr lang="en-GB" dirty="0"/>
              <a:t>The focus for future enhancements should be on the continued improvement of the sensors' ability to detect glucose levels, as well as expanding the optional types of alerts that can be sent and providing adequate patient and clinician education in order to ensure that the data is interpreted safely (</a:t>
            </a:r>
            <a:r>
              <a:rPr lang="en-GB" dirty="0" err="1"/>
              <a:t>Kudva</a:t>
            </a:r>
            <a:r>
              <a:rPr lang="en-GB" dirty="0"/>
              <a:t> et al., 2018; </a:t>
            </a:r>
            <a:r>
              <a:rPr lang="en-GB" dirty="0" err="1"/>
              <a:t>Fokkert</a:t>
            </a:r>
            <a:r>
              <a:rPr lang="en-GB" dirty="0"/>
              <a:t> et al., 2017). Providing more clear long-term evidence regarding the cost-effectiveness and outcomes, in combination with improved access and funding methods, will enhance the potential benefits associated with the </a:t>
            </a:r>
            <a:r>
              <a:rPr lang="en-GB" dirty="0" err="1"/>
              <a:t>FreeStyle</a:t>
            </a:r>
            <a:r>
              <a:rPr lang="en-GB" dirty="0"/>
              <a:t> Libre Pro system for routine diabetes care (</a:t>
            </a:r>
            <a:r>
              <a:rPr lang="en-GB" dirty="0" err="1"/>
              <a:t>Tsoukas</a:t>
            </a:r>
            <a:r>
              <a:rPr lang="en-GB" dirty="0"/>
              <a:t> et al., 2020).</a:t>
            </a:r>
            <a:endParaRPr lang="en-US" dirty="0"/>
          </a:p>
        </p:txBody>
      </p:sp>
    </p:spTree>
    <p:extLst>
      <p:ext uri="{BB962C8B-B14F-4D97-AF65-F5344CB8AC3E}">
        <p14:creationId xmlns:p14="http://schemas.microsoft.com/office/powerpoint/2010/main" val="2640263772"/>
      </p:ext>
    </p:extLst>
  </p:cSld>
  <p:clrMapOvr>
    <a:masterClrMapping/>
  </p:clrMapOvr>
  <p:transition spd="med">
    <p:pull/>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09FA3D-1359-3A56-A999-78B50CD6196E}"/>
              </a:ext>
            </a:extLst>
          </p:cNvPr>
          <p:cNvSpPr>
            <a:spLocks noGrp="1"/>
          </p:cNvSpPr>
          <p:nvPr>
            <p:ph type="title"/>
          </p:nvPr>
        </p:nvSpPr>
        <p:spPr/>
        <p:txBody>
          <a:bodyPr/>
          <a:lstStyle/>
          <a:p>
            <a:pPr algn="ctr"/>
            <a:r>
              <a:rPr lang="en-GB" dirty="0"/>
              <a:t>CONCLUSION</a:t>
            </a:r>
          </a:p>
        </p:txBody>
      </p:sp>
      <p:sp>
        <p:nvSpPr>
          <p:cNvPr id="3" name="Content Placeholder 2">
            <a:extLst>
              <a:ext uri="{FF2B5EF4-FFF2-40B4-BE49-F238E27FC236}">
                <a16:creationId xmlns:a16="http://schemas.microsoft.com/office/drawing/2014/main" id="{C6175EBC-9D6F-5507-628F-CC2E1C06F286}"/>
              </a:ext>
            </a:extLst>
          </p:cNvPr>
          <p:cNvSpPr>
            <a:spLocks noGrp="1"/>
          </p:cNvSpPr>
          <p:nvPr>
            <p:ph idx="1"/>
          </p:nvPr>
        </p:nvSpPr>
        <p:spPr>
          <a:xfrm>
            <a:off x="997554" y="1853754"/>
            <a:ext cx="5850921" cy="3450613"/>
          </a:xfrm>
        </p:spPr>
        <p:txBody>
          <a:bodyPr>
            <a:normAutofit/>
          </a:bodyPr>
          <a:lstStyle/>
          <a:p>
            <a:pPr marL="0" indent="0" algn="ctr">
              <a:buNone/>
            </a:pPr>
            <a:r>
              <a:rPr lang="en-GB" sz="1400" dirty="0"/>
              <a:t>In summary, </a:t>
            </a:r>
            <a:r>
              <a:rPr lang="en-GB" sz="1400" dirty="0" err="1"/>
              <a:t>FreeStyle</a:t>
            </a:r>
            <a:r>
              <a:rPr lang="en-GB" sz="1400" dirty="0"/>
              <a:t> Libre represents a paradigm shift in how we monitor glucose levels in people with diabetes, by shifting diabetes management away from periodic finger-stick testing to both continuous and flash glucose monitors, providing richer data with greater clinical relevance (Blum, 2018). The technology has modernised the way that diabetes is managed, enhancing comfort, increasing patient involvement, facilitating more informed proactive management and enabling individuals to have a better understanding of their diabetes and how to manage it (</a:t>
            </a:r>
            <a:r>
              <a:rPr lang="en-GB" sz="1400" dirty="0" err="1"/>
              <a:t>Bidonde</a:t>
            </a:r>
            <a:r>
              <a:rPr lang="en-GB" sz="1400" dirty="0"/>
              <a:t> et al., 2017). </a:t>
            </a:r>
          </a:p>
        </p:txBody>
      </p:sp>
      <p:sp>
        <p:nvSpPr>
          <p:cNvPr id="5" name="TextBox 4">
            <a:extLst>
              <a:ext uri="{FF2B5EF4-FFF2-40B4-BE49-F238E27FC236}">
                <a16:creationId xmlns:a16="http://schemas.microsoft.com/office/drawing/2014/main" id="{F1263683-4C9A-9EC5-0C52-3BBDEF9A6515}"/>
              </a:ext>
            </a:extLst>
          </p:cNvPr>
          <p:cNvSpPr txBox="1"/>
          <p:nvPr/>
        </p:nvSpPr>
        <p:spPr>
          <a:xfrm>
            <a:off x="6670675" y="3806712"/>
            <a:ext cx="4911725" cy="2246769"/>
          </a:xfrm>
          <a:prstGeom prst="rect">
            <a:avLst/>
          </a:prstGeom>
          <a:noFill/>
        </p:spPr>
        <p:txBody>
          <a:bodyPr wrap="square">
            <a:spAutoFit/>
          </a:bodyPr>
          <a:lstStyle/>
          <a:p>
            <a:pPr algn="ctr"/>
            <a:r>
              <a:rPr lang="en-GB" sz="1400" dirty="0"/>
              <a:t>However, some constraints still exist; users need to perform scans on the sensor, there are still difficulties associated with interpreting continuous glucose level data, accuracy can vary (especially for hypoglycaemia) and therefore some clinical settings require the use of finger-stick confirmation (</a:t>
            </a:r>
            <a:r>
              <a:rPr lang="en-GB" sz="1400" dirty="0" err="1"/>
              <a:t>Kudva</a:t>
            </a:r>
            <a:r>
              <a:rPr lang="en-GB" sz="1400" dirty="0"/>
              <a:t> et al., 2018: </a:t>
            </a:r>
            <a:r>
              <a:rPr lang="en-GB" sz="1400" dirty="0" err="1"/>
              <a:t>Bidonde</a:t>
            </a:r>
            <a:r>
              <a:rPr lang="en-GB" sz="1400" dirty="0"/>
              <a:t> et al., 2017). Access and affordability issues also play a role in limiting adoption of this technology; policies regarding reimbursement and cost vary from healthcare system to healthcare system, resulting in inequitable implementation (</a:t>
            </a:r>
            <a:r>
              <a:rPr lang="en-GB" sz="1400" dirty="0" err="1"/>
              <a:t>Tsoukas</a:t>
            </a:r>
            <a:r>
              <a:rPr lang="en-GB" sz="1400" dirty="0"/>
              <a:t> et al., 2020).</a:t>
            </a:r>
            <a:endParaRPr lang="en-US" sz="1400" dirty="0"/>
          </a:p>
        </p:txBody>
      </p:sp>
    </p:spTree>
    <p:extLst>
      <p:ext uri="{BB962C8B-B14F-4D97-AF65-F5344CB8AC3E}">
        <p14:creationId xmlns:p14="http://schemas.microsoft.com/office/powerpoint/2010/main" val="403744028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F6CF10-4376-7570-C06D-02579BC5517F}"/>
              </a:ext>
            </a:extLst>
          </p:cNvPr>
          <p:cNvSpPr>
            <a:spLocks noGrp="1"/>
          </p:cNvSpPr>
          <p:nvPr>
            <p:ph type="title"/>
          </p:nvPr>
        </p:nvSpPr>
        <p:spPr/>
        <p:txBody>
          <a:bodyPr/>
          <a:lstStyle/>
          <a:p>
            <a:r>
              <a:rPr lang="en-GB" dirty="0"/>
              <a:t>HARVARD REFERENCES USED</a:t>
            </a:r>
          </a:p>
        </p:txBody>
      </p:sp>
      <p:sp>
        <p:nvSpPr>
          <p:cNvPr id="3" name="Content Placeholder 2">
            <a:extLst>
              <a:ext uri="{FF2B5EF4-FFF2-40B4-BE49-F238E27FC236}">
                <a16:creationId xmlns:a16="http://schemas.microsoft.com/office/drawing/2014/main" id="{28251D46-F12A-4956-10FA-9198B2C05ABE}"/>
              </a:ext>
            </a:extLst>
          </p:cNvPr>
          <p:cNvSpPr>
            <a:spLocks noGrp="1"/>
          </p:cNvSpPr>
          <p:nvPr>
            <p:ph idx="1"/>
          </p:nvPr>
        </p:nvSpPr>
        <p:spPr/>
        <p:txBody>
          <a:bodyPr>
            <a:normAutofit fontScale="70000" lnSpcReduction="20000"/>
          </a:bodyPr>
          <a:lstStyle/>
          <a:p>
            <a:r>
              <a:rPr lang="en-GB" dirty="0" err="1"/>
              <a:t>Bidonde</a:t>
            </a:r>
            <a:r>
              <a:rPr lang="en-GB" dirty="0"/>
              <a:t>, J., Fagerlund, B.C., </a:t>
            </a:r>
            <a:r>
              <a:rPr lang="en-GB" dirty="0" err="1"/>
              <a:t>Frønsdal</a:t>
            </a:r>
            <a:r>
              <a:rPr lang="en-GB" dirty="0"/>
              <a:t>, </a:t>
            </a:r>
            <a:r>
              <a:rPr lang="en-GB" dirty="0" err="1"/>
              <a:t>K.B</a:t>
            </a:r>
            <a:r>
              <a:rPr lang="en-GB" dirty="0"/>
              <a:t>., Lund, </a:t>
            </a:r>
            <a:r>
              <a:rPr lang="en-GB" dirty="0" err="1"/>
              <a:t>U.H</a:t>
            </a:r>
            <a:r>
              <a:rPr lang="en-GB" dirty="0"/>
              <a:t>. and Robberstad, B., 2017. </a:t>
            </a:r>
            <a:r>
              <a:rPr lang="en-GB" i="1" dirty="0" err="1"/>
              <a:t>FreeStyle</a:t>
            </a:r>
            <a:r>
              <a:rPr lang="en-GB" i="1" dirty="0"/>
              <a:t> Libre Flash Glucose Self-Monitoring System: A Single-Technology Assessment</a:t>
            </a:r>
            <a:r>
              <a:rPr lang="en-GB" dirty="0"/>
              <a:t>. Oslo, Norway: Knowledge Centre for the Health Services at The Norwegian Institute of Public Health Report No. 2017-07. Available at: </a:t>
            </a:r>
            <a:r>
              <a:rPr lang="en-GB" u="sng" dirty="0">
                <a:hlinkClick r:id="rId2"/>
              </a:rPr>
              <a:t>https://www.ncbi.nlm.nih.gov/books/NBK482068/</a:t>
            </a:r>
            <a:r>
              <a:rPr lang="en-GB" dirty="0"/>
              <a:t> (Accessed: 19th February 2026).</a:t>
            </a:r>
          </a:p>
          <a:p>
            <a:r>
              <a:rPr lang="en-GB" dirty="0"/>
              <a:t>Blissett, R., Blissett, D., </a:t>
            </a:r>
            <a:r>
              <a:rPr lang="en-GB" dirty="0" err="1"/>
              <a:t>Levrat</a:t>
            </a:r>
            <a:r>
              <a:rPr lang="en-GB" dirty="0"/>
              <a:t> Guillen, F., Deshmukh, H., Wilmot, E.G., Ryder, </a:t>
            </a:r>
            <a:r>
              <a:rPr lang="en-GB" dirty="0" err="1"/>
              <a:t>R.E.J</a:t>
            </a:r>
            <a:r>
              <a:rPr lang="en-GB" dirty="0"/>
              <a:t>., Walton, C. &amp; </a:t>
            </a:r>
            <a:r>
              <a:rPr lang="en-GB" dirty="0" err="1"/>
              <a:t>Sathyapalan</a:t>
            </a:r>
            <a:r>
              <a:rPr lang="en-GB" dirty="0"/>
              <a:t>, T., 2022. </a:t>
            </a:r>
            <a:r>
              <a:rPr lang="en-GB" i="1" dirty="0" err="1"/>
              <a:t>FreeStyle</a:t>
            </a:r>
            <a:r>
              <a:rPr lang="en-GB" i="1" dirty="0"/>
              <a:t> Libre Flash Glucose Monitoring system for people with type 1 diabetes in the UK: a budget impact analysis</a:t>
            </a:r>
            <a:r>
              <a:rPr lang="en-GB" dirty="0"/>
              <a:t>. </a:t>
            </a:r>
            <a:r>
              <a:rPr lang="en-GB" i="1" dirty="0"/>
              <a:t>BMJ Open Diabetes Research &amp; Care</a:t>
            </a:r>
            <a:r>
              <a:rPr lang="en-GB" dirty="0"/>
              <a:t>, 10(2), </a:t>
            </a:r>
            <a:r>
              <a:rPr lang="en-GB" dirty="0" err="1"/>
              <a:t>p.e002580</a:t>
            </a:r>
            <a:r>
              <a:rPr lang="en-GB" dirty="0"/>
              <a:t>. </a:t>
            </a:r>
            <a:r>
              <a:rPr lang="en-GB" dirty="0" err="1"/>
              <a:t>doi:10.1136</a:t>
            </a:r>
            <a:r>
              <a:rPr lang="en-GB" dirty="0"/>
              <a:t>/</a:t>
            </a:r>
            <a:r>
              <a:rPr lang="en-GB" dirty="0" err="1"/>
              <a:t>bmjdrc</a:t>
            </a:r>
            <a:r>
              <a:rPr lang="en-GB" dirty="0"/>
              <a:t> 2021 002580.</a:t>
            </a:r>
          </a:p>
          <a:p>
            <a:r>
              <a:rPr lang="en-GB" dirty="0"/>
              <a:t>Blum, A., 2018. </a:t>
            </a:r>
            <a:r>
              <a:rPr lang="en-GB" i="1" dirty="0"/>
              <a:t>Freestyle Libre Glucose Monitoring System</a:t>
            </a:r>
            <a:r>
              <a:rPr lang="en-GB" dirty="0"/>
              <a:t>. </a:t>
            </a:r>
            <a:r>
              <a:rPr lang="en-GB" i="1" dirty="0"/>
              <a:t>Clinical Diabetes</a:t>
            </a:r>
            <a:r>
              <a:rPr lang="en-GB" dirty="0"/>
              <a:t>, 36(2), </a:t>
            </a:r>
            <a:r>
              <a:rPr lang="en-GB" dirty="0" err="1"/>
              <a:t>pp.203</a:t>
            </a:r>
            <a:r>
              <a:rPr lang="en-GB" dirty="0"/>
              <a:t>–204. </a:t>
            </a:r>
            <a:r>
              <a:rPr lang="en-GB" dirty="0" err="1"/>
              <a:t>doi:10.2337</a:t>
            </a:r>
            <a:r>
              <a:rPr lang="en-GB" dirty="0"/>
              <a:t>/</a:t>
            </a:r>
            <a:r>
              <a:rPr lang="en-GB" dirty="0" err="1"/>
              <a:t>cd17</a:t>
            </a:r>
            <a:r>
              <a:rPr lang="en-GB" dirty="0"/>
              <a:t>-0130.</a:t>
            </a:r>
          </a:p>
          <a:p>
            <a:r>
              <a:rPr lang="en-GB" dirty="0" err="1"/>
              <a:t>Cuerda</a:t>
            </a:r>
            <a:r>
              <a:rPr lang="en-GB" dirty="0"/>
              <a:t> Del Pino, A., Laguna Sanz, A.J., Díez, J.L., Rossetti, P., Marco Romero, C., Ampudia Blasco, F.J., Bondia, J. and Martín San Agustín, R., 2025. </a:t>
            </a:r>
            <a:r>
              <a:rPr lang="en-GB" i="1" dirty="0"/>
              <a:t>Accuracy of </a:t>
            </a:r>
            <a:r>
              <a:rPr lang="en-GB" i="1" dirty="0" err="1"/>
              <a:t>FreeStyle</a:t>
            </a:r>
            <a:r>
              <a:rPr lang="en-GB" i="1" dirty="0"/>
              <a:t> Libre 3 During Moderate Intensity Continuous Aerobic Exercise at Different Phases of the Menstrual Cycle in Females with Type 1 Diabetes</a:t>
            </a:r>
            <a:r>
              <a:rPr lang="en-GB" dirty="0"/>
              <a:t>. </a:t>
            </a:r>
            <a:r>
              <a:rPr lang="en-GB" i="1" dirty="0"/>
              <a:t>Diabetes Technology &amp; Therapeutics</a:t>
            </a:r>
            <a:r>
              <a:rPr lang="en-GB" dirty="0"/>
              <a:t>, 27(9), </a:t>
            </a:r>
            <a:r>
              <a:rPr lang="en-GB" dirty="0" err="1"/>
              <a:t>pp.687</a:t>
            </a:r>
            <a:r>
              <a:rPr lang="en-GB" dirty="0"/>
              <a:t>–695. </a:t>
            </a:r>
            <a:r>
              <a:rPr lang="en-GB" dirty="0" err="1"/>
              <a:t>doi:10.1089</a:t>
            </a:r>
            <a:r>
              <a:rPr lang="en-GB" dirty="0"/>
              <a:t>/</a:t>
            </a:r>
            <a:r>
              <a:rPr lang="en-GB" dirty="0" err="1"/>
              <a:t>dia.2024.0558</a:t>
            </a:r>
            <a:r>
              <a:rPr lang="en-GB" dirty="0"/>
              <a:t>.</a:t>
            </a:r>
          </a:p>
          <a:p>
            <a:pPr marL="0" indent="0">
              <a:buNone/>
            </a:pPr>
            <a:endParaRPr lang="en-GB" dirty="0"/>
          </a:p>
        </p:txBody>
      </p:sp>
    </p:spTree>
    <p:extLst>
      <p:ext uri="{BB962C8B-B14F-4D97-AF65-F5344CB8AC3E}">
        <p14:creationId xmlns:p14="http://schemas.microsoft.com/office/powerpoint/2010/main" val="481127068"/>
      </p:ext>
    </p:extLst>
  </p:cSld>
  <p:clrMapOvr>
    <a:masterClrMapping/>
  </p:clrMapOvr>
  <p:transition spd="slow">
    <p:push dir="u"/>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4DA2E6-174C-2A4E-2387-89950BF815D3}"/>
              </a:ext>
            </a:extLst>
          </p:cNvPr>
          <p:cNvSpPr>
            <a:spLocks noGrp="1"/>
          </p:cNvSpPr>
          <p:nvPr>
            <p:ph type="title"/>
          </p:nvPr>
        </p:nvSpPr>
        <p:spPr/>
        <p:txBody>
          <a:bodyPr/>
          <a:lstStyle/>
          <a:p>
            <a:r>
              <a:rPr lang="en-GB" dirty="0"/>
              <a:t>HARVARD REFERENCES USED</a:t>
            </a:r>
          </a:p>
        </p:txBody>
      </p:sp>
      <p:sp>
        <p:nvSpPr>
          <p:cNvPr id="3" name="Content Placeholder 2">
            <a:extLst>
              <a:ext uri="{FF2B5EF4-FFF2-40B4-BE49-F238E27FC236}">
                <a16:creationId xmlns:a16="http://schemas.microsoft.com/office/drawing/2014/main" id="{5D592BAB-7FF0-F6A3-AC85-251B77C0AABF}"/>
              </a:ext>
            </a:extLst>
          </p:cNvPr>
          <p:cNvSpPr>
            <a:spLocks noGrp="1"/>
          </p:cNvSpPr>
          <p:nvPr>
            <p:ph idx="1"/>
          </p:nvPr>
        </p:nvSpPr>
        <p:spPr/>
        <p:txBody>
          <a:bodyPr>
            <a:normAutofit fontScale="85000" lnSpcReduction="20000"/>
          </a:bodyPr>
          <a:lstStyle/>
          <a:p>
            <a:r>
              <a:rPr lang="en-GB" dirty="0"/>
              <a:t>Di Molfetta, S., </a:t>
            </a:r>
            <a:r>
              <a:rPr lang="en-GB" dirty="0" err="1"/>
              <a:t>Cutruzzolà</a:t>
            </a:r>
            <a:r>
              <a:rPr lang="en-GB" dirty="0"/>
              <a:t>, A., </a:t>
            </a:r>
            <a:r>
              <a:rPr lang="en-GB" dirty="0" err="1"/>
              <a:t>Gnasso</a:t>
            </a:r>
            <a:r>
              <a:rPr lang="en-GB" dirty="0"/>
              <a:t>, A. and Irace, C., 2025. </a:t>
            </a:r>
            <a:r>
              <a:rPr lang="en-GB" i="1" dirty="0"/>
              <a:t>An overview of the </a:t>
            </a:r>
            <a:r>
              <a:rPr lang="en-GB" i="1" dirty="0" err="1"/>
              <a:t>FreeStyle</a:t>
            </a:r>
            <a:r>
              <a:rPr lang="en-GB" i="1" dirty="0"/>
              <a:t> Libre monitoring system for individuals with type 1 and type 2 diabetes</a:t>
            </a:r>
            <a:r>
              <a:rPr lang="en-GB" dirty="0"/>
              <a:t>. </a:t>
            </a:r>
            <a:r>
              <a:rPr lang="en-GB" i="1" dirty="0"/>
              <a:t>Expert Review of Medical Devices</a:t>
            </a:r>
            <a:r>
              <a:rPr lang="en-GB" dirty="0"/>
              <a:t>, 22(5), </a:t>
            </a:r>
            <a:r>
              <a:rPr lang="en-GB" dirty="0" err="1"/>
              <a:t>pp.425</a:t>
            </a:r>
            <a:r>
              <a:rPr lang="en-GB" dirty="0"/>
              <a:t>–436. </a:t>
            </a:r>
            <a:r>
              <a:rPr lang="en-GB" dirty="0" err="1"/>
              <a:t>doi:10.1080</a:t>
            </a:r>
            <a:r>
              <a:rPr lang="en-GB" dirty="0"/>
              <a:t>/17434440.2025.2489494.</a:t>
            </a:r>
          </a:p>
          <a:p>
            <a:r>
              <a:rPr lang="en-GB" dirty="0"/>
              <a:t>Fokkert, M.J., van Dijk, P.R., Edens, M.A., Abbes, S., de Jong, D., Slingerland, R.J. and Bilo, </a:t>
            </a:r>
            <a:r>
              <a:rPr lang="en-GB" dirty="0" err="1"/>
              <a:t>H.J.G</a:t>
            </a:r>
            <a:r>
              <a:rPr lang="en-GB" dirty="0"/>
              <a:t>., 2017. </a:t>
            </a:r>
            <a:r>
              <a:rPr lang="en-GB" i="1" dirty="0"/>
              <a:t>Performance of the </a:t>
            </a:r>
            <a:r>
              <a:rPr lang="en-GB" i="1" dirty="0" err="1"/>
              <a:t>FreeStyle</a:t>
            </a:r>
            <a:r>
              <a:rPr lang="en-GB" i="1" dirty="0"/>
              <a:t> Libre Flash glucose monitoring system in patients with type 1 and 2 diabetes mellitus</a:t>
            </a:r>
            <a:r>
              <a:rPr lang="en-GB" dirty="0"/>
              <a:t>. </a:t>
            </a:r>
            <a:r>
              <a:rPr lang="en-GB" i="1" dirty="0"/>
              <a:t>BMJ Open Diabetes Research &amp; Care</a:t>
            </a:r>
            <a:r>
              <a:rPr lang="en-GB" dirty="0"/>
              <a:t>, 5(1), </a:t>
            </a:r>
            <a:r>
              <a:rPr lang="en-GB" dirty="0" err="1"/>
              <a:t>p.e000320</a:t>
            </a:r>
            <a:r>
              <a:rPr lang="en-GB" dirty="0"/>
              <a:t>. </a:t>
            </a:r>
            <a:r>
              <a:rPr lang="en-GB" dirty="0" err="1"/>
              <a:t>doi:10.1136</a:t>
            </a:r>
            <a:r>
              <a:rPr lang="en-GB" dirty="0"/>
              <a:t>/</a:t>
            </a:r>
            <a:r>
              <a:rPr lang="en-GB" dirty="0" err="1"/>
              <a:t>bmjdrc</a:t>
            </a:r>
            <a:r>
              <a:rPr lang="en-GB" dirty="0"/>
              <a:t>-2016-000320.</a:t>
            </a:r>
          </a:p>
          <a:p>
            <a:r>
              <a:rPr lang="en-GB" dirty="0"/>
              <a:t>Galindo, R.J., Migdal, A.L., Davis, G.M., Urrutia, M.A., Albury, B., Zambrano, C., Vellanki, P., Pasquel, F.J., </a:t>
            </a:r>
            <a:r>
              <a:rPr lang="en-GB" dirty="0" err="1"/>
              <a:t>Fayfman</a:t>
            </a:r>
            <a:r>
              <a:rPr lang="en-GB" dirty="0"/>
              <a:t>, M., Peng, L. and Umpierrez, G.E., 2020. </a:t>
            </a:r>
            <a:r>
              <a:rPr lang="en-GB" i="1" dirty="0"/>
              <a:t>Comparison of the </a:t>
            </a:r>
            <a:r>
              <a:rPr lang="en-GB" i="1" dirty="0" err="1"/>
              <a:t>FreeStyle</a:t>
            </a:r>
            <a:r>
              <a:rPr lang="en-GB" i="1" dirty="0"/>
              <a:t> Libre Pro Flash Continuous Glucose Monitoring (</a:t>
            </a:r>
            <a:r>
              <a:rPr lang="en-GB" i="1" dirty="0" err="1"/>
              <a:t>CGM</a:t>
            </a:r>
            <a:r>
              <a:rPr lang="en-GB" i="1" dirty="0"/>
              <a:t>) System and Point of Care Capillary Glucose Testing in Hospitalized Patients With Type 2 Diabetes Treated With Basal Bolus Insulin Regimen</a:t>
            </a:r>
            <a:r>
              <a:rPr lang="en-GB" dirty="0"/>
              <a:t>. </a:t>
            </a:r>
            <a:r>
              <a:rPr lang="en-GB" i="1" dirty="0"/>
              <a:t>Diabetes Care</a:t>
            </a:r>
            <a:r>
              <a:rPr lang="en-GB" dirty="0"/>
              <a:t>, 43(11), </a:t>
            </a:r>
            <a:r>
              <a:rPr lang="en-GB" dirty="0" err="1"/>
              <a:t>pp.2730</a:t>
            </a:r>
            <a:r>
              <a:rPr lang="en-GB" dirty="0"/>
              <a:t>–2735. </a:t>
            </a:r>
            <a:r>
              <a:rPr lang="en-GB" dirty="0" err="1"/>
              <a:t>doi:10.2337</a:t>
            </a:r>
            <a:r>
              <a:rPr lang="en-GB" dirty="0"/>
              <a:t>/</a:t>
            </a:r>
            <a:r>
              <a:rPr lang="en-GB" dirty="0" err="1"/>
              <a:t>dc19</a:t>
            </a:r>
            <a:r>
              <a:rPr lang="en-GB" dirty="0"/>
              <a:t> 2073.</a:t>
            </a:r>
          </a:p>
          <a:p>
            <a:endParaRPr lang="en-GB" dirty="0"/>
          </a:p>
        </p:txBody>
      </p:sp>
    </p:spTree>
    <p:extLst>
      <p:ext uri="{BB962C8B-B14F-4D97-AF65-F5344CB8AC3E}">
        <p14:creationId xmlns:p14="http://schemas.microsoft.com/office/powerpoint/2010/main" val="3689131459"/>
      </p:ext>
    </p:extLst>
  </p:cSld>
  <p:clrMapOvr>
    <a:masterClrMapping/>
  </p:clrMapOvr>
  <p:transition spd="slow">
    <p:push dir="u"/>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0E4689-CC21-3D87-D43B-74A2C9DF5C3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E9CD9DF-AC5A-9C23-A233-DB94CC1A1952}"/>
              </a:ext>
            </a:extLst>
          </p:cNvPr>
          <p:cNvSpPr>
            <a:spLocks noGrp="1"/>
          </p:cNvSpPr>
          <p:nvPr>
            <p:ph type="title"/>
          </p:nvPr>
        </p:nvSpPr>
        <p:spPr/>
        <p:txBody>
          <a:bodyPr/>
          <a:lstStyle/>
          <a:p>
            <a:r>
              <a:rPr lang="en-GB" dirty="0"/>
              <a:t>HARVARD REFERENCES USED</a:t>
            </a:r>
          </a:p>
        </p:txBody>
      </p:sp>
      <p:sp>
        <p:nvSpPr>
          <p:cNvPr id="3" name="Content Placeholder 2">
            <a:extLst>
              <a:ext uri="{FF2B5EF4-FFF2-40B4-BE49-F238E27FC236}">
                <a16:creationId xmlns:a16="http://schemas.microsoft.com/office/drawing/2014/main" id="{C6821FDC-FAB4-6F1A-25AB-89A6B1D3C654}"/>
              </a:ext>
            </a:extLst>
          </p:cNvPr>
          <p:cNvSpPr>
            <a:spLocks noGrp="1"/>
          </p:cNvSpPr>
          <p:nvPr>
            <p:ph idx="1"/>
          </p:nvPr>
        </p:nvSpPr>
        <p:spPr/>
        <p:txBody>
          <a:bodyPr>
            <a:normAutofit fontScale="77500" lnSpcReduction="20000"/>
          </a:bodyPr>
          <a:lstStyle/>
          <a:p>
            <a:r>
              <a:rPr lang="en-GB" dirty="0" err="1"/>
              <a:t>Kudva</a:t>
            </a:r>
            <a:r>
              <a:rPr lang="en-GB" dirty="0"/>
              <a:t>, Y.C., Ahmann, A.J., </a:t>
            </a:r>
            <a:r>
              <a:rPr lang="en-GB" dirty="0" err="1"/>
              <a:t>Bergenstal</a:t>
            </a:r>
            <a:r>
              <a:rPr lang="en-GB" dirty="0"/>
              <a:t>, </a:t>
            </a:r>
            <a:r>
              <a:rPr lang="en-GB" dirty="0" err="1"/>
              <a:t>R.M</a:t>
            </a:r>
            <a:r>
              <a:rPr lang="en-GB" dirty="0"/>
              <a:t>., Gavin, J.R. III, Kruger, D.F., Midyett, </a:t>
            </a:r>
            <a:r>
              <a:rPr lang="en-GB" dirty="0" err="1"/>
              <a:t>L.K</a:t>
            </a:r>
            <a:r>
              <a:rPr lang="en-GB" dirty="0"/>
              <a:t>., Miller, E. and Harris, D.R., 2018. </a:t>
            </a:r>
            <a:r>
              <a:rPr lang="en-GB" i="1" dirty="0"/>
              <a:t>Approach to Using Trend Arrows in the </a:t>
            </a:r>
            <a:r>
              <a:rPr lang="en-GB" i="1" dirty="0" err="1"/>
              <a:t>FreeStyle</a:t>
            </a:r>
            <a:r>
              <a:rPr lang="en-GB" i="1" dirty="0"/>
              <a:t> Libre Flash Glucose Monitoring Systems in Adults</a:t>
            </a:r>
            <a:r>
              <a:rPr lang="en-GB" dirty="0"/>
              <a:t>. </a:t>
            </a:r>
            <a:r>
              <a:rPr lang="en-GB" i="1" dirty="0"/>
              <a:t>Journal of the Endocrine Society</a:t>
            </a:r>
            <a:r>
              <a:rPr lang="en-GB" dirty="0"/>
              <a:t>, 2(12), </a:t>
            </a:r>
            <a:r>
              <a:rPr lang="en-GB" dirty="0" err="1"/>
              <a:t>pp.1320</a:t>
            </a:r>
            <a:r>
              <a:rPr lang="en-GB" dirty="0"/>
              <a:t>–1337. </a:t>
            </a:r>
            <a:r>
              <a:rPr lang="en-GB" dirty="0" err="1"/>
              <a:t>doi:10.1210</a:t>
            </a:r>
            <a:r>
              <a:rPr lang="en-GB" dirty="0"/>
              <a:t>/</a:t>
            </a:r>
            <a:r>
              <a:rPr lang="en-GB" dirty="0" err="1"/>
              <a:t>js.2018</a:t>
            </a:r>
            <a:r>
              <a:rPr lang="en-GB" dirty="0"/>
              <a:t>-00294.</a:t>
            </a:r>
          </a:p>
          <a:p>
            <a:r>
              <a:rPr lang="en-GB" dirty="0" err="1"/>
              <a:t>Oyagüez</a:t>
            </a:r>
            <a:r>
              <a:rPr lang="en-GB" dirty="0"/>
              <a:t>, I., Gómez Peralta, F., Artola, S., Carrasco, F.J., Carretero Gómez, J., García </a:t>
            </a:r>
            <a:r>
              <a:rPr lang="en-GB" dirty="0" err="1"/>
              <a:t>Soidan</a:t>
            </a:r>
            <a:r>
              <a:rPr lang="en-GB" dirty="0"/>
              <a:t>, J., Gómez </a:t>
            </a:r>
            <a:r>
              <a:rPr lang="en-GB" dirty="0" err="1"/>
              <a:t>Huelgas</a:t>
            </a:r>
            <a:r>
              <a:rPr lang="en-GB" dirty="0"/>
              <a:t>, R., Merino Torres, </a:t>
            </a:r>
            <a:r>
              <a:rPr lang="en-GB" dirty="0" err="1"/>
              <a:t>J.F</a:t>
            </a:r>
            <a:r>
              <a:rPr lang="en-GB" dirty="0"/>
              <a:t>. and Pérez, A., 2021. </a:t>
            </a:r>
            <a:r>
              <a:rPr lang="en-GB" i="1" dirty="0"/>
              <a:t>Cost analysis of </a:t>
            </a:r>
            <a:r>
              <a:rPr lang="en-GB" i="1" dirty="0" err="1"/>
              <a:t>FreeStyle</a:t>
            </a:r>
            <a:r>
              <a:rPr lang="en-GB" i="1" dirty="0"/>
              <a:t> Libre 2 system in type 2 diabetes mellitus population</a:t>
            </a:r>
            <a:r>
              <a:rPr lang="en-GB" dirty="0"/>
              <a:t>. </a:t>
            </a:r>
            <a:r>
              <a:rPr lang="en-GB" i="1" dirty="0"/>
              <a:t>Diabetes Therapy</a:t>
            </a:r>
            <a:r>
              <a:rPr lang="en-GB" dirty="0"/>
              <a:t>, 12, </a:t>
            </a:r>
            <a:r>
              <a:rPr lang="en-GB" dirty="0" err="1"/>
              <a:t>pp.2329</a:t>
            </a:r>
            <a:r>
              <a:rPr lang="en-GB" dirty="0"/>
              <a:t>–2342. </a:t>
            </a:r>
            <a:r>
              <a:rPr lang="en-GB" dirty="0" err="1"/>
              <a:t>doi:10.1007</a:t>
            </a:r>
            <a:r>
              <a:rPr lang="en-GB" dirty="0"/>
              <a:t>/</a:t>
            </a:r>
            <a:r>
              <a:rPr lang="en-GB" dirty="0" err="1"/>
              <a:t>s13300</a:t>
            </a:r>
            <a:r>
              <a:rPr lang="en-GB" dirty="0"/>
              <a:t> 021 01064 4.</a:t>
            </a:r>
          </a:p>
          <a:p>
            <a:r>
              <a:rPr lang="en-GB" dirty="0"/>
              <a:t>Scott, E.M., Bilous, R.W. &amp; Kautzky Willer, A., 2018. </a:t>
            </a:r>
            <a:r>
              <a:rPr lang="en-GB" i="1" dirty="0"/>
              <a:t>Accuracy, user acceptability, and safety evaluation for the </a:t>
            </a:r>
            <a:r>
              <a:rPr lang="en-GB" i="1" dirty="0" err="1"/>
              <a:t>FreeStyle</a:t>
            </a:r>
            <a:r>
              <a:rPr lang="en-GB" i="1" dirty="0"/>
              <a:t> Libre flash glucose monitoring system when used by pregnant women with diabetes</a:t>
            </a:r>
            <a:r>
              <a:rPr lang="en-GB" dirty="0"/>
              <a:t>. </a:t>
            </a:r>
            <a:r>
              <a:rPr lang="en-GB" i="1" dirty="0"/>
              <a:t>Diabetes Technology &amp; Therapeutics</a:t>
            </a:r>
            <a:r>
              <a:rPr lang="en-GB" dirty="0"/>
              <a:t>, 20(3), </a:t>
            </a:r>
            <a:r>
              <a:rPr lang="en-GB" dirty="0" err="1"/>
              <a:t>pp.180</a:t>
            </a:r>
            <a:r>
              <a:rPr lang="en-GB" dirty="0"/>
              <a:t>–188. </a:t>
            </a:r>
            <a:r>
              <a:rPr lang="en-GB" dirty="0" err="1"/>
              <a:t>doi:10.1089</a:t>
            </a:r>
            <a:r>
              <a:rPr lang="en-GB" dirty="0"/>
              <a:t>/</a:t>
            </a:r>
            <a:r>
              <a:rPr lang="en-GB" dirty="0" err="1"/>
              <a:t>dia.2017.0386</a:t>
            </a:r>
            <a:r>
              <a:rPr lang="en-GB" dirty="0"/>
              <a:t>.</a:t>
            </a:r>
          </a:p>
          <a:p>
            <a:r>
              <a:rPr lang="en-GB" dirty="0" err="1"/>
              <a:t>Tsoukas</a:t>
            </a:r>
            <a:r>
              <a:rPr lang="en-GB" dirty="0"/>
              <a:t>, M., Rutkowski, J., El-Fathi, A., Yale, J.-F., Bernier-Twardy, S., Bossy, A., Pytka, E., Legault, L. and Haidar, A., 2020. </a:t>
            </a:r>
            <a:r>
              <a:rPr lang="en-GB" i="1" dirty="0"/>
              <a:t>Accuracy of </a:t>
            </a:r>
            <a:r>
              <a:rPr lang="en-GB" i="1" dirty="0" err="1"/>
              <a:t>FreeStyle</a:t>
            </a:r>
            <a:r>
              <a:rPr lang="en-GB" i="1" dirty="0"/>
              <a:t> Libre in Adults with Type 1 Diabetes: The Effect of Sensor Age</a:t>
            </a:r>
            <a:r>
              <a:rPr lang="en-GB" dirty="0"/>
              <a:t>. </a:t>
            </a:r>
            <a:r>
              <a:rPr lang="en-GB" i="1" dirty="0"/>
              <a:t>Diabetes Technology &amp; Therapeutics</a:t>
            </a:r>
            <a:r>
              <a:rPr lang="en-GB" dirty="0"/>
              <a:t>, 22(3), </a:t>
            </a:r>
            <a:r>
              <a:rPr lang="en-GB" dirty="0" err="1"/>
              <a:t>pp.203</a:t>
            </a:r>
            <a:r>
              <a:rPr lang="en-GB" dirty="0"/>
              <a:t>–207. </a:t>
            </a:r>
            <a:r>
              <a:rPr lang="en-GB" dirty="0" err="1"/>
              <a:t>doi:10.1089</a:t>
            </a:r>
            <a:r>
              <a:rPr lang="en-GB" dirty="0"/>
              <a:t>/</a:t>
            </a:r>
            <a:r>
              <a:rPr lang="en-GB" dirty="0" err="1"/>
              <a:t>dia.2019.0262</a:t>
            </a:r>
            <a:r>
              <a:rPr lang="en-GB" dirty="0"/>
              <a:t>.</a:t>
            </a:r>
          </a:p>
          <a:p>
            <a:pPr marL="0" indent="0">
              <a:buNone/>
            </a:pPr>
            <a:endParaRPr lang="en-GB" dirty="0"/>
          </a:p>
        </p:txBody>
      </p:sp>
    </p:spTree>
    <p:extLst>
      <p:ext uri="{BB962C8B-B14F-4D97-AF65-F5344CB8AC3E}">
        <p14:creationId xmlns:p14="http://schemas.microsoft.com/office/powerpoint/2010/main" val="176097017"/>
      </p:ext>
    </p:extLst>
  </p:cSld>
  <p:clrMapOvr>
    <a:masterClrMapping/>
  </p:clrMapOvr>
  <p:transition spd="slow">
    <p:push dir="u"/>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0E4689-CC21-3D87-D43B-74A2C9DF5C3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E9CD9DF-AC5A-9C23-A233-DB94CC1A1952}"/>
              </a:ext>
            </a:extLst>
          </p:cNvPr>
          <p:cNvSpPr>
            <a:spLocks noGrp="1"/>
          </p:cNvSpPr>
          <p:nvPr>
            <p:ph type="title"/>
          </p:nvPr>
        </p:nvSpPr>
        <p:spPr/>
        <p:txBody>
          <a:bodyPr/>
          <a:lstStyle/>
          <a:p>
            <a:r>
              <a:rPr lang="en-GB" dirty="0"/>
              <a:t>HARVARD REFERENCES USED</a:t>
            </a:r>
          </a:p>
        </p:txBody>
      </p:sp>
      <p:sp>
        <p:nvSpPr>
          <p:cNvPr id="3" name="Content Placeholder 2">
            <a:extLst>
              <a:ext uri="{FF2B5EF4-FFF2-40B4-BE49-F238E27FC236}">
                <a16:creationId xmlns:a16="http://schemas.microsoft.com/office/drawing/2014/main" id="{C6821FDC-FAB4-6F1A-25AB-89A6B1D3C654}"/>
              </a:ext>
            </a:extLst>
          </p:cNvPr>
          <p:cNvSpPr>
            <a:spLocks noGrp="1"/>
          </p:cNvSpPr>
          <p:nvPr>
            <p:ph idx="1"/>
          </p:nvPr>
        </p:nvSpPr>
        <p:spPr/>
        <p:txBody>
          <a:bodyPr>
            <a:normAutofit/>
          </a:bodyPr>
          <a:lstStyle/>
          <a:p>
            <a:r>
              <a:rPr lang="en-GB" dirty="0" err="1"/>
              <a:t>FreeStyle</a:t>
            </a:r>
            <a:r>
              <a:rPr lang="en-GB" dirty="0"/>
              <a:t> Libre (2026) </a:t>
            </a:r>
            <a:r>
              <a:rPr lang="en-GB" dirty="0" err="1"/>
              <a:t>FreeStyle</a:t>
            </a:r>
            <a:r>
              <a:rPr lang="en-GB" dirty="0"/>
              <a:t> Libre Reader.  Available at: </a:t>
            </a:r>
            <a:r>
              <a:rPr lang="en-GB" u="sng" dirty="0">
                <a:solidFill>
                  <a:srgbClr val="EA425A"/>
                </a:solidFill>
                <a:hlinkClick r:id="rId2">
                  <a:extLst>
                    <a:ext uri="{A12FA001-AC4F-418D-AE19-62706E023703}">
                      <ahyp:hlinkClr xmlns:ahyp="http://schemas.microsoft.com/office/drawing/2018/hyperlinkcolor" val="tx"/>
                    </a:ext>
                  </a:extLst>
                </a:hlinkClick>
              </a:rPr>
              <a:t>https://www.freestyle.abbott/eg-en/product/freestyle-libre-reader.html</a:t>
            </a:r>
            <a:r>
              <a:rPr lang="en-GB" dirty="0">
                <a:solidFill>
                  <a:srgbClr val="EA425A"/>
                </a:solidFill>
              </a:rPr>
              <a:t> </a:t>
            </a:r>
            <a:r>
              <a:rPr lang="en-GB" dirty="0"/>
              <a:t>Accessed 22/02/2026</a:t>
            </a:r>
            <a:endParaRPr lang="en-GB" u="sng" dirty="0">
              <a:solidFill>
                <a:srgbClr val="0070C0"/>
              </a:solidFill>
            </a:endParaRPr>
          </a:p>
          <a:p>
            <a:r>
              <a:rPr lang="en-GB" dirty="0"/>
              <a:t>NIH (2026). What Is Diabetes? Available at: </a:t>
            </a:r>
            <a:r>
              <a:rPr lang="en-GB" u="sng" dirty="0">
                <a:solidFill>
                  <a:srgbClr val="0070C0"/>
                </a:solidFill>
                <a:hlinkClick r:id="rId3"/>
              </a:rPr>
              <a:t>https://www.niddk.nih.gov/health-information/diabetes/overview/what-is-diabetes</a:t>
            </a:r>
            <a:r>
              <a:rPr lang="en-GB" dirty="0">
                <a:hlinkClick r:id="rId3"/>
              </a:rPr>
              <a:t> Accessed 22/02/2026</a:t>
            </a:r>
            <a:endParaRPr lang="en-GB" dirty="0"/>
          </a:p>
          <a:p>
            <a:r>
              <a:rPr lang="en-GB" dirty="0"/>
              <a:t>Omega Hospitals (2024) A Comprehensive Understanding of Diabetes Mellitus.  Available at: </a:t>
            </a:r>
            <a:r>
              <a:rPr lang="en-GB" dirty="0">
                <a:hlinkClick r:id="rId4"/>
              </a:rPr>
              <a:t>https://www.omegahospitals.com/blog/comprehensive-understanding-of-diabetes-mellitus/</a:t>
            </a:r>
            <a:r>
              <a:rPr lang="en-GB" dirty="0"/>
              <a:t> Accessed 22/02/2026</a:t>
            </a:r>
          </a:p>
        </p:txBody>
      </p:sp>
    </p:spTree>
    <p:extLst>
      <p:ext uri="{BB962C8B-B14F-4D97-AF65-F5344CB8AC3E}">
        <p14:creationId xmlns:p14="http://schemas.microsoft.com/office/powerpoint/2010/main" val="1313099647"/>
      </p:ext>
    </p:extLst>
  </p:cSld>
  <p:clrMapOvr>
    <a:masterClrMapping/>
  </p:clrMapOvr>
  <p:transition spd="slow">
    <p:push dir="u"/>
  </p:transition>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{E1CDCCFA-EBA1-5640-AC82-94E0601BFCE8}tf10001119_mac</Template>
  <TotalTime>4082</TotalTime>
  <Words>3461</Words>
  <Application>Microsoft Macintosh PowerPoint</Application>
  <PresentationFormat>Widescreen</PresentationFormat>
  <Paragraphs>96</Paragraphs>
  <Slides>20</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Calibri</vt:lpstr>
      <vt:lpstr>Gill Sans MT</vt:lpstr>
      <vt:lpstr>Gallery</vt:lpstr>
      <vt:lpstr>FREELIBRE AND GLUCOSE MONITORING SYSTEMS</vt:lpstr>
      <vt:lpstr>INTRODUCTION</vt:lpstr>
      <vt:lpstr>HOW IS DIABETES MONITORED WITH A GLUCOSE MONITORING DEVICE?</vt:lpstr>
      <vt:lpstr>HOW IS DIABETES MONITORED WITH GLUCOSE MONITORING DEVICE?</vt:lpstr>
      <vt:lpstr>WHAT are GLUCOSE MONITORING SYSTEMS </vt:lpstr>
      <vt:lpstr>HOW IS FREELIBRE DIFFERENT</vt:lpstr>
      <vt:lpstr>PowerPoint Presentation</vt:lpstr>
      <vt:lpstr>IMPACT ON SERVICE DELIVERY</vt:lpstr>
      <vt:lpstr>ON SERVICE DELIVERY</vt:lpstr>
      <vt:lpstr>             ON SERVICE DELIVERY</vt:lpstr>
      <vt:lpstr>PowerPoint Presentation</vt:lpstr>
      <vt:lpstr>ON THE PATIENTS</vt:lpstr>
      <vt:lpstr>IMPACT ON PATIENTS</vt:lpstr>
      <vt:lpstr>PowerPoint Presentation</vt:lpstr>
      <vt:lpstr>RECOMMENDATIONS</vt:lpstr>
      <vt:lpstr>CONCLUSION</vt:lpstr>
      <vt:lpstr>HARVARD REFERENCES USED</vt:lpstr>
      <vt:lpstr>HARVARD REFERENCES USED</vt:lpstr>
      <vt:lpstr>HARVARD REFERENCES USED</vt:lpstr>
      <vt:lpstr>HARVARD REFERENCES USED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FREELIBRE AND GLUCOSE MONITORING SYSTEMS</dc:title>
  <dc:creator>Dounia Allaiouti</dc:creator>
  <cp:lastModifiedBy>Microsoft Office User</cp:lastModifiedBy>
  <cp:revision>7</cp:revision>
  <dcterms:created xsi:type="dcterms:W3CDTF">2026-02-19T12:26:55Z</dcterms:created>
  <dcterms:modified xsi:type="dcterms:W3CDTF">2026-02-27T17:11:29Z</dcterms:modified>
</cp:coreProperties>
</file>