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11" r:id="rId1"/>
  </p:sldMasterIdLst>
  <p:notesMasterIdLst>
    <p:notesMasterId r:id="rId11"/>
  </p:notesMasterIdLst>
  <p:sldIdLst>
    <p:sldId id="256" r:id="rId2"/>
    <p:sldId id="257" r:id="rId3"/>
    <p:sldId id="272" r:id="rId4"/>
    <p:sldId id="277" r:id="rId5"/>
    <p:sldId id="278" r:id="rId6"/>
    <p:sldId id="279" r:id="rId7"/>
    <p:sldId id="263" r:id="rId8"/>
    <p:sldId id="276" r:id="rId9"/>
    <p:sldId id="28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C5C5F0-A460-4E6F-8067-F3569DCF5C7D}" type="datetimeFigureOut">
              <a:rPr lang="en-US" smtClean="0"/>
              <a:t>10/27/2023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B2357E-70F7-4991-BA6C-9FB7BB9FE66E}" type="slidenum">
              <a:rPr lang="en-US" smtClean="0"/>
              <a:t>‹#›</a:t>
            </a:fld>
            <a:endParaRPr lang="en-US"/>
          </a:p>
        </p:txBody>
      </p:sp>
    </p:spTree>
    <p:extLst>
      <p:ext uri="{BB962C8B-B14F-4D97-AF65-F5344CB8AC3E}">
        <p14:creationId xmlns:p14="http://schemas.microsoft.com/office/powerpoint/2010/main" val="3302654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the presentation, the main focus revolves around the importance of language awareness in the hotel industry, as well as highlighting the benefits of multilingualism. Also, the European language is discussed in the presentation, for which the Russian language is chosen.</a:t>
            </a:r>
          </a:p>
        </p:txBody>
      </p:sp>
      <p:sp>
        <p:nvSpPr>
          <p:cNvPr id="4" name="Slide Number Placeholder 3"/>
          <p:cNvSpPr>
            <a:spLocks noGrp="1"/>
          </p:cNvSpPr>
          <p:nvPr>
            <p:ph type="sldNum" sz="quarter" idx="10"/>
          </p:nvPr>
        </p:nvSpPr>
        <p:spPr/>
        <p:txBody>
          <a:bodyPr/>
          <a:lstStyle/>
          <a:p>
            <a:fld id="{08B2357E-70F7-4991-BA6C-9FB7BB9FE66E}" type="slidenum">
              <a:rPr lang="en-US" smtClean="0"/>
              <a:t>2</a:t>
            </a:fld>
            <a:endParaRPr lang="en-US"/>
          </a:p>
        </p:txBody>
      </p:sp>
    </p:spTree>
    <p:extLst>
      <p:ext uri="{BB962C8B-B14F-4D97-AF65-F5344CB8AC3E}">
        <p14:creationId xmlns:p14="http://schemas.microsoft.com/office/powerpoint/2010/main" val="2531045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Multilingual individuals are better equipped to communicate across language boundaries and engage in more meaningful, inclusive relationships. In the interconnected culture of today, having this talent is essential. Studying other languages encourages cultural awareness, which promotes openness to and an understanding of various viewpoints and lifestyles (Haukås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2022). People who are multilingual are more adaptable and resourceful since it improves their capacity for problem-solving, multitasking, and creativity. Talking to locals and taking part in activities both greatly enhance the holiday experience. Maintaining open channels of communication is essential to promptly and satisfactorily addressing issues raised by visitors. Hospitality professionals can better serve their guests' needs and treat them with respect if they have knowledge of various languages and cultures. In the fiercely competitive hotel industry, proficiency in more than one language is a need. Hotels with multilingual staff have an advantage in the market since they can provide more varied and international customers (</a:t>
            </a:r>
            <a:r>
              <a:rPr lang="en-US" sz="1200" kern="1200" dirty="0" err="1">
                <a:solidFill>
                  <a:schemeClr val="tx1"/>
                </a:solidFill>
                <a:effectLst/>
                <a:latin typeface="+mn-lt"/>
                <a:ea typeface="+mn-ea"/>
                <a:cs typeface="+mn-cs"/>
              </a:rPr>
              <a:t>Carbonara</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2022). People who speak more than one language typically score higher on standardized examinations and in educational settings. Their proficiency in language can translate into improved writing, reading, and analytical abilities in a variety of academic areas. Many organizations value multilingual individuals in today's worldwide workplace. Being multilingual leads to greater earning potential and career prospects in translation, international business, diplomacy, and tourism. In addition, being multilingual fosters an awareness of language and cultural variety as well as a global perspective. A more comprehensive and open-minded viewpoint results from multilingualism.</a:t>
            </a:r>
          </a:p>
        </p:txBody>
      </p:sp>
      <p:sp>
        <p:nvSpPr>
          <p:cNvPr id="4" name="Slide Number Placeholder 3"/>
          <p:cNvSpPr>
            <a:spLocks noGrp="1"/>
          </p:cNvSpPr>
          <p:nvPr>
            <p:ph type="sldNum" sz="quarter" idx="10"/>
          </p:nvPr>
        </p:nvSpPr>
        <p:spPr/>
        <p:txBody>
          <a:bodyPr/>
          <a:lstStyle/>
          <a:p>
            <a:fld id="{08B2357E-70F7-4991-BA6C-9FB7BB9FE66E}" type="slidenum">
              <a:rPr lang="en-US" smtClean="0"/>
              <a:t>3</a:t>
            </a:fld>
            <a:endParaRPr lang="en-US"/>
          </a:p>
        </p:txBody>
      </p:sp>
    </p:spTree>
    <p:extLst>
      <p:ext uri="{BB962C8B-B14F-4D97-AF65-F5344CB8AC3E}">
        <p14:creationId xmlns:p14="http://schemas.microsoft.com/office/powerpoint/2010/main" val="36752762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ability to communicate in many languages is crucial for hotel staff members. Effective communication goes beyond the simple exchange of words in today's globally interconnected society, where cultural variety is recognized, and foreign travel is commonplace (</a:t>
            </a:r>
            <a:r>
              <a:rPr lang="en-US" sz="1200" kern="1200" dirty="0" err="1">
                <a:solidFill>
                  <a:schemeClr val="tx1"/>
                </a:solidFill>
                <a:effectLst/>
                <a:latin typeface="+mn-lt"/>
                <a:ea typeface="+mn-ea"/>
                <a:cs typeface="+mn-cs"/>
              </a:rPr>
              <a:t>Martono</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2022). It is the keystone of providing great guest service and demonstrating cross-cultural competency. When it comes to greeting guests, processing orders, and attending to their needs, multilingual employees can provide foreign guests with a more customized and pleasurable encounter. Moreover, linguistic awareness is not limited to words. It includes a comprehension of tone, nonverbal cues, and cultural twists. Staff members are more equipped to handle delicate but important communication situations when they are aware of cultural norms, personal space, and sensitivities. Furthermore, a staff that knows of language barriers can adjust to the unique requirements of visitors, demonstrating the dedication of the hotel to diversity (Yang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2022). Staff members who are multilingual and culturally knowledgeable are better able to accommodate individual preferences, whether they are related to food restrictions, mobility issues, or religious beliefs. This enhances the reputation of the hotel and increases the happiness of customers.</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8B2357E-70F7-4991-BA6C-9FB7BB9FE66E}" type="slidenum">
              <a:rPr lang="en-US" smtClean="0"/>
              <a:t>4</a:t>
            </a:fld>
            <a:endParaRPr lang="en-US"/>
          </a:p>
        </p:txBody>
      </p:sp>
    </p:spTree>
    <p:extLst>
      <p:ext uri="{BB962C8B-B14F-4D97-AF65-F5344CB8AC3E}">
        <p14:creationId xmlns:p14="http://schemas.microsoft.com/office/powerpoint/2010/main" val="9081846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Because of the Cyrillic alphabet and the intricate grammar, learning Russian is quite difficult, but the level of difficulty differs from person to person and is greatly influenced by the background in language study of the individual. Maintaining appearances of formality and politeness is crucial in any professional situation involving Russian speakers, but it is particularly important in the hotel industry. When addressing someone in a formal setting, it is important to use their full name and last name. It is traditional to give each other a firm handshake, make direct eye contact, and give each other a small nod when introducing oneself in a formal setting. The use of formal language and titles is appropriate when addressing clients or guests. The act of arriving late for a meeting or appointment is impolite and unprofessional. Slang or an excessively casual tone could be interpreted.</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8B2357E-70F7-4991-BA6C-9FB7BB9FE66E}" type="slidenum">
              <a:rPr lang="en-US" smtClean="0"/>
              <a:t>5</a:t>
            </a:fld>
            <a:endParaRPr lang="en-US"/>
          </a:p>
        </p:txBody>
      </p:sp>
    </p:spTree>
    <p:extLst>
      <p:ext uri="{BB962C8B-B14F-4D97-AF65-F5344CB8AC3E}">
        <p14:creationId xmlns:p14="http://schemas.microsoft.com/office/powerpoint/2010/main" val="42402842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presentation concludes by highlighting the value of language awareness in the hospitality sector and the numerous advantages of multilingualism, with an emphasis on the Russian language. The capacity to overcome communication barriers and participate in deep, inclusive interactions is crucial. Furthermore, a thorough grasp of tone, nonverbal clues, and cultural quirks is included in language awareness, which greatly improves the visitor experience. Language proficiency and multilingualism are not only helpful but also becoming more and more essential in the highly competitive hospitality industry to suit the varied requirements of international visitors. This combination of abilities not only improves customer happiness and promotes cross-cultural understanding but it also gives hotel employees a clear competitive edge that raises salaries and advances their career opportunities. </a:t>
            </a:r>
          </a:p>
        </p:txBody>
      </p:sp>
      <p:sp>
        <p:nvSpPr>
          <p:cNvPr id="4" name="Slide Number Placeholder 3"/>
          <p:cNvSpPr>
            <a:spLocks noGrp="1"/>
          </p:cNvSpPr>
          <p:nvPr>
            <p:ph type="sldNum" sz="quarter" idx="10"/>
          </p:nvPr>
        </p:nvSpPr>
        <p:spPr/>
        <p:txBody>
          <a:bodyPr/>
          <a:lstStyle/>
          <a:p>
            <a:fld id="{08B2357E-70F7-4991-BA6C-9FB7BB9FE66E}" type="slidenum">
              <a:rPr lang="en-US" smtClean="0"/>
              <a:t>6</a:t>
            </a:fld>
            <a:endParaRPr lang="en-US"/>
          </a:p>
        </p:txBody>
      </p:sp>
    </p:spTree>
    <p:extLst>
      <p:ext uri="{BB962C8B-B14F-4D97-AF65-F5344CB8AC3E}">
        <p14:creationId xmlns:p14="http://schemas.microsoft.com/office/powerpoint/2010/main" val="30203255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23F103-BC34-4FE4-A40E-EDDEECFDA5D0}" type="datetimeFigureOut">
              <a:rPr lang="en-US" smtClean="0"/>
              <a:pPr/>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29536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77129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974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10/27/2023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50156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10/27/2023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132992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10/27/2023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61737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10/27/2023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12191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10/27/2023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94828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10/27/2023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31016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3614904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0334502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0707530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295637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9755672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840043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83018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BE451C3-0FF4-47C4-B829-773ADF60F88C}" type="datetimeFigureOut">
              <a:rPr lang="en-US" smtClean="0"/>
              <a:t>10/27/2023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57827496"/>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 id="2147483823" r:id="rId12"/>
    <p:sldLayoutId id="2147483824" r:id="rId13"/>
    <p:sldLayoutId id="2147483825" r:id="rId14"/>
    <p:sldLayoutId id="2147483826" r:id="rId15"/>
    <p:sldLayoutId id="2147483827"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uowtsd-my.sharepoint.com/:v:/r/personal/2206811_student_uwtsd_ac_uk/Documents/Recording-20231027_125842.webm?csf=1&amp;web=1&amp;e=Cvykpf&amp;nav=eyJyZWZlcnJhbEluZm8iOnsicmVmZXJyYWxBcHAiOiJTdHJlYW1XZWJBcHAiLCJyZWZlcnJhbFZpZXciOiJTaGFyZURpYWxvZyIsInJlZmVycmFsQXBwUGxhdGZvcm0iOiJXZWIiLCJyZWZlcnJhbE1vZGUiOiJ2aWV3In19"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82011" y="337246"/>
            <a:ext cx="8334560" cy="2296733"/>
          </a:xfrm>
        </p:spPr>
        <p:txBody>
          <a:bodyPr>
            <a:normAutofit/>
          </a:bodyPr>
          <a:lstStyle/>
          <a:p>
            <a:pPr algn="ctr"/>
            <a:r>
              <a:rPr lang="en-US" sz="3600" b="1" dirty="0">
                <a:latin typeface="Times New Roman" panose="02020603050405020304" pitchFamily="18" charset="0"/>
                <a:cs typeface="Times New Roman" panose="02020603050405020304" pitchFamily="18" charset="0"/>
              </a:rPr>
              <a:t>The benefits of multilingualism and the importance of language awareness</a:t>
            </a:r>
          </a:p>
        </p:txBody>
      </p:sp>
      <p:sp>
        <p:nvSpPr>
          <p:cNvPr id="4" name="Title 1"/>
          <p:cNvSpPr txBox="1">
            <a:spLocks/>
          </p:cNvSpPr>
          <p:nvPr/>
        </p:nvSpPr>
        <p:spPr>
          <a:xfrm>
            <a:off x="513482" y="6000871"/>
            <a:ext cx="9249950" cy="651389"/>
          </a:xfrm>
          <a:prstGeom prst="rect">
            <a:avLst/>
          </a:prstGeom>
        </p:spPr>
        <p:txBody>
          <a:bodyPr vert="horz" lIns="91440" tIns="45720" rIns="91440" bIns="45720" rtlCol="0" anchor="b">
            <a:normAutofit fontScale="25000" lnSpcReduction="20000"/>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6000" b="1" dirty="0">
                <a:latin typeface="Times New Roman" panose="02020603050405020304" pitchFamily="18" charset="0"/>
                <a:cs typeface="Times New Roman" panose="02020603050405020304" pitchFamily="18" charset="0"/>
              </a:rPr>
              <a:t>Diversity Hotel &amp; Spa London                           Mirela Mihaela Motohoi(2206811)</a:t>
            </a:r>
          </a:p>
          <a:p>
            <a:pPr algn="ctr"/>
            <a:r>
              <a:rPr lang="en-US" sz="6000" b="1" dirty="0">
                <a:latin typeface="Times New Roman" panose="02020603050405020304" pitchFamily="18" charset="0"/>
                <a:cs typeface="Times New Roman" panose="02020603050405020304" pitchFamily="18" charset="0"/>
              </a:rPr>
              <a:t>                                          BMIH5003</a:t>
            </a:r>
          </a:p>
          <a:p>
            <a:pPr algn="ctr"/>
            <a:r>
              <a:rPr lang="en-US" sz="6000" b="1" dirty="0">
                <a:latin typeface="Times New Roman" panose="02020603050405020304" pitchFamily="18" charset="0"/>
                <a:cs typeface="Times New Roman" panose="02020603050405020304" pitchFamily="18" charset="0"/>
              </a:rPr>
              <a:t>                    </a:t>
            </a:r>
            <a:endParaRPr lang="en-US" sz="60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2"/>
          <a:stretch>
            <a:fillRect/>
          </a:stretch>
        </p:blipFill>
        <p:spPr>
          <a:xfrm>
            <a:off x="2585085" y="2524246"/>
            <a:ext cx="5467350" cy="3476625"/>
          </a:xfrm>
          <a:prstGeom prst="rect">
            <a:avLst/>
          </a:prstGeom>
        </p:spPr>
      </p:pic>
    </p:spTree>
    <p:extLst>
      <p:ext uri="{BB962C8B-B14F-4D97-AF65-F5344CB8AC3E}">
        <p14:creationId xmlns:p14="http://schemas.microsoft.com/office/powerpoint/2010/main" val="7103639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6001" y="630768"/>
            <a:ext cx="6077800" cy="649392"/>
          </a:xfrm>
        </p:spPr>
        <p:txBody>
          <a:bodyPr>
            <a:normAutofit fontScale="90000"/>
          </a:bodyPr>
          <a:lstStyle/>
          <a:p>
            <a:pPr algn="ctr"/>
            <a:r>
              <a:rPr lang="en-US" sz="4400" b="1" dirty="0">
                <a:latin typeface="Times New Roman" panose="02020603050405020304" pitchFamily="18" charset="0"/>
                <a:cs typeface="Times New Roman" panose="02020603050405020304" pitchFamily="18" charset="0"/>
              </a:rPr>
              <a:t>Introduction</a:t>
            </a:r>
          </a:p>
        </p:txBody>
      </p:sp>
      <p:sp>
        <p:nvSpPr>
          <p:cNvPr id="5" name="Rectangle 4"/>
          <p:cNvSpPr/>
          <p:nvPr/>
        </p:nvSpPr>
        <p:spPr>
          <a:xfrm>
            <a:off x="420472" y="1819606"/>
            <a:ext cx="8814967" cy="4169714"/>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marL="457200" indent="-457200" algn="just">
              <a:lnSpc>
                <a:spcPct val="20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 benefits of multilingualism are defined in the presentation.</a:t>
            </a:r>
          </a:p>
          <a:p>
            <a:pPr marL="457200" indent="-457200" algn="just">
              <a:lnSpc>
                <a:spcPct val="20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 presentation will discuss the Russian language and its related aspects. </a:t>
            </a:r>
          </a:p>
          <a:p>
            <a:pPr marL="457200" indent="-457200" algn="just">
              <a:lnSpc>
                <a:spcPct val="20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There will be a discussion on the significance of language awareness for hotel staff.</a:t>
            </a:r>
          </a:p>
        </p:txBody>
      </p:sp>
    </p:spTree>
    <p:extLst>
      <p:ext uri="{BB962C8B-B14F-4D97-AF65-F5344CB8AC3E}">
        <p14:creationId xmlns:p14="http://schemas.microsoft.com/office/powerpoint/2010/main" val="4057058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8758" y="205740"/>
            <a:ext cx="5529160" cy="685800"/>
          </a:xfrm>
        </p:spPr>
        <p:txBody>
          <a:bodyPr>
            <a:normAutofit/>
          </a:bodyPr>
          <a:lstStyle/>
          <a:p>
            <a:r>
              <a:rPr lang="en-US" b="1" dirty="0">
                <a:latin typeface="Times New Roman" panose="02020603050405020304" pitchFamily="18" charset="0"/>
                <a:cs typeface="Times New Roman" panose="02020603050405020304" pitchFamily="18" charset="0"/>
              </a:rPr>
              <a:t>Benefits of Multilingualism</a:t>
            </a:r>
            <a:endParaRPr lang="en-US" sz="4400" b="1" dirty="0">
              <a:latin typeface="Times New Roman" panose="02020603050405020304" pitchFamily="18" charset="0"/>
              <a:cs typeface="Times New Roman" panose="02020603050405020304" pitchFamily="18" charset="0"/>
            </a:endParaRPr>
          </a:p>
        </p:txBody>
      </p:sp>
      <p:sp>
        <p:nvSpPr>
          <p:cNvPr id="4" name="Rectangle 3"/>
          <p:cNvSpPr/>
          <p:nvPr/>
        </p:nvSpPr>
        <p:spPr>
          <a:xfrm>
            <a:off x="420472" y="891539"/>
            <a:ext cx="9477908" cy="4526281"/>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marL="457200" indent="-457200" algn="just">
              <a:lnSpc>
                <a:spcPct val="20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Key benefits of multilingualism include;</a:t>
            </a:r>
          </a:p>
          <a:p>
            <a:pPr marL="457200" indent="-457200" algn="just">
              <a:lnSpc>
                <a:spcPct val="20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Improved communication</a:t>
            </a:r>
          </a:p>
          <a:p>
            <a:pPr marL="457200" indent="-457200" algn="just">
              <a:lnSpc>
                <a:spcPct val="20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Cultural awareness (Haukås et al., 2022)</a:t>
            </a:r>
          </a:p>
          <a:p>
            <a:pPr marL="457200" indent="-457200" algn="just">
              <a:lnSpc>
                <a:spcPct val="20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Flexibility</a:t>
            </a:r>
          </a:p>
          <a:p>
            <a:pPr marL="457200" indent="-457200" algn="just">
              <a:lnSpc>
                <a:spcPct val="20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Expansion of business internationally</a:t>
            </a:r>
          </a:p>
          <a:p>
            <a:pPr marL="457200" indent="-457200" algn="just">
              <a:lnSpc>
                <a:spcPct val="20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International trading</a:t>
            </a:r>
          </a:p>
        </p:txBody>
      </p:sp>
      <p:pic>
        <p:nvPicPr>
          <p:cNvPr id="3" name="Picture 2"/>
          <p:cNvPicPr>
            <a:picLocks noChangeAspect="1"/>
          </p:cNvPicPr>
          <p:nvPr/>
        </p:nvPicPr>
        <p:blipFill>
          <a:blip r:embed="rId3"/>
          <a:stretch>
            <a:fillRect/>
          </a:stretch>
        </p:blipFill>
        <p:spPr>
          <a:xfrm>
            <a:off x="4293338" y="4714875"/>
            <a:ext cx="6162675" cy="2143125"/>
          </a:xfrm>
          <a:prstGeom prst="rect">
            <a:avLst/>
          </a:prstGeom>
        </p:spPr>
      </p:pic>
    </p:spTree>
    <p:extLst>
      <p:ext uri="{BB962C8B-B14F-4D97-AF65-F5344CB8AC3E}">
        <p14:creationId xmlns:p14="http://schemas.microsoft.com/office/powerpoint/2010/main" val="638028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0845" y="242148"/>
            <a:ext cx="7540839" cy="672252"/>
          </a:xfrm>
        </p:spPr>
        <p:txBody>
          <a:bodyPr>
            <a:normAutofit fontScale="90000"/>
          </a:bodyPr>
          <a:lstStyle/>
          <a:p>
            <a:pPr algn="ctr"/>
            <a:r>
              <a:rPr lang="en-US" b="1" dirty="0">
                <a:latin typeface="Times New Roman" panose="02020603050405020304" pitchFamily="18" charset="0"/>
                <a:cs typeface="Times New Roman" panose="02020603050405020304" pitchFamily="18" charset="0"/>
              </a:rPr>
              <a:t>Importance of Language Awareness Skills</a:t>
            </a:r>
            <a:endParaRPr lang="en-US" sz="4400" b="1" dirty="0">
              <a:latin typeface="Times New Roman" panose="02020603050405020304" pitchFamily="18" charset="0"/>
              <a:cs typeface="Times New Roman" panose="02020603050405020304" pitchFamily="18" charset="0"/>
            </a:endParaRPr>
          </a:p>
        </p:txBody>
      </p:sp>
      <p:sp>
        <p:nvSpPr>
          <p:cNvPr id="4" name="Rectangle 3"/>
          <p:cNvSpPr/>
          <p:nvPr/>
        </p:nvSpPr>
        <p:spPr>
          <a:xfrm>
            <a:off x="420472" y="1188720"/>
            <a:ext cx="8781584" cy="5234940"/>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Language awareness enables hotel employees to effectively communicate with a broad customer by bridging language gaps (</a:t>
            </a:r>
            <a:r>
              <a:rPr lang="en-US" sz="2000" dirty="0" err="1">
                <a:latin typeface="Times New Roman" panose="02020603050405020304" pitchFamily="18" charset="0"/>
                <a:cs typeface="Times New Roman" panose="02020603050405020304" pitchFamily="18" charset="0"/>
              </a:rPr>
              <a:t>Martono</a:t>
            </a:r>
            <a:r>
              <a:rPr lang="en-US" sz="2000" dirty="0">
                <a:latin typeface="Times New Roman" panose="02020603050405020304" pitchFamily="18" charset="0"/>
                <a:cs typeface="Times New Roman" panose="02020603050405020304" pitchFamily="18" charset="0"/>
              </a:rPr>
              <a:t> et al., 2022).</a:t>
            </a:r>
          </a:p>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Building a relationship in this way makes for easier, </a:t>
            </a:r>
            <a:r>
              <a:rPr lang="en-US" sz="2000" dirty="0" err="1">
                <a:latin typeface="Times New Roman" panose="02020603050405020304" pitchFamily="18" charset="0"/>
                <a:cs typeface="Times New Roman" panose="02020603050405020304" pitchFamily="18" charset="0"/>
              </a:rPr>
              <a:t>favourable</a:t>
            </a:r>
            <a:r>
              <a:rPr lang="en-US" sz="2000" dirty="0">
                <a:latin typeface="Times New Roman" panose="02020603050405020304" pitchFamily="18" charset="0"/>
                <a:cs typeface="Times New Roman" panose="02020603050405020304" pitchFamily="18" charset="0"/>
              </a:rPr>
              <a:t> feedback from customers.</a:t>
            </a:r>
          </a:p>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Language awareness includes a comprehension of tone, nonverbal cues, and cultural twists.</a:t>
            </a:r>
          </a:p>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It helps reduce miscommunications and eventually improves the entire visitor experience (Yang et al., 2022).</a:t>
            </a:r>
          </a:p>
        </p:txBody>
      </p:sp>
    </p:spTree>
    <p:extLst>
      <p:ext uri="{BB962C8B-B14F-4D97-AF65-F5344CB8AC3E}">
        <p14:creationId xmlns:p14="http://schemas.microsoft.com/office/powerpoint/2010/main" val="3493539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0845" y="242148"/>
            <a:ext cx="7540839" cy="672252"/>
          </a:xfrm>
        </p:spPr>
        <p:txBody>
          <a:bodyPr>
            <a:normAutofit/>
          </a:bodyPr>
          <a:lstStyle/>
          <a:p>
            <a:pPr algn="ctr"/>
            <a:r>
              <a:rPr lang="en-US" b="1" dirty="0">
                <a:latin typeface="Times New Roman" panose="02020603050405020304" pitchFamily="18" charset="0"/>
                <a:cs typeface="Times New Roman" panose="02020603050405020304" pitchFamily="18" charset="0"/>
              </a:rPr>
              <a:t>European Language - Russian</a:t>
            </a:r>
            <a:endParaRPr lang="en-US" sz="4400" b="1" dirty="0">
              <a:latin typeface="Times New Roman" panose="02020603050405020304" pitchFamily="18" charset="0"/>
              <a:cs typeface="Times New Roman" panose="02020603050405020304" pitchFamily="18" charset="0"/>
            </a:endParaRPr>
          </a:p>
        </p:txBody>
      </p:sp>
      <p:sp>
        <p:nvSpPr>
          <p:cNvPr id="4" name="Rectangle 3"/>
          <p:cNvSpPr/>
          <p:nvPr/>
        </p:nvSpPr>
        <p:spPr>
          <a:xfrm>
            <a:off x="466192" y="914400"/>
            <a:ext cx="8654948" cy="5646420"/>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Russian is one of the languages that is used the most, with almost 258 million native speakers.</a:t>
            </a:r>
          </a:p>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Russian is also spoken in post-Soviet nations like Belarus, Kazakhstan, and Ukraine (</a:t>
            </a:r>
            <a:r>
              <a:rPr lang="en-US" sz="2000" dirty="0" err="1">
                <a:latin typeface="Times New Roman" panose="02020603050405020304" pitchFamily="18" charset="0"/>
                <a:cs typeface="Times New Roman" panose="02020603050405020304" pitchFamily="18" charset="0"/>
              </a:rPr>
              <a:t>Hentschel</a:t>
            </a:r>
            <a:r>
              <a:rPr lang="en-US" sz="2000" dirty="0">
                <a:latin typeface="Times New Roman" panose="02020603050405020304" pitchFamily="18" charset="0"/>
                <a:cs typeface="Times New Roman" panose="02020603050405020304" pitchFamily="18" charset="0"/>
              </a:rPr>
              <a:t> and </a:t>
            </a:r>
            <a:r>
              <a:rPr lang="en-US" sz="2000" dirty="0" err="1">
                <a:latin typeface="Times New Roman" panose="02020603050405020304" pitchFamily="18" charset="0"/>
                <a:cs typeface="Times New Roman" panose="02020603050405020304" pitchFamily="18" charset="0"/>
              </a:rPr>
              <a:t>Palinska</a:t>
            </a:r>
            <a:r>
              <a:rPr lang="en-US" sz="2000" dirty="0">
                <a:latin typeface="Times New Roman" panose="02020603050405020304" pitchFamily="18" charset="0"/>
                <a:cs typeface="Times New Roman" panose="02020603050405020304" pitchFamily="18" charset="0"/>
              </a:rPr>
              <a:t>, 2022).</a:t>
            </a:r>
          </a:p>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Learning about Russia is challenging for non-native speakers.</a:t>
            </a:r>
          </a:p>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Maintaining appearances of formality is important in the Russian language.</a:t>
            </a:r>
          </a:p>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 use of formal language and titles is appropriate when addressing clients or guests.</a:t>
            </a:r>
          </a:p>
        </p:txBody>
      </p:sp>
      <p:pic>
        <p:nvPicPr>
          <p:cNvPr id="3" name="Picture 2"/>
          <p:cNvPicPr>
            <a:picLocks noChangeAspect="1"/>
          </p:cNvPicPr>
          <p:nvPr/>
        </p:nvPicPr>
        <p:blipFill>
          <a:blip r:embed="rId3"/>
          <a:stretch>
            <a:fillRect/>
          </a:stretch>
        </p:blipFill>
        <p:spPr>
          <a:xfrm rot="5400000">
            <a:off x="9281160" y="3241358"/>
            <a:ext cx="3070860" cy="1555580"/>
          </a:xfrm>
          <a:prstGeom prst="rect">
            <a:avLst/>
          </a:prstGeom>
        </p:spPr>
      </p:pic>
    </p:spTree>
    <p:extLst>
      <p:ext uri="{BB962C8B-B14F-4D97-AF65-F5344CB8AC3E}">
        <p14:creationId xmlns:p14="http://schemas.microsoft.com/office/powerpoint/2010/main" val="3671672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0845" y="242148"/>
            <a:ext cx="7540839" cy="672252"/>
          </a:xfrm>
        </p:spPr>
        <p:txBody>
          <a:bodyPr>
            <a:normAutofit/>
          </a:bodyPr>
          <a:lstStyle/>
          <a:p>
            <a:pPr algn="ctr"/>
            <a:r>
              <a:rPr lang="en-US" b="1" dirty="0">
                <a:latin typeface="Times New Roman" panose="02020603050405020304" pitchFamily="18" charset="0"/>
                <a:cs typeface="Times New Roman" panose="02020603050405020304" pitchFamily="18" charset="0"/>
              </a:rPr>
              <a:t>Conclusion</a:t>
            </a:r>
            <a:endParaRPr lang="en-US" sz="4400" b="1" dirty="0">
              <a:latin typeface="Times New Roman" panose="02020603050405020304" pitchFamily="18" charset="0"/>
              <a:cs typeface="Times New Roman" panose="02020603050405020304" pitchFamily="18" charset="0"/>
            </a:endParaRPr>
          </a:p>
        </p:txBody>
      </p:sp>
      <p:sp>
        <p:nvSpPr>
          <p:cNvPr id="4" name="Rectangle 3"/>
          <p:cNvSpPr/>
          <p:nvPr/>
        </p:nvSpPr>
        <p:spPr>
          <a:xfrm>
            <a:off x="420472" y="1188720"/>
            <a:ext cx="8781584" cy="5234940"/>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Improved communication, cultural sensitivity, adaptability, and the potential to grow a firm globally are all benefits of multilingualism. </a:t>
            </a:r>
          </a:p>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Language proficiency and multilingualism become important in the hospitality industry.</a:t>
            </a:r>
          </a:p>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Pursuing multilingualism and language awareness is an investment that benefits people as well as the international hospitality sector.</a:t>
            </a:r>
          </a:p>
        </p:txBody>
      </p:sp>
    </p:spTree>
    <p:extLst>
      <p:ext uri="{BB962C8B-B14F-4D97-AF65-F5344CB8AC3E}">
        <p14:creationId xmlns:p14="http://schemas.microsoft.com/office/powerpoint/2010/main" val="3991466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921573" y="182880"/>
            <a:ext cx="6222428" cy="3246120"/>
          </a:xfrm>
        </p:spPr>
        <p:txBody>
          <a:bodyPr/>
          <a:lstStyle/>
          <a:p>
            <a:pPr algn="ctr"/>
            <a:r>
              <a:rPr lang="en-US" sz="6600" b="1" dirty="0">
                <a:latin typeface="Times New Roman" panose="02020603050405020304" pitchFamily="18" charset="0"/>
                <a:cs typeface="Times New Roman" panose="02020603050405020304" pitchFamily="18" charset="0"/>
              </a:rPr>
              <a:t>THANK YOU</a:t>
            </a:r>
            <a:endParaRPr lang="en-US" sz="6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61930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4601" y="196428"/>
            <a:ext cx="5231980" cy="580812"/>
          </a:xfrm>
        </p:spPr>
        <p:txBody>
          <a:bodyPr>
            <a:normAutofit fontScale="90000"/>
          </a:bodyPr>
          <a:lstStyle/>
          <a:p>
            <a:pPr algn="ctr"/>
            <a:r>
              <a:rPr lang="en-US" sz="4400" b="1" dirty="0">
                <a:latin typeface="Times New Roman" panose="02020603050405020304" pitchFamily="18" charset="0"/>
                <a:cs typeface="Times New Roman" panose="02020603050405020304" pitchFamily="18" charset="0"/>
              </a:rPr>
              <a:t>References</a:t>
            </a:r>
          </a:p>
        </p:txBody>
      </p:sp>
      <p:sp>
        <p:nvSpPr>
          <p:cNvPr id="5" name="Rectangle 4"/>
          <p:cNvSpPr/>
          <p:nvPr/>
        </p:nvSpPr>
        <p:spPr>
          <a:xfrm>
            <a:off x="534772" y="1097280"/>
            <a:ext cx="8781584" cy="5234940"/>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marL="457200" indent="-457200" algn="just">
              <a:lnSpc>
                <a:spcPct val="150000"/>
              </a:lnSpc>
              <a:buFont typeface="Wingdings" panose="05000000000000000000" pitchFamily="2" charset="2"/>
              <a:buChar char="q"/>
            </a:pPr>
            <a:r>
              <a:rPr lang="en-US" sz="1600" dirty="0" err="1">
                <a:latin typeface="Times New Roman" panose="02020603050405020304" pitchFamily="18" charset="0"/>
                <a:cs typeface="Times New Roman" panose="02020603050405020304" pitchFamily="18" charset="0"/>
              </a:rPr>
              <a:t>Carbonara</a:t>
            </a:r>
            <a:r>
              <a:rPr lang="en-US" sz="1600" dirty="0">
                <a:latin typeface="Times New Roman" panose="02020603050405020304" pitchFamily="18" charset="0"/>
                <a:cs typeface="Times New Roman" panose="02020603050405020304" pitchFamily="18" charset="0"/>
              </a:rPr>
              <a:t>, V., </a:t>
            </a:r>
            <a:r>
              <a:rPr lang="en-US" sz="1600" dirty="0" err="1">
                <a:latin typeface="Times New Roman" panose="02020603050405020304" pitchFamily="18" charset="0"/>
                <a:cs typeface="Times New Roman" panose="02020603050405020304" pitchFamily="18" charset="0"/>
              </a:rPr>
              <a:t>Scibetta</a:t>
            </a:r>
            <a:r>
              <a:rPr lang="en-US" sz="1600" dirty="0">
                <a:latin typeface="Times New Roman" panose="02020603050405020304" pitchFamily="18" charset="0"/>
                <a:cs typeface="Times New Roman" panose="02020603050405020304" pitchFamily="18" charset="0"/>
              </a:rPr>
              <a:t>, A. and </a:t>
            </a:r>
            <a:r>
              <a:rPr lang="en-US" sz="1600" dirty="0" err="1">
                <a:latin typeface="Times New Roman" panose="02020603050405020304" pitchFamily="18" charset="0"/>
                <a:cs typeface="Times New Roman" panose="02020603050405020304" pitchFamily="18" charset="0"/>
              </a:rPr>
              <a:t>Torregrossa</a:t>
            </a:r>
            <a:r>
              <a:rPr lang="en-US" sz="1600" dirty="0">
                <a:latin typeface="Times New Roman" panose="02020603050405020304" pitchFamily="18" charset="0"/>
                <a:cs typeface="Times New Roman" panose="02020603050405020304" pitchFamily="18" charset="0"/>
              </a:rPr>
              <a:t>, J., 2022. The benefits of multilingual pedagogies for multilingual children’s narrative abilities. International Journal of Multilingualism, pp.1-25.</a:t>
            </a:r>
          </a:p>
          <a:p>
            <a:pPr marL="457200" indent="-457200" algn="just">
              <a:lnSpc>
                <a:spcPct val="150000"/>
              </a:lnSpc>
              <a:buFont typeface="Wingdings" panose="05000000000000000000" pitchFamily="2" charset="2"/>
              <a:buChar char="q"/>
            </a:pPr>
            <a:r>
              <a:rPr lang="en-US" sz="1600" dirty="0">
                <a:latin typeface="Times New Roman" panose="02020603050405020304" pitchFamily="18" charset="0"/>
                <a:cs typeface="Times New Roman" panose="02020603050405020304" pitchFamily="18" charset="0"/>
              </a:rPr>
              <a:t>Haukås, Å., </a:t>
            </a:r>
            <a:r>
              <a:rPr lang="en-US" sz="1600" dirty="0" err="1">
                <a:latin typeface="Times New Roman" panose="02020603050405020304" pitchFamily="18" charset="0"/>
                <a:cs typeface="Times New Roman" panose="02020603050405020304" pitchFamily="18" charset="0"/>
              </a:rPr>
              <a:t>Storto</a:t>
            </a:r>
            <a:r>
              <a:rPr lang="en-US" sz="1600" dirty="0">
                <a:latin typeface="Times New Roman" panose="02020603050405020304" pitchFamily="18" charset="0"/>
                <a:cs typeface="Times New Roman" panose="02020603050405020304" pitchFamily="18" charset="0"/>
              </a:rPr>
              <a:t>, A. and </a:t>
            </a:r>
            <a:r>
              <a:rPr lang="en-US" sz="1600" dirty="0" err="1">
                <a:latin typeface="Times New Roman" panose="02020603050405020304" pitchFamily="18" charset="0"/>
                <a:cs typeface="Times New Roman" panose="02020603050405020304" pitchFamily="18" charset="0"/>
              </a:rPr>
              <a:t>Tiurikova</a:t>
            </a:r>
            <a:r>
              <a:rPr lang="en-US" sz="1600" dirty="0">
                <a:latin typeface="Times New Roman" panose="02020603050405020304" pitchFamily="18" charset="0"/>
                <a:cs typeface="Times New Roman" panose="02020603050405020304" pitchFamily="18" charset="0"/>
              </a:rPr>
              <a:t>, I., 2022. School students’ beliefs about the benefits of multilingualism. Journal of Multilingual and Multicultural Development, pp.1-14.</a:t>
            </a:r>
          </a:p>
          <a:p>
            <a:pPr marL="457200" indent="-457200" algn="just">
              <a:lnSpc>
                <a:spcPct val="150000"/>
              </a:lnSpc>
              <a:buFont typeface="Wingdings" panose="05000000000000000000" pitchFamily="2" charset="2"/>
              <a:buChar char="q"/>
            </a:pPr>
            <a:r>
              <a:rPr lang="en-US" sz="1600" dirty="0" err="1">
                <a:latin typeface="Times New Roman" panose="02020603050405020304" pitchFamily="18" charset="0"/>
                <a:cs typeface="Times New Roman" panose="02020603050405020304" pitchFamily="18" charset="0"/>
              </a:rPr>
              <a:t>Hentschel</a:t>
            </a:r>
            <a:r>
              <a:rPr lang="en-US" sz="1600" dirty="0">
                <a:latin typeface="Times New Roman" panose="02020603050405020304" pitchFamily="18" charset="0"/>
                <a:cs typeface="Times New Roman" panose="02020603050405020304" pitchFamily="18" charset="0"/>
              </a:rPr>
              <a:t>, G. and </a:t>
            </a:r>
            <a:r>
              <a:rPr lang="en-US" sz="1600" dirty="0" err="1">
                <a:latin typeface="Times New Roman" panose="02020603050405020304" pitchFamily="18" charset="0"/>
                <a:cs typeface="Times New Roman" panose="02020603050405020304" pitchFamily="18" charset="0"/>
              </a:rPr>
              <a:t>Palinska</a:t>
            </a:r>
            <a:r>
              <a:rPr lang="en-US" sz="1600" dirty="0">
                <a:latin typeface="Times New Roman" panose="02020603050405020304" pitchFamily="18" charset="0"/>
                <a:cs typeface="Times New Roman" panose="02020603050405020304" pitchFamily="18" charset="0"/>
              </a:rPr>
              <a:t>, O., 2022. The linguistic situation on the Ukrainian Black Sea coast–Ukrainian, Russian and </a:t>
            </a:r>
            <a:r>
              <a:rPr lang="en-US" sz="1600" dirty="0" err="1">
                <a:latin typeface="Times New Roman" panose="02020603050405020304" pitchFamily="18" charset="0"/>
                <a:cs typeface="Times New Roman" panose="02020603050405020304" pitchFamily="18" charset="0"/>
              </a:rPr>
              <a:t>Suržyk</a:t>
            </a:r>
            <a:r>
              <a:rPr lang="en-US" sz="1600" dirty="0">
                <a:latin typeface="Times New Roman" panose="02020603050405020304" pitchFamily="18" charset="0"/>
                <a:cs typeface="Times New Roman" panose="02020603050405020304" pitchFamily="18" charset="0"/>
              </a:rPr>
              <a:t> as “native language” "primary code”, frequently used codes and codes of linguistic socialization during childhood. Russian Linguistics, 46(3), pp.259-290.</a:t>
            </a:r>
          </a:p>
          <a:p>
            <a:pPr marL="457200" indent="-457200" algn="just">
              <a:lnSpc>
                <a:spcPct val="150000"/>
              </a:lnSpc>
              <a:buFont typeface="Wingdings" panose="05000000000000000000" pitchFamily="2" charset="2"/>
              <a:buChar char="q"/>
            </a:pPr>
            <a:r>
              <a:rPr lang="en-US" sz="1600" dirty="0" err="1">
                <a:latin typeface="Times New Roman" panose="02020603050405020304" pitchFamily="18" charset="0"/>
                <a:cs typeface="Times New Roman" panose="02020603050405020304" pitchFamily="18" charset="0"/>
              </a:rPr>
              <a:t>Martono</a:t>
            </a:r>
            <a:r>
              <a:rPr lang="en-US" sz="1600" dirty="0">
                <a:latin typeface="Times New Roman" panose="02020603050405020304" pitchFamily="18" charset="0"/>
                <a:cs typeface="Times New Roman" panose="02020603050405020304" pitchFamily="18" charset="0"/>
              </a:rPr>
              <a:t>, M., </a:t>
            </a:r>
            <a:r>
              <a:rPr lang="en-US" sz="1600" dirty="0" err="1">
                <a:latin typeface="Times New Roman" panose="02020603050405020304" pitchFamily="18" charset="0"/>
                <a:cs typeface="Times New Roman" panose="02020603050405020304" pitchFamily="18" charset="0"/>
              </a:rPr>
              <a:t>Dewantara</a:t>
            </a:r>
            <a:r>
              <a:rPr lang="en-US" sz="1600" dirty="0">
                <a:latin typeface="Times New Roman" panose="02020603050405020304" pitchFamily="18" charset="0"/>
                <a:cs typeface="Times New Roman" panose="02020603050405020304" pitchFamily="18" charset="0"/>
              </a:rPr>
              <a:t>, J.A., </a:t>
            </a:r>
            <a:r>
              <a:rPr lang="en-US" sz="1600" dirty="0" err="1">
                <a:latin typeface="Times New Roman" panose="02020603050405020304" pitchFamily="18" charset="0"/>
                <a:cs typeface="Times New Roman" panose="02020603050405020304" pitchFamily="18" charset="0"/>
              </a:rPr>
              <a:t>Efriani</a:t>
            </a:r>
            <a:r>
              <a:rPr lang="en-US" sz="1600" dirty="0">
                <a:latin typeface="Times New Roman" panose="02020603050405020304" pitchFamily="18" charset="0"/>
                <a:cs typeface="Times New Roman" panose="02020603050405020304" pitchFamily="18" charset="0"/>
              </a:rPr>
              <a:t>, E. and </a:t>
            </a:r>
            <a:r>
              <a:rPr lang="en-US" sz="1600" dirty="0" err="1">
                <a:latin typeface="Times New Roman" panose="02020603050405020304" pitchFamily="18" charset="0"/>
                <a:cs typeface="Times New Roman" panose="02020603050405020304" pitchFamily="18" charset="0"/>
              </a:rPr>
              <a:t>Prasetiyo</a:t>
            </a:r>
            <a:r>
              <a:rPr lang="en-US" sz="1600" dirty="0">
                <a:latin typeface="Times New Roman" panose="02020603050405020304" pitchFamily="18" charset="0"/>
                <a:cs typeface="Times New Roman" panose="02020603050405020304" pitchFamily="18" charset="0"/>
              </a:rPr>
              <a:t>, W.H., 2022. The national identity on the border: Indonesian language awareness and attitudes through multi‐ethnic community involvement. Journal of Community Psychology, 50(1), pp.111-125.</a:t>
            </a:r>
          </a:p>
          <a:p>
            <a:pPr marL="457200" indent="-457200" algn="just">
              <a:lnSpc>
                <a:spcPct val="150000"/>
              </a:lnSpc>
              <a:buFont typeface="Wingdings" panose="05000000000000000000" pitchFamily="2" charset="2"/>
              <a:buChar char="q"/>
            </a:pPr>
            <a:r>
              <a:rPr lang="en-US" sz="1600" dirty="0">
                <a:latin typeface="Times New Roman" panose="02020603050405020304" pitchFamily="18" charset="0"/>
                <a:cs typeface="Times New Roman" panose="02020603050405020304" pitchFamily="18" charset="0"/>
              </a:rPr>
              <a:t>Yang, Z., Wang, J., Tang, Y., Chen, K., Zhao, H. and </a:t>
            </a:r>
            <a:r>
              <a:rPr lang="en-US" sz="1600" dirty="0" err="1">
                <a:latin typeface="Times New Roman" panose="02020603050405020304" pitchFamily="18" charset="0"/>
                <a:cs typeface="Times New Roman" panose="02020603050405020304" pitchFamily="18" charset="0"/>
              </a:rPr>
              <a:t>Torr</a:t>
            </a:r>
            <a:r>
              <a:rPr lang="en-US" sz="1600" dirty="0">
                <a:latin typeface="Times New Roman" panose="02020603050405020304" pitchFamily="18" charset="0"/>
                <a:cs typeface="Times New Roman" panose="02020603050405020304" pitchFamily="18" charset="0"/>
              </a:rPr>
              <a:t>, P.H., 2022. </a:t>
            </a:r>
            <a:r>
              <a:rPr lang="en-US" sz="1600" dirty="0" err="1">
                <a:latin typeface="Times New Roman" panose="02020603050405020304" pitchFamily="18" charset="0"/>
                <a:cs typeface="Times New Roman" panose="02020603050405020304" pitchFamily="18" charset="0"/>
              </a:rPr>
              <a:t>Lavt</a:t>
            </a:r>
            <a:r>
              <a:rPr lang="en-US" sz="1600" dirty="0">
                <a:latin typeface="Times New Roman" panose="02020603050405020304" pitchFamily="18" charset="0"/>
                <a:cs typeface="Times New Roman" panose="02020603050405020304" pitchFamily="18" charset="0"/>
              </a:rPr>
              <a:t>: Language-aware vision transformer for referring image segmentation. In Proceedings of the IEEE/CVF Conference on Computer Vision and Pattern Recognition (pp. 18155-18165).</a:t>
            </a:r>
          </a:p>
        </p:txBody>
      </p:sp>
    </p:spTree>
    <p:extLst>
      <p:ext uri="{BB962C8B-B14F-4D97-AF65-F5344CB8AC3E}">
        <p14:creationId xmlns:p14="http://schemas.microsoft.com/office/powerpoint/2010/main" val="2657861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CA411-9880-F6CE-49F4-0589C1A24FB3}"/>
              </a:ext>
            </a:extLst>
          </p:cNvPr>
          <p:cNvSpPr>
            <a:spLocks noGrp="1"/>
          </p:cNvSpPr>
          <p:nvPr>
            <p:ph type="title"/>
          </p:nvPr>
        </p:nvSpPr>
        <p:spPr/>
        <p:txBody>
          <a:bodyPr/>
          <a:lstStyle/>
          <a:p>
            <a:r>
              <a:rPr lang="en-GB" dirty="0"/>
              <a:t>The presentation link:</a:t>
            </a:r>
          </a:p>
        </p:txBody>
      </p:sp>
      <p:sp>
        <p:nvSpPr>
          <p:cNvPr id="3" name="Text Placeholder 2">
            <a:extLst>
              <a:ext uri="{FF2B5EF4-FFF2-40B4-BE49-F238E27FC236}">
                <a16:creationId xmlns:a16="http://schemas.microsoft.com/office/drawing/2014/main" id="{6BAB49EE-DFD0-A4EF-4566-F06DF0E70779}"/>
              </a:ext>
            </a:extLst>
          </p:cNvPr>
          <p:cNvSpPr>
            <a:spLocks noGrp="1"/>
          </p:cNvSpPr>
          <p:nvPr>
            <p:ph type="body" idx="1"/>
          </p:nvPr>
        </p:nvSpPr>
        <p:spPr/>
        <p:txBody>
          <a:bodyPr/>
          <a:lstStyle/>
          <a:p>
            <a:r>
              <a:rPr lang="en-GB" dirty="0">
                <a:hlinkClick r:id="rId2"/>
              </a:rPr>
              <a:t>Recording-20231027_125842.webm</a:t>
            </a:r>
            <a:endParaRPr lang="en-GB" dirty="0"/>
          </a:p>
        </p:txBody>
      </p:sp>
    </p:spTree>
    <p:extLst>
      <p:ext uri="{BB962C8B-B14F-4D97-AF65-F5344CB8AC3E}">
        <p14:creationId xmlns:p14="http://schemas.microsoft.com/office/powerpoint/2010/main" val="52753211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180</TotalTime>
  <Words>1386</Words>
  <Application>Microsoft Office PowerPoint</Application>
  <PresentationFormat>Widescreen</PresentationFormat>
  <Paragraphs>49</Paragraphs>
  <Slides>9</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Times New Roman</vt:lpstr>
      <vt:lpstr>Trebuchet MS</vt:lpstr>
      <vt:lpstr>Wingdings</vt:lpstr>
      <vt:lpstr>Wingdings 3</vt:lpstr>
      <vt:lpstr>Facet</vt:lpstr>
      <vt:lpstr>The benefits of multilingualism and the importance of language awareness</vt:lpstr>
      <vt:lpstr>Introduction</vt:lpstr>
      <vt:lpstr>Benefits of Multilingualism</vt:lpstr>
      <vt:lpstr>Importance of Language Awareness Skills</vt:lpstr>
      <vt:lpstr>European Language - Russian</vt:lpstr>
      <vt:lpstr>Conclusion</vt:lpstr>
      <vt:lpstr>THANK YOU</vt:lpstr>
      <vt:lpstr>References</vt:lpstr>
      <vt:lpstr>The presentation link: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abc</dc:creator>
  <cp:lastModifiedBy>Mirela-Mihaela Motohoi</cp:lastModifiedBy>
  <cp:revision>52</cp:revision>
  <dcterms:created xsi:type="dcterms:W3CDTF">2023-10-09T20:03:57Z</dcterms:created>
  <dcterms:modified xsi:type="dcterms:W3CDTF">2023-10-27T12:43:26Z</dcterms:modified>
</cp:coreProperties>
</file>