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data1.xml" ContentType="application/vnd.openxmlformats-officedocument.drawingml.diagramData+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media/image10.svg" ContentType="image/svg+xml"/>
  <Override PartName="/ppt/media/image12.svg" ContentType="image/svg+xml"/>
  <Override PartName="/ppt/media/image14.svg" ContentType="image/svg+xml"/>
  <Override PartName="/ppt/media/image4.svg" ContentType="image/svg+xml"/>
  <Override PartName="/ppt/media/image6.svg" ContentType="image/svg+xml"/>
  <Override PartName="/ppt/media/image8.svg" ContentType="image/svg+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7"/>
  </p:notesMasterIdLst>
  <p:sldIdLst>
    <p:sldId id="256" r:id="rId3"/>
    <p:sldId id="257" r:id="rId4"/>
    <p:sldId id="258" r:id="rId5"/>
    <p:sldId id="275" r:id="rId6"/>
    <p:sldId id="276" r:id="rId8"/>
    <p:sldId id="277" r:id="rId9"/>
    <p:sldId id="278" r:id="rId10"/>
    <p:sldId id="279" r:id="rId11"/>
    <p:sldId id="280" r:id="rId12"/>
    <p:sldId id="281" r:id="rId13"/>
    <p:sldId id="282" r:id="rId14"/>
    <p:sldId id="283" r:id="rId15"/>
    <p:sldId id="259" r:id="rId16"/>
    <p:sldId id="260" r:id="rId17"/>
    <p:sldId id="261" r:id="rId18"/>
    <p:sldId id="267" r:id="rId19"/>
    <p:sldId id="262" r:id="rId20"/>
    <p:sldId id="266" r:id="rId21"/>
    <p:sldId id="263" r:id="rId22"/>
    <p:sldId id="268" r:id="rId23"/>
    <p:sldId id="269" r:id="rId24"/>
    <p:sldId id="270" r:id="rId25"/>
    <p:sldId id="271" r:id="rId26"/>
    <p:sldId id="272" r:id="rId27"/>
    <p:sldId id="273" r:id="rId28"/>
    <p:sldId id="264" r:id="rId29"/>
    <p:sldId id="265" r:id="rId30"/>
    <p:sldId id="274" r:id="rId3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61" d="100"/>
          <a:sy n="61" d="100"/>
        </p:scale>
        <p:origin x="109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notesMaster" Target="notesMasters/notesMaster1.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4" Type="http://schemas.openxmlformats.org/officeDocument/2006/relationships/tableStyles" Target="tableStyles.xml"/><Relationship Id="rId33" Type="http://schemas.openxmlformats.org/officeDocument/2006/relationships/viewProps" Target="viewProps.xml"/><Relationship Id="rId32" Type="http://schemas.openxmlformats.org/officeDocument/2006/relationships/presProps" Target="presProps.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iagrams/_rels/data1.xml.rels><?xml version="1.0" encoding="UTF-8" standalone="yes"?>
<Relationships xmlns="http://schemas.openxmlformats.org/package/2006/relationships"><Relationship Id="rId9" Type="http://schemas.openxmlformats.org/officeDocument/2006/relationships/image" Target="../media/image11.png"/><Relationship Id="rId8" Type="http://schemas.openxmlformats.org/officeDocument/2006/relationships/image" Target="../media/image10.svg"/><Relationship Id="rId7" Type="http://schemas.openxmlformats.org/officeDocument/2006/relationships/image" Target="../media/image9.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 Id="rId3" Type="http://schemas.openxmlformats.org/officeDocument/2006/relationships/image" Target="../media/image5.png"/><Relationship Id="rId2" Type="http://schemas.openxmlformats.org/officeDocument/2006/relationships/image" Target="../media/image4.svg"/><Relationship Id="rId12" Type="http://schemas.openxmlformats.org/officeDocument/2006/relationships/image" Target="../media/image14.svg"/><Relationship Id="rId11" Type="http://schemas.openxmlformats.org/officeDocument/2006/relationships/image" Target="../media/image13.png"/><Relationship Id="rId10" Type="http://schemas.openxmlformats.org/officeDocument/2006/relationships/image" Target="../media/image12.svg"/><Relationship Id="rId1" Type="http://schemas.openxmlformats.org/officeDocument/2006/relationships/image" Target="../media/image3.png"/></Relationships>
</file>

<file path=ppt/diagrams/_rels/drawing1.xml.rels><?xml version="1.0" encoding="UTF-8" standalone="yes"?>
<Relationships xmlns="http://schemas.openxmlformats.org/package/2006/relationships"><Relationship Id="rId9" Type="http://schemas.openxmlformats.org/officeDocument/2006/relationships/image" Target="../media/image11.png"/><Relationship Id="rId8" Type="http://schemas.openxmlformats.org/officeDocument/2006/relationships/image" Target="../media/image10.svg"/><Relationship Id="rId7" Type="http://schemas.openxmlformats.org/officeDocument/2006/relationships/image" Target="../media/image9.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 Id="rId3" Type="http://schemas.openxmlformats.org/officeDocument/2006/relationships/image" Target="../media/image5.png"/><Relationship Id="rId2" Type="http://schemas.openxmlformats.org/officeDocument/2006/relationships/image" Target="../media/image4.svg"/><Relationship Id="rId12" Type="http://schemas.openxmlformats.org/officeDocument/2006/relationships/image" Target="../media/image14.svg"/><Relationship Id="rId11" Type="http://schemas.openxmlformats.org/officeDocument/2006/relationships/image" Target="../media/image13.png"/><Relationship Id="rId10" Type="http://schemas.openxmlformats.org/officeDocument/2006/relationships/image" Target="../media/image12.svg"/><Relationship Id="rId1" Type="http://schemas.openxmlformats.org/officeDocument/2006/relationships/image" Target="../media/image3.png"/></Relationships>
</file>

<file path=ppt/diagrams/colors1.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E20B5203-69EF-48B0-A080-BD60602CF99F}" type="doc">
      <dgm:prSet loTypeId="urn:microsoft.com/office/officeart/2018/5/layout/IconLeafLabelList" loCatId="icon" qsTypeId="urn:microsoft.com/office/officeart/2005/8/quickstyle/simple1" qsCatId="simple" csTypeId="urn:microsoft.com/office/officeart/2018/5/colors/Iconchunking_coloredtext_colorful1" csCatId="colorful" phldr="1"/>
      <dgm:spPr/>
      <dgm:t>
        <a:bodyPr/>
        <a:lstStyle/>
        <a:p>
          <a:endParaRPr lang="en-US"/>
        </a:p>
      </dgm:t>
    </dgm:pt>
    <dgm:pt modelId="{FBD585C9-F92B-4F52-B719-1FB317361C20}">
      <dgm:prSet/>
      <dgm:spPr/>
      <dgm:t>
        <a:bodyPr/>
        <a:lstStyle/>
        <a:p>
          <a:r>
            <a:rPr lang="en-GB" dirty="0"/>
            <a:t>Introduction and Case study context</a:t>
          </a:r>
          <a:endParaRPr lang="en-US" dirty="0"/>
        </a:p>
      </dgm:t>
    </dgm:pt>
    <dgm:pt modelId="{4A6F3921-32E2-40CB-9E5E-B9A878F1C136}" cxnId="{B0B12633-A9C9-4A76-B40D-38B9B7DE921F}" type="parTrans">
      <dgm:prSet/>
      <dgm:spPr/>
      <dgm:t>
        <a:bodyPr/>
        <a:lstStyle/>
        <a:p>
          <a:endParaRPr lang="en-US"/>
        </a:p>
      </dgm:t>
    </dgm:pt>
    <dgm:pt modelId="{773E1720-C7B6-4543-BE9D-C970DF67B995}" cxnId="{B0B12633-A9C9-4A76-B40D-38B9B7DE921F}" type="sibTrans">
      <dgm:prSet/>
      <dgm:spPr/>
      <dgm:t>
        <a:bodyPr/>
        <a:lstStyle/>
        <a:p>
          <a:endParaRPr lang="en-US"/>
        </a:p>
      </dgm:t>
    </dgm:pt>
    <dgm:pt modelId="{77242BC7-32D8-407D-BC5B-102C98398EAC}">
      <dgm:prSet/>
      <dgm:spPr/>
      <dgm:t>
        <a:bodyPr/>
        <a:lstStyle/>
        <a:p>
          <a:r>
            <a:rPr lang="en-GB" dirty="0"/>
            <a:t>Evaluate Productivity tools</a:t>
          </a:r>
          <a:endParaRPr lang="en-US" dirty="0"/>
        </a:p>
      </dgm:t>
    </dgm:pt>
    <dgm:pt modelId="{04C93E9A-CA98-44FA-BC96-1C6127F6579B}" cxnId="{409DD634-E226-4DFD-BE96-F7645C9A512C}" type="parTrans">
      <dgm:prSet/>
      <dgm:spPr/>
      <dgm:t>
        <a:bodyPr/>
        <a:lstStyle/>
        <a:p>
          <a:endParaRPr lang="en-US"/>
        </a:p>
      </dgm:t>
    </dgm:pt>
    <dgm:pt modelId="{35AAF361-FBC0-480F-A082-1BA79585331F}" cxnId="{409DD634-E226-4DFD-BE96-F7645C9A512C}" type="sibTrans">
      <dgm:prSet/>
      <dgm:spPr/>
      <dgm:t>
        <a:bodyPr/>
        <a:lstStyle/>
        <a:p>
          <a:endParaRPr lang="en-US"/>
        </a:p>
      </dgm:t>
    </dgm:pt>
    <dgm:pt modelId="{3B41E3EF-3045-4791-B890-5C837C508836}">
      <dgm:prSet/>
      <dgm:spPr/>
      <dgm:t>
        <a:bodyPr/>
        <a:lstStyle/>
        <a:p>
          <a:r>
            <a:rPr lang="en-GB"/>
            <a:t>Evaluate Co0mmunication Tools</a:t>
          </a:r>
          <a:endParaRPr lang="en-US"/>
        </a:p>
      </dgm:t>
    </dgm:pt>
    <dgm:pt modelId="{A4EA4F8F-D6EE-4F43-8BBF-A595FE71E204}" cxnId="{4A421BD6-8EFC-4371-9E32-F736EBAE03E1}" type="parTrans">
      <dgm:prSet/>
      <dgm:spPr/>
      <dgm:t>
        <a:bodyPr/>
        <a:lstStyle/>
        <a:p>
          <a:endParaRPr lang="en-US"/>
        </a:p>
      </dgm:t>
    </dgm:pt>
    <dgm:pt modelId="{659EEDA5-00AA-4131-ABCC-4883DCE911F5}" cxnId="{4A421BD6-8EFC-4371-9E32-F736EBAE03E1}" type="sibTrans">
      <dgm:prSet/>
      <dgm:spPr/>
      <dgm:t>
        <a:bodyPr/>
        <a:lstStyle/>
        <a:p>
          <a:endParaRPr lang="en-US"/>
        </a:p>
      </dgm:t>
    </dgm:pt>
    <dgm:pt modelId="{33156B39-1F73-440A-894E-B4841B0AA2DF}">
      <dgm:prSet/>
      <dgm:spPr/>
      <dgm:t>
        <a:bodyPr/>
        <a:lstStyle/>
        <a:p>
          <a:r>
            <a:rPr lang="en-GB"/>
            <a:t>Design digital safety action plan</a:t>
          </a:r>
          <a:endParaRPr lang="en-US"/>
        </a:p>
      </dgm:t>
    </dgm:pt>
    <dgm:pt modelId="{FA98B997-1D5F-4378-8DA3-8A898462DD5D}" cxnId="{AC14D258-8BFD-4C6A-8D7C-EECEAB12383A}" type="parTrans">
      <dgm:prSet/>
      <dgm:spPr/>
      <dgm:t>
        <a:bodyPr/>
        <a:lstStyle/>
        <a:p>
          <a:endParaRPr lang="en-US"/>
        </a:p>
      </dgm:t>
    </dgm:pt>
    <dgm:pt modelId="{E3FAA6DD-B383-41B0-A019-171A1D51401A}" cxnId="{AC14D258-8BFD-4C6A-8D7C-EECEAB12383A}" type="sibTrans">
      <dgm:prSet/>
      <dgm:spPr/>
      <dgm:t>
        <a:bodyPr/>
        <a:lstStyle/>
        <a:p>
          <a:endParaRPr lang="en-US"/>
        </a:p>
      </dgm:t>
    </dgm:pt>
    <dgm:pt modelId="{AB4B0AD5-FAD2-4753-9EFA-EB99E792EAD1}">
      <dgm:prSet/>
      <dgm:spPr/>
      <dgm:t>
        <a:bodyPr/>
        <a:lstStyle/>
        <a:p>
          <a:r>
            <a:rPr lang="en-GB"/>
            <a:t>Conclusion</a:t>
          </a:r>
          <a:endParaRPr lang="en-US"/>
        </a:p>
      </dgm:t>
    </dgm:pt>
    <dgm:pt modelId="{08C62BCE-6CA1-4830-8F19-50394DCF1E21}" cxnId="{EF728D36-F432-492B-B995-A79DB7511338}" type="parTrans">
      <dgm:prSet/>
      <dgm:spPr/>
      <dgm:t>
        <a:bodyPr/>
        <a:lstStyle/>
        <a:p>
          <a:endParaRPr lang="en-US"/>
        </a:p>
      </dgm:t>
    </dgm:pt>
    <dgm:pt modelId="{1C9CE32C-30C8-4970-8D63-AB72702D5413}" cxnId="{EF728D36-F432-492B-B995-A79DB7511338}" type="sibTrans">
      <dgm:prSet/>
      <dgm:spPr/>
      <dgm:t>
        <a:bodyPr/>
        <a:lstStyle/>
        <a:p>
          <a:endParaRPr lang="en-US"/>
        </a:p>
      </dgm:t>
    </dgm:pt>
    <dgm:pt modelId="{36A7C4D0-2358-4059-9960-298529F3C5B4}">
      <dgm:prSet/>
      <dgm:spPr/>
      <dgm:t>
        <a:bodyPr/>
        <a:lstStyle/>
        <a:p>
          <a:r>
            <a:rPr lang="en-GB"/>
            <a:t>References</a:t>
          </a:r>
          <a:endParaRPr lang="en-US"/>
        </a:p>
      </dgm:t>
    </dgm:pt>
    <dgm:pt modelId="{6395FF2F-7A37-4869-9C22-FC457A1F9A2D}" cxnId="{5754CB0C-7BFE-4BC9-9CF5-3D2006969EEC}" type="parTrans">
      <dgm:prSet/>
      <dgm:spPr/>
      <dgm:t>
        <a:bodyPr/>
        <a:lstStyle/>
        <a:p>
          <a:endParaRPr lang="en-US"/>
        </a:p>
      </dgm:t>
    </dgm:pt>
    <dgm:pt modelId="{DF305AC5-47D6-41FB-AC7F-46880A7B0A0D}" cxnId="{5754CB0C-7BFE-4BC9-9CF5-3D2006969EEC}" type="sibTrans">
      <dgm:prSet/>
      <dgm:spPr/>
      <dgm:t>
        <a:bodyPr/>
        <a:lstStyle/>
        <a:p>
          <a:endParaRPr lang="en-US"/>
        </a:p>
      </dgm:t>
    </dgm:pt>
    <dgm:pt modelId="{3DF7FF53-117D-49FB-ADAC-A5DED1DA7180}" type="pres">
      <dgm:prSet presAssocID="{E20B5203-69EF-48B0-A080-BD60602CF99F}" presName="root" presStyleCnt="0">
        <dgm:presLayoutVars>
          <dgm:dir/>
          <dgm:resizeHandles val="exact"/>
        </dgm:presLayoutVars>
      </dgm:prSet>
      <dgm:spPr/>
    </dgm:pt>
    <dgm:pt modelId="{AC422E2C-9959-4199-8997-C72B9DAB4CF4}" type="pres">
      <dgm:prSet presAssocID="{FBD585C9-F92B-4F52-B719-1FB317361C20}" presName="compNode" presStyleCnt="0"/>
      <dgm:spPr/>
    </dgm:pt>
    <dgm:pt modelId="{8B803950-F511-4CC2-A657-7D2A71A11173}" type="pres">
      <dgm:prSet presAssocID="{FBD585C9-F92B-4F52-B719-1FB317361C20}" presName="iconBgRect" presStyleLbl="bgShp" presStyleIdx="0" presStyleCnt="6"/>
      <dgm:spPr>
        <a:prstGeom prst="round2DiagRect">
          <a:avLst>
            <a:gd name="adj1" fmla="val 29727"/>
            <a:gd name="adj2" fmla="val 0"/>
          </a:avLst>
        </a:prstGeom>
      </dgm:spPr>
    </dgm:pt>
    <dgm:pt modelId="{E54A9B3D-6BEF-46C5-BC23-2C49DDB9E5C7}" type="pres">
      <dgm:prSet presAssocID="{FBD585C9-F92B-4F52-B719-1FB317361C20}"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pt>
    <dgm:pt modelId="{F5ECE257-5BEA-4D5B-90BB-BF0FAB2D3C1F}" type="pres">
      <dgm:prSet presAssocID="{FBD585C9-F92B-4F52-B719-1FB317361C20}" presName="spaceRect" presStyleCnt="0"/>
      <dgm:spPr/>
    </dgm:pt>
    <dgm:pt modelId="{5E999744-A8D0-4C8D-ADBE-AE3A23530DE6}" type="pres">
      <dgm:prSet presAssocID="{FBD585C9-F92B-4F52-B719-1FB317361C20}" presName="textRect" presStyleLbl="revTx" presStyleIdx="0" presStyleCnt="6">
        <dgm:presLayoutVars>
          <dgm:chMax val="1"/>
          <dgm:chPref val="1"/>
        </dgm:presLayoutVars>
      </dgm:prSet>
      <dgm:spPr/>
    </dgm:pt>
    <dgm:pt modelId="{42E17F8D-444C-4A24-B013-C679F1867FE2}" type="pres">
      <dgm:prSet presAssocID="{773E1720-C7B6-4543-BE9D-C970DF67B995}" presName="sibTrans" presStyleCnt="0"/>
      <dgm:spPr/>
    </dgm:pt>
    <dgm:pt modelId="{3651B2EC-669F-4A09-9F6B-98BEA7E65E2A}" type="pres">
      <dgm:prSet presAssocID="{77242BC7-32D8-407D-BC5B-102C98398EAC}" presName="compNode" presStyleCnt="0"/>
      <dgm:spPr/>
    </dgm:pt>
    <dgm:pt modelId="{AF0D45C9-3A4B-4297-BF7C-4565C48E3E48}" type="pres">
      <dgm:prSet presAssocID="{77242BC7-32D8-407D-BC5B-102C98398EAC}" presName="iconBgRect" presStyleLbl="bgShp" presStyleIdx="1" presStyleCnt="6"/>
      <dgm:spPr>
        <a:prstGeom prst="round2DiagRect">
          <a:avLst>
            <a:gd name="adj1" fmla="val 29727"/>
            <a:gd name="adj2" fmla="val 0"/>
          </a:avLst>
        </a:prstGeom>
      </dgm:spPr>
    </dgm:pt>
    <dgm:pt modelId="{4017CA77-9906-4F18-AE3D-029D799D6C16}" type="pres">
      <dgm:prSet presAssocID="{77242BC7-32D8-407D-BC5B-102C98398EAC}"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pt>
    <dgm:pt modelId="{1A3A1FB2-A84C-47D0-B089-D607022B447A}" type="pres">
      <dgm:prSet presAssocID="{77242BC7-32D8-407D-BC5B-102C98398EAC}" presName="spaceRect" presStyleCnt="0"/>
      <dgm:spPr/>
    </dgm:pt>
    <dgm:pt modelId="{EE27A0F1-939C-456F-B8FA-7589339D6F38}" type="pres">
      <dgm:prSet presAssocID="{77242BC7-32D8-407D-BC5B-102C98398EAC}" presName="textRect" presStyleLbl="revTx" presStyleIdx="1" presStyleCnt="6">
        <dgm:presLayoutVars>
          <dgm:chMax val="1"/>
          <dgm:chPref val="1"/>
        </dgm:presLayoutVars>
      </dgm:prSet>
      <dgm:spPr/>
    </dgm:pt>
    <dgm:pt modelId="{62B7D38B-378B-44CA-BE14-EE09A826A01F}" type="pres">
      <dgm:prSet presAssocID="{35AAF361-FBC0-480F-A082-1BA79585331F}" presName="sibTrans" presStyleCnt="0"/>
      <dgm:spPr/>
    </dgm:pt>
    <dgm:pt modelId="{EF533255-0E75-42D4-8949-801868A191C5}" type="pres">
      <dgm:prSet presAssocID="{3B41E3EF-3045-4791-B890-5C837C508836}" presName="compNode" presStyleCnt="0"/>
      <dgm:spPr/>
    </dgm:pt>
    <dgm:pt modelId="{4D7AA5B1-F49C-48EB-8FC9-F6C031AD2F2F}" type="pres">
      <dgm:prSet presAssocID="{3B41E3EF-3045-4791-B890-5C837C508836}" presName="iconBgRect" presStyleLbl="bgShp" presStyleIdx="2" presStyleCnt="6"/>
      <dgm:spPr>
        <a:prstGeom prst="round2DiagRect">
          <a:avLst>
            <a:gd name="adj1" fmla="val 29727"/>
            <a:gd name="adj2" fmla="val 0"/>
          </a:avLst>
        </a:prstGeom>
      </dgm:spPr>
    </dgm:pt>
    <dgm:pt modelId="{AC6A0B72-DEDB-4B8A-856B-E54A84283108}" type="pres">
      <dgm:prSet presAssocID="{3B41E3EF-3045-4791-B890-5C837C508836}"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pt>
    <dgm:pt modelId="{67762103-26DD-44CF-A979-801E2E224AAA}" type="pres">
      <dgm:prSet presAssocID="{3B41E3EF-3045-4791-B890-5C837C508836}" presName="spaceRect" presStyleCnt="0"/>
      <dgm:spPr/>
    </dgm:pt>
    <dgm:pt modelId="{F1B2DFAE-4A53-4CB3-8E29-2D76546D4FD0}" type="pres">
      <dgm:prSet presAssocID="{3B41E3EF-3045-4791-B890-5C837C508836}" presName="textRect" presStyleLbl="revTx" presStyleIdx="2" presStyleCnt="6">
        <dgm:presLayoutVars>
          <dgm:chMax val="1"/>
          <dgm:chPref val="1"/>
        </dgm:presLayoutVars>
      </dgm:prSet>
      <dgm:spPr/>
    </dgm:pt>
    <dgm:pt modelId="{4ED826B0-F5FF-4E88-933F-FD5017C4535E}" type="pres">
      <dgm:prSet presAssocID="{659EEDA5-00AA-4131-ABCC-4883DCE911F5}" presName="sibTrans" presStyleCnt="0"/>
      <dgm:spPr/>
    </dgm:pt>
    <dgm:pt modelId="{DD429C0D-0083-457A-B093-02DA4FB8BEFF}" type="pres">
      <dgm:prSet presAssocID="{33156B39-1F73-440A-894E-B4841B0AA2DF}" presName="compNode" presStyleCnt="0"/>
      <dgm:spPr/>
    </dgm:pt>
    <dgm:pt modelId="{893B2F60-AF5B-4A40-8060-B938A9FD92E8}" type="pres">
      <dgm:prSet presAssocID="{33156B39-1F73-440A-894E-B4841B0AA2DF}" presName="iconBgRect" presStyleLbl="bgShp" presStyleIdx="3" presStyleCnt="6"/>
      <dgm:spPr>
        <a:prstGeom prst="round2DiagRect">
          <a:avLst>
            <a:gd name="adj1" fmla="val 29727"/>
            <a:gd name="adj2" fmla="val 0"/>
          </a:avLst>
        </a:prstGeom>
      </dgm:spPr>
    </dgm:pt>
    <dgm:pt modelId="{0EC88CEE-9028-4A4A-94B7-58266FB44109}" type="pres">
      <dgm:prSet presAssocID="{33156B39-1F73-440A-894E-B4841B0AA2DF}"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pt>
    <dgm:pt modelId="{7A4408E1-606C-4742-8769-24F65DCB4B06}" type="pres">
      <dgm:prSet presAssocID="{33156B39-1F73-440A-894E-B4841B0AA2DF}" presName="spaceRect" presStyleCnt="0"/>
      <dgm:spPr/>
    </dgm:pt>
    <dgm:pt modelId="{2326EB5C-58FB-4300-82A8-E85AE6DD79FD}" type="pres">
      <dgm:prSet presAssocID="{33156B39-1F73-440A-894E-B4841B0AA2DF}" presName="textRect" presStyleLbl="revTx" presStyleIdx="3" presStyleCnt="6">
        <dgm:presLayoutVars>
          <dgm:chMax val="1"/>
          <dgm:chPref val="1"/>
        </dgm:presLayoutVars>
      </dgm:prSet>
      <dgm:spPr/>
    </dgm:pt>
    <dgm:pt modelId="{DEB8A0D1-4687-4870-B0B7-6A369CE633D6}" type="pres">
      <dgm:prSet presAssocID="{E3FAA6DD-B383-41B0-A019-171A1D51401A}" presName="sibTrans" presStyleCnt="0"/>
      <dgm:spPr/>
    </dgm:pt>
    <dgm:pt modelId="{F9CECFCE-35B8-48E5-8017-395D4A610ABF}" type="pres">
      <dgm:prSet presAssocID="{AB4B0AD5-FAD2-4753-9EFA-EB99E792EAD1}" presName="compNode" presStyleCnt="0"/>
      <dgm:spPr/>
    </dgm:pt>
    <dgm:pt modelId="{7DABABCD-4B27-4EA7-A16E-9E54B481E028}" type="pres">
      <dgm:prSet presAssocID="{AB4B0AD5-FAD2-4753-9EFA-EB99E792EAD1}" presName="iconBgRect" presStyleLbl="bgShp" presStyleIdx="4" presStyleCnt="6"/>
      <dgm:spPr>
        <a:prstGeom prst="round2DiagRect">
          <a:avLst>
            <a:gd name="adj1" fmla="val 29727"/>
            <a:gd name="adj2" fmla="val 0"/>
          </a:avLst>
        </a:prstGeom>
      </dgm:spPr>
    </dgm:pt>
    <dgm:pt modelId="{BD02D758-35FD-47D8-8237-51DE92127A1E}" type="pres">
      <dgm:prSet presAssocID="{AB4B0AD5-FAD2-4753-9EFA-EB99E792EAD1}"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pt>
    <dgm:pt modelId="{52D1455A-A563-4023-8D88-52846EFF4C26}" type="pres">
      <dgm:prSet presAssocID="{AB4B0AD5-FAD2-4753-9EFA-EB99E792EAD1}" presName="spaceRect" presStyleCnt="0"/>
      <dgm:spPr/>
    </dgm:pt>
    <dgm:pt modelId="{D2EAC583-1085-4FEC-B533-8D6F20295656}" type="pres">
      <dgm:prSet presAssocID="{AB4B0AD5-FAD2-4753-9EFA-EB99E792EAD1}" presName="textRect" presStyleLbl="revTx" presStyleIdx="4" presStyleCnt="6">
        <dgm:presLayoutVars>
          <dgm:chMax val="1"/>
          <dgm:chPref val="1"/>
        </dgm:presLayoutVars>
      </dgm:prSet>
      <dgm:spPr/>
    </dgm:pt>
    <dgm:pt modelId="{64BD6384-5949-4A61-B1F0-0D10E51021E2}" type="pres">
      <dgm:prSet presAssocID="{1C9CE32C-30C8-4970-8D63-AB72702D5413}" presName="sibTrans" presStyleCnt="0"/>
      <dgm:spPr/>
    </dgm:pt>
    <dgm:pt modelId="{0691EFC0-E959-4C32-879D-E2437594F533}" type="pres">
      <dgm:prSet presAssocID="{36A7C4D0-2358-4059-9960-298529F3C5B4}" presName="compNode" presStyleCnt="0"/>
      <dgm:spPr/>
    </dgm:pt>
    <dgm:pt modelId="{F2461963-491D-4A4A-83C9-FC3C87A5D348}" type="pres">
      <dgm:prSet presAssocID="{36A7C4D0-2358-4059-9960-298529F3C5B4}" presName="iconBgRect" presStyleLbl="bgShp" presStyleIdx="5" presStyleCnt="6"/>
      <dgm:spPr>
        <a:prstGeom prst="round2DiagRect">
          <a:avLst>
            <a:gd name="adj1" fmla="val 29727"/>
            <a:gd name="adj2" fmla="val 0"/>
          </a:avLst>
        </a:prstGeom>
      </dgm:spPr>
    </dgm:pt>
    <dgm:pt modelId="{8EB75B19-DF49-4B00-9462-30702CEFCA01}" type="pres">
      <dgm:prSet presAssocID="{36A7C4D0-2358-4059-9960-298529F3C5B4}"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pt>
    <dgm:pt modelId="{4C426BB0-7CC1-47CA-A4F8-12CA92B1C925}" type="pres">
      <dgm:prSet presAssocID="{36A7C4D0-2358-4059-9960-298529F3C5B4}" presName="spaceRect" presStyleCnt="0"/>
      <dgm:spPr/>
    </dgm:pt>
    <dgm:pt modelId="{EC909E4C-7B0C-44C0-9EB8-0A04EEB6021A}" type="pres">
      <dgm:prSet presAssocID="{36A7C4D0-2358-4059-9960-298529F3C5B4}" presName="textRect" presStyleLbl="revTx" presStyleIdx="5" presStyleCnt="6">
        <dgm:presLayoutVars>
          <dgm:chMax val="1"/>
          <dgm:chPref val="1"/>
        </dgm:presLayoutVars>
      </dgm:prSet>
      <dgm:spPr/>
    </dgm:pt>
  </dgm:ptLst>
  <dgm:cxnLst>
    <dgm:cxn modelId="{B552680C-4CD8-4AE0-B71D-017467223F07}" type="presOf" srcId="{3B41E3EF-3045-4791-B890-5C837C508836}" destId="{F1B2DFAE-4A53-4CB3-8E29-2D76546D4FD0}" srcOrd="0" destOrd="0" presId="urn:microsoft.com/office/officeart/2018/5/layout/IconLeafLabelList"/>
    <dgm:cxn modelId="{5754CB0C-7BFE-4BC9-9CF5-3D2006969EEC}" srcId="{E20B5203-69EF-48B0-A080-BD60602CF99F}" destId="{36A7C4D0-2358-4059-9960-298529F3C5B4}" srcOrd="5" destOrd="0" parTransId="{6395FF2F-7A37-4869-9C22-FC457A1F9A2D}" sibTransId="{DF305AC5-47D6-41FB-AC7F-46880A7B0A0D}"/>
    <dgm:cxn modelId="{3232DC22-B1B5-4908-8FAC-1228F6809777}" type="presOf" srcId="{77242BC7-32D8-407D-BC5B-102C98398EAC}" destId="{EE27A0F1-939C-456F-B8FA-7589339D6F38}" srcOrd="0" destOrd="0" presId="urn:microsoft.com/office/officeart/2018/5/layout/IconLeafLabelList"/>
    <dgm:cxn modelId="{B0B12633-A9C9-4A76-B40D-38B9B7DE921F}" srcId="{E20B5203-69EF-48B0-A080-BD60602CF99F}" destId="{FBD585C9-F92B-4F52-B719-1FB317361C20}" srcOrd="0" destOrd="0" parTransId="{4A6F3921-32E2-40CB-9E5E-B9A878F1C136}" sibTransId="{773E1720-C7B6-4543-BE9D-C970DF67B995}"/>
    <dgm:cxn modelId="{409DD634-E226-4DFD-BE96-F7645C9A512C}" srcId="{E20B5203-69EF-48B0-A080-BD60602CF99F}" destId="{77242BC7-32D8-407D-BC5B-102C98398EAC}" srcOrd="1" destOrd="0" parTransId="{04C93E9A-CA98-44FA-BC96-1C6127F6579B}" sibTransId="{35AAF361-FBC0-480F-A082-1BA79585331F}"/>
    <dgm:cxn modelId="{EF728D36-F432-492B-B995-A79DB7511338}" srcId="{E20B5203-69EF-48B0-A080-BD60602CF99F}" destId="{AB4B0AD5-FAD2-4753-9EFA-EB99E792EAD1}" srcOrd="4" destOrd="0" parTransId="{08C62BCE-6CA1-4830-8F19-50394DCF1E21}" sibTransId="{1C9CE32C-30C8-4970-8D63-AB72702D5413}"/>
    <dgm:cxn modelId="{211CEC3E-30CF-4926-A776-A7EEE7AB1F80}" type="presOf" srcId="{AB4B0AD5-FAD2-4753-9EFA-EB99E792EAD1}" destId="{D2EAC583-1085-4FEC-B533-8D6F20295656}" srcOrd="0" destOrd="0" presId="urn:microsoft.com/office/officeart/2018/5/layout/IconLeafLabelList"/>
    <dgm:cxn modelId="{0708D360-7789-417A-9116-1A874965A6E5}" type="presOf" srcId="{33156B39-1F73-440A-894E-B4841B0AA2DF}" destId="{2326EB5C-58FB-4300-82A8-E85AE6DD79FD}" srcOrd="0" destOrd="0" presId="urn:microsoft.com/office/officeart/2018/5/layout/IconLeafLabelList"/>
    <dgm:cxn modelId="{AC14D258-8BFD-4C6A-8D7C-EECEAB12383A}" srcId="{E20B5203-69EF-48B0-A080-BD60602CF99F}" destId="{33156B39-1F73-440A-894E-B4841B0AA2DF}" srcOrd="3" destOrd="0" parTransId="{FA98B997-1D5F-4378-8DA3-8A898462DD5D}" sibTransId="{E3FAA6DD-B383-41B0-A019-171A1D51401A}"/>
    <dgm:cxn modelId="{3822FBA6-3F41-4046-AE6C-B9EC03111CA6}" type="presOf" srcId="{36A7C4D0-2358-4059-9960-298529F3C5B4}" destId="{EC909E4C-7B0C-44C0-9EB8-0A04EEB6021A}" srcOrd="0" destOrd="0" presId="urn:microsoft.com/office/officeart/2018/5/layout/IconLeafLabelList"/>
    <dgm:cxn modelId="{846D1DBF-C06D-4037-A58F-0B8E02F8EAB1}" type="presOf" srcId="{E20B5203-69EF-48B0-A080-BD60602CF99F}" destId="{3DF7FF53-117D-49FB-ADAC-A5DED1DA7180}" srcOrd="0" destOrd="0" presId="urn:microsoft.com/office/officeart/2018/5/layout/IconLeafLabelList"/>
    <dgm:cxn modelId="{4A421BD6-8EFC-4371-9E32-F736EBAE03E1}" srcId="{E20B5203-69EF-48B0-A080-BD60602CF99F}" destId="{3B41E3EF-3045-4791-B890-5C837C508836}" srcOrd="2" destOrd="0" parTransId="{A4EA4F8F-D6EE-4F43-8BBF-A595FE71E204}" sibTransId="{659EEDA5-00AA-4131-ABCC-4883DCE911F5}"/>
    <dgm:cxn modelId="{762F7FDC-7DAF-43C8-85C7-17008782F3B5}" type="presOf" srcId="{FBD585C9-F92B-4F52-B719-1FB317361C20}" destId="{5E999744-A8D0-4C8D-ADBE-AE3A23530DE6}" srcOrd="0" destOrd="0" presId="urn:microsoft.com/office/officeart/2018/5/layout/IconLeafLabelList"/>
    <dgm:cxn modelId="{B3F9DBD2-D5C8-4EF2-9E47-C89D500052C7}" type="presParOf" srcId="{3DF7FF53-117D-49FB-ADAC-A5DED1DA7180}" destId="{AC422E2C-9959-4199-8997-C72B9DAB4CF4}" srcOrd="0" destOrd="0" presId="urn:microsoft.com/office/officeart/2018/5/layout/IconLeafLabelList"/>
    <dgm:cxn modelId="{00BAB654-70BE-47A4-B616-CB0EDC9A1D40}" type="presParOf" srcId="{AC422E2C-9959-4199-8997-C72B9DAB4CF4}" destId="{8B803950-F511-4CC2-A657-7D2A71A11173}" srcOrd="0" destOrd="0" presId="urn:microsoft.com/office/officeart/2018/5/layout/IconLeafLabelList"/>
    <dgm:cxn modelId="{D68CFE91-9F10-4359-A64E-9C0BEB60C572}" type="presParOf" srcId="{AC422E2C-9959-4199-8997-C72B9DAB4CF4}" destId="{E54A9B3D-6BEF-46C5-BC23-2C49DDB9E5C7}" srcOrd="1" destOrd="0" presId="urn:microsoft.com/office/officeart/2018/5/layout/IconLeafLabelList"/>
    <dgm:cxn modelId="{1975AC1D-C669-43B8-922E-7049088C8226}" type="presParOf" srcId="{AC422E2C-9959-4199-8997-C72B9DAB4CF4}" destId="{F5ECE257-5BEA-4D5B-90BB-BF0FAB2D3C1F}" srcOrd="2" destOrd="0" presId="urn:microsoft.com/office/officeart/2018/5/layout/IconLeafLabelList"/>
    <dgm:cxn modelId="{B0BC6C0D-0FB8-4C3F-9CCE-C3E6B458C760}" type="presParOf" srcId="{AC422E2C-9959-4199-8997-C72B9DAB4CF4}" destId="{5E999744-A8D0-4C8D-ADBE-AE3A23530DE6}" srcOrd="3" destOrd="0" presId="urn:microsoft.com/office/officeart/2018/5/layout/IconLeafLabelList"/>
    <dgm:cxn modelId="{1ADF49AF-53DC-482A-A552-8F88CC4BC6EC}" type="presParOf" srcId="{3DF7FF53-117D-49FB-ADAC-A5DED1DA7180}" destId="{42E17F8D-444C-4A24-B013-C679F1867FE2}" srcOrd="1" destOrd="0" presId="urn:microsoft.com/office/officeart/2018/5/layout/IconLeafLabelList"/>
    <dgm:cxn modelId="{B3D7D253-937B-4B72-AFD0-6F2528A49911}" type="presParOf" srcId="{3DF7FF53-117D-49FB-ADAC-A5DED1DA7180}" destId="{3651B2EC-669F-4A09-9F6B-98BEA7E65E2A}" srcOrd="2" destOrd="0" presId="urn:microsoft.com/office/officeart/2018/5/layout/IconLeafLabelList"/>
    <dgm:cxn modelId="{4B3D9787-1490-40C9-8ED6-2910CD1B029A}" type="presParOf" srcId="{3651B2EC-669F-4A09-9F6B-98BEA7E65E2A}" destId="{AF0D45C9-3A4B-4297-BF7C-4565C48E3E48}" srcOrd="0" destOrd="0" presId="urn:microsoft.com/office/officeart/2018/5/layout/IconLeafLabelList"/>
    <dgm:cxn modelId="{F75611EB-6EFA-4D6E-8714-26D105D6E450}" type="presParOf" srcId="{3651B2EC-669F-4A09-9F6B-98BEA7E65E2A}" destId="{4017CA77-9906-4F18-AE3D-029D799D6C16}" srcOrd="1" destOrd="0" presId="urn:microsoft.com/office/officeart/2018/5/layout/IconLeafLabelList"/>
    <dgm:cxn modelId="{472123A6-4AA2-4E1F-8AEE-8772C2DA49C8}" type="presParOf" srcId="{3651B2EC-669F-4A09-9F6B-98BEA7E65E2A}" destId="{1A3A1FB2-A84C-47D0-B089-D607022B447A}" srcOrd="2" destOrd="0" presId="urn:microsoft.com/office/officeart/2018/5/layout/IconLeafLabelList"/>
    <dgm:cxn modelId="{01D27BAB-DF8B-407E-A2E9-1DD5498CC9CA}" type="presParOf" srcId="{3651B2EC-669F-4A09-9F6B-98BEA7E65E2A}" destId="{EE27A0F1-939C-456F-B8FA-7589339D6F38}" srcOrd="3" destOrd="0" presId="urn:microsoft.com/office/officeart/2018/5/layout/IconLeafLabelList"/>
    <dgm:cxn modelId="{61A1EDC9-019D-4A6C-95B7-6BE57C317522}" type="presParOf" srcId="{3DF7FF53-117D-49FB-ADAC-A5DED1DA7180}" destId="{62B7D38B-378B-44CA-BE14-EE09A826A01F}" srcOrd="3" destOrd="0" presId="urn:microsoft.com/office/officeart/2018/5/layout/IconLeafLabelList"/>
    <dgm:cxn modelId="{2003130A-6F52-4842-ACF7-764D7BBEFBBA}" type="presParOf" srcId="{3DF7FF53-117D-49FB-ADAC-A5DED1DA7180}" destId="{EF533255-0E75-42D4-8949-801868A191C5}" srcOrd="4" destOrd="0" presId="urn:microsoft.com/office/officeart/2018/5/layout/IconLeafLabelList"/>
    <dgm:cxn modelId="{77AE168E-2B00-4C1F-A16B-9D2213797E93}" type="presParOf" srcId="{EF533255-0E75-42D4-8949-801868A191C5}" destId="{4D7AA5B1-F49C-48EB-8FC9-F6C031AD2F2F}" srcOrd="0" destOrd="0" presId="urn:microsoft.com/office/officeart/2018/5/layout/IconLeafLabelList"/>
    <dgm:cxn modelId="{BEB3C348-5FDF-40CC-B909-7EEFAF701374}" type="presParOf" srcId="{EF533255-0E75-42D4-8949-801868A191C5}" destId="{AC6A0B72-DEDB-4B8A-856B-E54A84283108}" srcOrd="1" destOrd="0" presId="urn:microsoft.com/office/officeart/2018/5/layout/IconLeafLabelList"/>
    <dgm:cxn modelId="{A9CD7A30-3A62-4378-8FF5-F628AA318500}" type="presParOf" srcId="{EF533255-0E75-42D4-8949-801868A191C5}" destId="{67762103-26DD-44CF-A979-801E2E224AAA}" srcOrd="2" destOrd="0" presId="urn:microsoft.com/office/officeart/2018/5/layout/IconLeafLabelList"/>
    <dgm:cxn modelId="{87CD5B32-AFCA-4349-8F3C-91F4F79D68FF}" type="presParOf" srcId="{EF533255-0E75-42D4-8949-801868A191C5}" destId="{F1B2DFAE-4A53-4CB3-8E29-2D76546D4FD0}" srcOrd="3" destOrd="0" presId="urn:microsoft.com/office/officeart/2018/5/layout/IconLeafLabelList"/>
    <dgm:cxn modelId="{E6807792-CCBB-4A7E-ACF7-7678D97CC138}" type="presParOf" srcId="{3DF7FF53-117D-49FB-ADAC-A5DED1DA7180}" destId="{4ED826B0-F5FF-4E88-933F-FD5017C4535E}" srcOrd="5" destOrd="0" presId="urn:microsoft.com/office/officeart/2018/5/layout/IconLeafLabelList"/>
    <dgm:cxn modelId="{736E429A-41F5-4EA1-A610-64291450AF28}" type="presParOf" srcId="{3DF7FF53-117D-49FB-ADAC-A5DED1DA7180}" destId="{DD429C0D-0083-457A-B093-02DA4FB8BEFF}" srcOrd="6" destOrd="0" presId="urn:microsoft.com/office/officeart/2018/5/layout/IconLeafLabelList"/>
    <dgm:cxn modelId="{82EBD0AE-DC32-484B-87C0-FC25218877F4}" type="presParOf" srcId="{DD429C0D-0083-457A-B093-02DA4FB8BEFF}" destId="{893B2F60-AF5B-4A40-8060-B938A9FD92E8}" srcOrd="0" destOrd="0" presId="urn:microsoft.com/office/officeart/2018/5/layout/IconLeafLabelList"/>
    <dgm:cxn modelId="{FE07EFE6-4EF0-4C32-96D2-DC7BF0E5826B}" type="presParOf" srcId="{DD429C0D-0083-457A-B093-02DA4FB8BEFF}" destId="{0EC88CEE-9028-4A4A-94B7-58266FB44109}" srcOrd="1" destOrd="0" presId="urn:microsoft.com/office/officeart/2018/5/layout/IconLeafLabelList"/>
    <dgm:cxn modelId="{C000CFAE-7F41-4105-AD6B-5B62A7308C21}" type="presParOf" srcId="{DD429C0D-0083-457A-B093-02DA4FB8BEFF}" destId="{7A4408E1-606C-4742-8769-24F65DCB4B06}" srcOrd="2" destOrd="0" presId="urn:microsoft.com/office/officeart/2018/5/layout/IconLeafLabelList"/>
    <dgm:cxn modelId="{C6BBB6F6-24CF-4D79-A74A-5BAB5DCE4888}" type="presParOf" srcId="{DD429C0D-0083-457A-B093-02DA4FB8BEFF}" destId="{2326EB5C-58FB-4300-82A8-E85AE6DD79FD}" srcOrd="3" destOrd="0" presId="urn:microsoft.com/office/officeart/2018/5/layout/IconLeafLabelList"/>
    <dgm:cxn modelId="{B3C4F263-8093-4BCC-BD3C-1BB5DD877822}" type="presParOf" srcId="{3DF7FF53-117D-49FB-ADAC-A5DED1DA7180}" destId="{DEB8A0D1-4687-4870-B0B7-6A369CE633D6}" srcOrd="7" destOrd="0" presId="urn:microsoft.com/office/officeart/2018/5/layout/IconLeafLabelList"/>
    <dgm:cxn modelId="{C4E4D36A-E3AB-4C9D-A486-7CB2D2B827CA}" type="presParOf" srcId="{3DF7FF53-117D-49FB-ADAC-A5DED1DA7180}" destId="{F9CECFCE-35B8-48E5-8017-395D4A610ABF}" srcOrd="8" destOrd="0" presId="urn:microsoft.com/office/officeart/2018/5/layout/IconLeafLabelList"/>
    <dgm:cxn modelId="{AF26BD2C-8981-4348-A2B8-F11F2D8547AC}" type="presParOf" srcId="{F9CECFCE-35B8-48E5-8017-395D4A610ABF}" destId="{7DABABCD-4B27-4EA7-A16E-9E54B481E028}" srcOrd="0" destOrd="0" presId="urn:microsoft.com/office/officeart/2018/5/layout/IconLeafLabelList"/>
    <dgm:cxn modelId="{4F63901E-B321-42DD-8782-E8D1F9D1455B}" type="presParOf" srcId="{F9CECFCE-35B8-48E5-8017-395D4A610ABF}" destId="{BD02D758-35FD-47D8-8237-51DE92127A1E}" srcOrd="1" destOrd="0" presId="urn:microsoft.com/office/officeart/2018/5/layout/IconLeafLabelList"/>
    <dgm:cxn modelId="{60F8D172-99B1-4521-AEB9-88E7E350D160}" type="presParOf" srcId="{F9CECFCE-35B8-48E5-8017-395D4A610ABF}" destId="{52D1455A-A563-4023-8D88-52846EFF4C26}" srcOrd="2" destOrd="0" presId="urn:microsoft.com/office/officeart/2018/5/layout/IconLeafLabelList"/>
    <dgm:cxn modelId="{44EF2F60-E621-443F-97C5-C18D08F0CBC7}" type="presParOf" srcId="{F9CECFCE-35B8-48E5-8017-395D4A610ABF}" destId="{D2EAC583-1085-4FEC-B533-8D6F20295656}" srcOrd="3" destOrd="0" presId="urn:microsoft.com/office/officeart/2018/5/layout/IconLeafLabelList"/>
    <dgm:cxn modelId="{285B863A-3968-49C9-8A73-70BA610513F0}" type="presParOf" srcId="{3DF7FF53-117D-49FB-ADAC-A5DED1DA7180}" destId="{64BD6384-5949-4A61-B1F0-0D10E51021E2}" srcOrd="9" destOrd="0" presId="urn:microsoft.com/office/officeart/2018/5/layout/IconLeafLabelList"/>
    <dgm:cxn modelId="{E3286F5D-1BD5-44E7-8C9E-6244D0A163EF}" type="presParOf" srcId="{3DF7FF53-117D-49FB-ADAC-A5DED1DA7180}" destId="{0691EFC0-E959-4C32-879D-E2437594F533}" srcOrd="10" destOrd="0" presId="urn:microsoft.com/office/officeart/2018/5/layout/IconLeafLabelList"/>
    <dgm:cxn modelId="{AB8B3702-FC80-4330-AAEB-85C465923861}" type="presParOf" srcId="{0691EFC0-E959-4C32-879D-E2437594F533}" destId="{F2461963-491D-4A4A-83C9-FC3C87A5D348}" srcOrd="0" destOrd="0" presId="urn:microsoft.com/office/officeart/2018/5/layout/IconLeafLabelList"/>
    <dgm:cxn modelId="{677127F0-0F07-46D9-8502-DA7A3B98AC70}" type="presParOf" srcId="{0691EFC0-E959-4C32-879D-E2437594F533}" destId="{8EB75B19-DF49-4B00-9462-30702CEFCA01}" srcOrd="1" destOrd="0" presId="urn:microsoft.com/office/officeart/2018/5/layout/IconLeafLabelList"/>
    <dgm:cxn modelId="{3C6690C3-6C02-4999-AB29-4575D9BFC166}" type="presParOf" srcId="{0691EFC0-E959-4C32-879D-E2437594F533}" destId="{4C426BB0-7CC1-47CA-A4F8-12CA92B1C925}" srcOrd="2" destOrd="0" presId="urn:microsoft.com/office/officeart/2018/5/layout/IconLeafLabelList"/>
    <dgm:cxn modelId="{236C74C8-CDE0-4CA3-9995-09832F2C4525}" type="presParOf" srcId="{0691EFC0-E959-4C32-879D-E2437594F533}" destId="{EC909E4C-7B0C-44C0-9EB8-0A04EEB6021A}" srcOrd="3" destOrd="0" presId="urn:microsoft.com/office/officeart/2018/5/layout/IconLeafLabelList"/>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803950-F511-4CC2-A657-7D2A71A11173}">
      <dsp:nvSpPr>
        <dsp:cNvPr id="0" name=""/>
        <dsp:cNvSpPr/>
      </dsp:nvSpPr>
      <dsp:spPr>
        <a:xfrm>
          <a:off x="311099" y="787087"/>
          <a:ext cx="968255" cy="968255"/>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54A9B3D-6BEF-46C5-BC23-2C49DDB9E5C7}">
      <dsp:nvSpPr>
        <dsp:cNvPr id="0" name=""/>
        <dsp:cNvSpPr/>
      </dsp:nvSpPr>
      <dsp:spPr>
        <a:xfrm>
          <a:off x="517448" y="993436"/>
          <a:ext cx="555556" cy="55555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E999744-A8D0-4C8D-ADBE-AE3A23530DE6}">
      <dsp:nvSpPr>
        <dsp:cNvPr id="0" name=""/>
        <dsp:cNvSpPr/>
      </dsp:nvSpPr>
      <dsp:spPr>
        <a:xfrm>
          <a:off x="1574" y="2056930"/>
          <a:ext cx="1587304" cy="6349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defRPr cap="all"/>
          </a:pPr>
          <a:r>
            <a:rPr lang="en-GB" sz="1500" kern="1200" dirty="0"/>
            <a:t>Introduction and Case study context</a:t>
          </a:r>
          <a:endParaRPr lang="en-US" sz="1500" kern="1200" dirty="0"/>
        </a:p>
      </dsp:txBody>
      <dsp:txXfrm>
        <a:off x="1574" y="2056930"/>
        <a:ext cx="1587304" cy="634921"/>
      </dsp:txXfrm>
    </dsp:sp>
    <dsp:sp modelId="{AF0D45C9-3A4B-4297-BF7C-4565C48E3E48}">
      <dsp:nvSpPr>
        <dsp:cNvPr id="0" name=""/>
        <dsp:cNvSpPr/>
      </dsp:nvSpPr>
      <dsp:spPr>
        <a:xfrm>
          <a:off x="2176182" y="787087"/>
          <a:ext cx="968255" cy="968255"/>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017CA77-9906-4F18-AE3D-029D799D6C16}">
      <dsp:nvSpPr>
        <dsp:cNvPr id="0" name=""/>
        <dsp:cNvSpPr/>
      </dsp:nvSpPr>
      <dsp:spPr>
        <a:xfrm>
          <a:off x="2382531" y="993436"/>
          <a:ext cx="555556" cy="55555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EE27A0F1-939C-456F-B8FA-7589339D6F38}">
      <dsp:nvSpPr>
        <dsp:cNvPr id="0" name=""/>
        <dsp:cNvSpPr/>
      </dsp:nvSpPr>
      <dsp:spPr>
        <a:xfrm>
          <a:off x="1866657" y="2056930"/>
          <a:ext cx="1587304" cy="6349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defRPr cap="all"/>
          </a:pPr>
          <a:r>
            <a:rPr lang="en-GB" sz="1500" kern="1200" dirty="0"/>
            <a:t>Evaluate Productivity tools</a:t>
          </a:r>
          <a:endParaRPr lang="en-US" sz="1500" kern="1200" dirty="0"/>
        </a:p>
      </dsp:txBody>
      <dsp:txXfrm>
        <a:off x="1866657" y="2056930"/>
        <a:ext cx="1587304" cy="634921"/>
      </dsp:txXfrm>
    </dsp:sp>
    <dsp:sp modelId="{4D7AA5B1-F49C-48EB-8FC9-F6C031AD2F2F}">
      <dsp:nvSpPr>
        <dsp:cNvPr id="0" name=""/>
        <dsp:cNvSpPr/>
      </dsp:nvSpPr>
      <dsp:spPr>
        <a:xfrm>
          <a:off x="4041265" y="787087"/>
          <a:ext cx="968255" cy="968255"/>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C6A0B72-DEDB-4B8A-856B-E54A84283108}">
      <dsp:nvSpPr>
        <dsp:cNvPr id="0" name=""/>
        <dsp:cNvSpPr/>
      </dsp:nvSpPr>
      <dsp:spPr>
        <a:xfrm>
          <a:off x="4247614" y="993436"/>
          <a:ext cx="555556" cy="55555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F1B2DFAE-4A53-4CB3-8E29-2D76546D4FD0}">
      <dsp:nvSpPr>
        <dsp:cNvPr id="0" name=""/>
        <dsp:cNvSpPr/>
      </dsp:nvSpPr>
      <dsp:spPr>
        <a:xfrm>
          <a:off x="3731740" y="2056930"/>
          <a:ext cx="1587304" cy="6349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defRPr cap="all"/>
          </a:pPr>
          <a:r>
            <a:rPr lang="en-GB" sz="1500" kern="1200"/>
            <a:t>Evaluate Co0mmunication Tools</a:t>
          </a:r>
          <a:endParaRPr lang="en-US" sz="1500" kern="1200"/>
        </a:p>
      </dsp:txBody>
      <dsp:txXfrm>
        <a:off x="3731740" y="2056930"/>
        <a:ext cx="1587304" cy="634921"/>
      </dsp:txXfrm>
    </dsp:sp>
    <dsp:sp modelId="{893B2F60-AF5B-4A40-8060-B938A9FD92E8}">
      <dsp:nvSpPr>
        <dsp:cNvPr id="0" name=""/>
        <dsp:cNvSpPr/>
      </dsp:nvSpPr>
      <dsp:spPr>
        <a:xfrm>
          <a:off x="5906348" y="787087"/>
          <a:ext cx="968255" cy="968255"/>
        </a:xfrm>
        <a:prstGeom prst="round2DiagRect">
          <a:avLst>
            <a:gd name="adj1" fmla="val 29727"/>
            <a:gd name="adj2" fmla="val 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EC88CEE-9028-4A4A-94B7-58266FB44109}">
      <dsp:nvSpPr>
        <dsp:cNvPr id="0" name=""/>
        <dsp:cNvSpPr/>
      </dsp:nvSpPr>
      <dsp:spPr>
        <a:xfrm>
          <a:off x="6112697" y="993436"/>
          <a:ext cx="555556" cy="55555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2326EB5C-58FB-4300-82A8-E85AE6DD79FD}">
      <dsp:nvSpPr>
        <dsp:cNvPr id="0" name=""/>
        <dsp:cNvSpPr/>
      </dsp:nvSpPr>
      <dsp:spPr>
        <a:xfrm>
          <a:off x="5596823" y="2056930"/>
          <a:ext cx="1587304" cy="6349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defRPr cap="all"/>
          </a:pPr>
          <a:r>
            <a:rPr lang="en-GB" sz="1500" kern="1200"/>
            <a:t>Design digital safety action plan</a:t>
          </a:r>
          <a:endParaRPr lang="en-US" sz="1500" kern="1200"/>
        </a:p>
      </dsp:txBody>
      <dsp:txXfrm>
        <a:off x="5596823" y="2056930"/>
        <a:ext cx="1587304" cy="634921"/>
      </dsp:txXfrm>
    </dsp:sp>
    <dsp:sp modelId="{7DABABCD-4B27-4EA7-A16E-9E54B481E028}">
      <dsp:nvSpPr>
        <dsp:cNvPr id="0" name=""/>
        <dsp:cNvSpPr/>
      </dsp:nvSpPr>
      <dsp:spPr>
        <a:xfrm>
          <a:off x="7771431" y="787087"/>
          <a:ext cx="968255" cy="968255"/>
        </a:xfrm>
        <a:prstGeom prst="round2DiagRect">
          <a:avLst>
            <a:gd name="adj1" fmla="val 29727"/>
            <a:gd name="adj2" fmla="val 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D02D758-35FD-47D8-8237-51DE92127A1E}">
      <dsp:nvSpPr>
        <dsp:cNvPr id="0" name=""/>
        <dsp:cNvSpPr/>
      </dsp:nvSpPr>
      <dsp:spPr>
        <a:xfrm>
          <a:off x="7977780" y="993436"/>
          <a:ext cx="555556" cy="55555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2EAC583-1085-4FEC-B533-8D6F20295656}">
      <dsp:nvSpPr>
        <dsp:cNvPr id="0" name=""/>
        <dsp:cNvSpPr/>
      </dsp:nvSpPr>
      <dsp:spPr>
        <a:xfrm>
          <a:off x="7461906" y="2056930"/>
          <a:ext cx="1587304" cy="6349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defRPr cap="all"/>
          </a:pPr>
          <a:r>
            <a:rPr lang="en-GB" sz="1500" kern="1200"/>
            <a:t>Conclusion</a:t>
          </a:r>
          <a:endParaRPr lang="en-US" sz="1500" kern="1200"/>
        </a:p>
      </dsp:txBody>
      <dsp:txXfrm>
        <a:off x="7461906" y="2056930"/>
        <a:ext cx="1587304" cy="634921"/>
      </dsp:txXfrm>
    </dsp:sp>
    <dsp:sp modelId="{F2461963-491D-4A4A-83C9-FC3C87A5D348}">
      <dsp:nvSpPr>
        <dsp:cNvPr id="0" name=""/>
        <dsp:cNvSpPr/>
      </dsp:nvSpPr>
      <dsp:spPr>
        <a:xfrm>
          <a:off x="9636514" y="787087"/>
          <a:ext cx="968255" cy="968255"/>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EB75B19-DF49-4B00-9462-30702CEFCA01}">
      <dsp:nvSpPr>
        <dsp:cNvPr id="0" name=""/>
        <dsp:cNvSpPr/>
      </dsp:nvSpPr>
      <dsp:spPr>
        <a:xfrm>
          <a:off x="9842863" y="993436"/>
          <a:ext cx="555556" cy="555556"/>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EC909E4C-7B0C-44C0-9EB8-0A04EEB6021A}">
      <dsp:nvSpPr>
        <dsp:cNvPr id="0" name=""/>
        <dsp:cNvSpPr/>
      </dsp:nvSpPr>
      <dsp:spPr>
        <a:xfrm>
          <a:off x="9326989" y="2056930"/>
          <a:ext cx="1587304" cy="6349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defRPr cap="all"/>
          </a:pPr>
          <a:r>
            <a:rPr lang="en-GB" sz="1500" kern="1200"/>
            <a:t>References</a:t>
          </a:r>
          <a:endParaRPr lang="en-US" sz="1500" kern="1200"/>
        </a:p>
      </dsp:txBody>
      <dsp:txXfrm>
        <a:off x="9326989" y="2056930"/>
        <a:ext cx="1587304" cy="634921"/>
      </dsp:txXfrm>
    </dsp:sp>
  </dsp:spTree>
</dsp:drawing>
</file>

<file path=ppt/diagrams/layout1.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off" val="ctr"/>
          <dgm:param type="contDir" val="sameDir"/>
          <dgm:param type="grDir" val="tL"/>
          <dgm:param type="flowDir" val="row"/>
          <dgm:param type="horzAlign" val="ctr"/>
          <dgm:param type="vertAlign" val="mid"/>
        </dgm:alg>
      </dgm:if>
      <dgm:else name="Name2">
        <dgm:alg type="snake">
          <dgm:param type="off" val="ctr"/>
          <dgm:param type="contDir" val="sameDir"/>
          <dgm:param type="grDir" val="tR"/>
          <dgm:param type="flowDir" val="row"/>
          <dgm:param type="horzAlign" val="ctr"/>
          <dgm:param type="vertAlign" val="mid"/>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l-PL"/>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9BF5DA-9296-4BF2-BA8D-6B37275A726D}" type="datetimeFigureOut">
              <a:rPr lang="pl-PL" smtClean="0"/>
            </a:fld>
            <a:endParaRPr lang="pl-PL"/>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pl-PL"/>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pl-PL"/>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l-PL"/>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512BCC-DDA6-4734-A37A-7F11F7C41586}" type="slidenum">
              <a:rPr lang="pl-PL" smtClean="0"/>
            </a:fld>
            <a:endParaRPr lang="pl-PL"/>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r>
              <a:rPr lang="en-US" altLang="en-US"/>
              <a:t>SLIDE 2: Introduction - What We'll Learn Today</a:t>
            </a:r>
            <a:endParaRPr lang="en-US" altLang="en-US"/>
          </a:p>
          <a:p>
            <a:r>
              <a:rPr lang="en-US" altLang="en-US"/>
              <a:t>Speaker Notes:</a:t>
            </a:r>
            <a:endParaRPr lang="en-US" altLang="en-US"/>
          </a:p>
          <a:p>
            <a:r>
              <a:rPr lang="en-US" altLang="en-US"/>
              <a:t>Hello everyone. Today I'm going to show you how Microsoft Word can help Greenfield Home Care Agency work better and faster.</a:t>
            </a:r>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pl-PL"/>
            </a:p>
          </p:txBody>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pl-PL"/>
            </a:p>
          </p:txBody>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pl-PL"/>
            </a:p>
          </p:txBody>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pl-PL"/>
            </a:p>
          </p:txBody>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pl-PL"/>
            </a:p>
          </p:txBody>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pl-PL"/>
            </a:p>
          </p:txBody>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pl-PL"/>
            </a:p>
          </p:txBody>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pl-PL"/>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2345051-2045-45DA-935E-2E3CA1A69ADC}"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CD31F4-64FA-4BA0-9498-67783267A8C8}" type="slidenum">
              <a:rPr lang="en-US" smtClean="0"/>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Date Placeholder 3"/>
          <p:cNvSpPr>
            <a:spLocks noGrp="1"/>
          </p:cNvSpPr>
          <p:nvPr>
            <p:ph type="dt" sz="half" idx="10"/>
          </p:nvPr>
        </p:nvSpPr>
        <p:spPr/>
        <p:txBody>
          <a:bodyPr/>
          <a:lstStyle/>
          <a:p>
            <a:fld id="{72345051-2045-45DA-935E-2E3CA1A69ADC}"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CD31F4-64FA-4BA0-9498-67783267A8C8}"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fld id="{72345051-2045-45DA-935E-2E3CA1A69ADC}"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CD31F4-64FA-4BA0-9498-67783267A8C8}" type="slidenum">
              <a:rPr lang="en-US" smtClean="0"/>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5" name="Date Placeholder 4"/>
          <p:cNvSpPr>
            <a:spLocks noGrp="1"/>
          </p:cNvSpPr>
          <p:nvPr>
            <p:ph type="dt" sz="half" idx="10"/>
          </p:nvPr>
        </p:nvSpPr>
        <p:spPr/>
        <p:txBody>
          <a:bodyPr/>
          <a:lstStyle/>
          <a:p>
            <a:fld id="{72345051-2045-45DA-935E-2E3CA1A69ADC}"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CD31F4-64FA-4BA0-9498-67783267A8C8}"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7" name="Date Placeholder 6"/>
          <p:cNvSpPr>
            <a:spLocks noGrp="1"/>
          </p:cNvSpPr>
          <p:nvPr>
            <p:ph type="dt" sz="half" idx="10"/>
          </p:nvPr>
        </p:nvSpPr>
        <p:spPr/>
        <p:txBody>
          <a:bodyPr/>
          <a:lstStyle/>
          <a:p>
            <a:fld id="{72345051-2045-45DA-935E-2E3CA1A69ADC}"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7CD31F4-64FA-4BA0-9498-67783267A8C8}"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2345051-2045-45DA-935E-2E3CA1A69ADC}"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7CD31F4-64FA-4BA0-9498-67783267A8C8}"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2345051-2045-45DA-935E-2E3CA1A69ADC}" type="datetimeFigureOut">
              <a:rPr lang="en-US" smtClean="0"/>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7CD31F4-64FA-4BA0-9498-67783267A8C8}"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200" indent="0">
              <a:buNone/>
              <a:defRPr sz="1400"/>
            </a:lvl2pPr>
            <a:lvl3pPr marL="914400" indent="0">
              <a:buNone/>
              <a:defRPr sz="1200"/>
            </a:lvl3pPr>
            <a:lvl4pPr marL="1370965" indent="0">
              <a:buNone/>
              <a:defRPr sz="1000"/>
            </a:lvl4pPr>
            <a:lvl5pPr marL="1828165" indent="0">
              <a:buNone/>
              <a:defRPr sz="1000"/>
            </a:lvl5pPr>
            <a:lvl6pPr marL="2285365" indent="0">
              <a:buNone/>
              <a:defRPr sz="1000"/>
            </a:lvl6pPr>
            <a:lvl7pPr marL="2742565" indent="0">
              <a:buNone/>
              <a:defRPr sz="1000"/>
            </a:lvl7pPr>
            <a:lvl8pPr marL="3199130" indent="0">
              <a:buNone/>
              <a:defRPr sz="1000"/>
            </a:lvl8pPr>
            <a:lvl9pPr marL="365633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72345051-2045-45DA-935E-2E3CA1A69ADC}"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CD31F4-64FA-4BA0-9498-67783267A8C8}" type="slidenum">
              <a:rPr lang="en-US" smtClean="0"/>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72345051-2045-45DA-935E-2E3CA1A69ADC}"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CD31F4-64FA-4BA0-9498-67783267A8C8}" type="slidenum">
              <a:rPr lang="en-US" smtClean="0"/>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fld id="{72345051-2045-45DA-935E-2E3CA1A69ADC}"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7CD31F4-64FA-4BA0-9498-67783267A8C8}" type="slidenum">
              <a:rPr lang="en-US" smtClean="0"/>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endParaRPr lang="en-US"/>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fld id="{72345051-2045-45DA-935E-2E3CA1A69ADC}"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7CD31F4-64FA-4BA0-9498-67783267A8C8}" type="slidenum">
              <a:rPr lang="en-US" smtClean="0"/>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panose="020B0604020202090204"/>
              </a:rPr>
              <a:t>“</a:t>
            </a:r>
            <a:endParaRPr lang="en-US" sz="8000" baseline="0" dirty="0">
              <a:ln w="3175" cmpd="sng">
                <a:noFill/>
              </a:ln>
              <a:solidFill>
                <a:schemeClr val="accent1">
                  <a:lumMod val="60000"/>
                  <a:lumOff val="40000"/>
                </a:schemeClr>
              </a:solidFill>
              <a:effectLst/>
              <a:latin typeface="Arial" panose="020B0604020202090204"/>
            </a:endParaRP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panose="020B0604020202090204"/>
              </a:rPr>
              <a:t>”</a:t>
            </a:r>
            <a:endParaRPr lang="en-US" dirty="0">
              <a:solidFill>
                <a:schemeClr val="accent1">
                  <a:lumMod val="60000"/>
                  <a:lumOff val="40000"/>
                </a:schemeClr>
              </a:solidFill>
              <a:latin typeface="Arial" panose="020B0604020202090204"/>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fld id="{72345051-2045-45DA-935E-2E3CA1A69ADC}"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7CD31F4-64FA-4BA0-9498-67783267A8C8}" type="slidenum">
              <a:rPr lang="en-US" smtClean="0"/>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endParaRPr lang="en-US"/>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fld id="{72345051-2045-45DA-935E-2E3CA1A69ADC}"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7CD31F4-64FA-4BA0-9498-67783267A8C8}" type="slidenum">
              <a:rPr lang="en-US" smtClean="0"/>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panose="020B0604020202090204"/>
              </a:rPr>
              <a:t>“</a:t>
            </a:r>
            <a:endParaRPr lang="en-US" sz="8000" baseline="0" dirty="0">
              <a:ln w="3175" cmpd="sng">
                <a:noFill/>
              </a:ln>
              <a:solidFill>
                <a:schemeClr val="accent1">
                  <a:lumMod val="60000"/>
                  <a:lumOff val="40000"/>
                </a:schemeClr>
              </a:solidFill>
              <a:effectLst/>
              <a:latin typeface="Arial" panose="020B0604020202090204"/>
            </a:endParaRP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panose="020B0604020202090204"/>
              </a:rPr>
              <a:t>”</a:t>
            </a:r>
            <a:endParaRPr lang="en-US" sz="8000" baseline="0" dirty="0">
              <a:ln w="3175" cmpd="sng">
                <a:noFill/>
              </a:ln>
              <a:solidFill>
                <a:schemeClr val="accent1">
                  <a:lumMod val="60000"/>
                  <a:lumOff val="40000"/>
                </a:schemeClr>
              </a:solidFill>
              <a:effectLst/>
              <a:latin typeface="Arial" panose="020B0604020202090204"/>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endParaRPr lang="en-US"/>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fld id="{72345051-2045-45DA-935E-2E3CA1A69ADC}"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7CD31F4-64FA-4BA0-9498-67783267A8C8}" type="slidenum">
              <a:rPr lang="en-US" smtClean="0"/>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Date Placeholder 3"/>
          <p:cNvSpPr>
            <a:spLocks noGrp="1"/>
          </p:cNvSpPr>
          <p:nvPr>
            <p:ph type="dt" sz="half" idx="10"/>
          </p:nvPr>
        </p:nvSpPr>
        <p:spPr/>
        <p:txBody>
          <a:bodyPr/>
          <a:lstStyle/>
          <a:p>
            <a:fld id="{72345051-2045-45DA-935E-2E3CA1A69ADC}"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CD31F4-64FA-4BA0-9498-67783267A8C8}" type="slidenum">
              <a:rPr lang="en-US" smtClean="0"/>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Date Placeholder 3"/>
          <p:cNvSpPr>
            <a:spLocks noGrp="1"/>
          </p:cNvSpPr>
          <p:nvPr>
            <p:ph type="dt" sz="half" idx="10"/>
          </p:nvPr>
        </p:nvSpPr>
        <p:spPr/>
        <p:txBody>
          <a:bodyPr/>
          <a:lstStyle/>
          <a:p>
            <a:fld id="{72345051-2045-45DA-935E-2E3CA1A69ADC}"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CD31F4-64FA-4BA0-9498-67783267A8C8}" type="slidenum">
              <a:rPr lang="en-US" smtClean="0"/>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pl-PL"/>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pl-PL"/>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pl-PL"/>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pl-PL"/>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pl-PL"/>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pl-PL"/>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pl-PL"/>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pl-PL"/>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2345051-2045-45DA-935E-2E3CA1A69ADC}" type="datetimeFigureOut">
              <a:rPr lang="en-US" smtClean="0"/>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A7CD31F4-64FA-4BA0-9498-67783267A8C8}" type="slidenum">
              <a:rPr lang="en-US" smtClean="0"/>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panose="05040102010807070707"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panose="05040102010807070707"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panose="05040102010807070707"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panose="05040102010807070707"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panose="05040102010807070707"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panose="05040102010807070707"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panose="05040102010807070707"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panose="05040102010807070707"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panose="05040102010807070707"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4" Type="http://schemas.openxmlformats.org/officeDocument/2006/relationships/notesSlide" Target="../notesSlides/notesSlide8.xml"/><Relationship Id="rId3" Type="http://schemas.openxmlformats.org/officeDocument/2006/relationships/slideLayout" Target="../slideLayouts/slideLayout17.xml"/><Relationship Id="rId2" Type="http://schemas.openxmlformats.org/officeDocument/2006/relationships/hyperlink" Target="https://www.england.nhs.uk/long-read/data-protection-policy/" TargetMode="External"/><Relationship Id="rId1" Type="http://schemas.openxmlformats.org/officeDocument/2006/relationships/hyperlink" Target="https://ico.org.uk/for-organisations/uk-gdpr-guidance-and-resources/employment/information-about-workers-health/data-protection-and-workers-health-information/" TargetMode="External"/></Relationships>
</file>

<file path=ppt/slides/_rels/slide13.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microsoft.com/office/2007/relationships/diagramDrawing" Target="../diagrams/drawing1.xml"/><Relationship Id="rId4" Type="http://schemas.openxmlformats.org/officeDocument/2006/relationships/diagramColors" Target="../diagrams/colors1.xml"/><Relationship Id="rId3" Type="http://schemas.openxmlformats.org/officeDocument/2006/relationships/diagramQuickStyle" Target="../diagrams/quickStyle1.xml"/><Relationship Id="rId2" Type="http://schemas.openxmlformats.org/officeDocument/2006/relationships/diagramLayout" Target="../diagrams/layout1.xml"/><Relationship Id="rId1" Type="http://schemas.openxmlformats.org/officeDocument/2006/relationships/diagramData" Target="../diagrams/data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hyperlink" Target="https://learn.microsoft.com/pl-pl/microsoft-365/admin/security-and-compliance/gdpr-compliance?view=o365-worldwide" TargetMode="External"/><Relationship Id="rId2" Type="http://schemas.openxmlformats.org/officeDocument/2006/relationships/hyperlink" Target="https://learn.microsoft.com/en-us/microsoft-365/admin/add-users/remove-former-employee?view=o365-worldwide" TargetMode="External"/><Relationship Id="rId1" Type="http://schemas.openxmlformats.org/officeDocument/2006/relationships/hyperlink" Target="https://www.hybrit.co.uk/post/12-microsoft-365-security-features-and-best-practice-guidance-9-managing-user-access-with-role-ba#:~:text=Rather%20than%20assigning%20permissions%20directly,Online%2C%20and%20Microsoft%20365%20Defender" TargetMode="External"/></Relationships>
</file>

<file path=ppt/slides/_rels/slide28.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hyperlink" Target="https://www.gov.pl/web/baza-wiedzy/konfigurowanie-uwierzytelniania-dwuskladnikowego-2fa" TargetMode="External"/><Relationship Id="rId2" Type="http://schemas.openxmlformats.org/officeDocument/2006/relationships/hyperlink" Target="https://www.gov.pl/web/baza-wiedzy/tworzenie-zapasowych-kopii-danych" TargetMode="External"/><Relationship Id="rId1" Type="http://schemas.openxmlformats.org/officeDocument/2006/relationships/hyperlink" Target="https://digital.nhs.uk/services/care-identity-service/applications-and-services/care-identity-managemen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3" name="Picture 22"/>
          <p:cNvPicPr>
            <a:picLocks noChangeAspect="1"/>
          </p:cNvPicPr>
          <p:nvPr/>
        </p:nvPicPr>
        <p:blipFill>
          <a:blip r:embed="rId1">
            <a:duotone>
              <a:schemeClr val="accent1">
                <a:shade val="45000"/>
                <a:satMod val="135000"/>
              </a:schemeClr>
              <a:prstClr val="white"/>
            </a:duotone>
          </a:blip>
          <a:srcRect l="9091" t="38948" b="9916"/>
          <a:stretch>
            <a:fillRect/>
          </a:stretch>
        </p:blipFill>
        <p:spPr>
          <a:xfrm>
            <a:off x="1" y="10"/>
            <a:ext cx="12191999" cy="6857990"/>
          </a:xfrm>
          <a:prstGeom prst="rect">
            <a:avLst/>
          </a:prstGeom>
        </p:spPr>
      </p:pic>
      <p:sp>
        <p:nvSpPr>
          <p:cNvPr id="47" name="Isosceles Triangle 46"/>
          <p:cNvSpPr>
            <a:spLocks noGrp="1" noRot="1" noChangeAspect="1" noMove="1" noResize="1" noEditPoints="1" noAdjustHandles="1" noChangeArrowheads="1" noChangeShapeType="1" noTextEdit="1"/>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pl-PL"/>
          </a:p>
        </p:txBody>
      </p:sp>
      <p:sp>
        <p:nvSpPr>
          <p:cNvPr id="49" name="Parallelogram 48"/>
          <p:cNvSpPr>
            <a:spLocks noGrp="1" noRot="1" noChangeAspect="1" noMove="1" noResize="1" noEditPoints="1" noAdjustHandles="1" noChangeArrowheads="1" noChangeShapeType="1" noTextEdit="1"/>
          </p:cNvSpPr>
          <p:nvPr/>
        </p:nvSpPr>
        <p:spPr>
          <a:xfrm>
            <a:off x="3733800" y="0"/>
            <a:ext cx="7315200" cy="6858000"/>
          </a:xfrm>
          <a:prstGeom prst="parallelogram">
            <a:avLst>
              <a:gd name="adj" fmla="val 15925"/>
            </a:avLst>
          </a:prstGeom>
          <a:solidFill>
            <a:schemeClr val="bg1">
              <a:alpha val="87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50" name="Straight Connector 49"/>
          <p:cNvCxnSpPr>
            <a:cxnSpLocks noGrp="1" noRot="1" noChangeAspect="1" noMove="1" noResize="1" noEditPoints="1" noAdjustHandles="1" noChangeArrowheads="1" noChangeShapeType="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51" name="Straight Connector 50"/>
          <p:cNvCxnSpPr>
            <a:cxnSpLocks noGrp="1" noRot="1" noChangeAspect="1" noMove="1" noResize="1" noEditPoints="1" noAdjustHandles="1" noChangeArrowheads="1" noChangeShapeType="1"/>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52" name="Rectangle 23"/>
          <p:cNvSpPr>
            <a:spLocks noGrp="1" noRot="1" noChangeAspect="1" noMove="1" noResize="1" noEditPoints="1" noAdjustHandles="1" noChangeArrowheads="1" noChangeShapeType="1" noTextEdit="1"/>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pl-PL"/>
          </a:p>
        </p:txBody>
      </p:sp>
      <p:sp>
        <p:nvSpPr>
          <p:cNvPr id="53" name="Rectangle 25"/>
          <p:cNvSpPr>
            <a:spLocks noGrp="1" noRot="1" noChangeAspect="1" noMove="1" noResize="1" noEditPoints="1" noAdjustHandles="1" noChangeArrowheads="1" noChangeShapeType="1" noTextEdit="1"/>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pl-PL"/>
          </a:p>
        </p:txBody>
      </p:sp>
      <p:sp>
        <p:nvSpPr>
          <p:cNvPr id="54" name="Isosceles Triangle 53"/>
          <p:cNvSpPr>
            <a:spLocks noGrp="1" noRot="1" noChangeAspect="1" noMove="1" noResize="1" noEditPoints="1" noAdjustHandles="1" noChangeArrowheads="1" noChangeShapeType="1" noTextEdit="1"/>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pl-PL"/>
          </a:p>
        </p:txBody>
      </p:sp>
      <p:sp>
        <p:nvSpPr>
          <p:cNvPr id="2" name="Title 1"/>
          <p:cNvSpPr>
            <a:spLocks noGrp="1"/>
          </p:cNvSpPr>
          <p:nvPr>
            <p:ph type="ctrTitle"/>
          </p:nvPr>
        </p:nvSpPr>
        <p:spPr>
          <a:xfrm>
            <a:off x="3479588" y="1008993"/>
            <a:ext cx="5794415" cy="3038803"/>
          </a:xfrm>
        </p:spPr>
        <p:txBody>
          <a:bodyPr>
            <a:normAutofit/>
          </a:bodyPr>
          <a:lstStyle/>
          <a:p>
            <a:pPr>
              <a:lnSpc>
                <a:spcPct val="90000"/>
              </a:lnSpc>
            </a:pPr>
            <a:r>
              <a:rPr lang="en-GB" sz="4200" dirty="0"/>
              <a:t>Digital Skills and Research Method</a:t>
            </a:r>
            <a:br>
              <a:rPr lang="en-GB" sz="4200" dirty="0"/>
            </a:br>
            <a:r>
              <a:rPr lang="en-GB" sz="4200" dirty="0"/>
              <a:t>LCHS4007</a:t>
            </a:r>
            <a:endParaRPr lang="en-GB" sz="4200" dirty="0"/>
          </a:p>
        </p:txBody>
      </p:sp>
      <p:sp>
        <p:nvSpPr>
          <p:cNvPr id="3" name="Subtitle 2"/>
          <p:cNvSpPr>
            <a:spLocks noGrp="1"/>
          </p:cNvSpPr>
          <p:nvPr>
            <p:ph type="subTitle" idx="1"/>
          </p:nvPr>
        </p:nvSpPr>
        <p:spPr>
          <a:xfrm>
            <a:off x="4788276" y="4050832"/>
            <a:ext cx="4485725" cy="1096899"/>
          </a:xfrm>
        </p:spPr>
        <p:txBody>
          <a:bodyPr>
            <a:normAutofit/>
          </a:bodyPr>
          <a:lstStyle/>
          <a:p>
            <a:pPr>
              <a:lnSpc>
                <a:spcPct val="90000"/>
              </a:lnSpc>
            </a:pPr>
            <a:r>
              <a:rPr lang="en-GB" sz="1300" dirty="0"/>
              <a:t>Assessment 1: Group Presentation 3</a:t>
            </a:r>
            <a:endParaRPr lang="en-GB" sz="1300" dirty="0"/>
          </a:p>
          <a:p>
            <a:pPr>
              <a:lnSpc>
                <a:spcPct val="90000"/>
              </a:lnSpc>
            </a:pPr>
            <a:r>
              <a:rPr lang="en-GB" sz="1300" dirty="0"/>
              <a:t>Programme: Certificate of Higher Education in Health and Social Care</a:t>
            </a:r>
            <a:endParaRPr lang="en-GB" sz="1300" dirty="0"/>
          </a:p>
          <a:p>
            <a:pPr>
              <a:lnSpc>
                <a:spcPct val="90000"/>
              </a:lnSpc>
            </a:pPr>
            <a:r>
              <a:rPr lang="en-GB" sz="1300" dirty="0"/>
              <a:t>Lecturer name: </a:t>
            </a:r>
            <a:r>
              <a:rPr lang="pl-PL" sz="1300" dirty="0"/>
              <a:t>Koushik Modak</a:t>
            </a:r>
            <a:endParaRPr lang="en-GB" sz="1300" dirty="0">
              <a:solidFill>
                <a:srgbClr val="FF0000"/>
              </a:solidFill>
            </a:endParaRPr>
          </a:p>
        </p:txBody>
      </p:sp>
      <p:sp>
        <p:nvSpPr>
          <p:cNvPr id="55" name="Rectangle 27"/>
          <p:cNvSpPr>
            <a:spLocks noGrp="1" noRot="1" noChangeAspect="1" noMove="1" noResize="1" noEditPoints="1" noAdjustHandles="1" noChangeArrowheads="1" noChangeShapeType="1" noTextEdit="1"/>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pl-PL"/>
          </a:p>
        </p:txBody>
      </p:sp>
      <p:sp>
        <p:nvSpPr>
          <p:cNvPr id="56" name="Rectangle 28"/>
          <p:cNvSpPr>
            <a:spLocks noGrp="1" noRot="1" noChangeAspect="1" noMove="1" noResize="1" noEditPoints="1" noAdjustHandles="1" noChangeArrowheads="1" noChangeShapeType="1" noTextEdit="1"/>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pl-PL"/>
          </a:p>
        </p:txBody>
      </p:sp>
      <p:sp>
        <p:nvSpPr>
          <p:cNvPr id="46" name="Rectangle 29"/>
          <p:cNvSpPr>
            <a:spLocks noGrp="1" noRot="1" noChangeAspect="1" noMove="1" noResize="1" noEditPoints="1" noAdjustHandles="1" noChangeArrowheads="1" noChangeShapeType="1" noTextEdit="1"/>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pl-PL"/>
          </a:p>
        </p:txBody>
      </p:sp>
      <p:sp>
        <p:nvSpPr>
          <p:cNvPr id="48" name="Isosceles Triangle 47"/>
          <p:cNvSpPr>
            <a:spLocks noGrp="1" noRot="1" noChangeAspect="1" noMove="1" noResize="1" noEditPoints="1" noAdjustHandles="1" noChangeArrowheads="1" noChangeShapeType="1" noTextEdit="1"/>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pl-PL"/>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150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7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150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7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p:cNvSpPr>
            <a:spLocks noGrp="1"/>
          </p:cNvSpPr>
          <p:nvPr>
            <p:ph type="ctrTitle"/>
          </p:nvPr>
        </p:nvSpPr>
        <p:spPr>
          <a:xfrm>
            <a:off x="7124135" y="2156347"/>
            <a:ext cx="3971495" cy="2762493"/>
          </a:xfrm>
        </p:spPr>
        <p:txBody>
          <a:bodyPr>
            <a:normAutofit/>
          </a:bodyPr>
          <a:lstStyle/>
          <a:p>
            <a:pPr algn="ctr">
              <a:lnSpc>
                <a:spcPct val="90000"/>
              </a:lnSpc>
            </a:pPr>
            <a:r>
              <a:rPr lang="en-GB" sz="3200" dirty="0">
                <a:solidFill>
                  <a:schemeClr val="tx1"/>
                </a:solidFill>
              </a:rPr>
              <a:t>Enhancing staff training and professional communication at Greenfield Care Agency</a:t>
            </a:r>
            <a:endParaRPr lang="en-GB" sz="3200" dirty="0">
              <a:solidFill>
                <a:schemeClr val="tx1"/>
              </a:solidFill>
            </a:endParaRPr>
          </a:p>
        </p:txBody>
      </p:sp>
      <p:graphicFrame>
        <p:nvGraphicFramePr>
          <p:cNvPr id="6" name="Table 5"/>
          <p:cNvGraphicFramePr>
            <a:graphicFrameLocks noGrp="1"/>
          </p:cNvGraphicFramePr>
          <p:nvPr/>
        </p:nvGraphicFramePr>
        <p:xfrm>
          <a:off x="643467" y="987862"/>
          <a:ext cx="5448327" cy="4785379"/>
        </p:xfrm>
        <a:graphic>
          <a:graphicData uri="http://schemas.openxmlformats.org/drawingml/2006/table">
            <a:tbl>
              <a:tblPr firstRow="1" bandRow="1">
                <a:tableStyleId>{5C22544A-7EE6-4342-B048-85BDC9FD1C3A}</a:tableStyleId>
              </a:tblPr>
              <a:tblGrid>
                <a:gridCol w="3126579"/>
                <a:gridCol w="2321748"/>
              </a:tblGrid>
              <a:tr h="813688">
                <a:tc>
                  <a:txBody>
                    <a:bodyPr/>
                    <a:lstStyle/>
                    <a:p>
                      <a:r>
                        <a:rPr lang="en-GB" sz="2000" b="1" cap="all" spc="60">
                          <a:solidFill>
                            <a:schemeClr val="tx1"/>
                          </a:solidFill>
                        </a:rPr>
                        <a:t>Student Name</a:t>
                      </a:r>
                      <a:endParaRPr lang="en-GB" sz="2000" b="1" cap="all" spc="60">
                        <a:solidFill>
                          <a:schemeClr val="tx1"/>
                        </a:solidFill>
                      </a:endParaRPr>
                    </a:p>
                  </a:txBody>
                  <a:tcPr marL="235509" marR="235509" marT="235509" marB="235509"/>
                </a:tc>
                <a:tc>
                  <a:txBody>
                    <a:bodyPr/>
                    <a:lstStyle/>
                    <a:p>
                      <a:r>
                        <a:rPr lang="en-GB" sz="2000" b="1" cap="all" spc="60">
                          <a:solidFill>
                            <a:schemeClr val="tx1"/>
                          </a:solidFill>
                        </a:rPr>
                        <a:t>Number</a:t>
                      </a:r>
                      <a:endParaRPr lang="en-GB" sz="2000" b="1" cap="all" spc="60">
                        <a:solidFill>
                          <a:schemeClr val="tx1"/>
                        </a:solidFill>
                      </a:endParaRPr>
                    </a:p>
                  </a:txBody>
                  <a:tcPr marL="235509" marR="235509" marT="235509" marB="235509"/>
                </a:tc>
              </a:tr>
              <a:tr h="751527">
                <a:tc>
                  <a:txBody>
                    <a:bodyPr/>
                    <a:lstStyle/>
                    <a:p>
                      <a:r>
                        <a:rPr lang="pl-PL" sz="2700" cap="none" spc="0">
                          <a:solidFill>
                            <a:schemeClr val="tx1"/>
                          </a:solidFill>
                        </a:rPr>
                        <a:t>N</a:t>
                      </a:r>
                      <a:r>
                        <a:rPr lang="en-US" altLang="pl-PL" sz="2700" cap="none" spc="0">
                          <a:solidFill>
                            <a:schemeClr val="tx1"/>
                          </a:solidFill>
                        </a:rPr>
                        <a:t>do</a:t>
                      </a:r>
                      <a:r>
                        <a:rPr lang="pl-PL" sz="2700" cap="none" spc="0">
                          <a:solidFill>
                            <a:schemeClr val="tx1"/>
                          </a:solidFill>
                        </a:rPr>
                        <a:t>ole Josel</a:t>
                      </a:r>
                      <a:r>
                        <a:rPr lang="en-US" altLang="pl-PL" sz="2700" cap="none" spc="0">
                          <a:solidFill>
                            <a:schemeClr val="tx1"/>
                          </a:solidFill>
                        </a:rPr>
                        <a:t>y</a:t>
                      </a:r>
                      <a:r>
                        <a:rPr lang="pl-PL" sz="2700" cap="none" spc="0">
                          <a:solidFill>
                            <a:schemeClr val="tx1"/>
                          </a:solidFill>
                        </a:rPr>
                        <a:t>ne</a:t>
                      </a:r>
                      <a:endParaRPr lang="en-GB" sz="2700" cap="none" spc="0">
                        <a:solidFill>
                          <a:schemeClr val="tx1"/>
                        </a:solidFill>
                      </a:endParaRPr>
                    </a:p>
                  </a:txBody>
                  <a:tcPr marL="287844" marR="287844" marT="143922" marB="157006"/>
                </a:tc>
                <a:tc>
                  <a:txBody>
                    <a:bodyPr/>
                    <a:lstStyle/>
                    <a:p>
                      <a:r>
                        <a:rPr lang="pl-PL" sz="2700" cap="none" spc="0">
                          <a:solidFill>
                            <a:schemeClr val="tx1"/>
                          </a:solidFill>
                        </a:rPr>
                        <a:t>2515328</a:t>
                      </a:r>
                      <a:endParaRPr lang="en-GB" sz="2700" cap="none" spc="0">
                        <a:solidFill>
                          <a:schemeClr val="tx1"/>
                        </a:solidFill>
                      </a:endParaRPr>
                    </a:p>
                  </a:txBody>
                  <a:tcPr marL="287844" marR="287844" marT="143922" marB="157006"/>
                </a:tc>
              </a:tr>
              <a:tr h="858555">
                <a:tc>
                  <a:txBody>
                    <a:bodyPr/>
                    <a:lstStyle/>
                    <a:p>
                      <a:endParaRPr lang="en-GB" sz="2700" cap="none" spc="0">
                        <a:solidFill>
                          <a:schemeClr val="tx1"/>
                        </a:solidFill>
                      </a:endParaRPr>
                    </a:p>
                  </a:txBody>
                  <a:tcPr marL="287844" marR="287844" marT="143922" marB="157006"/>
                </a:tc>
                <a:tc>
                  <a:txBody>
                    <a:bodyPr/>
                    <a:lstStyle/>
                    <a:p>
                      <a:endParaRPr lang="en-GB" sz="2700" cap="none" spc="0">
                        <a:solidFill>
                          <a:schemeClr val="tx1"/>
                        </a:solidFill>
                      </a:endParaRPr>
                    </a:p>
                  </a:txBody>
                  <a:tcPr marL="287844" marR="287844" marT="143922" marB="157006"/>
                </a:tc>
              </a:tr>
              <a:tr h="751527">
                <a:tc>
                  <a:txBody>
                    <a:bodyPr/>
                    <a:lstStyle/>
                    <a:p>
                      <a:r>
                        <a:rPr lang="pl-PL" sz="2700" cap="none" spc="0">
                          <a:solidFill>
                            <a:schemeClr val="tx1"/>
                          </a:solidFill>
                        </a:rPr>
                        <a:t>Nadine Devise </a:t>
                      </a:r>
                      <a:endParaRPr lang="en-GB" sz="2700" cap="none" spc="0">
                        <a:solidFill>
                          <a:schemeClr val="tx1"/>
                        </a:solidFill>
                      </a:endParaRPr>
                    </a:p>
                  </a:txBody>
                  <a:tcPr marL="287844" marR="287844" marT="143922" marB="157006"/>
                </a:tc>
                <a:tc>
                  <a:txBody>
                    <a:bodyPr/>
                    <a:lstStyle/>
                    <a:p>
                      <a:r>
                        <a:rPr lang="pl-PL" sz="2700" cap="none" spc="0">
                          <a:solidFill>
                            <a:schemeClr val="tx1"/>
                          </a:solidFill>
                        </a:rPr>
                        <a:t>2515865</a:t>
                      </a:r>
                      <a:endParaRPr lang="en-GB" sz="2700" cap="none" spc="0">
                        <a:solidFill>
                          <a:schemeClr val="tx1"/>
                        </a:solidFill>
                      </a:endParaRPr>
                    </a:p>
                  </a:txBody>
                  <a:tcPr marL="287844" marR="287844" marT="143922" marB="157006"/>
                </a:tc>
              </a:tr>
              <a:tr h="858555">
                <a:tc>
                  <a:txBody>
                    <a:bodyPr/>
                    <a:lstStyle/>
                    <a:p>
                      <a:endParaRPr lang="en-GB" sz="2700" cap="none" spc="0">
                        <a:solidFill>
                          <a:schemeClr val="tx1"/>
                        </a:solidFill>
                      </a:endParaRPr>
                    </a:p>
                  </a:txBody>
                  <a:tcPr marL="287844" marR="287844" marT="143922" marB="157006"/>
                </a:tc>
                <a:tc>
                  <a:txBody>
                    <a:bodyPr/>
                    <a:lstStyle/>
                    <a:p>
                      <a:endParaRPr lang="en-GB" sz="2700" cap="none" spc="0">
                        <a:solidFill>
                          <a:schemeClr val="tx1"/>
                        </a:solidFill>
                      </a:endParaRPr>
                    </a:p>
                  </a:txBody>
                  <a:tcPr marL="287844" marR="287844" marT="143922" marB="157006"/>
                </a:tc>
              </a:tr>
              <a:tr h="751527">
                <a:tc>
                  <a:txBody>
                    <a:bodyPr/>
                    <a:lstStyle/>
                    <a:p>
                      <a:r>
                        <a:rPr lang="pl-PL" sz="2700" cap="none" spc="0">
                          <a:solidFill>
                            <a:schemeClr val="tx1"/>
                          </a:solidFill>
                        </a:rPr>
                        <a:t>Lukasz Blechert</a:t>
                      </a:r>
                      <a:endParaRPr lang="en-GB" sz="2700" cap="none" spc="0">
                        <a:solidFill>
                          <a:schemeClr val="tx1"/>
                        </a:solidFill>
                      </a:endParaRPr>
                    </a:p>
                  </a:txBody>
                  <a:tcPr marL="287844" marR="287844" marT="143922" marB="157006"/>
                </a:tc>
                <a:tc>
                  <a:txBody>
                    <a:bodyPr/>
                    <a:lstStyle/>
                    <a:p>
                      <a:r>
                        <a:rPr lang="pl-PL" sz="2700" cap="none" spc="0" dirty="0">
                          <a:solidFill>
                            <a:schemeClr val="tx1"/>
                          </a:solidFill>
                        </a:rPr>
                        <a:t>2513412</a:t>
                      </a:r>
                      <a:endParaRPr lang="en-GB" sz="2700" cap="none" spc="0" dirty="0">
                        <a:solidFill>
                          <a:schemeClr val="tx1"/>
                        </a:solidFill>
                      </a:endParaRPr>
                    </a:p>
                  </a:txBody>
                  <a:tcPr marL="287844" marR="287844" marT="143922" marB="157006"/>
                </a:tc>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0080" y="993228"/>
            <a:ext cx="4368602" cy="1198179"/>
          </a:xfrm>
        </p:spPr>
        <p:txBody>
          <a:bodyPr anchor="b">
            <a:noAutofit/>
          </a:bodyPr>
          <a:lstStyle/>
          <a:p>
            <a:pPr>
              <a:lnSpc>
                <a:spcPct val="90000"/>
              </a:lnSpc>
            </a:pPr>
            <a:r>
              <a:rPr lang="en-GB" b="1" dirty="0"/>
              <a:t>Acknowledgement</a:t>
            </a:r>
            <a:br>
              <a:rPr lang="pl-PL" b="1" dirty="0"/>
            </a:br>
            <a:r>
              <a:rPr lang="en-GB" b="1" dirty="0"/>
              <a:t> of the use of AI</a:t>
            </a:r>
            <a:endParaRPr lang="en-GB" dirty="0"/>
          </a:p>
        </p:txBody>
      </p:sp>
      <p:sp>
        <p:nvSpPr>
          <p:cNvPr id="3" name="Content Placeholder 2"/>
          <p:cNvSpPr>
            <a:spLocks noGrp="1"/>
          </p:cNvSpPr>
          <p:nvPr>
            <p:ph idx="1"/>
          </p:nvPr>
        </p:nvSpPr>
        <p:spPr>
          <a:xfrm>
            <a:off x="640080" y="2872899"/>
            <a:ext cx="4243589" cy="3320668"/>
          </a:xfrm>
        </p:spPr>
        <p:txBody>
          <a:bodyPr>
            <a:normAutofit fontScale="92500" lnSpcReduction="10000"/>
          </a:bodyPr>
          <a:lstStyle/>
          <a:p>
            <a:pPr marL="0" indent="0">
              <a:lnSpc>
                <a:spcPct val="100000"/>
              </a:lnSpc>
              <a:buNone/>
            </a:pPr>
            <a:r>
              <a:rPr lang="en-GB" sz="1500"/>
              <a:t>I acknowledge the use of Grammarly (https://www.grammarly.com/) on ADD DATE OF ACCESS HERE to support to check my work using the prompt(s): </a:t>
            </a:r>
            <a:endParaRPr lang="en-GB" sz="1500"/>
          </a:p>
          <a:p>
            <a:pPr marL="0" indent="0">
              <a:lnSpc>
                <a:spcPct val="100000"/>
              </a:lnSpc>
              <a:buNone/>
            </a:pPr>
            <a:endParaRPr lang="en-GB" sz="1500"/>
          </a:p>
          <a:p>
            <a:pPr marL="514350" indent="-514350">
              <a:lnSpc>
                <a:spcPct val="100000"/>
              </a:lnSpc>
              <a:buAutoNum type="arabicPeriod"/>
            </a:pPr>
            <a:r>
              <a:rPr lang="en-GB" sz="1500"/>
              <a:t>Please check the following text for readability, grammar and syntax. </a:t>
            </a:r>
            <a:endParaRPr lang="en-GB" sz="1500"/>
          </a:p>
          <a:p>
            <a:pPr marL="0" indent="0">
              <a:lnSpc>
                <a:spcPct val="100000"/>
              </a:lnSpc>
              <a:buNone/>
            </a:pPr>
            <a:endParaRPr lang="en-GB" sz="1500"/>
          </a:p>
          <a:p>
            <a:pPr marL="0" indent="0">
              <a:lnSpc>
                <a:spcPct val="100000"/>
              </a:lnSpc>
              <a:buNone/>
            </a:pPr>
            <a:r>
              <a:rPr lang="en-GB" sz="1500"/>
              <a:t>I confirm that I have not presented any AI generated text as my own work. I confirm I have copies of my drafts, notes, and other resources I used before, and after the use of AI tools which I may be asked to provide in evidence. </a:t>
            </a:r>
            <a:endParaRPr lang="en-GB" sz="1500"/>
          </a:p>
          <a:p>
            <a:pPr>
              <a:lnSpc>
                <a:spcPct val="100000"/>
              </a:lnSpc>
            </a:pPr>
            <a:endParaRPr lang="en-GB" sz="1500"/>
          </a:p>
        </p:txBody>
      </p:sp>
      <p:pic>
        <p:nvPicPr>
          <p:cNvPr id="5" name="Picture 4"/>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5773775" y="1"/>
            <a:ext cx="6418225" cy="68580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1219200"/>
          </a:xfrm>
          <a:prstGeom prst="rect">
            <a:avLst/>
          </a:prstGeom>
          <a:solidFill>
            <a:srgbClr val="028090"/>
          </a:solidFill>
          <a:ln w="12700">
            <a:solidFill>
              <a:srgbClr val="028090"/>
            </a:solidFill>
            <a:prstDash val="solid"/>
          </a:ln>
        </p:spPr>
        <p:txBody>
          <a:bodyPr/>
          <a:lstStyle/>
          <a:p>
            <a:endParaRPr lang="pl-PL" sz="2400"/>
          </a:p>
        </p:txBody>
      </p:sp>
      <p:sp>
        <p:nvSpPr>
          <p:cNvPr id="3" name="Text 1"/>
          <p:cNvSpPr/>
          <p:nvPr/>
        </p:nvSpPr>
        <p:spPr>
          <a:xfrm>
            <a:off x="615528" y="0"/>
            <a:ext cx="10844953" cy="1219200"/>
          </a:xfrm>
          <a:prstGeom prst="rect">
            <a:avLst/>
          </a:prstGeom>
          <a:noFill/>
        </p:spPr>
        <p:txBody>
          <a:bodyPr wrap="square" lIns="0" tIns="0" rIns="0" bIns="0" rtlCol="0" anchor="ctr"/>
          <a:lstStyle/>
          <a:p>
            <a:r>
              <a:rPr lang="en-US" sz="3735" b="1" dirty="0">
                <a:solidFill>
                  <a:srgbClr val="FFFFFF"/>
                </a:solidFill>
                <a:latin typeface="Arial Bold" panose="020B0604020202090204" charset="0"/>
                <a:ea typeface="Calibri" pitchFamily="34" charset="-122"/>
                <a:cs typeface="Arial Bold" panose="020B0604020202090204" charset="0"/>
              </a:rPr>
              <a:t>Contents</a:t>
            </a:r>
            <a:endParaRPr lang="en-US" sz="3735" b="1" dirty="0">
              <a:latin typeface="Arial Bold" panose="020B0604020202090204" charset="0"/>
              <a:cs typeface="Arial Bold" panose="020B0604020202090204" charset="0"/>
            </a:endParaRPr>
          </a:p>
        </p:txBody>
      </p:sp>
      <p:sp>
        <p:nvSpPr>
          <p:cNvPr id="4" name="Shape 2"/>
          <p:cNvSpPr/>
          <p:nvPr/>
        </p:nvSpPr>
        <p:spPr>
          <a:xfrm>
            <a:off x="609600" y="1463040"/>
            <a:ext cx="5486400" cy="877824"/>
          </a:xfrm>
          <a:prstGeom prst="rect">
            <a:avLst/>
          </a:prstGeom>
          <a:solidFill>
            <a:srgbClr val="FFFFFF"/>
          </a:solidFill>
          <a:ln w="12700">
            <a:solidFill>
              <a:srgbClr val="028090"/>
            </a:solidFill>
            <a:prstDash val="solid"/>
          </a:ln>
          <a:effectLst>
            <a:outerShdw blurRad="101600" dist="38100" dir="8100000" algn="bl" rotWithShape="0">
              <a:srgbClr val="000000">
                <a:alpha val="12000"/>
              </a:srgbClr>
            </a:outerShdw>
          </a:effectLst>
        </p:spPr>
        <p:txBody>
          <a:bodyPr/>
          <a:lstStyle/>
          <a:p>
            <a:endParaRPr lang="pl-PL" sz="2400"/>
          </a:p>
        </p:txBody>
      </p:sp>
      <p:sp>
        <p:nvSpPr>
          <p:cNvPr id="5" name="Shape 3"/>
          <p:cNvSpPr/>
          <p:nvPr/>
        </p:nvSpPr>
        <p:spPr>
          <a:xfrm>
            <a:off x="609600" y="1463040"/>
            <a:ext cx="609600" cy="877824"/>
          </a:xfrm>
          <a:prstGeom prst="rect">
            <a:avLst/>
          </a:prstGeom>
          <a:solidFill>
            <a:srgbClr val="028090"/>
          </a:solidFill>
          <a:ln w="12700">
            <a:solidFill>
              <a:srgbClr val="028090"/>
            </a:solidFill>
            <a:prstDash val="solid"/>
          </a:ln>
        </p:spPr>
        <p:txBody>
          <a:bodyPr/>
          <a:lstStyle/>
          <a:p>
            <a:endParaRPr lang="pl-PL" sz="2400"/>
          </a:p>
        </p:txBody>
      </p:sp>
      <p:sp>
        <p:nvSpPr>
          <p:cNvPr id="6" name="Text 4"/>
          <p:cNvSpPr/>
          <p:nvPr/>
        </p:nvSpPr>
        <p:spPr>
          <a:xfrm>
            <a:off x="609600" y="1463040"/>
            <a:ext cx="609600" cy="877824"/>
          </a:xfrm>
          <a:prstGeom prst="rect">
            <a:avLst/>
          </a:prstGeom>
          <a:noFill/>
        </p:spPr>
        <p:txBody>
          <a:bodyPr wrap="square" lIns="0" tIns="0" rIns="0" bIns="0" rtlCol="0" anchor="ctr"/>
          <a:lstStyle/>
          <a:p>
            <a:pPr algn="ctr"/>
            <a:r>
              <a:rPr lang="en-US" sz="1865" b="1" dirty="0">
                <a:solidFill>
                  <a:srgbClr val="FFFFFF"/>
                </a:solidFill>
                <a:latin typeface="Calibri" pitchFamily="34" charset="0"/>
                <a:ea typeface="Calibri" pitchFamily="34" charset="-122"/>
                <a:cs typeface="Calibri" pitchFamily="34" charset="-120"/>
              </a:rPr>
              <a:t>01</a:t>
            </a:r>
            <a:endParaRPr lang="en-US" sz="1865" dirty="0"/>
          </a:p>
        </p:txBody>
      </p:sp>
      <p:sp>
        <p:nvSpPr>
          <p:cNvPr id="7" name="Text 5"/>
          <p:cNvSpPr/>
          <p:nvPr/>
        </p:nvSpPr>
        <p:spPr>
          <a:xfrm>
            <a:off x="1280160" y="1463040"/>
            <a:ext cx="4754880" cy="877824"/>
          </a:xfrm>
          <a:prstGeom prst="rect">
            <a:avLst/>
          </a:prstGeom>
          <a:noFill/>
        </p:spPr>
        <p:txBody>
          <a:bodyPr wrap="square" lIns="0" tIns="0" rIns="0" bIns="0" rtlCol="0" anchor="ctr"/>
          <a:lstStyle/>
          <a:p>
            <a:r>
              <a:rPr lang="en-US" sz="1735" dirty="0">
                <a:solidFill>
                  <a:srgbClr val="1A2E35"/>
                </a:solidFill>
                <a:latin typeface="Calibri" pitchFamily="34" charset="0"/>
                <a:ea typeface="Calibri" pitchFamily="34" charset="-122"/>
                <a:cs typeface="Calibri" pitchFamily="34" charset="-120"/>
              </a:rPr>
              <a:t>Introduction</a:t>
            </a:r>
            <a:endParaRPr lang="en-US" sz="1735" dirty="0"/>
          </a:p>
        </p:txBody>
      </p:sp>
      <p:sp>
        <p:nvSpPr>
          <p:cNvPr id="8" name="Shape 6"/>
          <p:cNvSpPr/>
          <p:nvPr/>
        </p:nvSpPr>
        <p:spPr>
          <a:xfrm>
            <a:off x="609600" y="3705691"/>
            <a:ext cx="5486400" cy="877824"/>
          </a:xfrm>
          <a:prstGeom prst="rect">
            <a:avLst/>
          </a:prstGeom>
          <a:solidFill>
            <a:srgbClr val="FFFFFF"/>
          </a:solidFill>
          <a:ln w="12700">
            <a:solidFill>
              <a:srgbClr val="028090"/>
            </a:solidFill>
            <a:prstDash val="solid"/>
          </a:ln>
          <a:effectLst>
            <a:outerShdw blurRad="101600" dist="38100" dir="8100000" algn="bl" rotWithShape="0">
              <a:srgbClr val="000000">
                <a:alpha val="12000"/>
              </a:srgbClr>
            </a:outerShdw>
          </a:effectLst>
        </p:spPr>
        <p:txBody>
          <a:bodyPr/>
          <a:lstStyle/>
          <a:p>
            <a:endParaRPr lang="pl-PL" sz="2400"/>
          </a:p>
        </p:txBody>
      </p:sp>
      <p:sp>
        <p:nvSpPr>
          <p:cNvPr id="9" name="Shape 7"/>
          <p:cNvSpPr/>
          <p:nvPr/>
        </p:nvSpPr>
        <p:spPr>
          <a:xfrm>
            <a:off x="609600" y="3705691"/>
            <a:ext cx="609600" cy="877824"/>
          </a:xfrm>
          <a:prstGeom prst="rect">
            <a:avLst/>
          </a:prstGeom>
          <a:solidFill>
            <a:srgbClr val="028090"/>
          </a:solidFill>
          <a:ln w="12700">
            <a:solidFill>
              <a:srgbClr val="028090"/>
            </a:solidFill>
            <a:prstDash val="solid"/>
          </a:ln>
        </p:spPr>
        <p:txBody>
          <a:bodyPr/>
          <a:lstStyle/>
          <a:p>
            <a:endParaRPr lang="pl-PL" sz="2400"/>
          </a:p>
        </p:txBody>
      </p:sp>
      <p:sp>
        <p:nvSpPr>
          <p:cNvPr id="10" name="Text 8"/>
          <p:cNvSpPr/>
          <p:nvPr/>
        </p:nvSpPr>
        <p:spPr>
          <a:xfrm>
            <a:off x="609600" y="3705691"/>
            <a:ext cx="609600" cy="877824"/>
          </a:xfrm>
          <a:prstGeom prst="rect">
            <a:avLst/>
          </a:prstGeom>
          <a:noFill/>
        </p:spPr>
        <p:txBody>
          <a:bodyPr wrap="square" lIns="0" tIns="0" rIns="0" bIns="0" rtlCol="0" anchor="ctr"/>
          <a:lstStyle/>
          <a:p>
            <a:pPr algn="ctr"/>
            <a:r>
              <a:rPr lang="en-US" sz="1865" b="1" dirty="0">
                <a:solidFill>
                  <a:srgbClr val="FFFFFF"/>
                </a:solidFill>
                <a:latin typeface="Calibri" pitchFamily="34" charset="0"/>
                <a:ea typeface="Calibri" pitchFamily="34" charset="-122"/>
                <a:cs typeface="Calibri" pitchFamily="34" charset="-120"/>
              </a:rPr>
              <a:t>03</a:t>
            </a:r>
            <a:endParaRPr lang="en-US" sz="1865" dirty="0"/>
          </a:p>
        </p:txBody>
      </p:sp>
      <p:sp>
        <p:nvSpPr>
          <p:cNvPr id="11" name="Text 9"/>
          <p:cNvSpPr/>
          <p:nvPr/>
        </p:nvSpPr>
        <p:spPr>
          <a:xfrm>
            <a:off x="1280160" y="3705691"/>
            <a:ext cx="4754880" cy="877824"/>
          </a:xfrm>
          <a:prstGeom prst="rect">
            <a:avLst/>
          </a:prstGeom>
          <a:noFill/>
        </p:spPr>
        <p:txBody>
          <a:bodyPr wrap="square" lIns="0" tIns="0" rIns="0" bIns="0" rtlCol="0" anchor="ctr"/>
          <a:lstStyle/>
          <a:p>
            <a:r>
              <a:rPr lang="en-US" sz="1735" dirty="0">
                <a:solidFill>
                  <a:srgbClr val="1A2E35"/>
                </a:solidFill>
                <a:latin typeface="Calibri" pitchFamily="34" charset="0"/>
                <a:ea typeface="Calibri" pitchFamily="34" charset="-122"/>
                <a:cs typeface="Calibri" pitchFamily="34" charset="-120"/>
              </a:rPr>
              <a:t>How Staff Currently Work (Before Word)</a:t>
            </a:r>
            <a:endParaRPr lang="en-US" sz="1735" dirty="0"/>
          </a:p>
        </p:txBody>
      </p:sp>
      <p:sp>
        <p:nvSpPr>
          <p:cNvPr id="12" name="Shape 10"/>
          <p:cNvSpPr/>
          <p:nvPr/>
        </p:nvSpPr>
        <p:spPr>
          <a:xfrm>
            <a:off x="609600" y="4827355"/>
            <a:ext cx="5486400" cy="877824"/>
          </a:xfrm>
          <a:prstGeom prst="rect">
            <a:avLst/>
          </a:prstGeom>
          <a:solidFill>
            <a:srgbClr val="FFFFFF"/>
          </a:solidFill>
          <a:ln w="12700">
            <a:solidFill>
              <a:srgbClr val="028090"/>
            </a:solidFill>
            <a:prstDash val="solid"/>
          </a:ln>
          <a:effectLst>
            <a:outerShdw blurRad="101600" dist="38100" dir="8100000" algn="bl" rotWithShape="0">
              <a:srgbClr val="000000">
                <a:alpha val="12000"/>
              </a:srgbClr>
            </a:outerShdw>
          </a:effectLst>
        </p:spPr>
        <p:txBody>
          <a:bodyPr/>
          <a:lstStyle/>
          <a:p>
            <a:endParaRPr lang="pl-PL" sz="2400"/>
          </a:p>
        </p:txBody>
      </p:sp>
      <p:sp>
        <p:nvSpPr>
          <p:cNvPr id="13" name="Shape 11"/>
          <p:cNvSpPr/>
          <p:nvPr/>
        </p:nvSpPr>
        <p:spPr>
          <a:xfrm>
            <a:off x="609600" y="4827355"/>
            <a:ext cx="609600" cy="877824"/>
          </a:xfrm>
          <a:prstGeom prst="rect">
            <a:avLst/>
          </a:prstGeom>
          <a:solidFill>
            <a:srgbClr val="028090"/>
          </a:solidFill>
          <a:ln w="12700">
            <a:solidFill>
              <a:srgbClr val="028090"/>
            </a:solidFill>
            <a:prstDash val="solid"/>
          </a:ln>
        </p:spPr>
        <p:txBody>
          <a:bodyPr/>
          <a:lstStyle/>
          <a:p>
            <a:endParaRPr lang="pl-PL" sz="2400"/>
          </a:p>
        </p:txBody>
      </p:sp>
      <p:sp>
        <p:nvSpPr>
          <p:cNvPr id="14" name="Text 12"/>
          <p:cNvSpPr/>
          <p:nvPr/>
        </p:nvSpPr>
        <p:spPr>
          <a:xfrm>
            <a:off x="609600" y="4827355"/>
            <a:ext cx="609600" cy="877824"/>
          </a:xfrm>
          <a:prstGeom prst="rect">
            <a:avLst/>
          </a:prstGeom>
          <a:noFill/>
        </p:spPr>
        <p:txBody>
          <a:bodyPr wrap="square" lIns="0" tIns="0" rIns="0" bIns="0" rtlCol="0" anchor="ctr"/>
          <a:lstStyle/>
          <a:p>
            <a:pPr algn="ctr"/>
            <a:r>
              <a:rPr lang="en-US" sz="1865" b="1" dirty="0">
                <a:solidFill>
                  <a:srgbClr val="FFFFFF"/>
                </a:solidFill>
                <a:latin typeface="Calibri" pitchFamily="34" charset="0"/>
                <a:ea typeface="Calibri" pitchFamily="34" charset="-122"/>
                <a:cs typeface="Calibri" pitchFamily="34" charset="-120"/>
              </a:rPr>
              <a:t>04</a:t>
            </a:r>
            <a:endParaRPr lang="en-US" sz="1865" dirty="0"/>
          </a:p>
        </p:txBody>
      </p:sp>
      <p:sp>
        <p:nvSpPr>
          <p:cNvPr id="15" name="Text 13"/>
          <p:cNvSpPr/>
          <p:nvPr/>
        </p:nvSpPr>
        <p:spPr>
          <a:xfrm>
            <a:off x="1280160" y="4827355"/>
            <a:ext cx="4754880" cy="877824"/>
          </a:xfrm>
          <a:prstGeom prst="rect">
            <a:avLst/>
          </a:prstGeom>
          <a:noFill/>
        </p:spPr>
        <p:txBody>
          <a:bodyPr wrap="square" lIns="0" tIns="0" rIns="0" bIns="0" rtlCol="0" anchor="ctr"/>
          <a:lstStyle/>
          <a:p>
            <a:r>
              <a:rPr lang="en-US" sz="1735" dirty="0">
                <a:solidFill>
                  <a:srgbClr val="1A2E35"/>
                </a:solidFill>
                <a:latin typeface="Calibri" pitchFamily="34" charset="0"/>
                <a:ea typeface="Calibri" pitchFamily="34" charset="-122"/>
                <a:cs typeface="Calibri" pitchFamily="34" charset="-120"/>
              </a:rPr>
              <a:t>How Microsoft Word Improves Tasks</a:t>
            </a:r>
            <a:endParaRPr lang="en-US" sz="1735" dirty="0"/>
          </a:p>
        </p:txBody>
      </p:sp>
      <p:sp>
        <p:nvSpPr>
          <p:cNvPr id="16" name="Shape 14"/>
          <p:cNvSpPr/>
          <p:nvPr/>
        </p:nvSpPr>
        <p:spPr>
          <a:xfrm>
            <a:off x="6461760" y="1468459"/>
            <a:ext cx="5486400" cy="877824"/>
          </a:xfrm>
          <a:prstGeom prst="rect">
            <a:avLst/>
          </a:prstGeom>
          <a:solidFill>
            <a:srgbClr val="FFFFFF"/>
          </a:solidFill>
          <a:ln w="12700">
            <a:solidFill>
              <a:srgbClr val="028090"/>
            </a:solidFill>
            <a:prstDash val="solid"/>
          </a:ln>
          <a:effectLst>
            <a:outerShdw blurRad="101600" dist="38100" dir="8100000" algn="bl" rotWithShape="0">
              <a:srgbClr val="000000">
                <a:alpha val="12000"/>
              </a:srgbClr>
            </a:outerShdw>
          </a:effectLst>
        </p:spPr>
        <p:txBody>
          <a:bodyPr/>
          <a:lstStyle/>
          <a:p>
            <a:endParaRPr lang="pl-PL" sz="2400"/>
          </a:p>
        </p:txBody>
      </p:sp>
      <p:sp>
        <p:nvSpPr>
          <p:cNvPr id="17" name="Shape 15"/>
          <p:cNvSpPr/>
          <p:nvPr/>
        </p:nvSpPr>
        <p:spPr>
          <a:xfrm>
            <a:off x="6461760" y="1468459"/>
            <a:ext cx="609600" cy="877824"/>
          </a:xfrm>
          <a:prstGeom prst="rect">
            <a:avLst/>
          </a:prstGeom>
          <a:solidFill>
            <a:srgbClr val="028090"/>
          </a:solidFill>
          <a:ln w="12700">
            <a:solidFill>
              <a:srgbClr val="028090"/>
            </a:solidFill>
            <a:prstDash val="solid"/>
          </a:ln>
        </p:spPr>
        <p:txBody>
          <a:bodyPr/>
          <a:lstStyle/>
          <a:p>
            <a:endParaRPr lang="pl-PL" sz="2400"/>
          </a:p>
        </p:txBody>
      </p:sp>
      <p:sp>
        <p:nvSpPr>
          <p:cNvPr id="18" name="Text 16"/>
          <p:cNvSpPr/>
          <p:nvPr/>
        </p:nvSpPr>
        <p:spPr>
          <a:xfrm>
            <a:off x="6461760" y="1468459"/>
            <a:ext cx="609600" cy="877824"/>
          </a:xfrm>
          <a:prstGeom prst="rect">
            <a:avLst/>
          </a:prstGeom>
          <a:noFill/>
        </p:spPr>
        <p:txBody>
          <a:bodyPr wrap="square" lIns="0" tIns="0" rIns="0" bIns="0" rtlCol="0" anchor="ctr"/>
          <a:lstStyle/>
          <a:p>
            <a:pPr algn="ctr"/>
            <a:r>
              <a:rPr lang="en-US" sz="1865" b="1" dirty="0">
                <a:solidFill>
                  <a:srgbClr val="FFFFFF"/>
                </a:solidFill>
                <a:latin typeface="Calibri" pitchFamily="34" charset="0"/>
                <a:ea typeface="Calibri" pitchFamily="34" charset="-122"/>
                <a:cs typeface="Calibri" pitchFamily="34" charset="-120"/>
              </a:rPr>
              <a:t>05</a:t>
            </a:r>
            <a:endParaRPr lang="en-US" sz="1865" dirty="0"/>
          </a:p>
        </p:txBody>
      </p:sp>
      <p:sp>
        <p:nvSpPr>
          <p:cNvPr id="19" name="Text 17"/>
          <p:cNvSpPr/>
          <p:nvPr/>
        </p:nvSpPr>
        <p:spPr>
          <a:xfrm>
            <a:off x="7132320" y="1468459"/>
            <a:ext cx="4754880" cy="877824"/>
          </a:xfrm>
          <a:prstGeom prst="rect">
            <a:avLst/>
          </a:prstGeom>
          <a:noFill/>
        </p:spPr>
        <p:txBody>
          <a:bodyPr wrap="square" lIns="0" tIns="0" rIns="0" bIns="0" rtlCol="0" anchor="ctr"/>
          <a:lstStyle/>
          <a:p>
            <a:r>
              <a:rPr lang="en-US" sz="1735" dirty="0">
                <a:solidFill>
                  <a:srgbClr val="1A2E35"/>
                </a:solidFill>
                <a:latin typeface="Calibri" pitchFamily="34" charset="0"/>
                <a:ea typeface="Calibri" pitchFamily="34" charset="-122"/>
                <a:cs typeface="Calibri" pitchFamily="34" charset="-120"/>
              </a:rPr>
              <a:t>Benefits of Microsoft Word</a:t>
            </a:r>
            <a:endParaRPr lang="en-US" sz="1735" dirty="0"/>
          </a:p>
        </p:txBody>
      </p:sp>
      <p:sp>
        <p:nvSpPr>
          <p:cNvPr id="20" name="Shape 18"/>
          <p:cNvSpPr/>
          <p:nvPr/>
        </p:nvSpPr>
        <p:spPr>
          <a:xfrm>
            <a:off x="6461760" y="2589953"/>
            <a:ext cx="5486400" cy="877824"/>
          </a:xfrm>
          <a:prstGeom prst="rect">
            <a:avLst/>
          </a:prstGeom>
          <a:solidFill>
            <a:srgbClr val="FFFFFF"/>
          </a:solidFill>
          <a:ln w="12700">
            <a:solidFill>
              <a:srgbClr val="028090"/>
            </a:solidFill>
            <a:prstDash val="solid"/>
          </a:ln>
          <a:effectLst>
            <a:outerShdw blurRad="101600" dist="38100" dir="8100000" algn="bl" rotWithShape="0">
              <a:srgbClr val="000000">
                <a:alpha val="12000"/>
              </a:srgbClr>
            </a:outerShdw>
          </a:effectLst>
        </p:spPr>
        <p:txBody>
          <a:bodyPr/>
          <a:lstStyle/>
          <a:p>
            <a:endParaRPr lang="pl-PL" sz="2400"/>
          </a:p>
        </p:txBody>
      </p:sp>
      <p:sp>
        <p:nvSpPr>
          <p:cNvPr id="21" name="Shape 19"/>
          <p:cNvSpPr/>
          <p:nvPr/>
        </p:nvSpPr>
        <p:spPr>
          <a:xfrm>
            <a:off x="6461760" y="2589953"/>
            <a:ext cx="609600" cy="877824"/>
          </a:xfrm>
          <a:prstGeom prst="rect">
            <a:avLst/>
          </a:prstGeom>
          <a:solidFill>
            <a:srgbClr val="028090"/>
          </a:solidFill>
          <a:ln w="12700">
            <a:solidFill>
              <a:srgbClr val="028090"/>
            </a:solidFill>
            <a:prstDash val="solid"/>
          </a:ln>
        </p:spPr>
        <p:txBody>
          <a:bodyPr/>
          <a:lstStyle/>
          <a:p>
            <a:endParaRPr lang="pl-PL" sz="2400"/>
          </a:p>
        </p:txBody>
      </p:sp>
      <p:sp>
        <p:nvSpPr>
          <p:cNvPr id="22" name="Text 20"/>
          <p:cNvSpPr/>
          <p:nvPr/>
        </p:nvSpPr>
        <p:spPr>
          <a:xfrm>
            <a:off x="6461760" y="2589953"/>
            <a:ext cx="609600" cy="877824"/>
          </a:xfrm>
          <a:prstGeom prst="rect">
            <a:avLst/>
          </a:prstGeom>
          <a:noFill/>
        </p:spPr>
        <p:txBody>
          <a:bodyPr wrap="square" lIns="0" tIns="0" rIns="0" bIns="0" rtlCol="0" anchor="ctr"/>
          <a:lstStyle/>
          <a:p>
            <a:pPr algn="ctr"/>
            <a:r>
              <a:rPr lang="en-US" sz="1865" b="1" dirty="0">
                <a:solidFill>
                  <a:srgbClr val="FFFFFF"/>
                </a:solidFill>
                <a:latin typeface="Calibri" pitchFamily="34" charset="0"/>
                <a:ea typeface="Calibri" pitchFamily="34" charset="-122"/>
                <a:cs typeface="Calibri" pitchFamily="34" charset="-120"/>
              </a:rPr>
              <a:t>06</a:t>
            </a:r>
            <a:endParaRPr lang="en-US" sz="1865" dirty="0"/>
          </a:p>
        </p:txBody>
      </p:sp>
      <p:sp>
        <p:nvSpPr>
          <p:cNvPr id="23" name="Text 21"/>
          <p:cNvSpPr/>
          <p:nvPr/>
        </p:nvSpPr>
        <p:spPr>
          <a:xfrm>
            <a:off x="7132320" y="2589953"/>
            <a:ext cx="4754880" cy="877824"/>
          </a:xfrm>
          <a:prstGeom prst="rect">
            <a:avLst/>
          </a:prstGeom>
          <a:noFill/>
        </p:spPr>
        <p:txBody>
          <a:bodyPr wrap="square" lIns="0" tIns="0" rIns="0" bIns="0" rtlCol="0" anchor="ctr"/>
          <a:lstStyle/>
          <a:p>
            <a:r>
              <a:rPr lang="en-US" sz="1735" dirty="0">
                <a:solidFill>
                  <a:srgbClr val="1A2E35"/>
                </a:solidFill>
                <a:latin typeface="Calibri" pitchFamily="34" charset="0"/>
                <a:ea typeface="Calibri" pitchFamily="34" charset="-122"/>
                <a:cs typeface="Calibri" pitchFamily="34" charset="-120"/>
              </a:rPr>
              <a:t>Limitations of Microsoft Word</a:t>
            </a:r>
            <a:endParaRPr lang="en-US" sz="1735" dirty="0"/>
          </a:p>
        </p:txBody>
      </p:sp>
      <p:sp>
        <p:nvSpPr>
          <p:cNvPr id="24" name="Shape 22"/>
          <p:cNvSpPr/>
          <p:nvPr/>
        </p:nvSpPr>
        <p:spPr>
          <a:xfrm>
            <a:off x="6461760" y="3711617"/>
            <a:ext cx="5486400" cy="877824"/>
          </a:xfrm>
          <a:prstGeom prst="rect">
            <a:avLst/>
          </a:prstGeom>
          <a:solidFill>
            <a:srgbClr val="FFFFFF"/>
          </a:solidFill>
          <a:ln w="12700">
            <a:solidFill>
              <a:srgbClr val="028090"/>
            </a:solidFill>
            <a:prstDash val="solid"/>
          </a:ln>
          <a:effectLst>
            <a:outerShdw blurRad="101600" dist="38100" dir="8100000" algn="bl" rotWithShape="0">
              <a:srgbClr val="000000">
                <a:alpha val="12000"/>
              </a:srgbClr>
            </a:outerShdw>
          </a:effectLst>
        </p:spPr>
        <p:txBody>
          <a:bodyPr/>
          <a:lstStyle/>
          <a:p>
            <a:endParaRPr lang="pl-PL" sz="2400"/>
          </a:p>
        </p:txBody>
      </p:sp>
      <p:sp>
        <p:nvSpPr>
          <p:cNvPr id="25" name="Shape 23"/>
          <p:cNvSpPr/>
          <p:nvPr/>
        </p:nvSpPr>
        <p:spPr>
          <a:xfrm>
            <a:off x="6461760" y="3711617"/>
            <a:ext cx="609600" cy="877824"/>
          </a:xfrm>
          <a:prstGeom prst="rect">
            <a:avLst/>
          </a:prstGeom>
          <a:solidFill>
            <a:srgbClr val="028090"/>
          </a:solidFill>
          <a:ln w="12700">
            <a:solidFill>
              <a:srgbClr val="028090"/>
            </a:solidFill>
            <a:prstDash val="solid"/>
          </a:ln>
        </p:spPr>
        <p:txBody>
          <a:bodyPr/>
          <a:lstStyle/>
          <a:p>
            <a:endParaRPr lang="pl-PL" sz="2400"/>
          </a:p>
        </p:txBody>
      </p:sp>
      <p:sp>
        <p:nvSpPr>
          <p:cNvPr id="26" name="Text 24"/>
          <p:cNvSpPr/>
          <p:nvPr/>
        </p:nvSpPr>
        <p:spPr>
          <a:xfrm>
            <a:off x="6461760" y="3711617"/>
            <a:ext cx="609600" cy="877824"/>
          </a:xfrm>
          <a:prstGeom prst="rect">
            <a:avLst/>
          </a:prstGeom>
          <a:noFill/>
        </p:spPr>
        <p:txBody>
          <a:bodyPr wrap="square" lIns="0" tIns="0" rIns="0" bIns="0" rtlCol="0" anchor="ctr"/>
          <a:lstStyle/>
          <a:p>
            <a:pPr algn="ctr"/>
            <a:r>
              <a:rPr lang="en-US" sz="1865" b="1" dirty="0">
                <a:solidFill>
                  <a:srgbClr val="FFFFFF"/>
                </a:solidFill>
                <a:latin typeface="Calibri" pitchFamily="34" charset="0"/>
                <a:ea typeface="Calibri" pitchFamily="34" charset="-122"/>
                <a:cs typeface="Calibri" pitchFamily="34" charset="-120"/>
              </a:rPr>
              <a:t>07</a:t>
            </a:r>
            <a:endParaRPr lang="en-US" sz="1865" dirty="0"/>
          </a:p>
        </p:txBody>
      </p:sp>
      <p:sp>
        <p:nvSpPr>
          <p:cNvPr id="27" name="Text 25"/>
          <p:cNvSpPr/>
          <p:nvPr/>
        </p:nvSpPr>
        <p:spPr>
          <a:xfrm>
            <a:off x="7132320" y="3711617"/>
            <a:ext cx="4754880" cy="877824"/>
          </a:xfrm>
          <a:prstGeom prst="rect">
            <a:avLst/>
          </a:prstGeom>
          <a:noFill/>
        </p:spPr>
        <p:txBody>
          <a:bodyPr wrap="square" lIns="0" tIns="0" rIns="0" bIns="0" rtlCol="0" anchor="ctr"/>
          <a:lstStyle/>
          <a:p>
            <a:r>
              <a:rPr lang="en-US" sz="1735" dirty="0">
                <a:solidFill>
                  <a:srgbClr val="1A2E35"/>
                </a:solidFill>
                <a:latin typeface="Calibri" pitchFamily="34" charset="0"/>
                <a:ea typeface="Calibri" pitchFamily="34" charset="-122"/>
                <a:cs typeface="Calibri" pitchFamily="34" charset="-120"/>
              </a:rPr>
              <a:t>Conclusion &amp; Recommendations</a:t>
            </a:r>
            <a:endParaRPr lang="en-US" sz="1735" dirty="0"/>
          </a:p>
        </p:txBody>
      </p:sp>
      <p:sp>
        <p:nvSpPr>
          <p:cNvPr id="28" name="Shape 26"/>
          <p:cNvSpPr/>
          <p:nvPr/>
        </p:nvSpPr>
        <p:spPr>
          <a:xfrm>
            <a:off x="6461760" y="4833281"/>
            <a:ext cx="5486400" cy="877824"/>
          </a:xfrm>
          <a:prstGeom prst="rect">
            <a:avLst/>
          </a:prstGeom>
          <a:solidFill>
            <a:srgbClr val="FFFFFF"/>
          </a:solidFill>
          <a:ln w="12700">
            <a:solidFill>
              <a:srgbClr val="028090"/>
            </a:solidFill>
            <a:prstDash val="solid"/>
          </a:ln>
          <a:effectLst>
            <a:outerShdw blurRad="101600" dist="38100" dir="8100000" algn="bl" rotWithShape="0">
              <a:srgbClr val="000000">
                <a:alpha val="12000"/>
              </a:srgbClr>
            </a:outerShdw>
          </a:effectLst>
        </p:spPr>
        <p:txBody>
          <a:bodyPr/>
          <a:lstStyle/>
          <a:p>
            <a:endParaRPr lang="pl-PL" sz="2400"/>
          </a:p>
        </p:txBody>
      </p:sp>
      <p:sp>
        <p:nvSpPr>
          <p:cNvPr id="29" name="Shape 27"/>
          <p:cNvSpPr/>
          <p:nvPr/>
        </p:nvSpPr>
        <p:spPr>
          <a:xfrm>
            <a:off x="6461760" y="4833281"/>
            <a:ext cx="609600" cy="877824"/>
          </a:xfrm>
          <a:prstGeom prst="rect">
            <a:avLst/>
          </a:prstGeom>
          <a:solidFill>
            <a:srgbClr val="028090"/>
          </a:solidFill>
          <a:ln w="12700">
            <a:solidFill>
              <a:srgbClr val="028090"/>
            </a:solidFill>
            <a:prstDash val="solid"/>
          </a:ln>
        </p:spPr>
        <p:txBody>
          <a:bodyPr/>
          <a:lstStyle/>
          <a:p>
            <a:endParaRPr lang="pl-PL" sz="2400"/>
          </a:p>
        </p:txBody>
      </p:sp>
      <p:sp>
        <p:nvSpPr>
          <p:cNvPr id="30" name="Text 28"/>
          <p:cNvSpPr/>
          <p:nvPr/>
        </p:nvSpPr>
        <p:spPr>
          <a:xfrm>
            <a:off x="6461760" y="4833281"/>
            <a:ext cx="609600" cy="877824"/>
          </a:xfrm>
          <a:prstGeom prst="rect">
            <a:avLst/>
          </a:prstGeom>
          <a:noFill/>
        </p:spPr>
        <p:txBody>
          <a:bodyPr wrap="square" lIns="0" tIns="0" rIns="0" bIns="0" rtlCol="0" anchor="ctr"/>
          <a:lstStyle/>
          <a:p>
            <a:pPr algn="ctr"/>
            <a:r>
              <a:rPr lang="en-US" sz="1865" b="1" dirty="0">
                <a:solidFill>
                  <a:srgbClr val="FFFFFF"/>
                </a:solidFill>
                <a:latin typeface="Calibri" pitchFamily="34" charset="0"/>
                <a:ea typeface="Calibri" pitchFamily="34" charset="-122"/>
                <a:cs typeface="Calibri" pitchFamily="34" charset="-120"/>
              </a:rPr>
              <a:t>08</a:t>
            </a:r>
            <a:endParaRPr lang="en-US" sz="1865" dirty="0"/>
          </a:p>
        </p:txBody>
      </p:sp>
      <p:sp>
        <p:nvSpPr>
          <p:cNvPr id="31" name="Text 29"/>
          <p:cNvSpPr/>
          <p:nvPr/>
        </p:nvSpPr>
        <p:spPr>
          <a:xfrm>
            <a:off x="7132320" y="4833281"/>
            <a:ext cx="4754880" cy="877824"/>
          </a:xfrm>
          <a:prstGeom prst="rect">
            <a:avLst/>
          </a:prstGeom>
          <a:noFill/>
        </p:spPr>
        <p:txBody>
          <a:bodyPr wrap="square" lIns="0" tIns="0" rIns="0" bIns="0" rtlCol="0" anchor="ctr"/>
          <a:lstStyle/>
          <a:p>
            <a:r>
              <a:rPr lang="en-US" sz="1735" dirty="0">
                <a:solidFill>
                  <a:srgbClr val="1A2E35"/>
                </a:solidFill>
                <a:latin typeface="Calibri" pitchFamily="34" charset="0"/>
                <a:ea typeface="Calibri" pitchFamily="34" charset="-122"/>
                <a:cs typeface="Calibri" pitchFamily="34" charset="-120"/>
              </a:rPr>
              <a:t>References</a:t>
            </a:r>
            <a:endParaRPr lang="en-US" sz="1735" dirty="0"/>
          </a:p>
        </p:txBody>
      </p:sp>
      <p:sp>
        <p:nvSpPr>
          <p:cNvPr id="32" name="Shape 2"/>
          <p:cNvSpPr/>
          <p:nvPr/>
        </p:nvSpPr>
        <p:spPr>
          <a:xfrm>
            <a:off x="616373" y="2567093"/>
            <a:ext cx="5486400" cy="877824"/>
          </a:xfrm>
          <a:prstGeom prst="rect">
            <a:avLst/>
          </a:prstGeom>
          <a:solidFill>
            <a:srgbClr val="FFFFFF"/>
          </a:solidFill>
          <a:ln w="12700">
            <a:solidFill>
              <a:srgbClr val="028090"/>
            </a:solidFill>
            <a:prstDash val="solid"/>
          </a:ln>
          <a:effectLst>
            <a:outerShdw blurRad="101600" dist="38100" dir="8100000" algn="bl" rotWithShape="0">
              <a:srgbClr val="000000">
                <a:alpha val="12000"/>
              </a:srgbClr>
            </a:outerShdw>
          </a:effectLst>
        </p:spPr>
        <p:txBody>
          <a:bodyPr/>
          <a:lstStyle/>
          <a:p>
            <a:endParaRPr lang="pl-PL" sz="2400"/>
          </a:p>
        </p:txBody>
      </p:sp>
      <p:sp>
        <p:nvSpPr>
          <p:cNvPr id="33" name="Shape 3"/>
          <p:cNvSpPr/>
          <p:nvPr/>
        </p:nvSpPr>
        <p:spPr>
          <a:xfrm>
            <a:off x="616373" y="2567093"/>
            <a:ext cx="609600" cy="877824"/>
          </a:xfrm>
          <a:prstGeom prst="rect">
            <a:avLst/>
          </a:prstGeom>
          <a:solidFill>
            <a:srgbClr val="028090"/>
          </a:solidFill>
          <a:ln w="12700">
            <a:solidFill>
              <a:srgbClr val="028090"/>
            </a:solidFill>
            <a:prstDash val="solid"/>
          </a:ln>
        </p:spPr>
        <p:txBody>
          <a:bodyPr/>
          <a:lstStyle/>
          <a:p>
            <a:endParaRPr lang="pl-PL" sz="2400"/>
          </a:p>
        </p:txBody>
      </p:sp>
      <p:sp>
        <p:nvSpPr>
          <p:cNvPr id="34" name="Text 4"/>
          <p:cNvSpPr/>
          <p:nvPr/>
        </p:nvSpPr>
        <p:spPr>
          <a:xfrm>
            <a:off x="616373" y="2567093"/>
            <a:ext cx="609600" cy="877824"/>
          </a:xfrm>
          <a:prstGeom prst="rect">
            <a:avLst/>
          </a:prstGeom>
          <a:noFill/>
        </p:spPr>
        <p:txBody>
          <a:bodyPr wrap="square" lIns="0" tIns="0" rIns="0" bIns="0" rtlCol="0" anchor="ctr"/>
          <a:lstStyle/>
          <a:p>
            <a:pPr algn="ctr"/>
            <a:r>
              <a:rPr lang="en-US" sz="1865" b="1" dirty="0">
                <a:solidFill>
                  <a:srgbClr val="FFFFFF"/>
                </a:solidFill>
                <a:latin typeface="Calibri" pitchFamily="34" charset="0"/>
                <a:ea typeface="Calibri" pitchFamily="34" charset="-122"/>
                <a:cs typeface="Calibri" pitchFamily="34" charset="-120"/>
              </a:rPr>
              <a:t>02</a:t>
            </a:r>
            <a:endParaRPr lang="en-US" sz="1865" dirty="0"/>
          </a:p>
        </p:txBody>
      </p:sp>
      <p:sp>
        <p:nvSpPr>
          <p:cNvPr id="35" name="Text 5"/>
          <p:cNvSpPr/>
          <p:nvPr/>
        </p:nvSpPr>
        <p:spPr>
          <a:xfrm>
            <a:off x="1286933" y="2567093"/>
            <a:ext cx="4754880" cy="877824"/>
          </a:xfrm>
          <a:prstGeom prst="rect">
            <a:avLst/>
          </a:prstGeom>
          <a:noFill/>
        </p:spPr>
        <p:txBody>
          <a:bodyPr wrap="square" lIns="0" tIns="0" rIns="0" bIns="0" rtlCol="0" anchor="ctr"/>
          <a:lstStyle/>
          <a:p>
            <a:r>
              <a:rPr lang="en-US" sz="1735" dirty="0">
                <a:solidFill>
                  <a:srgbClr val="1A2E35"/>
                </a:solidFill>
                <a:latin typeface="Calibri" pitchFamily="34" charset="0"/>
                <a:ea typeface="Calibri" pitchFamily="34" charset="-122"/>
                <a:cs typeface="Calibri" pitchFamily="34" charset="-120"/>
              </a:rPr>
              <a:t>What is Microsoft Word?</a:t>
            </a:r>
            <a:endParaRPr lang="en-US" sz="1735"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0"/>
          <p:cNvSpPr/>
          <p:nvPr/>
        </p:nvSpPr>
        <p:spPr>
          <a:xfrm>
            <a:off x="0" y="0"/>
            <a:ext cx="12192000" cy="1219200"/>
          </a:xfrm>
          <a:prstGeom prst="rect">
            <a:avLst/>
          </a:prstGeom>
          <a:solidFill>
            <a:srgbClr val="028090"/>
          </a:solidFill>
          <a:ln w="12700">
            <a:solidFill>
              <a:srgbClr val="028090"/>
            </a:solidFill>
            <a:prstDash val="solid"/>
          </a:ln>
        </p:spPr>
        <p:txBody>
          <a:bodyPr/>
          <a:lstStyle/>
          <a:p>
            <a:endParaRPr lang="pl-PL" sz="2400"/>
          </a:p>
        </p:txBody>
      </p:sp>
      <p:sp>
        <p:nvSpPr>
          <p:cNvPr id="2" name="Title 1"/>
          <p:cNvSpPr>
            <a:spLocks noGrp="1"/>
          </p:cNvSpPr>
          <p:nvPr>
            <p:ph type="title"/>
          </p:nvPr>
        </p:nvSpPr>
        <p:spPr>
          <a:xfrm>
            <a:off x="838200" y="0"/>
            <a:ext cx="9677400" cy="1325880"/>
          </a:xfrm>
        </p:spPr>
        <p:txBody>
          <a:bodyPr/>
          <a:lstStyle/>
          <a:p>
            <a:pPr algn="l"/>
            <a:r>
              <a:rPr lang="en-US" altLang="en-US" sz="3735">
                <a:solidFill>
                  <a:schemeClr val="bg1"/>
                </a:solidFill>
                <a:latin typeface="Arial Regular" panose="020B0604020202090204" charset="0"/>
                <a:cs typeface="Arial Regular" panose="020B0604020202090204" charset="0"/>
                <a:sym typeface="+mn-ea"/>
              </a:rPr>
              <a:t>1. Introduction</a:t>
            </a:r>
            <a:r>
              <a:rPr lang="en-US" altLang="en-US">
                <a:sym typeface="+mn-ea"/>
              </a:rPr>
              <a:t> </a:t>
            </a:r>
            <a:endParaRPr lang="en-US"/>
          </a:p>
        </p:txBody>
      </p:sp>
      <p:sp>
        <p:nvSpPr>
          <p:cNvPr id="3" name="Content Placeholder 2"/>
          <p:cNvSpPr>
            <a:spLocks noGrp="1"/>
          </p:cNvSpPr>
          <p:nvPr>
            <p:ph idx="1"/>
          </p:nvPr>
        </p:nvSpPr>
        <p:spPr/>
        <p:txBody>
          <a:bodyPr>
            <a:normAutofit fontScale="97500"/>
          </a:bodyPr>
          <a:lstStyle/>
          <a:p>
            <a:pPr marL="0" indent="0">
              <a:buNone/>
            </a:pPr>
            <a:r>
              <a:rPr lang="en-US" altLang="en-US"/>
              <a:t>Greenfield helps older people live independently at home. They have carers, nurses, and office staff. Right now, the agency uses Microsoft 365, but many staff are still learning how to use it properly.</a:t>
            </a:r>
            <a:endParaRPr lang="en-US" altLang="en-US"/>
          </a:p>
          <a:p>
            <a:pPr marL="0" indent="0">
              <a:buNone/>
            </a:pPr>
            <a:endParaRPr lang="en-US" altLang="en-US"/>
          </a:p>
          <a:p>
            <a:pPr marL="0" indent="0">
              <a:buNone/>
            </a:pPr>
            <a:r>
              <a:rPr lang="en-US" altLang="en-US"/>
              <a:t>This presentation evaluates:</a:t>
            </a:r>
            <a:endParaRPr lang="en-US" altLang="en-US"/>
          </a:p>
          <a:p>
            <a:r>
              <a:rPr lang="en-US" altLang="en-US"/>
              <a:t>How staff currently work (Before Ms word)</a:t>
            </a:r>
            <a:endParaRPr lang="en-US" altLang="en-US"/>
          </a:p>
          <a:p>
            <a:r>
              <a:rPr lang="en-US" altLang="en-US"/>
              <a:t>How Ms Word improves tasks at Greenfield Care Home Agency</a:t>
            </a:r>
            <a:endParaRPr lang="en-US" altLang="en-US"/>
          </a:p>
          <a:p>
            <a:r>
              <a:rPr lang="en-US" dirty="0">
                <a:solidFill>
                  <a:schemeClr val="tx1"/>
                </a:solidFill>
                <a:latin typeface="Calibri" pitchFamily="34" charset="0"/>
                <a:ea typeface="Calibri" pitchFamily="34" charset="-122"/>
                <a:cs typeface="Calibri" pitchFamily="34" charset="-120"/>
                <a:sym typeface="+mn-ea"/>
              </a:rPr>
              <a:t>Benefits of Microsoft Word at Greenfield</a:t>
            </a:r>
            <a:endParaRPr lang="en-US" dirty="0">
              <a:solidFill>
                <a:schemeClr val="tx1"/>
              </a:solidFill>
              <a:latin typeface="Calibri" pitchFamily="34" charset="0"/>
              <a:ea typeface="Calibri" pitchFamily="34" charset="-122"/>
              <a:cs typeface="Calibri" pitchFamily="34" charset="-120"/>
              <a:sym typeface="+mn-ea"/>
            </a:endParaRPr>
          </a:p>
          <a:p>
            <a:r>
              <a:rPr lang="en-US" dirty="0">
                <a:solidFill>
                  <a:schemeClr val="tx1"/>
                </a:solidFill>
                <a:latin typeface="Calibri" pitchFamily="34" charset="0"/>
                <a:ea typeface="Calibri" pitchFamily="34" charset="-122"/>
                <a:cs typeface="Calibri" pitchFamily="34" charset="-120"/>
                <a:sym typeface="+mn-ea"/>
              </a:rPr>
              <a:t>Limitations of Microsoft Word at Greenfield</a:t>
            </a:r>
            <a:endParaRPr lang="en-US" dirty="0">
              <a:solidFill>
                <a:schemeClr val="tx1"/>
              </a:solidFill>
            </a:endParaRPr>
          </a:p>
          <a:p>
            <a:endParaRPr lang="en-US" altLang="en-US" dirty="0">
              <a:solidFill>
                <a:schemeClr val="tx1"/>
              </a:solidFill>
              <a:latin typeface="Calibri" pitchFamily="34" charset="0"/>
              <a:ea typeface="Calibri" pitchFamily="34" charset="-122"/>
              <a:cs typeface="Calibri" pitchFamily="34" charset="-120"/>
              <a:sym typeface="+mn-ea"/>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hape 0"/>
          <p:cNvSpPr/>
          <p:nvPr/>
        </p:nvSpPr>
        <p:spPr>
          <a:xfrm>
            <a:off x="0" y="0"/>
            <a:ext cx="12192000" cy="1219200"/>
          </a:xfrm>
          <a:prstGeom prst="rect">
            <a:avLst/>
          </a:prstGeom>
          <a:solidFill>
            <a:srgbClr val="028090"/>
          </a:solidFill>
          <a:ln w="12700">
            <a:solidFill>
              <a:srgbClr val="028090"/>
            </a:solidFill>
            <a:prstDash val="solid"/>
          </a:ln>
        </p:spPr>
        <p:txBody>
          <a:bodyPr/>
          <a:lstStyle/>
          <a:p>
            <a:endParaRPr lang="pl-PL" sz="2400"/>
          </a:p>
        </p:txBody>
      </p:sp>
      <p:sp>
        <p:nvSpPr>
          <p:cNvPr id="3" name="Text 1"/>
          <p:cNvSpPr/>
          <p:nvPr/>
        </p:nvSpPr>
        <p:spPr>
          <a:xfrm>
            <a:off x="487680" y="0"/>
            <a:ext cx="11216640" cy="1219200"/>
          </a:xfrm>
          <a:prstGeom prst="rect">
            <a:avLst/>
          </a:prstGeom>
          <a:noFill/>
        </p:spPr>
        <p:txBody>
          <a:bodyPr wrap="square" lIns="0" tIns="0" rIns="0" bIns="0" rtlCol="0" anchor="ctr"/>
          <a:lstStyle/>
          <a:p>
            <a:r>
              <a:rPr lang="en-US" sz="3735" b="1" dirty="0">
                <a:solidFill>
                  <a:schemeClr val="bg1"/>
                </a:solidFill>
                <a:latin typeface="Arial Bold" panose="020B0604020202090204" charset="0"/>
                <a:ea typeface="Calibri" pitchFamily="34" charset="-122"/>
                <a:cs typeface="Arial Bold" panose="020B0604020202090204" charset="0"/>
              </a:rPr>
              <a:t>2. What is Microsoft Word?</a:t>
            </a:r>
            <a:endParaRPr lang="en-US" sz="3735" b="1" dirty="0">
              <a:solidFill>
                <a:schemeClr val="bg1"/>
              </a:solidFill>
              <a:latin typeface="Arial Bold" panose="020B0604020202090204" charset="0"/>
              <a:ea typeface="Calibri" pitchFamily="34" charset="-122"/>
              <a:cs typeface="Arial Bold" panose="020B0604020202090204" charset="0"/>
            </a:endParaRPr>
          </a:p>
        </p:txBody>
      </p:sp>
      <p:sp>
        <p:nvSpPr>
          <p:cNvPr id="7" name="Text 5"/>
          <p:cNvSpPr/>
          <p:nvPr/>
        </p:nvSpPr>
        <p:spPr>
          <a:xfrm>
            <a:off x="487680" y="2072640"/>
            <a:ext cx="11216640" cy="2824480"/>
          </a:xfrm>
          <a:prstGeom prst="rect">
            <a:avLst/>
          </a:prstGeom>
          <a:noFill/>
        </p:spPr>
        <p:txBody>
          <a:bodyPr wrap="square" lIns="0" tIns="0" rIns="0" bIns="0" rtlCol="0" anchor="ctr"/>
          <a:lstStyle/>
          <a:p>
            <a:pPr algn="just">
              <a:lnSpc>
                <a:spcPct val="150000"/>
              </a:lnSpc>
            </a:pPr>
            <a:r>
              <a:rPr lang="en-US" altLang="en-US" sz="2400" dirty="0">
                <a:latin typeface="Arial Regular" panose="020B0604020202090204" charset="0"/>
                <a:cs typeface="Arial Regular" panose="020B0604020202090204" charset="0"/>
              </a:rPr>
              <a:t>Microsoft Word is a computer programme that allows people to type, edit, and save documents easily. It is part of the Microsoft 365 package and works like a smart digital notebook that never runs out of space and cannot be lost. Greenfield Home Care Agency has recently started using Microsoft 365, meaning that care coordinators, nurses, carers, and admin staff now have access to this tool. Microsoft Word is particularly useful for these workers because it helps documents to be written more quickly, presented more ordered, and stored more safely than traditional paper based methods (Microsoft, 2024).</a:t>
            </a:r>
            <a:endParaRPr lang="en-US" altLang="en-US" sz="2400" dirty="0">
              <a:latin typeface="Arial Regular" panose="020B0604020202090204" charset="0"/>
              <a:cs typeface="Arial Regular" panose="020B0604020202090204" charset="0"/>
            </a:endParaRPr>
          </a:p>
        </p:txBody>
      </p:sp>
      <p:sp>
        <p:nvSpPr>
          <p:cNvPr id="9" name="Text 7"/>
          <p:cNvSpPr/>
          <p:nvPr/>
        </p:nvSpPr>
        <p:spPr>
          <a:xfrm>
            <a:off x="487680" y="3413760"/>
            <a:ext cx="1584960" cy="463296"/>
          </a:xfrm>
          <a:prstGeom prst="rect">
            <a:avLst/>
          </a:prstGeom>
          <a:noFill/>
        </p:spPr>
        <p:txBody>
          <a:bodyPr wrap="square" lIns="0" tIns="0" rIns="0" bIns="0" rtlCol="0" anchor="ctr"/>
          <a:lstStyle/>
          <a:p>
            <a:pPr algn="ctr"/>
            <a:r>
              <a:rPr lang="en-US" sz="1200" b="1" dirty="0">
                <a:solidFill>
                  <a:srgbClr val="FFFFFF"/>
                </a:solidFill>
                <a:latin typeface="Calibri" pitchFamily="34" charset="0"/>
                <a:ea typeface="Calibri" pitchFamily="34" charset="-122"/>
                <a:cs typeface="Calibri" pitchFamily="34" charset="-120"/>
              </a:rPr>
              <a:t>Evience</a:t>
            </a:r>
            <a:endParaRPr lang="en-US" sz="1200" dirty="0"/>
          </a:p>
        </p:txBody>
      </p:sp>
      <p:sp>
        <p:nvSpPr>
          <p:cNvPr id="10" name="Text 8"/>
          <p:cNvSpPr/>
          <p:nvPr/>
        </p:nvSpPr>
        <p:spPr>
          <a:xfrm>
            <a:off x="487680" y="3998976"/>
            <a:ext cx="11216640" cy="1097280"/>
          </a:xfrm>
          <a:prstGeom prst="rect">
            <a:avLst/>
          </a:prstGeom>
          <a:noFill/>
        </p:spPr>
        <p:txBody>
          <a:bodyPr wrap="square" lIns="0" tIns="0" rIns="0" bIns="0" rtlCol="0" anchor="ctr"/>
          <a:lstStyle/>
          <a:p>
            <a:endParaRPr lang="en-US" sz="1865" i="1" dirty="0">
              <a:latin typeface="Calibri" pitchFamily="34" charset="0"/>
              <a:ea typeface="Calibri" pitchFamily="34" charset="-122"/>
              <a:cs typeface="Calibri" pitchFamily="34" charset="-12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7"/>
          <p:cNvSpPr/>
          <p:nvPr/>
        </p:nvSpPr>
        <p:spPr>
          <a:xfrm>
            <a:off x="6461760" y="1341120"/>
            <a:ext cx="5364480" cy="609600"/>
          </a:xfrm>
          <a:prstGeom prst="rect">
            <a:avLst/>
          </a:prstGeom>
          <a:solidFill>
            <a:srgbClr val="C0392B"/>
          </a:solidFill>
          <a:ln w="12700">
            <a:solidFill>
              <a:srgbClr val="C0392B"/>
            </a:solidFill>
            <a:prstDash val="solid"/>
          </a:ln>
        </p:spPr>
        <p:txBody>
          <a:bodyPr/>
          <a:lstStyle/>
          <a:p>
            <a:endParaRPr lang="pl-PL" sz="2400"/>
          </a:p>
        </p:txBody>
      </p:sp>
      <p:sp>
        <p:nvSpPr>
          <p:cNvPr id="16" name="Shape 3"/>
          <p:cNvSpPr/>
          <p:nvPr/>
        </p:nvSpPr>
        <p:spPr>
          <a:xfrm>
            <a:off x="6461760" y="1334347"/>
            <a:ext cx="5364480" cy="633984"/>
          </a:xfrm>
          <a:prstGeom prst="rect">
            <a:avLst/>
          </a:prstGeom>
          <a:solidFill>
            <a:srgbClr val="028090"/>
          </a:solidFill>
          <a:ln w="12700">
            <a:solidFill>
              <a:srgbClr val="028090"/>
            </a:solidFill>
            <a:prstDash val="solid"/>
          </a:ln>
        </p:spPr>
        <p:txBody>
          <a:bodyPr/>
          <a:lstStyle/>
          <a:p>
            <a:endParaRPr lang="pl-PL" sz="2400"/>
          </a:p>
        </p:txBody>
      </p:sp>
      <p:sp>
        <p:nvSpPr>
          <p:cNvPr id="5" name="Shape 3"/>
          <p:cNvSpPr/>
          <p:nvPr/>
        </p:nvSpPr>
        <p:spPr>
          <a:xfrm>
            <a:off x="365760" y="1341120"/>
            <a:ext cx="5364480" cy="609600"/>
          </a:xfrm>
          <a:prstGeom prst="rect">
            <a:avLst/>
          </a:prstGeom>
          <a:solidFill>
            <a:srgbClr val="C0392B"/>
          </a:solidFill>
          <a:ln w="12700">
            <a:solidFill>
              <a:srgbClr val="C0392B"/>
            </a:solidFill>
            <a:prstDash val="solid"/>
          </a:ln>
        </p:spPr>
        <p:txBody>
          <a:bodyPr/>
          <a:lstStyle/>
          <a:p>
            <a:endParaRPr lang="pl-PL" sz="2400"/>
          </a:p>
        </p:txBody>
      </p:sp>
      <p:sp>
        <p:nvSpPr>
          <p:cNvPr id="15" name="Shape 3"/>
          <p:cNvSpPr/>
          <p:nvPr/>
        </p:nvSpPr>
        <p:spPr>
          <a:xfrm>
            <a:off x="365760" y="1317413"/>
            <a:ext cx="5364480" cy="633984"/>
          </a:xfrm>
          <a:prstGeom prst="rect">
            <a:avLst/>
          </a:prstGeom>
          <a:solidFill>
            <a:srgbClr val="028090"/>
          </a:solidFill>
          <a:ln w="12700">
            <a:solidFill>
              <a:srgbClr val="028090"/>
            </a:solidFill>
            <a:prstDash val="solid"/>
          </a:ln>
        </p:spPr>
        <p:txBody>
          <a:bodyPr/>
          <a:lstStyle/>
          <a:p>
            <a:endParaRPr lang="pl-PL" sz="2400"/>
          </a:p>
        </p:txBody>
      </p:sp>
      <p:sp>
        <p:nvSpPr>
          <p:cNvPr id="14" name="Shape 0"/>
          <p:cNvSpPr/>
          <p:nvPr/>
        </p:nvSpPr>
        <p:spPr>
          <a:xfrm>
            <a:off x="0" y="0"/>
            <a:ext cx="12192000" cy="1219200"/>
          </a:xfrm>
          <a:prstGeom prst="rect">
            <a:avLst/>
          </a:prstGeom>
          <a:solidFill>
            <a:srgbClr val="028090"/>
          </a:solidFill>
          <a:ln w="12700">
            <a:solidFill>
              <a:srgbClr val="028090"/>
            </a:solidFill>
            <a:prstDash val="solid"/>
          </a:ln>
        </p:spPr>
        <p:txBody>
          <a:bodyPr/>
          <a:lstStyle/>
          <a:p>
            <a:endParaRPr lang="pl-PL" sz="2400"/>
          </a:p>
        </p:txBody>
      </p:sp>
      <p:sp>
        <p:nvSpPr>
          <p:cNvPr id="3" name="Text 1"/>
          <p:cNvSpPr/>
          <p:nvPr/>
        </p:nvSpPr>
        <p:spPr>
          <a:xfrm>
            <a:off x="487680" y="0"/>
            <a:ext cx="11216640" cy="1219200"/>
          </a:xfrm>
          <a:prstGeom prst="rect">
            <a:avLst/>
          </a:prstGeom>
          <a:noFill/>
        </p:spPr>
        <p:txBody>
          <a:bodyPr wrap="square" lIns="0" tIns="0" rIns="0" bIns="0" rtlCol="0" anchor="ctr"/>
          <a:lstStyle/>
          <a:p>
            <a:r>
              <a:rPr lang="en-US" sz="3735" dirty="0">
                <a:solidFill>
                  <a:schemeClr val="bg1"/>
                </a:solidFill>
                <a:latin typeface="Arial Regular" panose="020B0604020202090204" charset="0"/>
                <a:ea typeface="Calibri" pitchFamily="34" charset="-122"/>
                <a:cs typeface="Arial Regular" panose="020B0604020202090204" charset="0"/>
              </a:rPr>
              <a:t>3. How Staff Currently Work (Before Microsoft Word)</a:t>
            </a:r>
            <a:endParaRPr lang="en-US" sz="3735" dirty="0">
              <a:solidFill>
                <a:schemeClr val="bg1"/>
              </a:solidFill>
              <a:latin typeface="Arial Regular" panose="020B0604020202090204" charset="0"/>
              <a:ea typeface="Calibri" pitchFamily="34" charset="-122"/>
              <a:cs typeface="Arial Regular" panose="020B0604020202090204" charset="0"/>
            </a:endParaRPr>
          </a:p>
        </p:txBody>
      </p:sp>
      <p:sp>
        <p:nvSpPr>
          <p:cNvPr id="4" name="Shape 2"/>
          <p:cNvSpPr/>
          <p:nvPr/>
        </p:nvSpPr>
        <p:spPr>
          <a:xfrm>
            <a:off x="365760" y="1951568"/>
            <a:ext cx="5364480" cy="4266353"/>
          </a:xfrm>
          <a:prstGeom prst="rect">
            <a:avLst/>
          </a:prstGeom>
          <a:solidFill>
            <a:srgbClr val="FFFFFF"/>
          </a:solidFill>
          <a:ln w="12700">
            <a:solidFill>
              <a:srgbClr val="E0E0E0"/>
            </a:solidFill>
            <a:prstDash val="solid"/>
          </a:ln>
          <a:effectLst>
            <a:outerShdw blurRad="101600" dist="38100" dir="8100000" algn="bl" rotWithShape="0">
              <a:srgbClr val="000000">
                <a:alpha val="12000"/>
              </a:srgbClr>
            </a:outerShdw>
          </a:effectLst>
        </p:spPr>
        <p:txBody>
          <a:bodyPr/>
          <a:lstStyle/>
          <a:p>
            <a:endParaRPr lang="pl-PL" sz="2400"/>
          </a:p>
        </p:txBody>
      </p:sp>
      <p:sp>
        <p:nvSpPr>
          <p:cNvPr id="6" name="Text 4"/>
          <p:cNvSpPr/>
          <p:nvPr/>
        </p:nvSpPr>
        <p:spPr>
          <a:xfrm>
            <a:off x="426720" y="1341120"/>
            <a:ext cx="5242560" cy="609600"/>
          </a:xfrm>
          <a:prstGeom prst="rect">
            <a:avLst/>
          </a:prstGeom>
          <a:noFill/>
        </p:spPr>
        <p:txBody>
          <a:bodyPr wrap="square" lIns="84667" tIns="84667" rIns="84667" bIns="84667" rtlCol="0" anchor="ctr"/>
          <a:lstStyle/>
          <a:p>
            <a:r>
              <a:rPr lang="en-US" sz="2135" dirty="0">
                <a:solidFill>
                  <a:srgbClr val="FFFFFF"/>
                </a:solidFill>
                <a:latin typeface="Arial Regular" panose="020B0604020202090204" charset="0"/>
                <a:ea typeface="Calibri" pitchFamily="34" charset="-122"/>
                <a:cs typeface="Arial Regular" panose="020B0604020202090204" charset="0"/>
              </a:rPr>
              <a:t>Current Problems</a:t>
            </a:r>
            <a:endParaRPr lang="en-US" sz="2135" dirty="0">
              <a:latin typeface="Arial Regular" panose="020B0604020202090204" charset="0"/>
              <a:cs typeface="Arial Regular" panose="020B0604020202090204" charset="0"/>
            </a:endParaRPr>
          </a:p>
        </p:txBody>
      </p:sp>
      <p:sp>
        <p:nvSpPr>
          <p:cNvPr id="7" name="Text 5"/>
          <p:cNvSpPr/>
          <p:nvPr/>
        </p:nvSpPr>
        <p:spPr>
          <a:xfrm>
            <a:off x="448733" y="2133600"/>
            <a:ext cx="5298440" cy="3901440"/>
          </a:xfrm>
          <a:prstGeom prst="rect">
            <a:avLst/>
          </a:prstGeom>
          <a:noFill/>
        </p:spPr>
        <p:txBody>
          <a:bodyPr wrap="square" rtlCol="0" anchor="ctr"/>
          <a:lstStyle/>
          <a:p>
            <a:pPr marL="457200" indent="-457200">
              <a:spcAft>
                <a:spcPts val="1335"/>
              </a:spcAft>
              <a:buSzPct val="100000"/>
              <a:buChar char="•"/>
            </a:pPr>
            <a:r>
              <a:rPr lang="en-US" sz="2400" dirty="0">
                <a:solidFill>
                  <a:srgbClr val="1A2E35"/>
                </a:solidFill>
                <a:latin typeface="Arial Regular" panose="020B0604020202090204" charset="0"/>
                <a:ea typeface="Calibri" pitchFamily="34" charset="-122"/>
                <a:cs typeface="Arial Regular" panose="020B0604020202090204" charset="0"/>
              </a:rPr>
              <a:t>Care notes written by hand on paper forms</a:t>
            </a:r>
            <a:endParaRPr lang="en-US" sz="2400" dirty="0">
              <a:latin typeface="Arial Regular" panose="020B0604020202090204" charset="0"/>
              <a:cs typeface="Arial Regular" panose="020B0604020202090204" charset="0"/>
            </a:endParaRPr>
          </a:p>
          <a:p>
            <a:pPr marL="457200" indent="-457200">
              <a:spcAft>
                <a:spcPts val="1335"/>
              </a:spcAft>
              <a:buSzPct val="100000"/>
              <a:buChar char="•"/>
            </a:pPr>
            <a:r>
              <a:rPr lang="en-US" sz="2400" dirty="0">
                <a:solidFill>
                  <a:srgbClr val="1A2E35"/>
                </a:solidFill>
                <a:latin typeface="Arial Regular" panose="020B0604020202090204" charset="0"/>
                <a:ea typeface="Calibri" pitchFamily="34" charset="-122"/>
                <a:cs typeface="Arial Regular" panose="020B0604020202090204" charset="0"/>
              </a:rPr>
              <a:t>Handwriting is sometimes hard to read</a:t>
            </a:r>
            <a:endParaRPr lang="en-US" sz="2400" dirty="0">
              <a:latin typeface="Arial Regular" panose="020B0604020202090204" charset="0"/>
              <a:cs typeface="Arial Regular" panose="020B0604020202090204" charset="0"/>
            </a:endParaRPr>
          </a:p>
          <a:p>
            <a:pPr marL="457200" indent="-457200">
              <a:spcAft>
                <a:spcPts val="1335"/>
              </a:spcAft>
              <a:buSzPct val="100000"/>
              <a:buChar char="•"/>
            </a:pPr>
            <a:r>
              <a:rPr lang="en-US" sz="2400" dirty="0">
                <a:solidFill>
                  <a:srgbClr val="1A2E35"/>
                </a:solidFill>
                <a:latin typeface="Arial Regular" panose="020B0604020202090204" charset="0"/>
                <a:ea typeface="Calibri" pitchFamily="34" charset="-122"/>
                <a:cs typeface="Arial Regular" panose="020B0604020202090204" charset="0"/>
              </a:rPr>
              <a:t>Papers get lost, damaged, or mixed up</a:t>
            </a:r>
            <a:endParaRPr lang="en-US" sz="2400" dirty="0">
              <a:latin typeface="Arial Regular" panose="020B0604020202090204" charset="0"/>
              <a:cs typeface="Arial Regular" panose="020B0604020202090204" charset="0"/>
            </a:endParaRPr>
          </a:p>
          <a:p>
            <a:pPr marL="457200" indent="-457200">
              <a:spcAft>
                <a:spcPts val="1335"/>
              </a:spcAft>
              <a:buSzPct val="100000"/>
              <a:buChar char="•"/>
            </a:pPr>
            <a:r>
              <a:rPr lang="en-US" sz="2400" dirty="0">
                <a:solidFill>
                  <a:srgbClr val="1A2E35"/>
                </a:solidFill>
                <a:latin typeface="Arial Regular" panose="020B0604020202090204" charset="0"/>
                <a:ea typeface="Calibri" pitchFamily="34" charset="-122"/>
                <a:cs typeface="Arial Regular" panose="020B0604020202090204" charset="0"/>
              </a:rPr>
              <a:t>Staff re-write the same information many times</a:t>
            </a:r>
            <a:endParaRPr lang="en-US" sz="2400" dirty="0">
              <a:latin typeface="Arial Regular" panose="020B0604020202090204" charset="0"/>
              <a:cs typeface="Arial Regular" panose="020B0604020202090204" charset="0"/>
            </a:endParaRPr>
          </a:p>
        </p:txBody>
      </p:sp>
      <p:sp>
        <p:nvSpPr>
          <p:cNvPr id="8" name="Shape 6"/>
          <p:cNvSpPr/>
          <p:nvPr/>
        </p:nvSpPr>
        <p:spPr>
          <a:xfrm>
            <a:off x="6461760" y="1951568"/>
            <a:ext cx="5364480" cy="4266353"/>
          </a:xfrm>
          <a:prstGeom prst="rect">
            <a:avLst/>
          </a:prstGeom>
          <a:solidFill>
            <a:srgbClr val="FFFFFF"/>
          </a:solidFill>
          <a:ln w="12700">
            <a:solidFill>
              <a:srgbClr val="E0E0E0"/>
            </a:solidFill>
            <a:prstDash val="solid"/>
          </a:ln>
          <a:effectLst>
            <a:outerShdw blurRad="101600" dist="38100" dir="8100000" algn="bl" rotWithShape="0">
              <a:srgbClr val="000000">
                <a:alpha val="12000"/>
              </a:srgbClr>
            </a:outerShdw>
          </a:effectLst>
        </p:spPr>
        <p:txBody>
          <a:bodyPr/>
          <a:lstStyle/>
          <a:p>
            <a:endParaRPr lang="pl-PL" sz="2400"/>
          </a:p>
        </p:txBody>
      </p:sp>
      <p:sp>
        <p:nvSpPr>
          <p:cNvPr id="10" name="Text 8"/>
          <p:cNvSpPr/>
          <p:nvPr/>
        </p:nvSpPr>
        <p:spPr>
          <a:xfrm>
            <a:off x="6522720" y="1341120"/>
            <a:ext cx="5242560" cy="609600"/>
          </a:xfrm>
          <a:prstGeom prst="rect">
            <a:avLst/>
          </a:prstGeom>
          <a:noFill/>
        </p:spPr>
        <p:txBody>
          <a:bodyPr wrap="square" lIns="84667" tIns="84667" rIns="84667" bIns="84667" rtlCol="0" anchor="ctr"/>
          <a:lstStyle/>
          <a:p>
            <a:r>
              <a:rPr lang="en-US" sz="2400" dirty="0">
                <a:solidFill>
                  <a:srgbClr val="FFFFFF"/>
                </a:solidFill>
                <a:latin typeface="Arial Regular" panose="020B0604020202090204" charset="0"/>
                <a:ea typeface="Calibri" pitchFamily="34" charset="-122"/>
                <a:cs typeface="Arial Regular" panose="020B0604020202090204" charset="0"/>
              </a:rPr>
              <a:t>More Challenges</a:t>
            </a:r>
            <a:endParaRPr lang="en-US" sz="2400" dirty="0">
              <a:latin typeface="Arial Regular" panose="020B0604020202090204" charset="0"/>
              <a:cs typeface="Arial Regular" panose="020B0604020202090204" charset="0"/>
            </a:endParaRPr>
          </a:p>
        </p:txBody>
      </p:sp>
      <p:sp>
        <p:nvSpPr>
          <p:cNvPr id="11" name="Text 9"/>
          <p:cNvSpPr/>
          <p:nvPr/>
        </p:nvSpPr>
        <p:spPr>
          <a:xfrm>
            <a:off x="6705600" y="1950720"/>
            <a:ext cx="4998720" cy="4084320"/>
          </a:xfrm>
          <a:prstGeom prst="rect">
            <a:avLst/>
          </a:prstGeom>
          <a:noFill/>
        </p:spPr>
        <p:txBody>
          <a:bodyPr wrap="square" rtlCol="0" anchor="ctr"/>
          <a:lstStyle/>
          <a:p>
            <a:pPr marL="457200" indent="-457200">
              <a:spcAft>
                <a:spcPts val="1335"/>
              </a:spcAft>
              <a:buSzPct val="100000"/>
              <a:buChar char="•"/>
            </a:pPr>
            <a:r>
              <a:rPr lang="en-US" sz="2400" dirty="0">
                <a:solidFill>
                  <a:srgbClr val="1A2E35"/>
                </a:solidFill>
                <a:latin typeface="Arial Regular" panose="020B0604020202090204" charset="0"/>
                <a:ea typeface="Calibri" pitchFamily="34" charset="-122"/>
                <a:cs typeface="Arial Regular" panose="020B0604020202090204" charset="0"/>
              </a:rPr>
              <a:t>Scheduling done on paper diaries or whiteboards</a:t>
            </a:r>
            <a:endParaRPr lang="en-US" sz="2400" dirty="0">
              <a:latin typeface="Arial Regular" panose="020B0604020202090204" charset="0"/>
              <a:cs typeface="Arial Regular" panose="020B0604020202090204" charset="0"/>
            </a:endParaRPr>
          </a:p>
          <a:p>
            <a:pPr marL="457200" indent="-457200">
              <a:spcAft>
                <a:spcPts val="1335"/>
              </a:spcAft>
              <a:buSzPct val="100000"/>
              <a:buChar char="•"/>
            </a:pPr>
            <a:r>
              <a:rPr lang="en-US" sz="2400" dirty="0">
                <a:solidFill>
                  <a:srgbClr val="1A2E35"/>
                </a:solidFill>
                <a:latin typeface="Arial Regular" panose="020B0604020202090204" charset="0"/>
                <a:ea typeface="Calibri" pitchFamily="34" charset="-122"/>
                <a:cs typeface="Arial Regular" panose="020B0604020202090204" charset="0"/>
              </a:rPr>
              <a:t>Admin spends hours typing up handwritten notes</a:t>
            </a:r>
            <a:endParaRPr lang="en-US" sz="2400" dirty="0">
              <a:latin typeface="Arial Regular" panose="020B0604020202090204" charset="0"/>
              <a:cs typeface="Arial Regular" panose="020B0604020202090204" charset="0"/>
            </a:endParaRPr>
          </a:p>
          <a:p>
            <a:pPr marL="457200" indent="-457200">
              <a:spcAft>
                <a:spcPts val="1335"/>
              </a:spcAft>
              <a:buSzPct val="100000"/>
              <a:buChar char="•"/>
            </a:pPr>
            <a:r>
              <a:rPr lang="en-US" altLang="en-US" sz="2400" dirty="0">
                <a:latin typeface="Arial Regular" panose="020B0604020202090204" charset="0"/>
                <a:cs typeface="Arial Regular" panose="020B0604020202090204" charset="0"/>
              </a:rPr>
              <a:t>No standard template is used, so documents are written differently by each carer.</a:t>
            </a:r>
            <a:endParaRPr lang="en-US" altLang="en-US" sz="2400" dirty="0">
              <a:latin typeface="Arial Regular" panose="020B0604020202090204" charset="0"/>
              <a:cs typeface="Arial Regular" panose="020B0604020202090204" charset="0"/>
            </a:endParaRPr>
          </a:p>
          <a:p>
            <a:pPr marL="457200" indent="-457200">
              <a:spcAft>
                <a:spcPts val="1335"/>
              </a:spcAft>
              <a:buSzPct val="100000"/>
              <a:buChar char="•"/>
            </a:pPr>
            <a:r>
              <a:rPr lang="en-US" altLang="en-US" sz="2400" dirty="0">
                <a:latin typeface="Arial Regular" panose="020B0604020202090204" charset="0"/>
                <a:cs typeface="Arial Regular" panose="020B0604020202090204" charset="0"/>
              </a:rPr>
              <a:t>Information is shared slowly between staff.</a:t>
            </a:r>
            <a:endParaRPr lang="en-US" altLang="en-US" sz="2400" dirty="0">
              <a:latin typeface="Arial Regular" panose="020B0604020202090204" charset="0"/>
              <a:cs typeface="Arial Regular" panose="020B060402020209020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1219200"/>
          </a:xfrm>
          <a:prstGeom prst="rect">
            <a:avLst/>
          </a:prstGeom>
          <a:solidFill>
            <a:srgbClr val="028090"/>
          </a:solidFill>
          <a:ln w="12700">
            <a:solidFill>
              <a:srgbClr val="028090"/>
            </a:solidFill>
            <a:prstDash val="solid"/>
          </a:ln>
        </p:spPr>
        <p:txBody>
          <a:bodyPr/>
          <a:lstStyle/>
          <a:p>
            <a:endParaRPr lang="pl-PL" sz="2400"/>
          </a:p>
        </p:txBody>
      </p:sp>
      <p:sp>
        <p:nvSpPr>
          <p:cNvPr id="3" name="Text 1"/>
          <p:cNvSpPr/>
          <p:nvPr/>
        </p:nvSpPr>
        <p:spPr>
          <a:xfrm>
            <a:off x="487680" y="0"/>
            <a:ext cx="11216640" cy="1219200"/>
          </a:xfrm>
          <a:prstGeom prst="rect">
            <a:avLst/>
          </a:prstGeom>
          <a:noFill/>
        </p:spPr>
        <p:txBody>
          <a:bodyPr wrap="square" lIns="0" tIns="0" rIns="0" bIns="0" rtlCol="0" anchor="ctr"/>
          <a:lstStyle/>
          <a:p>
            <a:r>
              <a:rPr lang="en-US" sz="3735" dirty="0">
                <a:solidFill>
                  <a:srgbClr val="FFFFFF"/>
                </a:solidFill>
                <a:latin typeface="Arial Regular" panose="020B0604020202090204" charset="0"/>
                <a:ea typeface="Calibri" pitchFamily="34" charset="-122"/>
                <a:cs typeface="Arial Regular" panose="020B0604020202090204" charset="0"/>
              </a:rPr>
              <a:t>How Microsoft Word Improves Tasks at Greenfield</a:t>
            </a:r>
            <a:endParaRPr lang="en-US" sz="3735" dirty="0">
              <a:latin typeface="Arial Regular" panose="020B0604020202090204" charset="0"/>
              <a:cs typeface="Arial Regular" panose="020B0604020202090204" charset="0"/>
            </a:endParaRPr>
          </a:p>
        </p:txBody>
      </p:sp>
      <p:sp>
        <p:nvSpPr>
          <p:cNvPr id="4" name="Shape 2"/>
          <p:cNvSpPr/>
          <p:nvPr/>
        </p:nvSpPr>
        <p:spPr>
          <a:xfrm>
            <a:off x="365760" y="1994747"/>
            <a:ext cx="5364480" cy="4632960"/>
          </a:xfrm>
          <a:prstGeom prst="rect">
            <a:avLst/>
          </a:prstGeom>
          <a:solidFill>
            <a:srgbClr val="E0F5F7"/>
          </a:solidFill>
          <a:ln w="12700">
            <a:solidFill>
              <a:srgbClr val="028090"/>
            </a:solidFill>
            <a:prstDash val="solid"/>
          </a:ln>
          <a:effectLst>
            <a:outerShdw blurRad="101600" dist="38100" dir="8100000" algn="bl" rotWithShape="0">
              <a:srgbClr val="000000">
                <a:alpha val="12000"/>
              </a:srgbClr>
            </a:outerShdw>
          </a:effectLst>
        </p:spPr>
        <p:txBody>
          <a:bodyPr/>
          <a:lstStyle/>
          <a:p>
            <a:endParaRPr lang="pl-PL" sz="2400"/>
          </a:p>
        </p:txBody>
      </p:sp>
      <p:sp>
        <p:nvSpPr>
          <p:cNvPr id="5" name="Shape 3"/>
          <p:cNvSpPr/>
          <p:nvPr/>
        </p:nvSpPr>
        <p:spPr>
          <a:xfrm>
            <a:off x="365760" y="1402080"/>
            <a:ext cx="5364480" cy="633984"/>
          </a:xfrm>
          <a:prstGeom prst="rect">
            <a:avLst/>
          </a:prstGeom>
          <a:solidFill>
            <a:srgbClr val="028090"/>
          </a:solidFill>
          <a:ln w="12700">
            <a:solidFill>
              <a:srgbClr val="028090"/>
            </a:solidFill>
            <a:prstDash val="solid"/>
          </a:ln>
        </p:spPr>
        <p:txBody>
          <a:bodyPr/>
          <a:lstStyle/>
          <a:p>
            <a:endParaRPr lang="pl-PL" sz="2400"/>
          </a:p>
        </p:txBody>
      </p:sp>
      <p:sp>
        <p:nvSpPr>
          <p:cNvPr id="6" name="Text 4"/>
          <p:cNvSpPr/>
          <p:nvPr/>
        </p:nvSpPr>
        <p:spPr>
          <a:xfrm>
            <a:off x="487680" y="1402080"/>
            <a:ext cx="5120640" cy="633984"/>
          </a:xfrm>
          <a:prstGeom prst="rect">
            <a:avLst/>
          </a:prstGeom>
          <a:noFill/>
        </p:spPr>
        <p:txBody>
          <a:bodyPr wrap="square" lIns="84667" tIns="84667" rIns="84667" bIns="84667" rtlCol="0" anchor="ctr"/>
          <a:lstStyle/>
          <a:p>
            <a:r>
              <a:rPr lang="en-US" sz="2400" dirty="0">
                <a:solidFill>
                  <a:srgbClr val="FFFFFF"/>
                </a:solidFill>
                <a:latin typeface="Arial Regular" panose="020B0604020202090204" charset="0"/>
                <a:ea typeface="Calibri" pitchFamily="34" charset="-122"/>
                <a:cs typeface="Arial Regular" panose="020B0604020202090204" charset="0"/>
              </a:rPr>
              <a:t>Care Plans &amp; Notes</a:t>
            </a:r>
            <a:endParaRPr lang="en-US" sz="2400" dirty="0">
              <a:latin typeface="Arial Regular" panose="020B0604020202090204" charset="0"/>
              <a:cs typeface="Arial Regular" panose="020B0604020202090204" charset="0"/>
            </a:endParaRPr>
          </a:p>
        </p:txBody>
      </p:sp>
      <p:sp>
        <p:nvSpPr>
          <p:cNvPr id="7" name="Text 5"/>
          <p:cNvSpPr/>
          <p:nvPr/>
        </p:nvSpPr>
        <p:spPr>
          <a:xfrm>
            <a:off x="548640" y="2219114"/>
            <a:ext cx="4998720" cy="3331633"/>
          </a:xfrm>
          <a:prstGeom prst="rect">
            <a:avLst/>
          </a:prstGeom>
          <a:noFill/>
        </p:spPr>
        <p:txBody>
          <a:bodyPr wrap="square" lIns="0" tIns="0" rIns="0" bIns="0" rtlCol="0" anchor="ctr"/>
          <a:lstStyle/>
          <a:p>
            <a:pPr algn="just">
              <a:lnSpc>
                <a:spcPct val="120000"/>
              </a:lnSpc>
            </a:pPr>
            <a:r>
              <a:rPr lang="en-US" altLang="en-US" sz="2400" dirty="0">
                <a:solidFill>
                  <a:srgbClr val="1A2E35"/>
                </a:solidFill>
                <a:latin typeface="Arial Regular" panose="020B0604020202090204" charset="0"/>
                <a:ea typeface="Calibri" pitchFamily="34" charset="-122"/>
                <a:cs typeface="Arial Regular" panose="020B0604020202090204" charset="0"/>
              </a:rPr>
              <a:t>Microsoft Word has ready-made forms for carers to use. Carers do not have to write everything from scratch. They just fill in the empty spaces with the right information. This saves time and makes sure nothing important is missed.</a:t>
            </a:r>
            <a:r>
              <a:rPr lang="en-US" sz="2400" dirty="0">
                <a:solidFill>
                  <a:srgbClr val="1A2E35"/>
                </a:solidFill>
                <a:latin typeface="Arial Regular" panose="020B0604020202090204" charset="0"/>
                <a:ea typeface="Calibri" pitchFamily="34" charset="-122"/>
                <a:cs typeface="Arial Regular" panose="020B0604020202090204" charset="0"/>
              </a:rPr>
              <a:t>(Brown &amp; White, 2023).</a:t>
            </a:r>
            <a:endParaRPr lang="en-US" sz="2400" dirty="0">
              <a:latin typeface="Arial Regular" panose="020B0604020202090204" charset="0"/>
              <a:cs typeface="Arial Regular" panose="020B0604020202090204" charset="0"/>
            </a:endParaRPr>
          </a:p>
        </p:txBody>
      </p:sp>
      <p:sp>
        <p:nvSpPr>
          <p:cNvPr id="8" name="Shape 6"/>
          <p:cNvSpPr/>
          <p:nvPr/>
        </p:nvSpPr>
        <p:spPr>
          <a:xfrm>
            <a:off x="6461760" y="1402081"/>
            <a:ext cx="5364480" cy="5146887"/>
          </a:xfrm>
          <a:prstGeom prst="rect">
            <a:avLst/>
          </a:prstGeom>
          <a:solidFill>
            <a:srgbClr val="E0F5F7"/>
          </a:solidFill>
          <a:ln w="12700">
            <a:solidFill>
              <a:srgbClr val="028090"/>
            </a:solidFill>
            <a:prstDash val="solid"/>
          </a:ln>
          <a:effectLst>
            <a:outerShdw blurRad="101600" dist="38100" dir="8100000" algn="bl" rotWithShape="0">
              <a:srgbClr val="000000">
                <a:alpha val="12000"/>
              </a:srgbClr>
            </a:outerShdw>
          </a:effectLst>
        </p:spPr>
        <p:txBody>
          <a:bodyPr/>
          <a:lstStyle/>
          <a:p>
            <a:endParaRPr lang="pl-PL" sz="2400"/>
          </a:p>
        </p:txBody>
      </p:sp>
      <p:sp>
        <p:nvSpPr>
          <p:cNvPr id="9" name="Shape 7"/>
          <p:cNvSpPr/>
          <p:nvPr/>
        </p:nvSpPr>
        <p:spPr>
          <a:xfrm>
            <a:off x="6461760" y="1402080"/>
            <a:ext cx="5364480" cy="633984"/>
          </a:xfrm>
          <a:prstGeom prst="rect">
            <a:avLst/>
          </a:prstGeom>
          <a:solidFill>
            <a:srgbClr val="028090"/>
          </a:solidFill>
          <a:ln w="12700">
            <a:solidFill>
              <a:srgbClr val="028090"/>
            </a:solidFill>
            <a:prstDash val="solid"/>
          </a:ln>
        </p:spPr>
        <p:txBody>
          <a:bodyPr/>
          <a:lstStyle/>
          <a:p>
            <a:endParaRPr lang="pl-PL" sz="2400"/>
          </a:p>
        </p:txBody>
      </p:sp>
      <p:sp>
        <p:nvSpPr>
          <p:cNvPr id="10" name="Text 8"/>
          <p:cNvSpPr/>
          <p:nvPr/>
        </p:nvSpPr>
        <p:spPr>
          <a:xfrm>
            <a:off x="6583680" y="1402080"/>
            <a:ext cx="5120640" cy="633984"/>
          </a:xfrm>
          <a:prstGeom prst="rect">
            <a:avLst/>
          </a:prstGeom>
          <a:noFill/>
        </p:spPr>
        <p:txBody>
          <a:bodyPr wrap="square" lIns="84667" tIns="84667" rIns="84667" bIns="84667" rtlCol="0" anchor="ctr"/>
          <a:lstStyle/>
          <a:p>
            <a:r>
              <a:rPr lang="en-US" sz="2400" dirty="0">
                <a:solidFill>
                  <a:srgbClr val="FFFFFF"/>
                </a:solidFill>
                <a:latin typeface="Arial Regular" panose="020B0604020202090204" charset="0"/>
                <a:ea typeface="Calibri" pitchFamily="34" charset="-122"/>
                <a:cs typeface="Arial Regular" panose="020B0604020202090204" charset="0"/>
              </a:rPr>
              <a:t>Schedules &amp; Rotas</a:t>
            </a:r>
            <a:endParaRPr lang="en-US" sz="2400" dirty="0">
              <a:latin typeface="Arial Regular" panose="020B0604020202090204" charset="0"/>
              <a:cs typeface="Arial Regular" panose="020B0604020202090204" charset="0"/>
            </a:endParaRPr>
          </a:p>
        </p:txBody>
      </p:sp>
      <p:sp>
        <p:nvSpPr>
          <p:cNvPr id="11" name="Text 9"/>
          <p:cNvSpPr/>
          <p:nvPr/>
        </p:nvSpPr>
        <p:spPr>
          <a:xfrm>
            <a:off x="6644640" y="2218944"/>
            <a:ext cx="4998720" cy="3535680"/>
          </a:xfrm>
          <a:prstGeom prst="rect">
            <a:avLst/>
          </a:prstGeom>
          <a:noFill/>
        </p:spPr>
        <p:txBody>
          <a:bodyPr wrap="square" lIns="0" tIns="0" rIns="0" bIns="0" rtlCol="0" anchor="ctr"/>
          <a:lstStyle/>
          <a:p>
            <a:pPr>
              <a:lnSpc>
                <a:spcPct val="130000"/>
              </a:lnSpc>
            </a:pPr>
            <a:r>
              <a:rPr lang="en-US" altLang="en-US" sz="2400" dirty="0">
                <a:latin typeface="Arial Regular" panose="020B0604020202090204" charset="0"/>
                <a:cs typeface="Arial Regular" panose="020B0604020202090204" charset="0"/>
              </a:rPr>
              <a:t>Managers can use Microsoft Word to make weekly rotas using tables. If anything needs to change, it can be fixed quickly and easily with no mess. The finished rota looks neat and can be printed or shared with other staff.</a:t>
            </a:r>
            <a:endParaRPr lang="en-US" altLang="en-US" sz="2400" dirty="0">
              <a:latin typeface="Arial Regular" panose="020B0604020202090204" charset="0"/>
              <a:cs typeface="Arial Regular" panose="020B060402020209020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1219200"/>
          </a:xfrm>
          <a:prstGeom prst="rect">
            <a:avLst/>
          </a:prstGeom>
          <a:solidFill>
            <a:srgbClr val="028090"/>
          </a:solidFill>
          <a:ln w="12700">
            <a:solidFill>
              <a:srgbClr val="028090"/>
            </a:solidFill>
            <a:prstDash val="solid"/>
          </a:ln>
        </p:spPr>
        <p:txBody>
          <a:bodyPr/>
          <a:lstStyle/>
          <a:p>
            <a:endParaRPr lang="pl-PL" sz="2400"/>
          </a:p>
        </p:txBody>
      </p:sp>
      <p:sp>
        <p:nvSpPr>
          <p:cNvPr id="3" name="Text 1"/>
          <p:cNvSpPr/>
          <p:nvPr/>
        </p:nvSpPr>
        <p:spPr>
          <a:xfrm>
            <a:off x="487680" y="0"/>
            <a:ext cx="11216640" cy="1219200"/>
          </a:xfrm>
          <a:prstGeom prst="rect">
            <a:avLst/>
          </a:prstGeom>
          <a:noFill/>
        </p:spPr>
        <p:txBody>
          <a:bodyPr wrap="square" lIns="0" tIns="0" rIns="0" bIns="0" rtlCol="0" anchor="ctr"/>
          <a:lstStyle/>
          <a:p>
            <a:r>
              <a:rPr lang="en-US" sz="3465" b="1" dirty="0">
                <a:solidFill>
                  <a:srgbClr val="FFFFFF"/>
                </a:solidFill>
                <a:latin typeface="Calibri" pitchFamily="34" charset="0"/>
                <a:ea typeface="Calibri" pitchFamily="34" charset="-122"/>
                <a:cs typeface="Calibri" pitchFamily="34" charset="-120"/>
              </a:rPr>
              <a:t>More Ways Word Helps – Example of Greenfield</a:t>
            </a:r>
            <a:endParaRPr lang="en-US" sz="3465" dirty="0"/>
          </a:p>
        </p:txBody>
      </p:sp>
      <p:sp>
        <p:nvSpPr>
          <p:cNvPr id="4" name="Shape 2"/>
          <p:cNvSpPr/>
          <p:nvPr/>
        </p:nvSpPr>
        <p:spPr>
          <a:xfrm>
            <a:off x="365760" y="1402080"/>
            <a:ext cx="3657600" cy="2133600"/>
          </a:xfrm>
          <a:prstGeom prst="rect">
            <a:avLst/>
          </a:prstGeom>
          <a:solidFill>
            <a:srgbClr val="FFFFFF"/>
          </a:solidFill>
          <a:ln w="12700">
            <a:solidFill>
              <a:srgbClr val="028090"/>
            </a:solidFill>
            <a:prstDash val="solid"/>
          </a:ln>
          <a:effectLst>
            <a:outerShdw blurRad="101600" dist="38100" dir="8100000" algn="bl" rotWithShape="0">
              <a:srgbClr val="000000">
                <a:alpha val="12000"/>
              </a:srgbClr>
            </a:outerShdw>
          </a:effectLst>
        </p:spPr>
        <p:txBody>
          <a:bodyPr/>
          <a:lstStyle/>
          <a:p>
            <a:endParaRPr lang="pl-PL" sz="2400"/>
          </a:p>
        </p:txBody>
      </p:sp>
      <p:sp>
        <p:nvSpPr>
          <p:cNvPr id="5" name="Text 3"/>
          <p:cNvSpPr/>
          <p:nvPr/>
        </p:nvSpPr>
        <p:spPr>
          <a:xfrm>
            <a:off x="487680" y="1422400"/>
            <a:ext cx="3413760" cy="512064"/>
          </a:xfrm>
          <a:prstGeom prst="rect">
            <a:avLst/>
          </a:prstGeom>
          <a:noFill/>
        </p:spPr>
        <p:txBody>
          <a:bodyPr wrap="square" lIns="0" tIns="0" rIns="0" bIns="0" rtlCol="0" anchor="ctr"/>
          <a:lstStyle/>
          <a:p>
            <a:r>
              <a:rPr lang="en-US" sz="2135" dirty="0">
                <a:solidFill>
                  <a:srgbClr val="028090"/>
                </a:solidFill>
                <a:latin typeface="Arial Regular" panose="020B0604020202090204" charset="0"/>
                <a:ea typeface="Calibri" pitchFamily="34" charset="-122"/>
                <a:cs typeface="Arial Regular" panose="020B0604020202090204" charset="0"/>
              </a:rPr>
              <a:t>Spell Check</a:t>
            </a:r>
            <a:endParaRPr lang="en-US" sz="2135" dirty="0">
              <a:solidFill>
                <a:srgbClr val="028090"/>
              </a:solidFill>
              <a:latin typeface="Arial Regular" panose="020B0604020202090204" charset="0"/>
              <a:ea typeface="Calibri" pitchFamily="34" charset="-122"/>
              <a:cs typeface="Arial Regular" panose="020B0604020202090204" charset="0"/>
            </a:endParaRPr>
          </a:p>
        </p:txBody>
      </p:sp>
      <p:sp>
        <p:nvSpPr>
          <p:cNvPr id="6" name="Text 4"/>
          <p:cNvSpPr/>
          <p:nvPr/>
        </p:nvSpPr>
        <p:spPr>
          <a:xfrm>
            <a:off x="487680" y="2072640"/>
            <a:ext cx="3413760" cy="1341120"/>
          </a:xfrm>
          <a:prstGeom prst="rect">
            <a:avLst/>
          </a:prstGeom>
          <a:noFill/>
        </p:spPr>
        <p:txBody>
          <a:bodyPr wrap="square" lIns="0" tIns="0" rIns="0" bIns="0" rtlCol="0" anchor="ctr"/>
          <a:lstStyle/>
          <a:p>
            <a:r>
              <a:rPr lang="en-US" sz="2135" dirty="0">
                <a:solidFill>
                  <a:srgbClr val="1A2E35"/>
                </a:solidFill>
                <a:latin typeface="Arial Regular" panose="020B0604020202090204" charset="0"/>
                <a:ea typeface="Calibri" pitchFamily="34" charset="-122"/>
                <a:cs typeface="Arial Regular" panose="020B0604020202090204" charset="0"/>
              </a:rPr>
              <a:t>Word automatically checks spelling and grammar. A carer tired after a long shift will still produce a clear, professional note.</a:t>
            </a:r>
            <a:endParaRPr lang="en-US" sz="2135" dirty="0">
              <a:solidFill>
                <a:srgbClr val="1A2E35"/>
              </a:solidFill>
              <a:latin typeface="Arial Regular" panose="020B0604020202090204" charset="0"/>
              <a:ea typeface="Calibri" pitchFamily="34" charset="-122"/>
              <a:cs typeface="Arial Regular" panose="020B0604020202090204" charset="0"/>
            </a:endParaRPr>
          </a:p>
        </p:txBody>
      </p:sp>
      <p:sp>
        <p:nvSpPr>
          <p:cNvPr id="7" name="Shape 5"/>
          <p:cNvSpPr/>
          <p:nvPr/>
        </p:nvSpPr>
        <p:spPr>
          <a:xfrm>
            <a:off x="4291584" y="1402080"/>
            <a:ext cx="3657600" cy="2133600"/>
          </a:xfrm>
          <a:prstGeom prst="rect">
            <a:avLst/>
          </a:prstGeom>
          <a:solidFill>
            <a:srgbClr val="FFFFFF"/>
          </a:solidFill>
          <a:ln w="12700">
            <a:solidFill>
              <a:srgbClr val="028090"/>
            </a:solidFill>
            <a:prstDash val="solid"/>
          </a:ln>
          <a:effectLst>
            <a:outerShdw blurRad="101600" dist="38100" dir="8100000" algn="bl" rotWithShape="0">
              <a:srgbClr val="000000">
                <a:alpha val="12000"/>
              </a:srgbClr>
            </a:outerShdw>
          </a:effectLst>
        </p:spPr>
        <p:txBody>
          <a:bodyPr/>
          <a:lstStyle/>
          <a:p>
            <a:endParaRPr lang="pl-PL" sz="2400"/>
          </a:p>
        </p:txBody>
      </p:sp>
      <p:sp>
        <p:nvSpPr>
          <p:cNvPr id="8" name="Text 6"/>
          <p:cNvSpPr/>
          <p:nvPr/>
        </p:nvSpPr>
        <p:spPr>
          <a:xfrm>
            <a:off x="4413504" y="1456267"/>
            <a:ext cx="3413760" cy="512064"/>
          </a:xfrm>
          <a:prstGeom prst="rect">
            <a:avLst/>
          </a:prstGeom>
          <a:noFill/>
        </p:spPr>
        <p:txBody>
          <a:bodyPr wrap="square" lIns="0" tIns="0" rIns="0" bIns="0" rtlCol="0" anchor="ctr"/>
          <a:lstStyle/>
          <a:p>
            <a:r>
              <a:rPr lang="en-US" sz="2135" dirty="0">
                <a:solidFill>
                  <a:srgbClr val="028090"/>
                </a:solidFill>
                <a:latin typeface="Arial Regular" panose="020B0604020202090204" charset="0"/>
                <a:ea typeface="Calibri" pitchFamily="34" charset="-122"/>
                <a:cs typeface="Arial Regular" panose="020B0604020202090204" charset="0"/>
              </a:rPr>
              <a:t>Templates</a:t>
            </a:r>
            <a:endParaRPr lang="en-US" sz="2135" dirty="0">
              <a:solidFill>
                <a:srgbClr val="028090"/>
              </a:solidFill>
              <a:latin typeface="Arial Regular" panose="020B0604020202090204" charset="0"/>
              <a:ea typeface="Calibri" pitchFamily="34" charset="-122"/>
              <a:cs typeface="Arial Regular" panose="020B0604020202090204" charset="0"/>
            </a:endParaRPr>
          </a:p>
        </p:txBody>
      </p:sp>
      <p:sp>
        <p:nvSpPr>
          <p:cNvPr id="9" name="Text 7"/>
          <p:cNvSpPr/>
          <p:nvPr/>
        </p:nvSpPr>
        <p:spPr>
          <a:xfrm>
            <a:off x="4413504" y="2072640"/>
            <a:ext cx="3413760" cy="1341120"/>
          </a:xfrm>
          <a:prstGeom prst="rect">
            <a:avLst/>
          </a:prstGeom>
          <a:noFill/>
        </p:spPr>
        <p:txBody>
          <a:bodyPr wrap="square" lIns="0" tIns="0" rIns="0" bIns="0" rtlCol="0" anchor="ctr"/>
          <a:lstStyle/>
          <a:p>
            <a:r>
              <a:rPr lang="en-US" sz="2135" dirty="0">
                <a:solidFill>
                  <a:srgbClr val="1A2E35"/>
                </a:solidFill>
                <a:latin typeface="Arial Regular" panose="020B0604020202090204" charset="0"/>
                <a:ea typeface="Calibri" pitchFamily="34" charset="-122"/>
                <a:cs typeface="Arial Regular" panose="020B0604020202090204" charset="0"/>
              </a:rPr>
              <a:t>The agency can create one standard care plan template. All staff use the same layout – nothing important gets missed.</a:t>
            </a:r>
            <a:endParaRPr lang="en-US" sz="2135" dirty="0">
              <a:solidFill>
                <a:srgbClr val="1A2E35"/>
              </a:solidFill>
              <a:latin typeface="Arial Regular" panose="020B0604020202090204" charset="0"/>
              <a:ea typeface="Calibri" pitchFamily="34" charset="-122"/>
              <a:cs typeface="Arial Regular" panose="020B0604020202090204" charset="0"/>
            </a:endParaRPr>
          </a:p>
        </p:txBody>
      </p:sp>
      <p:sp>
        <p:nvSpPr>
          <p:cNvPr id="10" name="Shape 8"/>
          <p:cNvSpPr/>
          <p:nvPr/>
        </p:nvSpPr>
        <p:spPr>
          <a:xfrm>
            <a:off x="8217408" y="1402080"/>
            <a:ext cx="3657600" cy="2133600"/>
          </a:xfrm>
          <a:prstGeom prst="rect">
            <a:avLst/>
          </a:prstGeom>
          <a:solidFill>
            <a:srgbClr val="FFFFFF"/>
          </a:solidFill>
          <a:ln w="12700">
            <a:solidFill>
              <a:srgbClr val="028090"/>
            </a:solidFill>
            <a:prstDash val="solid"/>
          </a:ln>
          <a:effectLst>
            <a:outerShdw blurRad="101600" dist="38100" dir="8100000" algn="bl" rotWithShape="0">
              <a:srgbClr val="000000">
                <a:alpha val="12000"/>
              </a:srgbClr>
            </a:outerShdw>
          </a:effectLst>
        </p:spPr>
        <p:txBody>
          <a:bodyPr/>
          <a:lstStyle/>
          <a:p>
            <a:endParaRPr lang="pl-PL" sz="2400"/>
          </a:p>
        </p:txBody>
      </p:sp>
      <p:sp>
        <p:nvSpPr>
          <p:cNvPr id="11" name="Text 9"/>
          <p:cNvSpPr/>
          <p:nvPr/>
        </p:nvSpPr>
        <p:spPr>
          <a:xfrm>
            <a:off x="8339328" y="1524000"/>
            <a:ext cx="3413760" cy="512064"/>
          </a:xfrm>
          <a:prstGeom prst="rect">
            <a:avLst/>
          </a:prstGeom>
          <a:noFill/>
        </p:spPr>
        <p:txBody>
          <a:bodyPr wrap="square" lIns="0" tIns="0" rIns="0" bIns="0" rtlCol="0" anchor="ctr"/>
          <a:lstStyle/>
          <a:p>
            <a:r>
              <a:rPr lang="en-US" sz="2135" dirty="0">
                <a:solidFill>
                  <a:srgbClr val="028090"/>
                </a:solidFill>
                <a:latin typeface="Arial Regular" panose="020B0604020202090204" charset="0"/>
                <a:ea typeface="Calibri" pitchFamily="34" charset="-122"/>
                <a:cs typeface="Arial Regular" panose="020B0604020202090204" charset="0"/>
              </a:rPr>
              <a:t>Password Protection</a:t>
            </a:r>
            <a:endParaRPr lang="en-US" sz="2135" dirty="0">
              <a:solidFill>
                <a:srgbClr val="028090"/>
              </a:solidFill>
              <a:latin typeface="Arial Regular" panose="020B0604020202090204" charset="0"/>
              <a:ea typeface="Calibri" pitchFamily="34" charset="-122"/>
              <a:cs typeface="Arial Regular" panose="020B0604020202090204" charset="0"/>
            </a:endParaRPr>
          </a:p>
        </p:txBody>
      </p:sp>
      <p:sp>
        <p:nvSpPr>
          <p:cNvPr id="12" name="Text 10"/>
          <p:cNvSpPr/>
          <p:nvPr/>
        </p:nvSpPr>
        <p:spPr>
          <a:xfrm>
            <a:off x="8339328" y="2072640"/>
            <a:ext cx="3413760" cy="1341120"/>
          </a:xfrm>
          <a:prstGeom prst="rect">
            <a:avLst/>
          </a:prstGeom>
          <a:noFill/>
        </p:spPr>
        <p:txBody>
          <a:bodyPr wrap="square" lIns="0" tIns="0" rIns="0" bIns="0" rtlCol="0" anchor="ctr"/>
          <a:lstStyle/>
          <a:p>
            <a:r>
              <a:rPr lang="en-US" sz="2135" dirty="0">
                <a:solidFill>
                  <a:srgbClr val="1A2E35"/>
                </a:solidFill>
                <a:latin typeface="Arial Regular" panose="020B0604020202090204" charset="0"/>
                <a:ea typeface="Calibri" pitchFamily="34" charset="-122"/>
                <a:cs typeface="Arial Regular" panose="020B0604020202090204" charset="0"/>
              </a:rPr>
              <a:t>Sensitive client files can be password-protected inside Word. This helps Greenfield meet data safety rules (NHS England, 2025).</a:t>
            </a:r>
            <a:endParaRPr lang="en-US" sz="2135" dirty="0">
              <a:solidFill>
                <a:srgbClr val="1A2E35"/>
              </a:solidFill>
              <a:latin typeface="Arial Regular" panose="020B0604020202090204" charset="0"/>
              <a:ea typeface="Calibri" pitchFamily="34" charset="-122"/>
              <a:cs typeface="Arial Regular" panose="020B0604020202090204" charset="0"/>
            </a:endParaRPr>
          </a:p>
        </p:txBody>
      </p:sp>
      <p:sp>
        <p:nvSpPr>
          <p:cNvPr id="13" name="Shape 11"/>
          <p:cNvSpPr/>
          <p:nvPr/>
        </p:nvSpPr>
        <p:spPr>
          <a:xfrm>
            <a:off x="365760" y="3840480"/>
            <a:ext cx="3657600" cy="2133600"/>
          </a:xfrm>
          <a:prstGeom prst="rect">
            <a:avLst/>
          </a:prstGeom>
          <a:solidFill>
            <a:srgbClr val="FFFFFF"/>
          </a:solidFill>
          <a:ln w="12700">
            <a:solidFill>
              <a:srgbClr val="028090"/>
            </a:solidFill>
            <a:prstDash val="solid"/>
          </a:ln>
          <a:effectLst>
            <a:outerShdw blurRad="101600" dist="38100" dir="8100000" algn="bl" rotWithShape="0">
              <a:srgbClr val="000000">
                <a:alpha val="12000"/>
              </a:srgbClr>
            </a:outerShdw>
          </a:effectLst>
        </p:spPr>
        <p:txBody>
          <a:bodyPr/>
          <a:lstStyle/>
          <a:p>
            <a:endParaRPr lang="pl-PL" sz="2400"/>
          </a:p>
        </p:txBody>
      </p:sp>
      <p:sp>
        <p:nvSpPr>
          <p:cNvPr id="14" name="Text 12"/>
          <p:cNvSpPr/>
          <p:nvPr/>
        </p:nvSpPr>
        <p:spPr>
          <a:xfrm>
            <a:off x="487680" y="3962400"/>
            <a:ext cx="3413760" cy="512064"/>
          </a:xfrm>
          <a:prstGeom prst="rect">
            <a:avLst/>
          </a:prstGeom>
          <a:noFill/>
        </p:spPr>
        <p:txBody>
          <a:bodyPr wrap="square" lIns="0" tIns="0" rIns="0" bIns="0" rtlCol="0" anchor="ctr"/>
          <a:lstStyle/>
          <a:p>
            <a:r>
              <a:rPr lang="en-US" sz="2135" b="1" dirty="0">
                <a:solidFill>
                  <a:srgbClr val="028090"/>
                </a:solidFill>
                <a:latin typeface="Arial Regular" panose="020B0604020202090204" charset="0"/>
                <a:ea typeface="Calibri" pitchFamily="34" charset="-122"/>
                <a:cs typeface="Arial Regular" panose="020B0604020202090204" charset="0"/>
              </a:rPr>
              <a:t>Easy Sharing</a:t>
            </a:r>
            <a:endParaRPr lang="en-US" sz="2135" b="1" dirty="0">
              <a:solidFill>
                <a:srgbClr val="028090"/>
              </a:solidFill>
              <a:latin typeface="Arial Regular" panose="020B0604020202090204" charset="0"/>
              <a:ea typeface="Calibri" pitchFamily="34" charset="-122"/>
              <a:cs typeface="Arial Regular" panose="020B0604020202090204" charset="0"/>
            </a:endParaRPr>
          </a:p>
        </p:txBody>
      </p:sp>
      <p:sp>
        <p:nvSpPr>
          <p:cNvPr id="15" name="Text 13"/>
          <p:cNvSpPr/>
          <p:nvPr/>
        </p:nvSpPr>
        <p:spPr>
          <a:xfrm>
            <a:off x="487680" y="4511040"/>
            <a:ext cx="3413760" cy="1341120"/>
          </a:xfrm>
          <a:prstGeom prst="rect">
            <a:avLst/>
          </a:prstGeom>
          <a:noFill/>
        </p:spPr>
        <p:txBody>
          <a:bodyPr wrap="square" lIns="0" tIns="0" rIns="0" bIns="0" rtlCol="0" anchor="ctr"/>
          <a:lstStyle/>
          <a:p>
            <a:r>
              <a:rPr lang="en-US" sz="2135" dirty="0">
                <a:solidFill>
                  <a:srgbClr val="1A2E35"/>
                </a:solidFill>
                <a:latin typeface="Arial Regular" panose="020B0604020202090204" charset="0"/>
                <a:ea typeface="Calibri" pitchFamily="34" charset="-122"/>
                <a:cs typeface="Arial Regular" panose="020B0604020202090204" charset="0"/>
              </a:rPr>
              <a:t>Documents saved in Microsoft 365 can be shared instantly with other staff via email or Teams – no printing needed.</a:t>
            </a:r>
            <a:endParaRPr lang="en-US" sz="2135" dirty="0">
              <a:solidFill>
                <a:srgbClr val="1A2E35"/>
              </a:solidFill>
              <a:latin typeface="Arial Regular" panose="020B0604020202090204" charset="0"/>
              <a:ea typeface="Calibri" pitchFamily="34" charset="-122"/>
              <a:cs typeface="Arial Regular" panose="020B0604020202090204" charset="0"/>
            </a:endParaRPr>
          </a:p>
        </p:txBody>
      </p:sp>
      <p:sp>
        <p:nvSpPr>
          <p:cNvPr id="16" name="Shape 14"/>
          <p:cNvSpPr/>
          <p:nvPr/>
        </p:nvSpPr>
        <p:spPr>
          <a:xfrm>
            <a:off x="4291584" y="3840480"/>
            <a:ext cx="3657600" cy="2133600"/>
          </a:xfrm>
          <a:prstGeom prst="rect">
            <a:avLst/>
          </a:prstGeom>
          <a:solidFill>
            <a:srgbClr val="FFFFFF"/>
          </a:solidFill>
          <a:ln w="12700">
            <a:solidFill>
              <a:srgbClr val="028090"/>
            </a:solidFill>
            <a:prstDash val="solid"/>
          </a:ln>
          <a:effectLst>
            <a:outerShdw blurRad="101600" dist="38100" dir="8100000" algn="bl" rotWithShape="0">
              <a:srgbClr val="000000">
                <a:alpha val="12000"/>
              </a:srgbClr>
            </a:outerShdw>
          </a:effectLst>
        </p:spPr>
        <p:txBody>
          <a:bodyPr/>
          <a:lstStyle/>
          <a:p>
            <a:endParaRPr lang="pl-PL" sz="2400"/>
          </a:p>
        </p:txBody>
      </p:sp>
      <p:sp>
        <p:nvSpPr>
          <p:cNvPr id="17" name="Text 15"/>
          <p:cNvSpPr/>
          <p:nvPr/>
        </p:nvSpPr>
        <p:spPr>
          <a:xfrm>
            <a:off x="4413504" y="3962400"/>
            <a:ext cx="3413760" cy="512064"/>
          </a:xfrm>
          <a:prstGeom prst="rect">
            <a:avLst/>
          </a:prstGeom>
          <a:noFill/>
        </p:spPr>
        <p:txBody>
          <a:bodyPr wrap="square" lIns="0" tIns="0" rIns="0" bIns="0" rtlCol="0" anchor="ctr"/>
          <a:lstStyle/>
          <a:p>
            <a:r>
              <a:rPr lang="en-US" sz="2135" b="1" dirty="0">
                <a:solidFill>
                  <a:srgbClr val="028090"/>
                </a:solidFill>
                <a:latin typeface="Arial Regular" panose="020B0604020202090204" charset="0"/>
                <a:ea typeface="Calibri" pitchFamily="34" charset="-122"/>
                <a:cs typeface="Arial Regular" panose="020B0604020202090204" charset="0"/>
              </a:rPr>
              <a:t>Track Changes</a:t>
            </a:r>
            <a:endParaRPr lang="en-US" sz="2135" b="1" dirty="0">
              <a:solidFill>
                <a:srgbClr val="028090"/>
              </a:solidFill>
              <a:latin typeface="Arial Regular" panose="020B0604020202090204" charset="0"/>
              <a:ea typeface="Calibri" pitchFamily="34" charset="-122"/>
              <a:cs typeface="Arial Regular" panose="020B0604020202090204" charset="0"/>
            </a:endParaRPr>
          </a:p>
        </p:txBody>
      </p:sp>
      <p:sp>
        <p:nvSpPr>
          <p:cNvPr id="18" name="Text 16"/>
          <p:cNvSpPr/>
          <p:nvPr/>
        </p:nvSpPr>
        <p:spPr>
          <a:xfrm>
            <a:off x="4413504" y="4511040"/>
            <a:ext cx="3413760" cy="1341120"/>
          </a:xfrm>
          <a:prstGeom prst="rect">
            <a:avLst/>
          </a:prstGeom>
          <a:noFill/>
        </p:spPr>
        <p:txBody>
          <a:bodyPr wrap="square" lIns="0" tIns="0" rIns="0" bIns="0" rtlCol="0" anchor="ctr"/>
          <a:lstStyle/>
          <a:p>
            <a:r>
              <a:rPr lang="en-US" sz="2135" dirty="0">
                <a:solidFill>
                  <a:srgbClr val="1A2E35"/>
                </a:solidFill>
                <a:latin typeface="Arial Regular" panose="020B0604020202090204" charset="0"/>
                <a:ea typeface="Calibri" pitchFamily="34" charset="-122"/>
                <a:cs typeface="Arial Regular" panose="020B0604020202090204" charset="0"/>
              </a:rPr>
              <a:t>Managers can suggest edits on a document and staff can see every change. Good for reviewing care plans together.</a:t>
            </a:r>
            <a:endParaRPr lang="en-US" sz="2135" dirty="0">
              <a:solidFill>
                <a:srgbClr val="1A2E35"/>
              </a:solidFill>
              <a:latin typeface="Arial Regular" panose="020B0604020202090204" charset="0"/>
              <a:ea typeface="Calibri" pitchFamily="34" charset="-122"/>
              <a:cs typeface="Arial Regular" panose="020B0604020202090204" charset="0"/>
            </a:endParaRPr>
          </a:p>
        </p:txBody>
      </p:sp>
      <p:sp>
        <p:nvSpPr>
          <p:cNvPr id="19" name="Shape 17"/>
          <p:cNvSpPr/>
          <p:nvPr/>
        </p:nvSpPr>
        <p:spPr>
          <a:xfrm>
            <a:off x="8217408" y="3840480"/>
            <a:ext cx="3657600" cy="2133600"/>
          </a:xfrm>
          <a:prstGeom prst="rect">
            <a:avLst/>
          </a:prstGeom>
          <a:solidFill>
            <a:srgbClr val="FFFFFF"/>
          </a:solidFill>
          <a:ln w="12700">
            <a:solidFill>
              <a:srgbClr val="028090"/>
            </a:solidFill>
            <a:prstDash val="solid"/>
          </a:ln>
          <a:effectLst>
            <a:outerShdw blurRad="101600" dist="38100" dir="8100000" algn="bl" rotWithShape="0">
              <a:srgbClr val="000000">
                <a:alpha val="12000"/>
              </a:srgbClr>
            </a:outerShdw>
          </a:effectLst>
        </p:spPr>
        <p:txBody>
          <a:bodyPr/>
          <a:lstStyle/>
          <a:p>
            <a:endParaRPr lang="pl-PL" sz="2400"/>
          </a:p>
        </p:txBody>
      </p:sp>
      <p:sp>
        <p:nvSpPr>
          <p:cNvPr id="20" name="Text 18"/>
          <p:cNvSpPr/>
          <p:nvPr/>
        </p:nvSpPr>
        <p:spPr>
          <a:xfrm>
            <a:off x="8339328" y="3962400"/>
            <a:ext cx="3413760" cy="512064"/>
          </a:xfrm>
          <a:prstGeom prst="rect">
            <a:avLst/>
          </a:prstGeom>
          <a:noFill/>
        </p:spPr>
        <p:txBody>
          <a:bodyPr wrap="square" lIns="0" tIns="0" rIns="0" bIns="0" rtlCol="0" anchor="ctr"/>
          <a:lstStyle/>
          <a:p>
            <a:r>
              <a:rPr lang="en-US" sz="2135" b="1" dirty="0">
                <a:solidFill>
                  <a:srgbClr val="028090"/>
                </a:solidFill>
                <a:latin typeface="Arial Regular" panose="020B0604020202090204" charset="0"/>
                <a:ea typeface="Calibri" pitchFamily="34" charset="-122"/>
                <a:cs typeface="Arial Regular" panose="020B0604020202090204" charset="0"/>
              </a:rPr>
              <a:t>Tables &amp; Lists</a:t>
            </a:r>
            <a:endParaRPr lang="en-US" sz="2135" b="1" dirty="0">
              <a:solidFill>
                <a:srgbClr val="028090"/>
              </a:solidFill>
              <a:latin typeface="Arial Regular" panose="020B0604020202090204" charset="0"/>
              <a:ea typeface="Calibri" pitchFamily="34" charset="-122"/>
              <a:cs typeface="Arial Regular" panose="020B0604020202090204" charset="0"/>
            </a:endParaRPr>
          </a:p>
        </p:txBody>
      </p:sp>
      <p:sp>
        <p:nvSpPr>
          <p:cNvPr id="21" name="Text 19"/>
          <p:cNvSpPr/>
          <p:nvPr/>
        </p:nvSpPr>
        <p:spPr>
          <a:xfrm>
            <a:off x="8339328" y="4511040"/>
            <a:ext cx="3413760" cy="1341120"/>
          </a:xfrm>
          <a:prstGeom prst="rect">
            <a:avLst/>
          </a:prstGeom>
          <a:noFill/>
        </p:spPr>
        <p:txBody>
          <a:bodyPr wrap="square" lIns="0" tIns="0" rIns="0" bIns="0" rtlCol="0" anchor="ctr"/>
          <a:lstStyle/>
          <a:p>
            <a:r>
              <a:rPr lang="en-US" sz="2135" dirty="0">
                <a:solidFill>
                  <a:srgbClr val="1A2E35"/>
                </a:solidFill>
                <a:latin typeface="Arial Regular" panose="020B0604020202090204" charset="0"/>
                <a:ea typeface="Calibri" pitchFamily="34" charset="-122"/>
                <a:cs typeface="Arial Regular" panose="020B0604020202090204" charset="0"/>
              </a:rPr>
              <a:t>Word tables make it easy to organise client information, visit times, and medication lists clearly and organised.</a:t>
            </a:r>
            <a:endParaRPr lang="en-US" sz="2135" dirty="0">
              <a:solidFill>
                <a:srgbClr val="1A2E35"/>
              </a:solidFill>
              <a:latin typeface="Arial Regular" panose="020B0604020202090204" charset="0"/>
              <a:ea typeface="Calibri" pitchFamily="34" charset="-122"/>
              <a:cs typeface="Arial Regular" panose="020B060402020209020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hape 3"/>
          <p:cNvSpPr/>
          <p:nvPr/>
        </p:nvSpPr>
        <p:spPr>
          <a:xfrm>
            <a:off x="6403340" y="23707"/>
            <a:ext cx="5770880" cy="856827"/>
          </a:xfrm>
          <a:prstGeom prst="rect">
            <a:avLst/>
          </a:prstGeom>
          <a:solidFill>
            <a:srgbClr val="028090"/>
          </a:solidFill>
          <a:ln w="12700">
            <a:solidFill>
              <a:srgbClr val="028090"/>
            </a:solidFill>
            <a:prstDash val="solid"/>
          </a:ln>
        </p:spPr>
        <p:txBody>
          <a:bodyPr/>
          <a:lstStyle/>
          <a:p>
            <a:endParaRPr lang="pl-PL" sz="2400"/>
          </a:p>
        </p:txBody>
      </p:sp>
      <p:sp>
        <p:nvSpPr>
          <p:cNvPr id="39" name="Shape 3"/>
          <p:cNvSpPr/>
          <p:nvPr/>
        </p:nvSpPr>
        <p:spPr>
          <a:xfrm>
            <a:off x="322580" y="4234"/>
            <a:ext cx="5770880" cy="876300"/>
          </a:xfrm>
          <a:prstGeom prst="rect">
            <a:avLst/>
          </a:prstGeom>
          <a:solidFill>
            <a:srgbClr val="028090"/>
          </a:solidFill>
          <a:ln w="12700">
            <a:solidFill>
              <a:srgbClr val="028090"/>
            </a:solidFill>
            <a:prstDash val="solid"/>
          </a:ln>
        </p:spPr>
        <p:txBody>
          <a:bodyPr/>
          <a:lstStyle/>
          <a:p>
            <a:endParaRPr lang="pl-PL" sz="2400"/>
          </a:p>
        </p:txBody>
      </p:sp>
      <p:sp>
        <p:nvSpPr>
          <p:cNvPr id="27" name="Shape 2"/>
          <p:cNvSpPr/>
          <p:nvPr/>
        </p:nvSpPr>
        <p:spPr>
          <a:xfrm>
            <a:off x="321733" y="1979507"/>
            <a:ext cx="5775960" cy="4854787"/>
          </a:xfrm>
          <a:prstGeom prst="rect">
            <a:avLst/>
          </a:prstGeom>
          <a:noFill/>
          <a:ln w="12700">
            <a:solidFill>
              <a:schemeClr val="tx1"/>
            </a:solidFill>
            <a:prstDash val="solid"/>
          </a:ln>
          <a:extLst>
            <a:ext uri="{909E8E84-426E-40DD-AFC4-6F175D3DCCD1}">
              <a14:hiddenFill xmlns:a14="http://schemas.microsoft.com/office/drawing/2010/main">
                <a:solidFill>
                  <a:srgbClr val="E8F8F0"/>
                </a:solidFill>
              </a14:hiddenFill>
            </a:ext>
          </a:extLst>
        </p:spPr>
        <p:txBody>
          <a:bodyPr/>
          <a:lstStyle/>
          <a:p>
            <a:endParaRPr lang="pl-PL" sz="2400"/>
          </a:p>
        </p:txBody>
      </p:sp>
      <p:sp>
        <p:nvSpPr>
          <p:cNvPr id="3" name="Text 1"/>
          <p:cNvSpPr/>
          <p:nvPr/>
        </p:nvSpPr>
        <p:spPr>
          <a:xfrm>
            <a:off x="487680" y="0"/>
            <a:ext cx="5577840" cy="887307"/>
          </a:xfrm>
          <a:prstGeom prst="rect">
            <a:avLst/>
          </a:prstGeom>
          <a:noFill/>
        </p:spPr>
        <p:txBody>
          <a:bodyPr wrap="square" lIns="0" tIns="0" rIns="0" bIns="0" rtlCol="0" anchor="ctr"/>
          <a:lstStyle/>
          <a:p>
            <a:r>
              <a:rPr lang="en-US" sz="2665" b="1" dirty="0">
                <a:solidFill>
                  <a:srgbClr val="FFFFFF"/>
                </a:solidFill>
                <a:latin typeface="Calibri" pitchFamily="34" charset="0"/>
                <a:ea typeface="Calibri" pitchFamily="34" charset="-122"/>
                <a:cs typeface="Calibri" pitchFamily="34" charset="-120"/>
              </a:rPr>
              <a:t>Benefits of Microsoft Word at Greenfield</a:t>
            </a:r>
            <a:endParaRPr lang="en-US" sz="2665" dirty="0"/>
          </a:p>
        </p:txBody>
      </p:sp>
      <p:sp>
        <p:nvSpPr>
          <p:cNvPr id="5" name="Text 3"/>
          <p:cNvSpPr/>
          <p:nvPr/>
        </p:nvSpPr>
        <p:spPr>
          <a:xfrm>
            <a:off x="392854" y="1016001"/>
            <a:ext cx="5673513" cy="786553"/>
          </a:xfrm>
          <a:prstGeom prst="rect">
            <a:avLst/>
          </a:prstGeom>
          <a:solidFill>
            <a:srgbClr val="000000">
              <a:alpha val="0"/>
            </a:srgbClr>
          </a:solidFill>
        </p:spPr>
        <p:txBody>
          <a:bodyPr wrap="square" lIns="0" tIns="0" rIns="0" bIns="0" rtlCol="0" anchor="ctr"/>
          <a:lstStyle/>
          <a:p>
            <a:r>
              <a:rPr lang="en-US" altLang="en-US" sz="1600" i="1" dirty="0">
                <a:latin typeface="Arial Regular" panose="020B0604020202090204" charset="0"/>
                <a:ea typeface="Calibri" pitchFamily="34" charset="-122"/>
                <a:cs typeface="Arial Regular" panose="020B0604020202090204" charset="0"/>
              </a:rPr>
              <a:t>Research has shown that using digital document tools, like Microsoft Word, can reduce the amount of time spent on admin tasks by up to 40% in health and social care settings.</a:t>
            </a:r>
            <a:r>
              <a:rPr lang="en-US" sz="1600" i="1" dirty="0">
                <a:latin typeface="Arial Regular" panose="020B0604020202090204" charset="0"/>
                <a:ea typeface="Calibri" pitchFamily="34" charset="-122"/>
                <a:cs typeface="Arial Regular" panose="020B0604020202090204" charset="0"/>
              </a:rPr>
              <a:t>(Jones et al., 2022).</a:t>
            </a:r>
            <a:endParaRPr lang="en-US" sz="1600" i="1" dirty="0">
              <a:latin typeface="Arial Regular" panose="020B0604020202090204" charset="0"/>
              <a:ea typeface="Calibri" pitchFamily="34" charset="-122"/>
              <a:cs typeface="Arial Regular" panose="020B0604020202090204" charset="0"/>
            </a:endParaRPr>
          </a:p>
        </p:txBody>
      </p:sp>
      <p:sp>
        <p:nvSpPr>
          <p:cNvPr id="7" name="Text 5"/>
          <p:cNvSpPr/>
          <p:nvPr/>
        </p:nvSpPr>
        <p:spPr>
          <a:xfrm>
            <a:off x="400473" y="2323254"/>
            <a:ext cx="5642187" cy="390313"/>
          </a:xfrm>
          <a:prstGeom prst="rect">
            <a:avLst/>
          </a:prstGeom>
          <a:noFill/>
        </p:spPr>
        <p:txBody>
          <a:bodyPr wrap="square" lIns="0" tIns="0" rIns="0" bIns="0" rtlCol="0" anchor="ctr"/>
          <a:lstStyle/>
          <a:p>
            <a:r>
              <a:rPr lang="en-US" sz="1735" b="1" dirty="0">
                <a:latin typeface="Arial Regular" panose="020B0604020202090204" charset="0"/>
                <a:ea typeface="Calibri" pitchFamily="34" charset="-122"/>
                <a:cs typeface="Arial Regular" panose="020B0604020202090204" charset="0"/>
              </a:rPr>
              <a:t>1.Saves Time: </a:t>
            </a:r>
            <a:r>
              <a:rPr lang="en-US" sz="1735" dirty="0">
                <a:latin typeface="Arial Regular" panose="020B0604020202090204" charset="0"/>
                <a:ea typeface="Calibri" pitchFamily="34" charset="-122"/>
                <a:cs typeface="Arial Regular" panose="020B0604020202090204" charset="0"/>
                <a:sym typeface="+mn-ea"/>
              </a:rPr>
              <a:t>Staff spend less time writing. A care coordinator can create a weekly rota in minutes instead of hours.</a:t>
            </a:r>
            <a:endParaRPr lang="en-US" sz="1735" dirty="0">
              <a:latin typeface="Arial Regular" panose="020B0604020202090204" charset="0"/>
              <a:cs typeface="Arial Regular" panose="020B0604020202090204" charset="0"/>
            </a:endParaRPr>
          </a:p>
          <a:p>
            <a:endParaRPr lang="en-US" sz="1735" dirty="0">
              <a:latin typeface="Arial Regular" panose="020B0604020202090204" charset="0"/>
              <a:cs typeface="Arial Regular" panose="020B0604020202090204" charset="0"/>
            </a:endParaRPr>
          </a:p>
        </p:txBody>
      </p:sp>
      <p:sp>
        <p:nvSpPr>
          <p:cNvPr id="10" name="Text 8"/>
          <p:cNvSpPr/>
          <p:nvPr/>
        </p:nvSpPr>
        <p:spPr>
          <a:xfrm>
            <a:off x="403014" y="4666827"/>
            <a:ext cx="5493173" cy="407247"/>
          </a:xfrm>
          <a:prstGeom prst="rect">
            <a:avLst/>
          </a:prstGeom>
          <a:noFill/>
        </p:spPr>
        <p:txBody>
          <a:bodyPr wrap="square" lIns="0" tIns="0" rIns="0" bIns="0" rtlCol="0" anchor="ctr"/>
          <a:lstStyle/>
          <a:p>
            <a:r>
              <a:rPr lang="en-US" sz="1735" b="1" dirty="0">
                <a:latin typeface="Arial Regular" panose="020B0604020202090204" charset="0"/>
                <a:ea typeface="Calibri" pitchFamily="34" charset="-122"/>
                <a:cs typeface="Arial Regular" panose="020B0604020202090204" charset="0"/>
              </a:rPr>
              <a:t>4. Consistent Documents: </a:t>
            </a:r>
            <a:r>
              <a:rPr lang="en-US" sz="1735" dirty="0">
                <a:latin typeface="Arial Regular" panose="020B0604020202090204" charset="0"/>
                <a:ea typeface="Calibri" pitchFamily="34" charset="-122"/>
                <a:cs typeface="Arial Regular" panose="020B0604020202090204" charset="0"/>
                <a:sym typeface="+mn-ea"/>
              </a:rPr>
              <a:t>Templates mean every care plan looks the same. Nothing important is left out.</a:t>
            </a:r>
            <a:endParaRPr lang="en-US" sz="1735" dirty="0">
              <a:latin typeface="Arial Regular" panose="020B0604020202090204" charset="0"/>
              <a:cs typeface="Arial Regular" panose="020B0604020202090204" charset="0"/>
            </a:endParaRPr>
          </a:p>
          <a:p>
            <a:endParaRPr lang="en-US" sz="1735" dirty="0">
              <a:latin typeface="Arial Regular" panose="020B0604020202090204" charset="0"/>
              <a:cs typeface="Arial Regular" panose="020B0604020202090204" charset="0"/>
            </a:endParaRPr>
          </a:p>
        </p:txBody>
      </p:sp>
      <p:sp>
        <p:nvSpPr>
          <p:cNvPr id="13" name="Text 11"/>
          <p:cNvSpPr/>
          <p:nvPr/>
        </p:nvSpPr>
        <p:spPr>
          <a:xfrm>
            <a:off x="403861" y="3085254"/>
            <a:ext cx="5576993" cy="458047"/>
          </a:xfrm>
          <a:prstGeom prst="rect">
            <a:avLst/>
          </a:prstGeom>
          <a:noFill/>
        </p:spPr>
        <p:txBody>
          <a:bodyPr wrap="square" lIns="0" tIns="0" rIns="0" bIns="0" rtlCol="0" anchor="ctr"/>
          <a:lstStyle/>
          <a:p>
            <a:r>
              <a:rPr lang="en-US" sz="1735" b="1" dirty="0">
                <a:latin typeface="Arial Regular" panose="020B0604020202090204" charset="0"/>
                <a:ea typeface="Calibri" pitchFamily="34" charset="-122"/>
                <a:cs typeface="Arial Regular" panose="020B0604020202090204" charset="0"/>
              </a:rPr>
              <a:t>2. Safer Data: </a:t>
            </a:r>
            <a:r>
              <a:rPr lang="en-US" sz="1735" dirty="0">
                <a:latin typeface="Arial Regular" panose="020B0604020202090204" charset="0"/>
                <a:ea typeface="Calibri" pitchFamily="34" charset="-122"/>
                <a:cs typeface="Arial Regular" panose="020B0604020202090204" charset="0"/>
                <a:sym typeface="+mn-ea"/>
              </a:rPr>
              <a:t>Word documents can be locked with passwords. Client information stays private (ICO, 2021).</a:t>
            </a:r>
            <a:endParaRPr lang="en-US" sz="1735" dirty="0">
              <a:latin typeface="Arial Regular" panose="020B0604020202090204" charset="0"/>
              <a:cs typeface="Arial Regular" panose="020B0604020202090204" charset="0"/>
            </a:endParaRPr>
          </a:p>
          <a:p>
            <a:endParaRPr lang="en-US" sz="1735" dirty="0">
              <a:latin typeface="Arial Regular" panose="020B0604020202090204" charset="0"/>
              <a:cs typeface="Arial Regular" panose="020B0604020202090204" charset="0"/>
            </a:endParaRPr>
          </a:p>
        </p:txBody>
      </p:sp>
      <p:sp>
        <p:nvSpPr>
          <p:cNvPr id="14" name="Text 12"/>
          <p:cNvSpPr/>
          <p:nvPr/>
        </p:nvSpPr>
        <p:spPr>
          <a:xfrm>
            <a:off x="799931" y="3986784"/>
            <a:ext cx="5242560" cy="585216"/>
          </a:xfrm>
          <a:prstGeom prst="rect">
            <a:avLst/>
          </a:prstGeom>
          <a:noFill/>
        </p:spPr>
        <p:txBody>
          <a:bodyPr wrap="square" lIns="0" tIns="0" rIns="0" bIns="0" rtlCol="0" anchor="ctr"/>
          <a:lstStyle/>
          <a:p>
            <a:endParaRPr lang="en-US" sz="1465" dirty="0">
              <a:latin typeface="Arial Regular" panose="020B0604020202090204" charset="0"/>
              <a:cs typeface="Arial Regular" panose="020B0604020202090204" charset="0"/>
            </a:endParaRPr>
          </a:p>
        </p:txBody>
      </p:sp>
      <p:sp>
        <p:nvSpPr>
          <p:cNvPr id="16" name="Text 14"/>
          <p:cNvSpPr/>
          <p:nvPr/>
        </p:nvSpPr>
        <p:spPr>
          <a:xfrm>
            <a:off x="403861" y="5404274"/>
            <a:ext cx="5492327" cy="390313"/>
          </a:xfrm>
          <a:prstGeom prst="rect">
            <a:avLst/>
          </a:prstGeom>
          <a:noFill/>
        </p:spPr>
        <p:txBody>
          <a:bodyPr wrap="square" lIns="0" tIns="0" rIns="0" bIns="0" rtlCol="0" anchor="ctr"/>
          <a:lstStyle/>
          <a:p>
            <a:r>
              <a:rPr lang="en-US" sz="1735" b="1" dirty="0">
                <a:latin typeface="Arial Regular" panose="020B0604020202090204" charset="0"/>
                <a:ea typeface="Calibri" pitchFamily="34" charset="-122"/>
                <a:cs typeface="Arial Regular" panose="020B0604020202090204" charset="0"/>
              </a:rPr>
              <a:t>5. Less Stress: </a:t>
            </a:r>
            <a:r>
              <a:rPr lang="en-US" sz="1735" dirty="0">
                <a:latin typeface="Arial Regular" panose="020B0604020202090204" charset="0"/>
                <a:ea typeface="Calibri" pitchFamily="34" charset="-122"/>
                <a:cs typeface="Arial Regular" panose="020B0604020202090204" charset="0"/>
                <a:sym typeface="+mn-ea"/>
              </a:rPr>
              <a:t>Spell check and auto-correct reduce worry about making mistakes. Staff feel more confident.</a:t>
            </a:r>
            <a:endParaRPr lang="en-US" sz="1735" dirty="0">
              <a:latin typeface="Arial Regular" panose="020B0604020202090204" charset="0"/>
              <a:cs typeface="Arial Regular" panose="020B0604020202090204" charset="0"/>
            </a:endParaRPr>
          </a:p>
          <a:p>
            <a:endParaRPr lang="en-US" sz="1735" dirty="0">
              <a:latin typeface="Arial Regular" panose="020B0604020202090204" charset="0"/>
              <a:cs typeface="Arial Regular" panose="020B0604020202090204" charset="0"/>
            </a:endParaRPr>
          </a:p>
        </p:txBody>
      </p:sp>
      <p:sp>
        <p:nvSpPr>
          <p:cNvPr id="19" name="Text 17"/>
          <p:cNvSpPr/>
          <p:nvPr/>
        </p:nvSpPr>
        <p:spPr>
          <a:xfrm>
            <a:off x="403861" y="3902287"/>
            <a:ext cx="5492327" cy="418253"/>
          </a:xfrm>
          <a:prstGeom prst="rect">
            <a:avLst/>
          </a:prstGeom>
          <a:noFill/>
        </p:spPr>
        <p:txBody>
          <a:bodyPr wrap="square" lIns="0" tIns="0" rIns="0" bIns="0" rtlCol="0" anchor="ctr"/>
          <a:lstStyle/>
          <a:p>
            <a:r>
              <a:rPr lang="en-US" sz="1735" b="1" dirty="0">
                <a:latin typeface="Arial Regular" panose="020B0604020202090204" charset="0"/>
                <a:ea typeface="Calibri" pitchFamily="34" charset="-122"/>
                <a:cs typeface="Arial Regular" panose="020B0604020202090204" charset="0"/>
              </a:rPr>
              <a:t>3. Accessible Anywhere: </a:t>
            </a:r>
            <a:r>
              <a:rPr lang="en-US" sz="1735" dirty="0">
                <a:latin typeface="Arial Regular" panose="020B0604020202090204" charset="0"/>
                <a:ea typeface="Calibri" pitchFamily="34" charset="-122"/>
                <a:cs typeface="Arial Regular" panose="020B0604020202090204" charset="0"/>
                <a:sym typeface="+mn-ea"/>
              </a:rPr>
              <a:t>With Microsoft 365, staff can open their documents from any device – even at a client's home.</a:t>
            </a:r>
            <a:endParaRPr lang="en-US" sz="1735" dirty="0">
              <a:latin typeface="Arial Regular" panose="020B0604020202090204" charset="0"/>
              <a:cs typeface="Arial Regular" panose="020B0604020202090204" charset="0"/>
            </a:endParaRPr>
          </a:p>
          <a:p>
            <a:endParaRPr lang="en-US" sz="1735" dirty="0">
              <a:latin typeface="Arial Regular" panose="020B0604020202090204" charset="0"/>
              <a:cs typeface="Arial Regular" panose="020B0604020202090204" charset="0"/>
            </a:endParaRPr>
          </a:p>
        </p:txBody>
      </p:sp>
      <p:sp>
        <p:nvSpPr>
          <p:cNvPr id="22" name="Text 20"/>
          <p:cNvSpPr/>
          <p:nvPr/>
        </p:nvSpPr>
        <p:spPr>
          <a:xfrm>
            <a:off x="464651" y="6112933"/>
            <a:ext cx="5242560" cy="390144"/>
          </a:xfrm>
          <a:prstGeom prst="rect">
            <a:avLst/>
          </a:prstGeom>
          <a:noFill/>
        </p:spPr>
        <p:txBody>
          <a:bodyPr wrap="square" lIns="0" tIns="0" rIns="0" bIns="0" rtlCol="0" anchor="ctr"/>
          <a:lstStyle/>
          <a:p>
            <a:r>
              <a:rPr lang="en-US" sz="1735" b="1" dirty="0">
                <a:latin typeface="Arial Regular" panose="020B0604020202090204" charset="0"/>
                <a:ea typeface="Calibri" pitchFamily="34" charset="-122"/>
                <a:cs typeface="Arial Regular" panose="020B0604020202090204" charset="0"/>
              </a:rPr>
              <a:t>6. Better Teamwork: </a:t>
            </a:r>
            <a:r>
              <a:rPr lang="en-US" sz="1735" dirty="0">
                <a:latin typeface="Arial Regular" panose="020B0604020202090204" charset="0"/>
                <a:ea typeface="Calibri" pitchFamily="34" charset="-122"/>
                <a:cs typeface="Arial Regular" panose="020B0604020202090204" charset="0"/>
                <a:sym typeface="+mn-ea"/>
              </a:rPr>
              <a:t>Managers and carers can work on the same document together using the Track Changes feature</a:t>
            </a:r>
            <a:endParaRPr lang="en-US" sz="1735" dirty="0">
              <a:latin typeface="Arial Regular" panose="020B0604020202090204" charset="0"/>
              <a:ea typeface="Calibri" pitchFamily="34" charset="-122"/>
              <a:cs typeface="Arial Regular" panose="020B0604020202090204" charset="0"/>
              <a:sym typeface="+mn-ea"/>
            </a:endParaRPr>
          </a:p>
        </p:txBody>
      </p:sp>
      <p:sp>
        <p:nvSpPr>
          <p:cNvPr id="23" name="Text 21"/>
          <p:cNvSpPr/>
          <p:nvPr/>
        </p:nvSpPr>
        <p:spPr>
          <a:xfrm>
            <a:off x="6486144" y="5327904"/>
            <a:ext cx="5242560" cy="585216"/>
          </a:xfrm>
          <a:prstGeom prst="rect">
            <a:avLst/>
          </a:prstGeom>
          <a:noFill/>
        </p:spPr>
        <p:txBody>
          <a:bodyPr wrap="square" lIns="0" tIns="0" rIns="0" bIns="0" rtlCol="0" anchor="ctr"/>
          <a:lstStyle/>
          <a:p>
            <a:r>
              <a:rPr lang="en-US" sz="1465" dirty="0">
                <a:latin typeface="Arial Regular" panose="020B0604020202090204" charset="0"/>
                <a:ea typeface="Calibri" pitchFamily="34" charset="-122"/>
                <a:cs typeface="Arial Regular" panose="020B0604020202090204" charset="0"/>
              </a:rPr>
              <a:t>.</a:t>
            </a:r>
            <a:endParaRPr lang="en-US" sz="1465" dirty="0">
              <a:latin typeface="Arial Regular" panose="020B0604020202090204" charset="0"/>
              <a:ea typeface="Calibri" pitchFamily="34" charset="-122"/>
              <a:cs typeface="Arial Regular" panose="020B0604020202090204" charset="0"/>
            </a:endParaRPr>
          </a:p>
        </p:txBody>
      </p:sp>
      <p:sp>
        <p:nvSpPr>
          <p:cNvPr id="25" name="Text 23"/>
          <p:cNvSpPr/>
          <p:nvPr/>
        </p:nvSpPr>
        <p:spPr>
          <a:xfrm>
            <a:off x="365760" y="6400800"/>
            <a:ext cx="11460480" cy="457200"/>
          </a:xfrm>
          <a:prstGeom prst="rect">
            <a:avLst/>
          </a:prstGeom>
          <a:noFill/>
        </p:spPr>
        <p:txBody>
          <a:bodyPr wrap="square" lIns="0" tIns="0" rIns="0" bIns="0" rtlCol="0" anchor="ctr"/>
          <a:lstStyle/>
          <a:p>
            <a:pPr algn="ctr"/>
            <a:r>
              <a:rPr lang="en-US" sz="1335" dirty="0">
                <a:solidFill>
                  <a:srgbClr val="FFFFFF"/>
                </a:solidFill>
                <a:latin typeface="Calibri" pitchFamily="34" charset="0"/>
                <a:ea typeface="Calibri" pitchFamily="34" charset="-122"/>
                <a:cs typeface="Calibri" pitchFamily="34" charset="-120"/>
              </a:rPr>
              <a:t>Greenfield Home Care Agency  |  Microsoft Word Efficiency Evaluation</a:t>
            </a:r>
            <a:endParaRPr lang="en-US" sz="1335" dirty="0"/>
          </a:p>
        </p:txBody>
      </p:sp>
      <p:sp>
        <p:nvSpPr>
          <p:cNvPr id="28" name="Shape 2"/>
          <p:cNvSpPr/>
          <p:nvPr/>
        </p:nvSpPr>
        <p:spPr>
          <a:xfrm>
            <a:off x="6397414" y="1997288"/>
            <a:ext cx="5776807" cy="4814993"/>
          </a:xfrm>
          <a:prstGeom prst="rect">
            <a:avLst/>
          </a:prstGeom>
          <a:solidFill>
            <a:srgbClr val="000000">
              <a:alpha val="0"/>
            </a:srgbClr>
          </a:solidFill>
          <a:ln w="12700">
            <a:solidFill>
              <a:schemeClr val="tx1"/>
            </a:solidFill>
            <a:prstDash val="solid"/>
          </a:ln>
        </p:spPr>
        <p:txBody>
          <a:bodyPr/>
          <a:lstStyle/>
          <a:p>
            <a:endParaRPr lang="pl-PL" sz="2400"/>
          </a:p>
        </p:txBody>
      </p:sp>
      <p:sp>
        <p:nvSpPr>
          <p:cNvPr id="30" name="Text 1"/>
          <p:cNvSpPr/>
          <p:nvPr/>
        </p:nvSpPr>
        <p:spPr>
          <a:xfrm>
            <a:off x="6617547" y="0"/>
            <a:ext cx="5486400" cy="843280"/>
          </a:xfrm>
          <a:prstGeom prst="rect">
            <a:avLst/>
          </a:prstGeom>
          <a:noFill/>
        </p:spPr>
        <p:txBody>
          <a:bodyPr wrap="square" lIns="0" tIns="0" rIns="0" bIns="0" rtlCol="0" anchor="ctr"/>
          <a:lstStyle/>
          <a:p>
            <a:r>
              <a:rPr lang="en-US" sz="2665" b="1" dirty="0">
                <a:solidFill>
                  <a:srgbClr val="FFFFFF"/>
                </a:solidFill>
                <a:latin typeface="Calibri" pitchFamily="34" charset="0"/>
                <a:ea typeface="Calibri" pitchFamily="34" charset="-122"/>
                <a:cs typeface="Calibri" pitchFamily="34" charset="-120"/>
              </a:rPr>
              <a:t>Limitations of Microsoft Word at Greenfield</a:t>
            </a:r>
            <a:endParaRPr lang="en-US" sz="2665" dirty="0"/>
          </a:p>
        </p:txBody>
      </p:sp>
      <p:sp>
        <p:nvSpPr>
          <p:cNvPr id="32" name="Text 3"/>
          <p:cNvSpPr/>
          <p:nvPr/>
        </p:nvSpPr>
        <p:spPr>
          <a:xfrm>
            <a:off x="6433820" y="1003301"/>
            <a:ext cx="5550747" cy="728980"/>
          </a:xfrm>
          <a:prstGeom prst="rect">
            <a:avLst/>
          </a:prstGeom>
          <a:solidFill>
            <a:srgbClr val="000000">
              <a:alpha val="0"/>
            </a:srgbClr>
          </a:solidFill>
        </p:spPr>
        <p:txBody>
          <a:bodyPr wrap="square" lIns="0" tIns="0" rIns="0" bIns="0" rtlCol="0" anchor="ctr"/>
          <a:lstStyle/>
          <a:p>
            <a:r>
              <a:rPr lang="en-US" altLang="en-US" sz="1600" i="1" dirty="0">
                <a:latin typeface="Arial Regular" panose="020B0604020202090204" charset="0"/>
                <a:ea typeface="Calibri" pitchFamily="34" charset="-122"/>
                <a:cs typeface="Arial Regular" panose="020B0604020202090204" charset="0"/>
              </a:rPr>
              <a:t>Although Microsoft Word is a very useful tool, it is important that Greenfield plans carefully to make sure that all staff members are able to benefit from using it fairly and equally.</a:t>
            </a:r>
            <a:endParaRPr lang="en-US" altLang="en-US" sz="1600" i="1" dirty="0">
              <a:latin typeface="Arial Regular" panose="020B0604020202090204" charset="0"/>
              <a:ea typeface="Calibri" pitchFamily="34" charset="-122"/>
              <a:cs typeface="Arial Regular" panose="020B0604020202090204" charset="0"/>
            </a:endParaRPr>
          </a:p>
        </p:txBody>
      </p:sp>
      <p:sp>
        <p:nvSpPr>
          <p:cNvPr id="33" name="Text 5"/>
          <p:cNvSpPr/>
          <p:nvPr/>
        </p:nvSpPr>
        <p:spPr>
          <a:xfrm>
            <a:off x="6495457" y="2340187"/>
            <a:ext cx="5242560" cy="390144"/>
          </a:xfrm>
          <a:prstGeom prst="rect">
            <a:avLst/>
          </a:prstGeom>
          <a:noFill/>
        </p:spPr>
        <p:txBody>
          <a:bodyPr wrap="square" lIns="0" tIns="0" rIns="0" bIns="0" rtlCol="0" anchor="ctr"/>
          <a:lstStyle/>
          <a:p>
            <a:r>
              <a:rPr lang="en-US" sz="1735" b="1" dirty="0">
                <a:latin typeface="Arial Regular" panose="020B0604020202090204" charset="0"/>
                <a:ea typeface="Calibri" pitchFamily="34" charset="-122"/>
                <a:cs typeface="Arial Regular" panose="020B0604020202090204" charset="0"/>
              </a:rPr>
              <a:t>1. Needs a Device: </a:t>
            </a:r>
            <a:r>
              <a:rPr lang="en-US" sz="1735" dirty="0">
                <a:latin typeface="Arial Regular" panose="020B0604020202090204" charset="0"/>
                <a:ea typeface="Calibri" pitchFamily="34" charset="-122"/>
                <a:cs typeface="Arial Regular" panose="020B0604020202090204" charset="0"/>
                <a:sym typeface="+mn-ea"/>
              </a:rPr>
              <a:t>Not all carers have computers or tablets. Some visiting carers work in client homes without easy device access.</a:t>
            </a:r>
            <a:endParaRPr lang="en-US" sz="1735" dirty="0">
              <a:latin typeface="Arial Regular" panose="020B0604020202090204" charset="0"/>
              <a:cs typeface="Arial Regular" panose="020B0604020202090204" charset="0"/>
            </a:endParaRPr>
          </a:p>
          <a:p>
            <a:endParaRPr lang="en-US" sz="1735" dirty="0">
              <a:latin typeface="Arial Regular" panose="020B0604020202090204" charset="0"/>
              <a:cs typeface="Arial Regular" panose="020B0604020202090204" charset="0"/>
            </a:endParaRPr>
          </a:p>
        </p:txBody>
      </p:sp>
      <p:sp>
        <p:nvSpPr>
          <p:cNvPr id="34" name="Text 8"/>
          <p:cNvSpPr/>
          <p:nvPr/>
        </p:nvSpPr>
        <p:spPr>
          <a:xfrm>
            <a:off x="6495457" y="4971627"/>
            <a:ext cx="5242560" cy="390144"/>
          </a:xfrm>
          <a:prstGeom prst="rect">
            <a:avLst/>
          </a:prstGeom>
          <a:noFill/>
        </p:spPr>
        <p:txBody>
          <a:bodyPr wrap="square" lIns="0" tIns="0" rIns="0" bIns="0" rtlCol="0" anchor="ctr"/>
          <a:lstStyle/>
          <a:p>
            <a:r>
              <a:rPr lang="en-US" sz="1735" b="1" dirty="0">
                <a:latin typeface="Arial Regular" panose="020B0604020202090204" charset="0"/>
                <a:ea typeface="Calibri" pitchFamily="34" charset="-122"/>
                <a:cs typeface="Arial Regular" panose="020B0604020202090204" charset="0"/>
              </a:rPr>
              <a:t>4. Training Required: </a:t>
            </a:r>
            <a:r>
              <a:rPr lang="en-US" sz="1735" dirty="0">
                <a:latin typeface="Arial Regular" panose="020B0604020202090204" charset="0"/>
                <a:ea typeface="Calibri" pitchFamily="34" charset="-122"/>
                <a:cs typeface="Arial Regular" panose="020B0604020202090204" charset="0"/>
                <a:sym typeface="+mn-ea"/>
              </a:rPr>
              <a:t>Some staff are not confident with technology. Learning Word takes time and support (Ofsted, 2023).</a:t>
            </a:r>
            <a:endParaRPr lang="en-US" sz="1735" dirty="0">
              <a:latin typeface="Arial Regular" panose="020B0604020202090204" charset="0"/>
              <a:cs typeface="Arial Regular" panose="020B0604020202090204" charset="0"/>
            </a:endParaRPr>
          </a:p>
          <a:p>
            <a:endParaRPr lang="en-US" sz="1735" dirty="0">
              <a:latin typeface="Arial Regular" panose="020B0604020202090204" charset="0"/>
              <a:cs typeface="Arial Regular" panose="020B0604020202090204" charset="0"/>
            </a:endParaRPr>
          </a:p>
        </p:txBody>
      </p:sp>
      <p:sp>
        <p:nvSpPr>
          <p:cNvPr id="35" name="Text 11"/>
          <p:cNvSpPr/>
          <p:nvPr/>
        </p:nvSpPr>
        <p:spPr>
          <a:xfrm>
            <a:off x="6495457" y="3272367"/>
            <a:ext cx="5242560" cy="390144"/>
          </a:xfrm>
          <a:prstGeom prst="rect">
            <a:avLst/>
          </a:prstGeom>
          <a:noFill/>
        </p:spPr>
        <p:txBody>
          <a:bodyPr wrap="square" lIns="0" tIns="0" rIns="0" bIns="0" rtlCol="0" anchor="ctr"/>
          <a:lstStyle/>
          <a:p>
            <a:r>
              <a:rPr lang="en-US" sz="1735" b="1" dirty="0">
                <a:latin typeface="Arial Regular" panose="020B0604020202090204" charset="0"/>
                <a:ea typeface="Calibri" pitchFamily="34" charset="-122"/>
                <a:cs typeface="Arial Regular" panose="020B0604020202090204" charset="0"/>
              </a:rPr>
              <a:t>2. Needs Internet: </a:t>
            </a:r>
            <a:r>
              <a:rPr lang="en-US" sz="1735" dirty="0">
                <a:latin typeface="Arial Regular" panose="020B0604020202090204" charset="0"/>
                <a:ea typeface="Calibri" pitchFamily="34" charset="-122"/>
                <a:cs typeface="Arial Regular" panose="020B0604020202090204" charset="0"/>
                <a:sym typeface="+mn-ea"/>
              </a:rPr>
              <a:t>Saving to the cloud and sharing files needs a good internet connection. Rural areas may have poor signal.</a:t>
            </a:r>
            <a:endParaRPr lang="en-US" sz="1735" dirty="0">
              <a:latin typeface="Arial Regular" panose="020B0604020202090204" charset="0"/>
              <a:cs typeface="Arial Regular" panose="020B0604020202090204" charset="0"/>
            </a:endParaRPr>
          </a:p>
          <a:p>
            <a:endParaRPr lang="en-US" sz="1735" dirty="0">
              <a:latin typeface="Arial Regular" panose="020B0604020202090204" charset="0"/>
              <a:cs typeface="Arial Regular" panose="020B0604020202090204" charset="0"/>
            </a:endParaRPr>
          </a:p>
        </p:txBody>
      </p:sp>
      <p:sp>
        <p:nvSpPr>
          <p:cNvPr id="36" name="Text 14"/>
          <p:cNvSpPr/>
          <p:nvPr/>
        </p:nvSpPr>
        <p:spPr>
          <a:xfrm>
            <a:off x="6495457" y="5745480"/>
            <a:ext cx="5242560" cy="390144"/>
          </a:xfrm>
          <a:prstGeom prst="rect">
            <a:avLst/>
          </a:prstGeom>
          <a:noFill/>
        </p:spPr>
        <p:txBody>
          <a:bodyPr wrap="square" lIns="0" tIns="0" rIns="0" bIns="0" rtlCol="0" anchor="ctr"/>
          <a:lstStyle/>
          <a:p>
            <a:r>
              <a:rPr lang="en-US" sz="1735" b="1" dirty="0">
                <a:latin typeface="Arial Regular" panose="020B0604020202090204" charset="0"/>
                <a:ea typeface="Calibri" pitchFamily="34" charset="-122"/>
                <a:cs typeface="Arial Regular" panose="020B0604020202090204" charset="0"/>
              </a:rPr>
              <a:t>5. Risk of Errors: </a:t>
            </a:r>
            <a:r>
              <a:rPr lang="en-US" sz="1735" dirty="0">
                <a:latin typeface="Arial Regular" panose="020B0604020202090204" charset="0"/>
                <a:ea typeface="Calibri" pitchFamily="34" charset="-122"/>
                <a:cs typeface="Arial Regular" panose="020B0604020202090204" charset="0"/>
                <a:sym typeface="+mn-ea"/>
              </a:rPr>
              <a:t>If a template is set up incorrectly, the same mistake could appear across many documents.</a:t>
            </a:r>
            <a:endParaRPr lang="en-US" sz="1735" dirty="0">
              <a:latin typeface="Arial Regular" panose="020B0604020202090204" charset="0"/>
              <a:cs typeface="Arial Regular" panose="020B0604020202090204" charset="0"/>
            </a:endParaRPr>
          </a:p>
          <a:p>
            <a:endParaRPr lang="en-US" sz="1735" dirty="0">
              <a:latin typeface="Arial Regular" panose="020B0604020202090204" charset="0"/>
              <a:cs typeface="Arial Regular" panose="020B0604020202090204" charset="0"/>
            </a:endParaRPr>
          </a:p>
        </p:txBody>
      </p:sp>
      <p:sp>
        <p:nvSpPr>
          <p:cNvPr id="37" name="Text 17"/>
          <p:cNvSpPr/>
          <p:nvPr/>
        </p:nvSpPr>
        <p:spPr>
          <a:xfrm>
            <a:off x="6495457" y="4003040"/>
            <a:ext cx="5242560" cy="390144"/>
          </a:xfrm>
          <a:prstGeom prst="rect">
            <a:avLst/>
          </a:prstGeom>
          <a:noFill/>
        </p:spPr>
        <p:txBody>
          <a:bodyPr wrap="square" lIns="0" tIns="0" rIns="0" bIns="0" rtlCol="0" anchor="ctr"/>
          <a:lstStyle/>
          <a:p>
            <a:r>
              <a:rPr lang="en-US" sz="1735" b="1" dirty="0">
                <a:latin typeface="Arial Regular" panose="020B0604020202090204" charset="0"/>
                <a:ea typeface="Calibri" pitchFamily="34" charset="-122"/>
                <a:cs typeface="Arial Regular" panose="020B0604020202090204" charset="0"/>
              </a:rPr>
              <a:t>3. Device Dependency: </a:t>
            </a:r>
            <a:r>
              <a:rPr lang="en-US" sz="1735" dirty="0">
                <a:latin typeface="Arial Regular" panose="020B0604020202090204" charset="0"/>
                <a:ea typeface="Calibri" pitchFamily="34" charset="-122"/>
                <a:cs typeface="Arial Regular" panose="020B0604020202090204" charset="0"/>
                <a:sym typeface="+mn-ea"/>
              </a:rPr>
              <a:t>If a device breaks or runs out of battery, staff cannot access important documents straight away.</a:t>
            </a:r>
            <a:endParaRPr lang="en-US" sz="1735" dirty="0">
              <a:latin typeface="Arial Regular" panose="020B0604020202090204" charset="0"/>
              <a:ea typeface="Calibri" pitchFamily="34" charset="-122"/>
              <a:cs typeface="Arial Regular" panose="020B0604020202090204" charset="0"/>
              <a:sym typeface="+mn-ea"/>
            </a:endParaRPr>
          </a:p>
        </p:txBody>
      </p:sp>
      <p:sp>
        <p:nvSpPr>
          <p:cNvPr id="38" name="Text 20"/>
          <p:cNvSpPr/>
          <p:nvPr/>
        </p:nvSpPr>
        <p:spPr>
          <a:xfrm>
            <a:off x="6495457" y="6421967"/>
            <a:ext cx="5242560" cy="390144"/>
          </a:xfrm>
          <a:prstGeom prst="rect">
            <a:avLst/>
          </a:prstGeom>
          <a:noFill/>
        </p:spPr>
        <p:txBody>
          <a:bodyPr wrap="square" lIns="0" tIns="0" rIns="0" bIns="0" rtlCol="0" anchor="ctr"/>
          <a:lstStyle/>
          <a:p>
            <a:r>
              <a:rPr lang="en-US" sz="1735" b="1" dirty="0">
                <a:latin typeface="Arial Regular" panose="020B0604020202090204" charset="0"/>
                <a:ea typeface="Calibri" pitchFamily="34" charset="-122"/>
                <a:cs typeface="Arial Regular" panose="020B0604020202090204" charset="0"/>
              </a:rPr>
              <a:t>6. Cost: </a:t>
            </a:r>
            <a:r>
              <a:rPr lang="en-US" sz="1735" dirty="0">
                <a:latin typeface="Arial Regular" panose="020B0604020202090204" charset="0"/>
                <a:ea typeface="Calibri" pitchFamily="34" charset="-122"/>
                <a:cs typeface="Arial Regular" panose="020B0604020202090204" charset="0"/>
                <a:sym typeface="+mn-ea"/>
              </a:rPr>
              <a:t>Microsoft 365 subscriptions cost money. Small agencies like Greenfield must budget carefully.</a:t>
            </a:r>
            <a:endParaRPr lang="en-US" sz="1735" dirty="0">
              <a:latin typeface="Arial Regular" panose="020B0604020202090204" charset="0"/>
              <a:cs typeface="Arial Regular" panose="020B0604020202090204" charset="0"/>
            </a:endParaRPr>
          </a:p>
          <a:p>
            <a:endParaRPr lang="en-US" sz="1735" dirty="0">
              <a:latin typeface="Arial Regular" panose="020B0604020202090204" charset="0"/>
              <a:cs typeface="Arial Regular" panose="020B060402020209020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1"/>
          <p:cNvSpPr/>
          <p:nvPr/>
        </p:nvSpPr>
        <p:spPr>
          <a:xfrm>
            <a:off x="609600" y="365760"/>
            <a:ext cx="10972800" cy="853440"/>
          </a:xfrm>
          <a:prstGeom prst="rect">
            <a:avLst/>
          </a:prstGeom>
          <a:noFill/>
        </p:spPr>
        <p:txBody>
          <a:bodyPr wrap="square" lIns="0" tIns="0" rIns="0" bIns="0" rtlCol="0" anchor="ctr"/>
          <a:lstStyle/>
          <a:p>
            <a:r>
              <a:rPr lang="en-US" sz="3735" dirty="0">
                <a:latin typeface="Arial Regular" panose="020B0604020202090204" charset="0"/>
                <a:ea typeface="Calibri" pitchFamily="34" charset="-122"/>
                <a:cs typeface="Arial Regular" panose="020B0604020202090204" charset="0"/>
              </a:rPr>
              <a:t>Conclusion &amp; Recommendations</a:t>
            </a:r>
            <a:endParaRPr lang="en-US" sz="3735" dirty="0">
              <a:latin typeface="Arial Regular" panose="020B0604020202090204" charset="0"/>
              <a:ea typeface="Calibri" pitchFamily="34" charset="-122"/>
              <a:cs typeface="Arial Regular" panose="020B0604020202090204" charset="0"/>
            </a:endParaRPr>
          </a:p>
        </p:txBody>
      </p:sp>
      <p:sp>
        <p:nvSpPr>
          <p:cNvPr id="6" name="Text 4"/>
          <p:cNvSpPr/>
          <p:nvPr/>
        </p:nvSpPr>
        <p:spPr>
          <a:xfrm>
            <a:off x="853440" y="2707640"/>
            <a:ext cx="10607040" cy="2865120"/>
          </a:xfrm>
          <a:prstGeom prst="rect">
            <a:avLst/>
          </a:prstGeom>
          <a:noFill/>
        </p:spPr>
        <p:txBody>
          <a:bodyPr wrap="square" lIns="0" tIns="0" rIns="0" bIns="0" rtlCol="0" anchor="ctr"/>
          <a:lstStyle/>
          <a:p>
            <a:pPr algn="just">
              <a:lnSpc>
                <a:spcPct val="150000"/>
              </a:lnSpc>
              <a:spcAft>
                <a:spcPts val="1065"/>
              </a:spcAft>
            </a:pPr>
            <a:r>
              <a:rPr lang="en-US" altLang="en-US" sz="2135" dirty="0">
                <a:latin typeface="Arial Regular" panose="020B0604020202090204" charset="0"/>
                <a:ea typeface="Calibri" pitchFamily="34" charset="-122"/>
                <a:cs typeface="Arial Regular" panose="020B0604020202090204" charset="0"/>
                <a:sym typeface="+mn-ea"/>
              </a:rPr>
              <a:t>Research has shown that Microsoft Word is a very useful tool that can help Greenfield Home Care Agency do their work more efficiently (Jones et al., 2022). By using Microsoft Word, admin tasks can be completed more quickly, mistakes can be reduced, and important information can be kept safe and secure. For Greenfield, this means that care plans can be written faster, schedules can be kept more organised, and all important information can be stored safely. Whilst some training is needed before staff can use the tool confidently, the long term benefits that are gained are considered to be far greater than the initial challenges faced. With the right support in place, every member of staff at Greenfield is able to benefit from using Microsoft Word in their day to day work. </a:t>
            </a:r>
            <a:r>
              <a:rPr lang="en-US" sz="2135" dirty="0">
                <a:latin typeface="Arial Regular" panose="020B0604020202090204" charset="0"/>
                <a:ea typeface="Calibri" pitchFamily="34" charset="-122"/>
                <a:cs typeface="Arial Regular" panose="020B0604020202090204" charset="0"/>
                <a:sym typeface="+mn-ea"/>
              </a:rPr>
              <a:t>Recommendation: Greenfield should invest in short, friendly training sessions so all staff – including visiting carers – can use Microsoft Word with confidence.</a:t>
            </a:r>
            <a:endParaRPr lang="en-US" sz="2135" dirty="0">
              <a:latin typeface="Arial Regular" panose="020B0604020202090204" charset="0"/>
              <a:cs typeface="Arial Regular" panose="020B0604020202090204" charset="0"/>
            </a:endParaRPr>
          </a:p>
          <a:p>
            <a:pPr algn="just">
              <a:lnSpc>
                <a:spcPct val="150000"/>
              </a:lnSpc>
              <a:spcAft>
                <a:spcPts val="1065"/>
              </a:spcAft>
            </a:pPr>
            <a:endParaRPr lang="en-US" altLang="en-US" sz="2135" dirty="0">
              <a:latin typeface="Arial Regular" panose="020B0604020202090204" charset="0"/>
              <a:cs typeface="Arial Regular" panose="020B060402020209020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1219200"/>
          </a:xfrm>
          <a:prstGeom prst="rect">
            <a:avLst/>
          </a:prstGeom>
          <a:solidFill>
            <a:srgbClr val="028090"/>
          </a:solidFill>
          <a:ln w="12700">
            <a:solidFill>
              <a:srgbClr val="028090"/>
            </a:solidFill>
            <a:prstDash val="solid"/>
          </a:ln>
        </p:spPr>
        <p:txBody>
          <a:bodyPr/>
          <a:lstStyle/>
          <a:p>
            <a:endParaRPr lang="pl-PL" sz="2400"/>
          </a:p>
        </p:txBody>
      </p:sp>
      <p:sp>
        <p:nvSpPr>
          <p:cNvPr id="3" name="Text 1"/>
          <p:cNvSpPr/>
          <p:nvPr/>
        </p:nvSpPr>
        <p:spPr>
          <a:xfrm>
            <a:off x="487680" y="0"/>
            <a:ext cx="11216640" cy="1219200"/>
          </a:xfrm>
          <a:prstGeom prst="rect">
            <a:avLst/>
          </a:prstGeom>
          <a:noFill/>
        </p:spPr>
        <p:txBody>
          <a:bodyPr wrap="square" lIns="0" tIns="0" rIns="0" bIns="0" rtlCol="0" anchor="ctr"/>
          <a:lstStyle/>
          <a:p>
            <a:r>
              <a:rPr lang="en-US" sz="4000" b="1" dirty="0">
                <a:solidFill>
                  <a:srgbClr val="FFFFFF"/>
                </a:solidFill>
                <a:latin typeface="Calibri" pitchFamily="34" charset="0"/>
                <a:ea typeface="Calibri" pitchFamily="34" charset="-122"/>
                <a:cs typeface="Calibri" pitchFamily="34" charset="-120"/>
              </a:rPr>
              <a:t>References</a:t>
            </a:r>
            <a:endParaRPr lang="en-US" sz="4000" dirty="0"/>
          </a:p>
        </p:txBody>
      </p:sp>
      <p:sp>
        <p:nvSpPr>
          <p:cNvPr id="4" name="Shape 2"/>
          <p:cNvSpPr/>
          <p:nvPr/>
        </p:nvSpPr>
        <p:spPr>
          <a:xfrm>
            <a:off x="365760" y="1402080"/>
            <a:ext cx="11460480" cy="877824"/>
          </a:xfrm>
          <a:prstGeom prst="rect">
            <a:avLst/>
          </a:prstGeom>
          <a:solidFill>
            <a:srgbClr val="E0F5F7"/>
          </a:solidFill>
          <a:ln w="12700">
            <a:solidFill>
              <a:srgbClr val="028090"/>
            </a:solidFill>
            <a:prstDash val="solid"/>
          </a:ln>
          <a:effectLst>
            <a:outerShdw blurRad="101600" dist="38100" dir="8100000" algn="bl" rotWithShape="0">
              <a:srgbClr val="000000">
                <a:alpha val="12000"/>
              </a:srgbClr>
            </a:outerShdw>
          </a:effectLst>
        </p:spPr>
        <p:txBody>
          <a:bodyPr/>
          <a:lstStyle/>
          <a:p>
            <a:endParaRPr lang="pl-PL" sz="2400"/>
          </a:p>
        </p:txBody>
      </p:sp>
      <p:sp>
        <p:nvSpPr>
          <p:cNvPr id="5" name="Shape 3"/>
          <p:cNvSpPr/>
          <p:nvPr/>
        </p:nvSpPr>
        <p:spPr>
          <a:xfrm>
            <a:off x="365760" y="1402080"/>
            <a:ext cx="512064" cy="877824"/>
          </a:xfrm>
          <a:prstGeom prst="rect">
            <a:avLst/>
          </a:prstGeom>
          <a:solidFill>
            <a:srgbClr val="028090"/>
          </a:solidFill>
          <a:ln w="12700">
            <a:solidFill>
              <a:srgbClr val="028090"/>
            </a:solidFill>
            <a:prstDash val="solid"/>
          </a:ln>
        </p:spPr>
        <p:txBody>
          <a:bodyPr/>
          <a:lstStyle/>
          <a:p>
            <a:endParaRPr lang="pl-PL" sz="2400"/>
          </a:p>
        </p:txBody>
      </p:sp>
      <p:sp>
        <p:nvSpPr>
          <p:cNvPr id="6" name="Text 4"/>
          <p:cNvSpPr/>
          <p:nvPr/>
        </p:nvSpPr>
        <p:spPr>
          <a:xfrm>
            <a:off x="365760" y="1402080"/>
            <a:ext cx="512064" cy="877824"/>
          </a:xfrm>
          <a:prstGeom prst="rect">
            <a:avLst/>
          </a:prstGeom>
          <a:noFill/>
        </p:spPr>
        <p:txBody>
          <a:bodyPr wrap="square" lIns="0" tIns="0" rIns="0" bIns="0" rtlCol="0" anchor="ctr"/>
          <a:lstStyle/>
          <a:p>
            <a:pPr algn="ctr"/>
            <a:r>
              <a:rPr lang="en-US" sz="1865" b="1" dirty="0">
                <a:solidFill>
                  <a:srgbClr val="FFFFFF"/>
                </a:solidFill>
                <a:latin typeface="Calibri" pitchFamily="34" charset="0"/>
                <a:ea typeface="Calibri" pitchFamily="34" charset="-122"/>
                <a:cs typeface="Calibri" pitchFamily="34" charset="-120"/>
              </a:rPr>
              <a:t>1</a:t>
            </a:r>
            <a:endParaRPr lang="en-US" sz="1865" dirty="0"/>
          </a:p>
        </p:txBody>
      </p:sp>
      <p:sp>
        <p:nvSpPr>
          <p:cNvPr id="7" name="Text 5"/>
          <p:cNvSpPr/>
          <p:nvPr/>
        </p:nvSpPr>
        <p:spPr>
          <a:xfrm>
            <a:off x="999744" y="1402080"/>
            <a:ext cx="10728960" cy="877824"/>
          </a:xfrm>
          <a:prstGeom prst="rect">
            <a:avLst/>
          </a:prstGeom>
          <a:noFill/>
        </p:spPr>
        <p:txBody>
          <a:bodyPr wrap="square" lIns="0" tIns="0" rIns="0" bIns="0" rtlCol="0" anchor="ctr"/>
          <a:lstStyle/>
          <a:p>
            <a:r>
              <a:rPr lang="en-US" sz="1465" dirty="0">
                <a:solidFill>
                  <a:srgbClr val="1A2E35"/>
                </a:solidFill>
                <a:latin typeface="Calibri" pitchFamily="34" charset="0"/>
                <a:ea typeface="Calibri" pitchFamily="34" charset="-122"/>
                <a:cs typeface="Calibri" pitchFamily="34" charset="-120"/>
              </a:rPr>
              <a:t>Brown, T. and White, S. (2023) ‘Digital documentation in health and social care: </a:t>
            </a:r>
            <a:r>
              <a:rPr lang="en-US" sz="1465" i="1" dirty="0">
                <a:solidFill>
                  <a:srgbClr val="1A2E35"/>
                </a:solidFill>
                <a:latin typeface="Calibri" pitchFamily="34" charset="0"/>
                <a:ea typeface="Calibri" pitchFamily="34" charset="-122"/>
                <a:cs typeface="Calibri" pitchFamily="34" charset="-120"/>
              </a:rPr>
              <a:t>improving quality through technology</a:t>
            </a:r>
            <a:r>
              <a:rPr lang="en-US" sz="1465" dirty="0">
                <a:solidFill>
                  <a:srgbClr val="1A2E35"/>
                </a:solidFill>
                <a:latin typeface="Calibri" pitchFamily="34" charset="0"/>
                <a:ea typeface="Calibri" pitchFamily="34" charset="-122"/>
                <a:cs typeface="Calibri" pitchFamily="34" charset="-120"/>
              </a:rPr>
              <a:t>. London: Routledge.</a:t>
            </a:r>
            <a:endParaRPr lang="en-US" sz="1465" dirty="0"/>
          </a:p>
        </p:txBody>
      </p:sp>
      <p:sp>
        <p:nvSpPr>
          <p:cNvPr id="8" name="Shape 6"/>
          <p:cNvSpPr/>
          <p:nvPr/>
        </p:nvSpPr>
        <p:spPr>
          <a:xfrm>
            <a:off x="365760" y="2426208"/>
            <a:ext cx="11460480" cy="877824"/>
          </a:xfrm>
          <a:prstGeom prst="rect">
            <a:avLst/>
          </a:prstGeom>
          <a:solidFill>
            <a:srgbClr val="E0F5F7"/>
          </a:solidFill>
          <a:ln w="12700">
            <a:solidFill>
              <a:srgbClr val="028090"/>
            </a:solidFill>
            <a:prstDash val="solid"/>
          </a:ln>
          <a:effectLst>
            <a:outerShdw blurRad="101600" dist="38100" dir="8100000" algn="bl" rotWithShape="0">
              <a:srgbClr val="000000">
                <a:alpha val="12000"/>
              </a:srgbClr>
            </a:outerShdw>
          </a:effectLst>
        </p:spPr>
        <p:txBody>
          <a:bodyPr/>
          <a:lstStyle/>
          <a:p>
            <a:endParaRPr lang="pl-PL" sz="2400"/>
          </a:p>
        </p:txBody>
      </p:sp>
      <p:sp>
        <p:nvSpPr>
          <p:cNvPr id="9" name="Shape 7"/>
          <p:cNvSpPr/>
          <p:nvPr/>
        </p:nvSpPr>
        <p:spPr>
          <a:xfrm>
            <a:off x="365760" y="2426208"/>
            <a:ext cx="512064" cy="877824"/>
          </a:xfrm>
          <a:prstGeom prst="rect">
            <a:avLst/>
          </a:prstGeom>
          <a:solidFill>
            <a:srgbClr val="028090"/>
          </a:solidFill>
          <a:ln w="12700">
            <a:solidFill>
              <a:srgbClr val="028090"/>
            </a:solidFill>
            <a:prstDash val="solid"/>
          </a:ln>
        </p:spPr>
        <p:txBody>
          <a:bodyPr/>
          <a:lstStyle/>
          <a:p>
            <a:endParaRPr lang="pl-PL" sz="2400"/>
          </a:p>
        </p:txBody>
      </p:sp>
      <p:sp>
        <p:nvSpPr>
          <p:cNvPr id="10" name="Text 8"/>
          <p:cNvSpPr/>
          <p:nvPr/>
        </p:nvSpPr>
        <p:spPr>
          <a:xfrm>
            <a:off x="365760" y="2426208"/>
            <a:ext cx="512064" cy="877824"/>
          </a:xfrm>
          <a:prstGeom prst="rect">
            <a:avLst/>
          </a:prstGeom>
          <a:noFill/>
        </p:spPr>
        <p:txBody>
          <a:bodyPr wrap="square" lIns="0" tIns="0" rIns="0" bIns="0" rtlCol="0" anchor="ctr"/>
          <a:lstStyle/>
          <a:p>
            <a:pPr algn="ctr"/>
            <a:r>
              <a:rPr lang="en-US" sz="1865" b="1" dirty="0">
                <a:solidFill>
                  <a:srgbClr val="FFFFFF"/>
                </a:solidFill>
                <a:latin typeface="Calibri" pitchFamily="34" charset="0"/>
                <a:ea typeface="Calibri" pitchFamily="34" charset="-122"/>
                <a:cs typeface="Calibri" pitchFamily="34" charset="-120"/>
              </a:rPr>
              <a:t>2</a:t>
            </a:r>
            <a:endParaRPr lang="en-US" sz="1865" dirty="0"/>
          </a:p>
        </p:txBody>
      </p:sp>
      <p:sp>
        <p:nvSpPr>
          <p:cNvPr id="11" name="Text 9"/>
          <p:cNvSpPr/>
          <p:nvPr/>
        </p:nvSpPr>
        <p:spPr>
          <a:xfrm>
            <a:off x="999744" y="2426208"/>
            <a:ext cx="10728960" cy="877824"/>
          </a:xfrm>
          <a:prstGeom prst="rect">
            <a:avLst/>
          </a:prstGeom>
          <a:noFill/>
        </p:spPr>
        <p:txBody>
          <a:bodyPr wrap="square" lIns="0" tIns="0" rIns="0" bIns="0" rtlCol="0" anchor="ctr"/>
          <a:lstStyle/>
          <a:p>
            <a:r>
              <a:rPr lang="en-US" sz="1465" dirty="0">
                <a:solidFill>
                  <a:srgbClr val="1A2E35"/>
                </a:solidFill>
                <a:latin typeface="Calibri" pitchFamily="34" charset="0"/>
                <a:ea typeface="Calibri" pitchFamily="34" charset="-122"/>
                <a:cs typeface="Calibri" pitchFamily="34" charset="-120"/>
              </a:rPr>
              <a:t>Information Commissioner's Office (ICO) (2021) Data protection in health and social care. Available at: </a:t>
            </a:r>
            <a:r>
              <a:rPr lang="en-US" altLang="en-US" sz="1465" dirty="0">
                <a:solidFill>
                  <a:srgbClr val="1A2E35"/>
                </a:solidFill>
                <a:latin typeface="Calibri" pitchFamily="34" charset="0"/>
                <a:ea typeface="Calibri" pitchFamily="34" charset="-122"/>
                <a:cs typeface="Calibri" pitchFamily="34" charset="-120"/>
                <a:hlinkClick r:id="rId1" action="ppaction://hlinkfile"/>
              </a:rPr>
              <a:t>https://ico.org.uk/for-organisations/uk-gdpr-guidance-and-resources/employment/information-about-workers-health/data-protection-and-workers-health-information/</a:t>
            </a:r>
            <a:r>
              <a:rPr lang="en-US" altLang="en-US" sz="1465" dirty="0">
                <a:solidFill>
                  <a:srgbClr val="1A2E35"/>
                </a:solidFill>
                <a:latin typeface="Calibri" pitchFamily="34" charset="0"/>
                <a:ea typeface="Calibri" pitchFamily="34" charset="-122"/>
                <a:cs typeface="Calibri" pitchFamily="34" charset="-120"/>
              </a:rPr>
              <a:t> </a:t>
            </a:r>
            <a:r>
              <a:rPr lang="en-US" sz="1465" dirty="0">
                <a:solidFill>
                  <a:srgbClr val="1A2E35"/>
                </a:solidFill>
                <a:latin typeface="Calibri" pitchFamily="34" charset="0"/>
                <a:ea typeface="Calibri" pitchFamily="34" charset="-122"/>
                <a:cs typeface="Calibri" pitchFamily="34" charset="-120"/>
              </a:rPr>
              <a:t>(Accessed: 5 March 2025).</a:t>
            </a:r>
            <a:endParaRPr lang="en-US" sz="1465" dirty="0"/>
          </a:p>
        </p:txBody>
      </p:sp>
      <p:sp>
        <p:nvSpPr>
          <p:cNvPr id="12" name="Shape 10"/>
          <p:cNvSpPr/>
          <p:nvPr/>
        </p:nvSpPr>
        <p:spPr>
          <a:xfrm>
            <a:off x="365760" y="3450336"/>
            <a:ext cx="11460480" cy="877824"/>
          </a:xfrm>
          <a:prstGeom prst="rect">
            <a:avLst/>
          </a:prstGeom>
          <a:solidFill>
            <a:srgbClr val="E0F5F7"/>
          </a:solidFill>
          <a:ln w="12700">
            <a:solidFill>
              <a:srgbClr val="028090"/>
            </a:solidFill>
            <a:prstDash val="solid"/>
          </a:ln>
          <a:effectLst>
            <a:outerShdw blurRad="101600" dist="38100" dir="8100000" algn="bl" rotWithShape="0">
              <a:srgbClr val="000000">
                <a:alpha val="12000"/>
              </a:srgbClr>
            </a:outerShdw>
          </a:effectLst>
        </p:spPr>
        <p:txBody>
          <a:bodyPr/>
          <a:lstStyle/>
          <a:p>
            <a:endParaRPr lang="pl-PL" sz="2400"/>
          </a:p>
        </p:txBody>
      </p:sp>
      <p:sp>
        <p:nvSpPr>
          <p:cNvPr id="13" name="Shape 11"/>
          <p:cNvSpPr/>
          <p:nvPr/>
        </p:nvSpPr>
        <p:spPr>
          <a:xfrm>
            <a:off x="365760" y="3450336"/>
            <a:ext cx="512064" cy="877824"/>
          </a:xfrm>
          <a:prstGeom prst="rect">
            <a:avLst/>
          </a:prstGeom>
          <a:solidFill>
            <a:srgbClr val="028090"/>
          </a:solidFill>
          <a:ln w="12700">
            <a:solidFill>
              <a:srgbClr val="028090"/>
            </a:solidFill>
            <a:prstDash val="solid"/>
          </a:ln>
        </p:spPr>
        <p:txBody>
          <a:bodyPr/>
          <a:lstStyle/>
          <a:p>
            <a:endParaRPr lang="pl-PL" sz="2400"/>
          </a:p>
        </p:txBody>
      </p:sp>
      <p:sp>
        <p:nvSpPr>
          <p:cNvPr id="14" name="Text 12"/>
          <p:cNvSpPr/>
          <p:nvPr/>
        </p:nvSpPr>
        <p:spPr>
          <a:xfrm>
            <a:off x="365760" y="3450336"/>
            <a:ext cx="512064" cy="877824"/>
          </a:xfrm>
          <a:prstGeom prst="rect">
            <a:avLst/>
          </a:prstGeom>
          <a:noFill/>
        </p:spPr>
        <p:txBody>
          <a:bodyPr wrap="square" lIns="0" tIns="0" rIns="0" bIns="0" rtlCol="0" anchor="ctr"/>
          <a:lstStyle/>
          <a:p>
            <a:pPr algn="ctr"/>
            <a:r>
              <a:rPr lang="en-US" sz="1865" b="1" dirty="0">
                <a:solidFill>
                  <a:srgbClr val="FFFFFF"/>
                </a:solidFill>
                <a:latin typeface="Calibri" pitchFamily="34" charset="0"/>
                <a:ea typeface="Calibri" pitchFamily="34" charset="-122"/>
                <a:cs typeface="Calibri" pitchFamily="34" charset="-120"/>
              </a:rPr>
              <a:t>3</a:t>
            </a:r>
            <a:endParaRPr lang="en-US" sz="1865" dirty="0"/>
          </a:p>
        </p:txBody>
      </p:sp>
      <p:sp>
        <p:nvSpPr>
          <p:cNvPr id="15" name="Text 13"/>
          <p:cNvSpPr/>
          <p:nvPr/>
        </p:nvSpPr>
        <p:spPr>
          <a:xfrm>
            <a:off x="999744" y="3450336"/>
            <a:ext cx="10728960" cy="877824"/>
          </a:xfrm>
          <a:prstGeom prst="rect">
            <a:avLst/>
          </a:prstGeom>
          <a:noFill/>
        </p:spPr>
        <p:txBody>
          <a:bodyPr wrap="square" lIns="0" tIns="0" rIns="0" bIns="0" rtlCol="0" anchor="ctr"/>
          <a:lstStyle/>
          <a:p>
            <a:r>
              <a:rPr lang="en-US" sz="1465" dirty="0">
                <a:solidFill>
                  <a:srgbClr val="1A2E35"/>
                </a:solidFill>
                <a:latin typeface="Calibri" pitchFamily="34" charset="0"/>
                <a:ea typeface="Calibri" pitchFamily="34" charset="-122"/>
                <a:cs typeface="Calibri" pitchFamily="34" charset="-120"/>
              </a:rPr>
              <a:t>Jones, A., Davis, M. and Patel, R. (2022) 'The impact of digital tools on administrative efficiency in community care settings', </a:t>
            </a:r>
            <a:r>
              <a:rPr lang="en-US" sz="1465" i="1" dirty="0">
                <a:solidFill>
                  <a:srgbClr val="1A2E35"/>
                </a:solidFill>
                <a:latin typeface="Calibri" pitchFamily="34" charset="0"/>
                <a:ea typeface="Calibri" pitchFamily="34" charset="-122"/>
                <a:cs typeface="Calibri" pitchFamily="34" charset="-120"/>
              </a:rPr>
              <a:t>Journal of Health Informatics</a:t>
            </a:r>
            <a:r>
              <a:rPr lang="en-US" sz="1465" dirty="0">
                <a:solidFill>
                  <a:srgbClr val="1A2E35"/>
                </a:solidFill>
                <a:latin typeface="Calibri" pitchFamily="34" charset="0"/>
                <a:ea typeface="Calibri" pitchFamily="34" charset="-122"/>
                <a:cs typeface="Calibri" pitchFamily="34" charset="-120"/>
              </a:rPr>
              <a:t>, 18(2), pp. 45–62.</a:t>
            </a:r>
            <a:endParaRPr lang="en-US" sz="1465" dirty="0"/>
          </a:p>
        </p:txBody>
      </p:sp>
      <p:sp>
        <p:nvSpPr>
          <p:cNvPr id="16" name="Shape 14"/>
          <p:cNvSpPr/>
          <p:nvPr/>
        </p:nvSpPr>
        <p:spPr>
          <a:xfrm>
            <a:off x="365760" y="4474464"/>
            <a:ext cx="11460480" cy="877824"/>
          </a:xfrm>
          <a:prstGeom prst="rect">
            <a:avLst/>
          </a:prstGeom>
          <a:solidFill>
            <a:srgbClr val="E0F5F7"/>
          </a:solidFill>
          <a:ln w="12700">
            <a:solidFill>
              <a:srgbClr val="028090"/>
            </a:solidFill>
            <a:prstDash val="solid"/>
          </a:ln>
          <a:effectLst>
            <a:outerShdw blurRad="101600" dist="38100" dir="8100000" algn="bl" rotWithShape="0">
              <a:srgbClr val="000000">
                <a:alpha val="12000"/>
              </a:srgbClr>
            </a:outerShdw>
          </a:effectLst>
        </p:spPr>
        <p:txBody>
          <a:bodyPr/>
          <a:lstStyle/>
          <a:p>
            <a:endParaRPr lang="pl-PL" sz="2400"/>
          </a:p>
        </p:txBody>
      </p:sp>
      <p:sp>
        <p:nvSpPr>
          <p:cNvPr id="17" name="Shape 15"/>
          <p:cNvSpPr/>
          <p:nvPr/>
        </p:nvSpPr>
        <p:spPr>
          <a:xfrm>
            <a:off x="365760" y="4474464"/>
            <a:ext cx="512064" cy="877824"/>
          </a:xfrm>
          <a:prstGeom prst="rect">
            <a:avLst/>
          </a:prstGeom>
          <a:solidFill>
            <a:srgbClr val="028090"/>
          </a:solidFill>
          <a:ln w="12700">
            <a:solidFill>
              <a:srgbClr val="028090"/>
            </a:solidFill>
            <a:prstDash val="solid"/>
          </a:ln>
        </p:spPr>
        <p:txBody>
          <a:bodyPr/>
          <a:lstStyle/>
          <a:p>
            <a:endParaRPr lang="pl-PL" sz="2400"/>
          </a:p>
        </p:txBody>
      </p:sp>
      <p:sp>
        <p:nvSpPr>
          <p:cNvPr id="18" name="Text 16"/>
          <p:cNvSpPr/>
          <p:nvPr/>
        </p:nvSpPr>
        <p:spPr>
          <a:xfrm>
            <a:off x="365760" y="4474464"/>
            <a:ext cx="512064" cy="877824"/>
          </a:xfrm>
          <a:prstGeom prst="rect">
            <a:avLst/>
          </a:prstGeom>
          <a:noFill/>
        </p:spPr>
        <p:txBody>
          <a:bodyPr wrap="square" lIns="0" tIns="0" rIns="0" bIns="0" rtlCol="0" anchor="ctr"/>
          <a:lstStyle/>
          <a:p>
            <a:pPr algn="ctr"/>
            <a:r>
              <a:rPr lang="en-US" sz="1865" b="1" dirty="0">
                <a:solidFill>
                  <a:srgbClr val="FFFFFF"/>
                </a:solidFill>
                <a:latin typeface="Calibri" pitchFamily="34" charset="0"/>
                <a:ea typeface="Calibri" pitchFamily="34" charset="-122"/>
                <a:cs typeface="Calibri" pitchFamily="34" charset="-120"/>
              </a:rPr>
              <a:t>4</a:t>
            </a:r>
            <a:endParaRPr lang="en-US" sz="1865" dirty="0"/>
          </a:p>
        </p:txBody>
      </p:sp>
      <p:sp>
        <p:nvSpPr>
          <p:cNvPr id="19" name="Text 17"/>
          <p:cNvSpPr/>
          <p:nvPr/>
        </p:nvSpPr>
        <p:spPr>
          <a:xfrm>
            <a:off x="999744" y="4474464"/>
            <a:ext cx="10728960" cy="877824"/>
          </a:xfrm>
          <a:prstGeom prst="rect">
            <a:avLst/>
          </a:prstGeom>
          <a:noFill/>
        </p:spPr>
        <p:txBody>
          <a:bodyPr wrap="square" lIns="0" tIns="0" rIns="0" bIns="0" rtlCol="0" anchor="ctr"/>
          <a:lstStyle/>
          <a:p>
            <a:r>
              <a:rPr lang="en-US" sz="1465" dirty="0">
                <a:solidFill>
                  <a:srgbClr val="1A2E35"/>
                </a:solidFill>
                <a:latin typeface="Calibri" pitchFamily="34" charset="0"/>
                <a:ea typeface="Calibri" pitchFamily="34" charset="-122"/>
                <a:cs typeface="Calibri" pitchFamily="34" charset="-120"/>
              </a:rPr>
              <a:t>Microsoft (2024) Microsoft 365 for healthcare organisations. Available at: https://www.microsoft.com/en-gb/microsoft-365/healthcare (Accessed: 5 March 2025).</a:t>
            </a:r>
            <a:endParaRPr lang="en-US" sz="1465" dirty="0"/>
          </a:p>
        </p:txBody>
      </p:sp>
      <p:sp>
        <p:nvSpPr>
          <p:cNvPr id="20" name="Shape 18"/>
          <p:cNvSpPr/>
          <p:nvPr/>
        </p:nvSpPr>
        <p:spPr>
          <a:xfrm>
            <a:off x="365760" y="5498592"/>
            <a:ext cx="11460480" cy="877824"/>
          </a:xfrm>
          <a:prstGeom prst="rect">
            <a:avLst/>
          </a:prstGeom>
          <a:solidFill>
            <a:srgbClr val="E0F5F7"/>
          </a:solidFill>
          <a:ln w="12700">
            <a:solidFill>
              <a:srgbClr val="028090"/>
            </a:solidFill>
            <a:prstDash val="solid"/>
          </a:ln>
          <a:effectLst>
            <a:outerShdw blurRad="101600" dist="38100" dir="8100000" algn="bl" rotWithShape="0">
              <a:srgbClr val="000000">
                <a:alpha val="12000"/>
              </a:srgbClr>
            </a:outerShdw>
          </a:effectLst>
        </p:spPr>
        <p:txBody>
          <a:bodyPr/>
          <a:lstStyle/>
          <a:p>
            <a:endParaRPr lang="pl-PL" sz="2400"/>
          </a:p>
        </p:txBody>
      </p:sp>
      <p:sp>
        <p:nvSpPr>
          <p:cNvPr id="21" name="Shape 19"/>
          <p:cNvSpPr/>
          <p:nvPr/>
        </p:nvSpPr>
        <p:spPr>
          <a:xfrm>
            <a:off x="365760" y="5498592"/>
            <a:ext cx="512064" cy="877824"/>
          </a:xfrm>
          <a:prstGeom prst="rect">
            <a:avLst/>
          </a:prstGeom>
          <a:solidFill>
            <a:srgbClr val="028090"/>
          </a:solidFill>
          <a:ln w="12700">
            <a:solidFill>
              <a:srgbClr val="028090"/>
            </a:solidFill>
            <a:prstDash val="solid"/>
          </a:ln>
        </p:spPr>
        <p:txBody>
          <a:bodyPr/>
          <a:lstStyle/>
          <a:p>
            <a:endParaRPr lang="pl-PL" sz="2400"/>
          </a:p>
        </p:txBody>
      </p:sp>
      <p:sp>
        <p:nvSpPr>
          <p:cNvPr id="22" name="Text 20"/>
          <p:cNvSpPr/>
          <p:nvPr/>
        </p:nvSpPr>
        <p:spPr>
          <a:xfrm>
            <a:off x="365760" y="5498592"/>
            <a:ext cx="512064" cy="877824"/>
          </a:xfrm>
          <a:prstGeom prst="rect">
            <a:avLst/>
          </a:prstGeom>
          <a:noFill/>
        </p:spPr>
        <p:txBody>
          <a:bodyPr wrap="square" lIns="0" tIns="0" rIns="0" bIns="0" rtlCol="0" anchor="ctr"/>
          <a:lstStyle/>
          <a:p>
            <a:pPr algn="ctr"/>
            <a:r>
              <a:rPr lang="en-US" sz="1865" b="1" dirty="0">
                <a:solidFill>
                  <a:srgbClr val="FFFFFF"/>
                </a:solidFill>
                <a:latin typeface="Calibri" pitchFamily="34" charset="0"/>
                <a:ea typeface="Calibri" pitchFamily="34" charset="-122"/>
                <a:cs typeface="Calibri" pitchFamily="34" charset="-120"/>
              </a:rPr>
              <a:t>5</a:t>
            </a:r>
            <a:endParaRPr lang="en-US" sz="1865" dirty="0"/>
          </a:p>
        </p:txBody>
      </p:sp>
      <p:sp>
        <p:nvSpPr>
          <p:cNvPr id="23" name="Text 21"/>
          <p:cNvSpPr/>
          <p:nvPr/>
        </p:nvSpPr>
        <p:spPr>
          <a:xfrm>
            <a:off x="999744" y="5498592"/>
            <a:ext cx="10728960" cy="877824"/>
          </a:xfrm>
          <a:prstGeom prst="rect">
            <a:avLst/>
          </a:prstGeom>
          <a:noFill/>
        </p:spPr>
        <p:txBody>
          <a:bodyPr wrap="square" lIns="0" tIns="0" rIns="0" bIns="0" rtlCol="0" anchor="ctr"/>
          <a:lstStyle/>
          <a:p>
            <a:r>
              <a:rPr lang="en-US" sz="1465" dirty="0">
                <a:solidFill>
                  <a:srgbClr val="1A2E35"/>
                </a:solidFill>
                <a:latin typeface="Calibri" pitchFamily="34" charset="0"/>
                <a:ea typeface="Calibri" pitchFamily="34" charset="-122"/>
                <a:cs typeface="Calibri" pitchFamily="34" charset="-120"/>
              </a:rPr>
              <a:t>NHS England (2025) </a:t>
            </a:r>
            <a:r>
              <a:rPr lang="en-US" altLang="en-US" sz="1465" dirty="0">
                <a:solidFill>
                  <a:srgbClr val="1A2E35"/>
                </a:solidFill>
                <a:latin typeface="Calibri" pitchFamily="34" charset="0"/>
                <a:ea typeface="Calibri" pitchFamily="34" charset="-122"/>
                <a:cs typeface="Calibri" pitchFamily="34" charset="-120"/>
              </a:rPr>
              <a:t>Data protection policy</a:t>
            </a:r>
            <a:r>
              <a:rPr lang="en-US" sz="1465" dirty="0">
                <a:solidFill>
                  <a:srgbClr val="1A2E35"/>
                </a:solidFill>
                <a:latin typeface="Calibri" pitchFamily="34" charset="0"/>
                <a:ea typeface="Calibri" pitchFamily="34" charset="-122"/>
                <a:cs typeface="Calibri" pitchFamily="34" charset="-120"/>
              </a:rPr>
              <a:t>. Available at: </a:t>
            </a:r>
            <a:r>
              <a:rPr lang="en-US" altLang="en-US" sz="1465" dirty="0">
                <a:hlinkClick r:id="rId2" action="ppaction://hlinkfile"/>
              </a:rPr>
              <a:t>https://www.england.nhs.uk/long-read/data-protection-policy/ </a:t>
            </a:r>
            <a:r>
              <a:rPr lang="en-US" altLang="en-US" sz="1465" dirty="0"/>
              <a:t>(Accessed on: 5 March 2026). </a:t>
            </a:r>
            <a:endParaRPr lang="en-US" altLang="en-US" sz="1465" dirty="0"/>
          </a:p>
        </p:txBody>
      </p:sp>
      <p:sp>
        <p:nvSpPr>
          <p:cNvPr id="25" name="Text 23"/>
          <p:cNvSpPr/>
          <p:nvPr/>
        </p:nvSpPr>
        <p:spPr>
          <a:xfrm>
            <a:off x="365760" y="6400800"/>
            <a:ext cx="11460480" cy="457200"/>
          </a:xfrm>
          <a:prstGeom prst="rect">
            <a:avLst/>
          </a:prstGeom>
          <a:noFill/>
        </p:spPr>
        <p:txBody>
          <a:bodyPr wrap="square" lIns="0" tIns="0" rIns="0" bIns="0" rtlCol="0" anchor="ctr"/>
          <a:lstStyle/>
          <a:p>
            <a:pPr algn="ctr"/>
            <a:r>
              <a:rPr lang="en-US" sz="1335" dirty="0">
                <a:solidFill>
                  <a:srgbClr val="FFFFFF"/>
                </a:solidFill>
                <a:latin typeface="Calibri" pitchFamily="34" charset="0"/>
                <a:ea typeface="Calibri" pitchFamily="34" charset="-122"/>
                <a:cs typeface="Calibri" pitchFamily="34" charset="-120"/>
              </a:rPr>
              <a:t>Greenfield Home Care Agency  |  Microsoft Word Efficiency Evaluation</a:t>
            </a:r>
            <a:endParaRPr lang="en-US" sz="1335"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35000" y="634029"/>
            <a:ext cx="10921640" cy="1314698"/>
          </a:xfrm>
        </p:spPr>
        <p:txBody>
          <a:bodyPr anchor="ctr">
            <a:normAutofit/>
          </a:bodyPr>
          <a:lstStyle/>
          <a:p>
            <a:pPr algn="ctr"/>
            <a:r>
              <a:rPr lang="en-GB" sz="7200" dirty="0"/>
              <a:t>Content</a:t>
            </a:r>
            <a:endParaRPr lang="en-GB" sz="7200" dirty="0"/>
          </a:p>
        </p:txBody>
      </p:sp>
      <p:graphicFrame>
        <p:nvGraphicFramePr>
          <p:cNvPr id="5" name="Content Placeholder 2"/>
          <p:cNvGraphicFramePr>
            <a:graphicFrameLocks noGrp="1"/>
          </p:cNvGraphicFramePr>
          <p:nvPr>
            <p:ph idx="1"/>
          </p:nvPr>
        </p:nvGraphicFramePr>
        <p:xfrm>
          <a:off x="632647" y="2805098"/>
          <a:ext cx="10915869" cy="3478940"/>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47778" y="492467"/>
            <a:ext cx="11149781" cy="1225975"/>
          </a:xfrm>
        </p:spPr>
        <p:txBody>
          <a:bodyPr anchor="t">
            <a:normAutofit/>
          </a:bodyPr>
          <a:lstStyle/>
          <a:p>
            <a:pPr algn="just"/>
            <a:r>
              <a:rPr lang="pl-PL" sz="6600" dirty="0">
                <a:solidFill>
                  <a:schemeClr val="tx1">
                    <a:lumMod val="75000"/>
                    <a:lumOff val="25000"/>
                  </a:schemeClr>
                </a:solidFill>
              </a:rPr>
              <a:t>         </a:t>
            </a:r>
            <a:r>
              <a:rPr lang="en-GB" sz="6600" dirty="0"/>
              <a:t>introduction</a:t>
            </a:r>
            <a:endParaRPr lang="en-GB" sz="6600" dirty="0"/>
          </a:p>
        </p:txBody>
      </p:sp>
      <p:sp>
        <p:nvSpPr>
          <p:cNvPr id="3" name="Content Placeholder 2"/>
          <p:cNvSpPr>
            <a:spLocks noGrp="1"/>
          </p:cNvSpPr>
          <p:nvPr>
            <p:ph idx="1"/>
          </p:nvPr>
        </p:nvSpPr>
        <p:spPr>
          <a:xfrm>
            <a:off x="1167913" y="2262352"/>
            <a:ext cx="5989631" cy="3176751"/>
          </a:xfrm>
        </p:spPr>
        <p:txBody>
          <a:bodyPr>
            <a:normAutofit lnSpcReduction="10000"/>
          </a:bodyPr>
          <a:lstStyle/>
          <a:p>
            <a:r>
              <a:rPr lang="en-GB" dirty="0"/>
              <a:t>Greenfield is a home care agency committed to streamlining its administrative and management workflows. To this end, it implemented Microsoft 365, which it uses to conduct research on employee communication and collaboration while simultaneously improving data security.</a:t>
            </a:r>
            <a:endParaRPr lang="en-GB" dirty="0"/>
          </a:p>
          <a:p>
            <a:r>
              <a:rPr lang="en-GB" dirty="0"/>
              <a:t>The aim of this presentation is to show that digital tools such as Microsoft 365 programs help to significantly improve communication processes, teamwork efficiency while strengthening the security of all system data.</a:t>
            </a:r>
            <a:endParaRPr lang="en-GB"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Evaluate productivity tools</a:t>
            </a:r>
            <a:endParaRPr lang="en-GB" dirty="0"/>
          </a:p>
        </p:txBody>
      </p:sp>
      <p:sp>
        <p:nvSpPr>
          <p:cNvPr id="3" name="Content Placeholder 2"/>
          <p:cNvSpPr>
            <a:spLocks noGrp="1"/>
          </p:cNvSpPr>
          <p:nvPr>
            <p:ph idx="1"/>
          </p:nvPr>
        </p:nvSpPr>
        <p:spPr/>
        <p:txBody>
          <a:bodyPr/>
          <a:lstStyle/>
          <a:p>
            <a:r>
              <a:rPr lang="en-GB" dirty="0">
                <a:solidFill>
                  <a:srgbClr val="FF0000"/>
                </a:solidFill>
              </a:rPr>
              <a:t>Choose One App: Select Word, PowerPoint, or Excel.</a:t>
            </a:r>
            <a:endParaRPr lang="en-GB" dirty="0">
              <a:solidFill>
                <a:srgbClr val="FF0000"/>
              </a:solidFill>
            </a:endParaRPr>
          </a:p>
          <a:p>
            <a:endParaRPr lang="en-GB" dirty="0">
              <a:solidFill>
                <a:srgbClr val="FF0000"/>
              </a:solidFill>
            </a:endParaRPr>
          </a:p>
          <a:p>
            <a:r>
              <a:rPr lang="en-GB" dirty="0">
                <a:solidFill>
                  <a:srgbClr val="FF0000"/>
                </a:solidFill>
              </a:rPr>
              <a:t>Current vs. Future State: Describe how staff currently handle a task (e.g., paper medication logs) and how the app improves it (e.g., an Excel tracking sheet).</a:t>
            </a:r>
            <a:endParaRPr lang="en-GB" dirty="0">
              <a:solidFill>
                <a:srgbClr val="FF0000"/>
              </a:solidFill>
            </a:endParaRPr>
          </a:p>
          <a:p>
            <a:endParaRPr lang="en-GB" dirty="0">
              <a:solidFill>
                <a:srgbClr val="FF0000"/>
              </a:solidFill>
            </a:endParaRPr>
          </a:p>
          <a:p>
            <a:endParaRPr lang="en-GB" dirty="0">
              <a:solidFill>
                <a:srgbClr val="FF0000"/>
              </a:solidFill>
            </a:endParaRPr>
          </a:p>
          <a:p>
            <a:r>
              <a:rPr lang="en-GB" dirty="0">
                <a:solidFill>
                  <a:srgbClr val="FF0000"/>
                </a:solidFill>
              </a:rPr>
              <a:t>Critical Analysis: Use bullet points to list specific Benefits (e.g., faster data entry) and Limitations (e.g., training time).</a:t>
            </a:r>
            <a:endParaRPr lang="en-GB" dirty="0">
              <a:solidFill>
                <a:srgbClr val="FF0000"/>
              </a:solidFill>
            </a:endParaRPr>
          </a:p>
          <a:p>
            <a:endParaRPr lang="en-GB"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Benefits and limitation</a:t>
            </a:r>
            <a:endParaRPr lang="en-GB" dirty="0"/>
          </a:p>
        </p:txBody>
      </p:sp>
      <p:graphicFrame>
        <p:nvGraphicFramePr>
          <p:cNvPr id="4" name="Content Placeholder 3"/>
          <p:cNvGraphicFramePr>
            <a:graphicFrameLocks noGrp="1"/>
          </p:cNvGraphicFramePr>
          <p:nvPr>
            <p:ph idx="1"/>
          </p:nvPr>
        </p:nvGraphicFramePr>
        <p:xfrm>
          <a:off x="677863" y="2160588"/>
          <a:ext cx="8596312" cy="1854200"/>
        </p:xfrm>
        <a:graphic>
          <a:graphicData uri="http://schemas.openxmlformats.org/drawingml/2006/table">
            <a:tbl>
              <a:tblPr firstRow="1" bandRow="1">
                <a:tableStyleId>{5C22544A-7EE6-4342-B048-85BDC9FD1C3A}</a:tableStyleId>
              </a:tblPr>
              <a:tblGrid>
                <a:gridCol w="4298156"/>
                <a:gridCol w="4298156"/>
              </a:tblGrid>
              <a:tr h="370840">
                <a:tc>
                  <a:txBody>
                    <a:bodyPr/>
                    <a:lstStyle/>
                    <a:p>
                      <a:r>
                        <a:rPr lang="en-GB" dirty="0"/>
                        <a:t>Benefits</a:t>
                      </a:r>
                      <a:endParaRPr lang="en-GB" dirty="0"/>
                    </a:p>
                  </a:txBody>
                  <a:tcPr marL="74751" marR="74751"/>
                </a:tc>
                <a:tc>
                  <a:txBody>
                    <a:bodyPr/>
                    <a:lstStyle/>
                    <a:p>
                      <a:r>
                        <a:rPr lang="en-GB" dirty="0"/>
                        <a:t>Limitations</a:t>
                      </a:r>
                      <a:endParaRPr lang="en-GB" dirty="0"/>
                    </a:p>
                  </a:txBody>
                  <a:tcPr marL="74751" marR="74751"/>
                </a:tc>
              </a:tr>
              <a:tr h="370840">
                <a:tc>
                  <a:txBody>
                    <a:bodyPr/>
                    <a:lstStyle/>
                    <a:p>
                      <a:endParaRPr lang="en-GB"/>
                    </a:p>
                  </a:txBody>
                  <a:tcPr marL="74751" marR="74751"/>
                </a:tc>
                <a:tc>
                  <a:txBody>
                    <a:bodyPr/>
                    <a:lstStyle/>
                    <a:p>
                      <a:endParaRPr lang="en-GB"/>
                    </a:p>
                  </a:txBody>
                  <a:tcPr marL="74751" marR="74751"/>
                </a:tc>
              </a:tr>
              <a:tr h="370840">
                <a:tc>
                  <a:txBody>
                    <a:bodyPr/>
                    <a:lstStyle/>
                    <a:p>
                      <a:endParaRPr lang="en-GB"/>
                    </a:p>
                  </a:txBody>
                  <a:tcPr marL="74751" marR="74751"/>
                </a:tc>
                <a:tc>
                  <a:txBody>
                    <a:bodyPr/>
                    <a:lstStyle/>
                    <a:p>
                      <a:endParaRPr lang="en-GB"/>
                    </a:p>
                  </a:txBody>
                  <a:tcPr marL="74751" marR="74751"/>
                </a:tc>
              </a:tr>
              <a:tr h="370840">
                <a:tc>
                  <a:txBody>
                    <a:bodyPr/>
                    <a:lstStyle/>
                    <a:p>
                      <a:endParaRPr lang="en-GB"/>
                    </a:p>
                  </a:txBody>
                  <a:tcPr marL="74751" marR="74751"/>
                </a:tc>
                <a:tc>
                  <a:txBody>
                    <a:bodyPr/>
                    <a:lstStyle/>
                    <a:p>
                      <a:endParaRPr lang="en-GB"/>
                    </a:p>
                  </a:txBody>
                  <a:tcPr marL="74751" marR="74751"/>
                </a:tc>
              </a:tr>
              <a:tr h="370840">
                <a:tc>
                  <a:txBody>
                    <a:bodyPr/>
                    <a:lstStyle/>
                    <a:p>
                      <a:endParaRPr lang="en-GB"/>
                    </a:p>
                  </a:txBody>
                  <a:tcPr marL="74751" marR="74751"/>
                </a:tc>
                <a:tc>
                  <a:txBody>
                    <a:bodyPr/>
                    <a:lstStyle/>
                    <a:p>
                      <a:endParaRPr lang="en-GB" dirty="0"/>
                    </a:p>
                  </a:txBody>
                  <a:tcPr marL="74751" marR="74751"/>
                </a:tc>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Evaluate communication tools</a:t>
            </a:r>
            <a:endParaRPr lang="en-GB" dirty="0"/>
          </a:p>
        </p:txBody>
      </p:sp>
      <p:sp>
        <p:nvSpPr>
          <p:cNvPr id="3" name="Content Placeholder 2"/>
          <p:cNvSpPr>
            <a:spLocks noGrp="1"/>
          </p:cNvSpPr>
          <p:nvPr>
            <p:ph idx="1"/>
          </p:nvPr>
        </p:nvSpPr>
        <p:spPr/>
        <p:txBody>
          <a:bodyPr/>
          <a:lstStyle/>
          <a:p>
            <a:r>
              <a:rPr lang="en-GB" dirty="0">
                <a:solidFill>
                  <a:srgbClr val="FF0000"/>
                </a:solidFill>
              </a:rPr>
              <a:t>Select a Tool: Choose Teams, OneDrive, or Outlook.</a:t>
            </a:r>
            <a:endParaRPr lang="en-GB" dirty="0">
              <a:solidFill>
                <a:srgbClr val="FF0000"/>
              </a:solidFill>
            </a:endParaRPr>
          </a:p>
          <a:p>
            <a:pPr marL="0" indent="0">
              <a:buNone/>
            </a:pPr>
            <a:endParaRPr lang="en-GB" dirty="0">
              <a:solidFill>
                <a:srgbClr val="FF0000"/>
              </a:solidFill>
            </a:endParaRPr>
          </a:p>
          <a:p>
            <a:r>
              <a:rPr lang="en-GB" dirty="0">
                <a:solidFill>
                  <a:srgbClr val="FF0000"/>
                </a:solidFill>
              </a:rPr>
              <a:t>Greenfield Application: Explain how this tool connects visiting carers in the field with the main office.</a:t>
            </a:r>
            <a:endParaRPr lang="en-GB" dirty="0">
              <a:solidFill>
                <a:srgbClr val="FF0000"/>
              </a:solidFill>
            </a:endParaRPr>
          </a:p>
          <a:p>
            <a:r>
              <a:rPr lang="en-GB" dirty="0">
                <a:solidFill>
                  <a:srgbClr val="FF0000"/>
                </a:solidFill>
              </a:rPr>
              <a:t>Pros and Cons: Present a clear list of Advantages (e.g., real-time updates) and Challenges (e.g., connectivity issues in the community).</a:t>
            </a:r>
            <a:endParaRPr lang="en-GB" dirty="0">
              <a:solidFill>
                <a:srgbClr val="FF0000"/>
              </a:solidFill>
            </a:endParaRPr>
          </a:p>
          <a:p>
            <a:endParaRPr lang="en-GB"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Advantages and limitation of using teams</a:t>
            </a:r>
            <a:endParaRPr lang="en-GB" dirty="0"/>
          </a:p>
        </p:txBody>
      </p:sp>
      <p:graphicFrame>
        <p:nvGraphicFramePr>
          <p:cNvPr id="4" name="Content Placeholder 3"/>
          <p:cNvGraphicFramePr>
            <a:graphicFrameLocks noGrp="1"/>
          </p:cNvGraphicFramePr>
          <p:nvPr>
            <p:ph idx="1"/>
          </p:nvPr>
        </p:nvGraphicFramePr>
        <p:xfrm>
          <a:off x="677863" y="2160588"/>
          <a:ext cx="8596312" cy="1854200"/>
        </p:xfrm>
        <a:graphic>
          <a:graphicData uri="http://schemas.openxmlformats.org/drawingml/2006/table">
            <a:tbl>
              <a:tblPr firstRow="1" bandRow="1">
                <a:tableStyleId>{5C22544A-7EE6-4342-B048-85BDC9FD1C3A}</a:tableStyleId>
              </a:tblPr>
              <a:tblGrid>
                <a:gridCol w="4298156"/>
                <a:gridCol w="4298156"/>
              </a:tblGrid>
              <a:tr h="370840">
                <a:tc>
                  <a:txBody>
                    <a:bodyPr/>
                    <a:lstStyle/>
                    <a:p>
                      <a:r>
                        <a:rPr lang="en-GB" dirty="0"/>
                        <a:t>Advantages </a:t>
                      </a:r>
                      <a:endParaRPr lang="en-GB" dirty="0"/>
                    </a:p>
                  </a:txBody>
                  <a:tcPr marL="74751" marR="74751"/>
                </a:tc>
                <a:tc>
                  <a:txBody>
                    <a:bodyPr/>
                    <a:lstStyle/>
                    <a:p>
                      <a:r>
                        <a:rPr lang="en-GB" dirty="0"/>
                        <a:t>Limitation</a:t>
                      </a:r>
                      <a:endParaRPr lang="en-GB" dirty="0"/>
                    </a:p>
                  </a:txBody>
                  <a:tcPr marL="74751" marR="74751"/>
                </a:tc>
              </a:tr>
              <a:tr h="370840">
                <a:tc>
                  <a:txBody>
                    <a:bodyPr/>
                    <a:lstStyle/>
                    <a:p>
                      <a:endParaRPr lang="en-GB" dirty="0"/>
                    </a:p>
                  </a:txBody>
                  <a:tcPr marL="74751" marR="74751"/>
                </a:tc>
                <a:tc>
                  <a:txBody>
                    <a:bodyPr/>
                    <a:lstStyle/>
                    <a:p>
                      <a:endParaRPr lang="en-GB" dirty="0"/>
                    </a:p>
                  </a:txBody>
                  <a:tcPr marL="74751" marR="74751"/>
                </a:tc>
              </a:tr>
              <a:tr h="370840">
                <a:tc>
                  <a:txBody>
                    <a:bodyPr/>
                    <a:lstStyle/>
                    <a:p>
                      <a:endParaRPr lang="en-GB" dirty="0"/>
                    </a:p>
                  </a:txBody>
                  <a:tcPr marL="74751" marR="74751"/>
                </a:tc>
                <a:tc>
                  <a:txBody>
                    <a:bodyPr/>
                    <a:lstStyle/>
                    <a:p>
                      <a:endParaRPr lang="en-GB"/>
                    </a:p>
                  </a:txBody>
                  <a:tcPr marL="74751" marR="74751"/>
                </a:tc>
              </a:tr>
              <a:tr h="370840">
                <a:tc>
                  <a:txBody>
                    <a:bodyPr/>
                    <a:lstStyle/>
                    <a:p>
                      <a:endParaRPr lang="en-GB"/>
                    </a:p>
                  </a:txBody>
                  <a:tcPr marL="74751" marR="74751"/>
                </a:tc>
                <a:tc>
                  <a:txBody>
                    <a:bodyPr/>
                    <a:lstStyle/>
                    <a:p>
                      <a:endParaRPr lang="en-GB" dirty="0"/>
                    </a:p>
                  </a:txBody>
                  <a:tcPr marL="74751" marR="74751"/>
                </a:tc>
              </a:tr>
              <a:tr h="370840">
                <a:tc>
                  <a:txBody>
                    <a:bodyPr/>
                    <a:lstStyle/>
                    <a:p>
                      <a:endParaRPr lang="en-GB"/>
                    </a:p>
                  </a:txBody>
                  <a:tcPr marL="74751" marR="74751"/>
                </a:tc>
                <a:tc>
                  <a:txBody>
                    <a:bodyPr/>
                    <a:lstStyle/>
                    <a:p>
                      <a:endParaRPr lang="en-GB" dirty="0"/>
                    </a:p>
                  </a:txBody>
                  <a:tcPr marL="74751" marR="74751"/>
                </a:tc>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DIGITAL SECURITY - MAIN DIRECTIONS OF ACTION</a:t>
            </a:r>
            <a:endParaRPr lang="en-GB" dirty="0"/>
          </a:p>
        </p:txBody>
      </p:sp>
      <p:sp>
        <p:nvSpPr>
          <p:cNvPr id="3" name="Content Placeholder 2"/>
          <p:cNvSpPr>
            <a:spLocks noGrp="1"/>
          </p:cNvSpPr>
          <p:nvPr>
            <p:ph idx="1"/>
          </p:nvPr>
        </p:nvSpPr>
        <p:spPr/>
        <p:txBody>
          <a:bodyPr/>
          <a:lstStyle/>
          <a:p>
            <a:pPr marL="0" indent="0" algn="ctr">
              <a:buNone/>
            </a:pPr>
            <a:endParaRPr lang="en-GB" dirty="0">
              <a:solidFill>
                <a:srgbClr val="FF0000"/>
              </a:solidFill>
            </a:endParaRPr>
          </a:p>
          <a:p>
            <a:pPr algn="ctr"/>
            <a:r>
              <a:rPr lang="en-GB" sz="3600" dirty="0">
                <a:solidFill>
                  <a:srgbClr val="FF0000"/>
                </a:solidFill>
              </a:rPr>
              <a:t>Secure Access</a:t>
            </a:r>
            <a:endParaRPr lang="pl-PL" sz="3600" dirty="0">
              <a:solidFill>
                <a:srgbClr val="FF0000"/>
              </a:solidFill>
            </a:endParaRPr>
          </a:p>
          <a:p>
            <a:pPr algn="ctr"/>
            <a:r>
              <a:rPr lang="en-GB" sz="3600" dirty="0">
                <a:solidFill>
                  <a:srgbClr val="FF0000"/>
                </a:solidFill>
              </a:rPr>
              <a:t>Email Awareness</a:t>
            </a:r>
            <a:endParaRPr lang="pl-PL" sz="3600" dirty="0">
              <a:solidFill>
                <a:srgbClr val="FF0000"/>
              </a:solidFill>
            </a:endParaRPr>
          </a:p>
          <a:p>
            <a:pPr algn="ctr"/>
            <a:r>
              <a:rPr lang="en-GB" sz="3600" dirty="0">
                <a:solidFill>
                  <a:srgbClr val="FF0000"/>
                </a:solidFill>
              </a:rPr>
              <a:t>Data Management: </a:t>
            </a:r>
            <a:endParaRPr lang="pl-PL" sz="3600" dirty="0">
              <a:solidFill>
                <a:srgbClr val="FF0000"/>
              </a:solidFill>
            </a:endParaRPr>
          </a:p>
          <a:p>
            <a:pPr algn="ctr"/>
            <a:r>
              <a:rPr lang="en-GB" sz="3600" dirty="0">
                <a:solidFill>
                  <a:srgbClr val="FF0000"/>
                </a:solidFill>
              </a:rPr>
              <a:t>Confidentiality</a:t>
            </a:r>
            <a:endParaRPr lang="en-GB" sz="36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dirty="0"/>
              <a:t>SECURE ACCESS</a:t>
            </a:r>
            <a:endParaRPr lang="pl-PL" dirty="0"/>
          </a:p>
        </p:txBody>
      </p:sp>
      <p:sp>
        <p:nvSpPr>
          <p:cNvPr id="3" name="Content Placeholder 2"/>
          <p:cNvSpPr>
            <a:spLocks noGrp="1"/>
          </p:cNvSpPr>
          <p:nvPr>
            <p:ph idx="1"/>
          </p:nvPr>
        </p:nvSpPr>
        <p:spPr>
          <a:xfrm>
            <a:off x="677334" y="2160589"/>
            <a:ext cx="8596668" cy="3880773"/>
          </a:xfrm>
        </p:spPr>
        <p:txBody>
          <a:bodyPr>
            <a:normAutofit/>
          </a:bodyPr>
          <a:lstStyle/>
          <a:p>
            <a:r>
              <a:rPr lang="en-GB" b="1" dirty="0"/>
              <a:t>Two-factor authentication (2FA</a:t>
            </a:r>
            <a:r>
              <a:rPr lang="en-GB" dirty="0"/>
              <a:t>), For example, using a login and password, and a code sent via text message to your personal or work phone. Greenfield employees using MS365 must enter a code sent to their mobile phones via the Microsoft Authenticator app. This code is known only to the person attempting to log in to the system, ensuring that no one else, and most importantly, no unauthorized person, can log in to the nursing home employee's account.</a:t>
            </a:r>
            <a:endParaRPr lang="pl-PL" dirty="0"/>
          </a:p>
          <a:p>
            <a:r>
              <a:rPr lang="en-GB" b="1" dirty="0"/>
              <a:t>Role-based access control (RBAC</a:t>
            </a:r>
            <a:r>
              <a:rPr lang="en-GB" dirty="0"/>
              <a:t>)</a:t>
            </a:r>
            <a:r>
              <a:rPr lang="pl-PL" dirty="0"/>
              <a:t>,</a:t>
            </a:r>
            <a:r>
              <a:rPr lang="en-GB" dirty="0"/>
              <a:t> System limits access to authorized users based on their role within the organization. In Microsoft 365, RBAC has taken the form of Microsoft Entra ID, which provides users with only the minimum access necessary to perform their tasks. This eliminates the risk of accidental or malicious abuse of privileges.</a:t>
            </a:r>
            <a:endParaRPr lang="pl-PL"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dirty="0"/>
              <a:t>SECURE ACCESS</a:t>
            </a:r>
            <a:endParaRPr lang="pl-PL" dirty="0"/>
          </a:p>
        </p:txBody>
      </p:sp>
      <p:sp>
        <p:nvSpPr>
          <p:cNvPr id="3" name="Content Placeholder 2"/>
          <p:cNvSpPr>
            <a:spLocks noGrp="1"/>
          </p:cNvSpPr>
          <p:nvPr>
            <p:ph idx="1"/>
          </p:nvPr>
        </p:nvSpPr>
        <p:spPr/>
        <p:txBody>
          <a:bodyPr/>
          <a:lstStyle/>
          <a:p>
            <a:r>
              <a:rPr lang="pl-PL" b="1" dirty="0"/>
              <a:t>B</a:t>
            </a:r>
            <a:r>
              <a:rPr lang="en-GB" b="1" dirty="0"/>
              <a:t>locking access to former employees</a:t>
            </a:r>
            <a:r>
              <a:rPr lang="pl-PL" b="1" dirty="0"/>
              <a:t>. </a:t>
            </a:r>
            <a:r>
              <a:rPr lang="en-GB" dirty="0"/>
              <a:t>Greenfield employees who have left the organization should not have access to any computer systems. To ensure continued and reliable patient care, the Outlook email client allows you to keep their email address active in case clients or partners send them messages. Setting up email forwarding ensures that messages reach the person who has taken over their responsibilities or directly to the nursing home manager.</a:t>
            </a:r>
            <a:endParaRPr lang="pl-PL"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dirty="0"/>
              <a:t>EMAIL AWARENESS</a:t>
            </a:r>
            <a:endParaRPr lang="pl-PL" dirty="0"/>
          </a:p>
        </p:txBody>
      </p:sp>
      <p:sp>
        <p:nvSpPr>
          <p:cNvPr id="3" name="Content Placeholder 2"/>
          <p:cNvSpPr>
            <a:spLocks noGrp="1"/>
          </p:cNvSpPr>
          <p:nvPr>
            <p:ph idx="1"/>
          </p:nvPr>
        </p:nvSpPr>
        <p:spPr/>
        <p:txBody>
          <a:bodyPr/>
          <a:lstStyle/>
          <a:p>
            <a:r>
              <a:rPr lang="pl-PL" b="1" dirty="0"/>
              <a:t>Email authentication </a:t>
            </a:r>
            <a:r>
              <a:rPr lang="en-GB" dirty="0"/>
              <a:t>It is used to identify and prevent the delivery of emails from fraudulent senders. Phishing attacks pose a constant threat to every email organization. In addition to using fake sender email addresses, attackers often use "From" values ​​that violate internet standards (e.g., a space in the address from which the message was sent). MS365, which Greenfield employees began using, has built-in protection against this type of attack, allowing you to configure incoming email settings that prevent the receipt of such messages.</a:t>
            </a:r>
            <a:endParaRPr lang="pl-PL" dirty="0"/>
          </a:p>
          <a:p>
            <a:r>
              <a:rPr lang="en-GB" b="1" dirty="0"/>
              <a:t>Antivirus protection</a:t>
            </a:r>
            <a:r>
              <a:rPr lang="pl-PL" b="1" dirty="0"/>
              <a:t> </a:t>
            </a:r>
            <a:r>
              <a:rPr lang="en-GB" dirty="0"/>
              <a:t>There's another very positive thing that MS365 offers for protecting patient and organizational data. Microsoft Defender Antivirus provides protection against malware, spam and phishing.</a:t>
            </a:r>
            <a:endParaRPr lang="pl-PL"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dirty="0"/>
              <a:t>EMAIL AWARENESS</a:t>
            </a:r>
            <a:endParaRPr lang="pl-PL" dirty="0"/>
          </a:p>
        </p:txBody>
      </p:sp>
      <p:sp>
        <p:nvSpPr>
          <p:cNvPr id="3" name="Content Placeholder 2"/>
          <p:cNvSpPr>
            <a:spLocks noGrp="1"/>
          </p:cNvSpPr>
          <p:nvPr>
            <p:ph idx="1"/>
          </p:nvPr>
        </p:nvSpPr>
        <p:spPr/>
        <p:txBody>
          <a:bodyPr/>
          <a:lstStyle/>
          <a:p>
            <a:r>
              <a:rPr lang="pl-PL" b="1" dirty="0"/>
              <a:t>Anti-spam filters </a:t>
            </a:r>
            <a:r>
              <a:rPr lang="en-GB" dirty="0"/>
              <a:t>Unwanted messages unrelated to Greenfield's business can be automatically moved to the spam folder. This can be done by setting Outlook settings, which can result in a faster response to critical patient care messages and a faster response to other potentially important threats.</a:t>
            </a:r>
            <a:endParaRPr lang="pl-PL"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dirty="0"/>
              <a:t>Data management</a:t>
            </a:r>
            <a:endParaRPr lang="pl-PL" dirty="0"/>
          </a:p>
        </p:txBody>
      </p:sp>
      <p:sp>
        <p:nvSpPr>
          <p:cNvPr id="3" name="Content Placeholder 2"/>
          <p:cNvSpPr>
            <a:spLocks noGrp="1"/>
          </p:cNvSpPr>
          <p:nvPr>
            <p:ph idx="1"/>
          </p:nvPr>
        </p:nvSpPr>
        <p:spPr/>
        <p:txBody>
          <a:bodyPr>
            <a:normAutofit fontScale="92500" lnSpcReduction="10000"/>
          </a:bodyPr>
          <a:lstStyle/>
          <a:p>
            <a:r>
              <a:rPr lang="pl-PL" b="1" dirty="0"/>
              <a:t>Backups </a:t>
            </a:r>
            <a:r>
              <a:rPr lang="en-GB" dirty="0"/>
              <a:t>They are often the only way to rebuild a digital database in the event of file or document loss. This can occur due to accidental deletion of inappropriate files, hardware failure, hardware loss, or malware infection. For an organization like Greenfield, such a loss can significantly negatively impact patient care and workflow. Windows system backup facilitates the creation of copies of many critical files, themes, and settings for many installed applications. It guarantees business continuity and security.</a:t>
            </a:r>
            <a:endParaRPr lang="pl-PL" dirty="0"/>
          </a:p>
          <a:p>
            <a:r>
              <a:rPr lang="pl-PL" b="1" dirty="0"/>
              <a:t>Data encryption </a:t>
            </a:r>
            <a:r>
              <a:rPr lang="en-GB" dirty="0"/>
              <a:t>The encryption process encodes data (called plaintext) into ciphertext. Unlike plaintext, ciphertext cannot be used by humans or computers until it is decrypted. Decryption requires an encryption key, which only authorized users possess. Encryption helps ensure that only authorized recipients can decrypt your content. Content includes files, emails, calendar entries, and so on. For Greenfield, this option, available in MS365, ensures that no one outside the organization can read the nursing home's system data, significantly increasing patient and employee security.</a:t>
            </a:r>
            <a:endParaRPr lang="pl-PL"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dirty="0"/>
              <a:t>Data confidentiality</a:t>
            </a:r>
            <a:endParaRPr lang="pl-PL" dirty="0"/>
          </a:p>
        </p:txBody>
      </p:sp>
      <p:sp>
        <p:nvSpPr>
          <p:cNvPr id="3" name="Content Placeholder 2"/>
          <p:cNvSpPr>
            <a:spLocks noGrp="1"/>
          </p:cNvSpPr>
          <p:nvPr>
            <p:ph idx="1"/>
          </p:nvPr>
        </p:nvSpPr>
        <p:spPr/>
        <p:txBody>
          <a:bodyPr/>
          <a:lstStyle/>
          <a:p>
            <a:r>
              <a:rPr lang="pl-PL" b="1" dirty="0"/>
              <a:t>RODO</a:t>
            </a:r>
            <a:r>
              <a:rPr lang="pl-PL" dirty="0"/>
              <a:t> </a:t>
            </a:r>
            <a:r>
              <a:rPr lang="en-GB" dirty="0"/>
              <a:t>Anyone responsible for processing personal data must adhere to strict rules known as "data protection policies." By implementing the MS365 suite, Greenfield gains access to Microsoft Purview Information Protection. The program facilitates the discovery, classification, and protection of confidential information within the organization. Classifiers locate and tag documents containing personal data. Organizing them with data facilitates their provision when needed.</a:t>
            </a:r>
            <a:endParaRPr lang="pl-PL" dirty="0"/>
          </a:p>
          <a:p>
            <a:r>
              <a:rPr lang="pl-PL" b="1" dirty="0"/>
              <a:t>Inspections or audits </a:t>
            </a:r>
            <a:r>
              <a:rPr lang="en-GB" dirty="0"/>
              <a:t>In the event of an inspection or audit, the Greenfield manager, using the appropriate Microsoft Purview service, can assign a special tag to the auditor, such as "compliance auditor", which will allow the auditor to have access only to the files necessary to carry out the inspection and will not have access to other emails or folders of the organization, thus maintaining the confidentiality of data such as patient data.</a:t>
            </a:r>
            <a:endParaRPr lang="pl-PL" dirty="0"/>
          </a:p>
          <a:p>
            <a:endParaRPr lang="pl-PL"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conclusion</a:t>
            </a:r>
            <a:endParaRPr lang="en-GB" dirty="0"/>
          </a:p>
        </p:txBody>
      </p:sp>
      <p:sp>
        <p:nvSpPr>
          <p:cNvPr id="3" name="Content Placeholder 2"/>
          <p:cNvSpPr>
            <a:spLocks noGrp="1"/>
          </p:cNvSpPr>
          <p:nvPr>
            <p:ph idx="1"/>
          </p:nvPr>
        </p:nvSpPr>
        <p:spPr/>
        <p:txBody>
          <a:bodyPr/>
          <a:lstStyle/>
          <a:p>
            <a:pPr marL="0" indent="0">
              <a:buNone/>
            </a:pPr>
            <a:r>
              <a:rPr lang="en-GB" b="1" dirty="0"/>
              <a:t>The introduction of the MS365 package by Greenfield will bring many benefits to the entity, including:</a:t>
            </a:r>
            <a:endParaRPr lang="pl-PL" b="1" dirty="0"/>
          </a:p>
          <a:p>
            <a:r>
              <a:rPr lang="en-GB" b="1" dirty="0"/>
              <a:t>Improving Greenfield unit management through digital access and data protection tools</a:t>
            </a:r>
            <a:endParaRPr lang="pl-PL" b="1" dirty="0"/>
          </a:p>
          <a:p>
            <a:r>
              <a:rPr lang="en-GB" b="1" dirty="0"/>
              <a:t>Improves communication between facility management and staff, as well as between staff and patients</a:t>
            </a:r>
            <a:endParaRPr lang="pl-PL" b="1" dirty="0"/>
          </a:p>
          <a:p>
            <a:r>
              <a:rPr lang="en-GB" b="1" dirty="0"/>
              <a:t>By shortening the process of creating and processing documents, employees can spend more time on actual patient care, which can result in a greater reputation of the facility.</a:t>
            </a:r>
            <a:endParaRPr lang="pl-PL" b="1" dirty="0"/>
          </a:p>
          <a:p>
            <a:endParaRPr lang="en-GB" b="1"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references</a:t>
            </a:r>
            <a:endParaRPr lang="en-GB" dirty="0"/>
          </a:p>
        </p:txBody>
      </p:sp>
      <p:sp>
        <p:nvSpPr>
          <p:cNvPr id="10" name="Content Placeholder 9"/>
          <p:cNvSpPr>
            <a:spLocks noGrp="1"/>
          </p:cNvSpPr>
          <p:nvPr>
            <p:ph idx="1"/>
          </p:nvPr>
        </p:nvSpPr>
        <p:spPr>
          <a:xfrm>
            <a:off x="566975" y="1488613"/>
            <a:ext cx="8596668" cy="3880773"/>
          </a:xfrm>
        </p:spPr>
        <p:txBody>
          <a:bodyPr>
            <a:normAutofit fontScale="92500" lnSpcReduction="20000"/>
          </a:bodyPr>
          <a:lstStyle/>
          <a:p>
            <a:r>
              <a:rPr lang="en-GB" dirty="0" err="1"/>
              <a:t>Hybrit</a:t>
            </a:r>
            <a:r>
              <a:rPr lang="en-GB" dirty="0"/>
              <a:t>, 2025. Managing User Access with Role-Based Access Control (RBAC). [Online] </a:t>
            </a:r>
            <a:br>
              <a:rPr lang="pl-PL" dirty="0"/>
            </a:br>
            <a:r>
              <a:rPr lang="en-GB" dirty="0"/>
              <a:t>Available at: </a:t>
            </a:r>
            <a:r>
              <a:rPr lang="en-GB" dirty="0">
                <a:hlinkClick r:id="rId1"/>
              </a:rPr>
              <a:t>https://www.hybrit.co.uk/post/12-microsoft-365-security-features-and-best-practice-guidance-9-managing-user-access-with-role-ba#:~:text=Rather%20than%20assigning%20permissions%20directly,Online%2C%20and%20Microsoft%20365%20Defender</a:t>
            </a:r>
            <a:br>
              <a:rPr lang="pl-PL" dirty="0"/>
            </a:br>
            <a:r>
              <a:rPr lang="en-GB" dirty="0"/>
              <a:t>[Accessed 11 03 2026].</a:t>
            </a:r>
            <a:endParaRPr lang="pl-PL" dirty="0"/>
          </a:p>
          <a:p>
            <a:r>
              <a:rPr lang="en-GB" dirty="0"/>
              <a:t>Microsoft, 2026. Overview: Remove a former employee and secure data. [Online] </a:t>
            </a:r>
            <a:br>
              <a:rPr lang="pl-PL" dirty="0"/>
            </a:br>
            <a:r>
              <a:rPr lang="en-GB" dirty="0"/>
              <a:t>Available at: </a:t>
            </a:r>
            <a:r>
              <a:rPr lang="en-GB" dirty="0">
                <a:hlinkClick r:id="rId2"/>
              </a:rPr>
              <a:t>https://learn.microsoft.com/en-us/microsoft-365/admin/add-users/remove-former-employee?view=o365-worldwide</a:t>
            </a:r>
            <a:br>
              <a:rPr lang="pl-PL" dirty="0"/>
            </a:br>
            <a:r>
              <a:rPr lang="en-GB" dirty="0"/>
              <a:t>[Accessed 11 03 2026].</a:t>
            </a:r>
            <a:endParaRPr lang="pl-PL" dirty="0"/>
          </a:p>
          <a:p>
            <a:r>
              <a:rPr lang="en-GB" dirty="0"/>
              <a:t>Microsoft, N.D.. Microsoft 365 compliance guidance [</a:t>
            </a:r>
            <a:r>
              <a:rPr lang="en-GB" dirty="0" err="1"/>
              <a:t>Wytyczne</a:t>
            </a:r>
            <a:r>
              <a:rPr lang="en-GB" dirty="0"/>
              <a:t> </a:t>
            </a:r>
            <a:r>
              <a:rPr lang="en-GB" dirty="0" err="1"/>
              <a:t>dotyczące</a:t>
            </a:r>
            <a:r>
              <a:rPr lang="en-GB" dirty="0"/>
              <a:t> </a:t>
            </a:r>
            <a:r>
              <a:rPr lang="en-GB" dirty="0" err="1"/>
              <a:t>zgodności</a:t>
            </a:r>
            <a:r>
              <a:rPr lang="en-GB" dirty="0"/>
              <a:t> z RODO w Microsoft 365]. [Online] </a:t>
            </a:r>
            <a:br>
              <a:rPr lang="pl-PL" dirty="0"/>
            </a:br>
            <a:r>
              <a:rPr lang="en-GB" dirty="0"/>
              <a:t>Available at: </a:t>
            </a:r>
            <a:r>
              <a:rPr lang="en-GB" dirty="0">
                <a:hlinkClick r:id="rId3"/>
              </a:rPr>
              <a:t>https://learn.microsoft.com/pl-pl/microsoft-365/admin/security-and-compliance/gdpr-compliance?view=o365-worldwide</a:t>
            </a:r>
            <a:br>
              <a:rPr lang="pl-PL" dirty="0"/>
            </a:br>
            <a:r>
              <a:rPr lang="en-GB" dirty="0"/>
              <a:t>[Accessed 11 03 2026].</a:t>
            </a:r>
            <a:endParaRPr lang="en-GB" dirty="0"/>
          </a:p>
          <a:p>
            <a:endParaRPr lang="en-GB" dirty="0"/>
          </a:p>
          <a:p>
            <a:endParaRPr lang="en-GB" dirty="0"/>
          </a:p>
          <a:p>
            <a:endParaRPr lang="pl-PL"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references</a:t>
            </a:r>
            <a:endParaRPr lang="en-GB" dirty="0"/>
          </a:p>
        </p:txBody>
      </p:sp>
      <p:sp>
        <p:nvSpPr>
          <p:cNvPr id="10" name="Content Placeholder 9"/>
          <p:cNvSpPr>
            <a:spLocks noGrp="1"/>
          </p:cNvSpPr>
          <p:nvPr>
            <p:ph idx="1"/>
          </p:nvPr>
        </p:nvSpPr>
        <p:spPr>
          <a:xfrm>
            <a:off x="566975" y="1488613"/>
            <a:ext cx="8596668" cy="3880773"/>
          </a:xfrm>
        </p:spPr>
        <p:txBody>
          <a:bodyPr>
            <a:normAutofit fontScale="92500" lnSpcReduction="10000"/>
          </a:bodyPr>
          <a:lstStyle/>
          <a:p>
            <a:r>
              <a:rPr lang="en-GB" dirty="0"/>
              <a:t>NHS, 2025. Care Identity Management. [Online] </a:t>
            </a:r>
            <a:br>
              <a:rPr lang="pl-PL" dirty="0"/>
            </a:br>
            <a:r>
              <a:rPr lang="en-GB" dirty="0"/>
              <a:t>Available at: </a:t>
            </a:r>
            <a:r>
              <a:rPr lang="en-GB" dirty="0">
                <a:hlinkClick r:id="rId1"/>
              </a:rPr>
              <a:t>https://digital.nhs.uk/services/care-identity-service/applications-and-services/care-identity-management</a:t>
            </a:r>
            <a:br>
              <a:rPr lang="pl-PL" dirty="0"/>
            </a:br>
            <a:r>
              <a:rPr lang="en-GB" dirty="0"/>
              <a:t>[Accessed 10 03 2026].</a:t>
            </a:r>
            <a:endParaRPr lang="pl-PL" dirty="0"/>
          </a:p>
          <a:p>
            <a:r>
              <a:rPr lang="en-GB" dirty="0"/>
              <a:t>The Chancellery of the Prime Minister [</a:t>
            </a:r>
            <a:r>
              <a:rPr lang="en-GB" dirty="0" err="1"/>
              <a:t>Kancelaria</a:t>
            </a:r>
            <a:r>
              <a:rPr lang="en-GB" dirty="0"/>
              <a:t> </a:t>
            </a:r>
            <a:r>
              <a:rPr lang="en-GB" dirty="0" err="1"/>
              <a:t>Prezesa</a:t>
            </a:r>
            <a:r>
              <a:rPr lang="en-GB" dirty="0"/>
              <a:t> Rady </a:t>
            </a:r>
            <a:r>
              <a:rPr lang="en-GB" dirty="0" err="1"/>
              <a:t>Ministrów</a:t>
            </a:r>
            <a:r>
              <a:rPr lang="en-GB" dirty="0"/>
              <a:t>]), N.D.. </a:t>
            </a:r>
            <a:r>
              <a:rPr lang="en-GB" dirty="0" err="1"/>
              <a:t>Tworzenie</a:t>
            </a:r>
            <a:r>
              <a:rPr lang="en-GB" dirty="0"/>
              <a:t> </a:t>
            </a:r>
            <a:r>
              <a:rPr lang="en-GB" dirty="0" err="1"/>
              <a:t>zapasowych</a:t>
            </a:r>
            <a:r>
              <a:rPr lang="en-GB" dirty="0"/>
              <a:t> </a:t>
            </a:r>
            <a:r>
              <a:rPr lang="en-GB" dirty="0" err="1"/>
              <a:t>kopii</a:t>
            </a:r>
            <a:r>
              <a:rPr lang="en-GB" dirty="0"/>
              <a:t> </a:t>
            </a:r>
            <a:r>
              <a:rPr lang="en-GB" dirty="0" err="1"/>
              <a:t>danych</a:t>
            </a:r>
            <a:r>
              <a:rPr lang="en-GB" dirty="0"/>
              <a:t> [Creating data backups]. [Online] Available at: </a:t>
            </a:r>
            <a:r>
              <a:rPr lang="en-GB" dirty="0">
                <a:hlinkClick r:id="rId2"/>
              </a:rPr>
              <a:t>https://www.gov.pl/web/baza-wiedzy/tworzenie-zapasowych-kopii-danych</a:t>
            </a:r>
            <a:br>
              <a:rPr lang="pl-PL" dirty="0"/>
            </a:br>
            <a:r>
              <a:rPr lang="en-GB" dirty="0"/>
              <a:t>[Accessed 11 03 2026].</a:t>
            </a:r>
            <a:endParaRPr lang="pl-PL" dirty="0"/>
          </a:p>
          <a:p>
            <a:r>
              <a:rPr lang="en-GB" dirty="0"/>
              <a:t>The Chancellery of the Prime Minister [</a:t>
            </a:r>
            <a:r>
              <a:rPr lang="en-GB" dirty="0" err="1"/>
              <a:t>Kancelaria</a:t>
            </a:r>
            <a:r>
              <a:rPr lang="en-GB" dirty="0"/>
              <a:t> </a:t>
            </a:r>
            <a:r>
              <a:rPr lang="en-GB" dirty="0" err="1"/>
              <a:t>Prezesa</a:t>
            </a:r>
            <a:r>
              <a:rPr lang="en-GB" dirty="0"/>
              <a:t> Rady </a:t>
            </a:r>
            <a:r>
              <a:rPr lang="en-GB" dirty="0" err="1"/>
              <a:t>Ministrów</a:t>
            </a:r>
            <a:r>
              <a:rPr lang="en-GB" dirty="0"/>
              <a:t>], n.d.. </a:t>
            </a:r>
            <a:r>
              <a:rPr lang="en-GB" dirty="0" err="1"/>
              <a:t>Konfigurowanie</a:t>
            </a:r>
            <a:r>
              <a:rPr lang="en-GB" dirty="0"/>
              <a:t> </a:t>
            </a:r>
            <a:r>
              <a:rPr lang="en-GB" dirty="0" err="1"/>
              <a:t>uwierzytelniania</a:t>
            </a:r>
            <a:r>
              <a:rPr lang="en-GB" dirty="0"/>
              <a:t> </a:t>
            </a:r>
            <a:r>
              <a:rPr lang="en-GB" dirty="0" err="1"/>
              <a:t>dwuskładnikowego</a:t>
            </a:r>
            <a:r>
              <a:rPr lang="en-GB" dirty="0"/>
              <a:t> 2FA [Configuring two-factor authentication 2FA]. [Online] </a:t>
            </a:r>
            <a:br>
              <a:rPr lang="pl-PL" dirty="0"/>
            </a:br>
            <a:r>
              <a:rPr lang="en-GB" dirty="0"/>
              <a:t>Available at: </a:t>
            </a:r>
            <a:r>
              <a:rPr lang="en-GB" dirty="0">
                <a:hlinkClick r:id="rId3"/>
              </a:rPr>
              <a:t>https://www.gov.pl/web/baza-wiedzy/konfigurowanie-uwierzytelniania-dwuskladnikowego-2fa</a:t>
            </a:r>
            <a:br>
              <a:rPr lang="pl-PL" dirty="0"/>
            </a:br>
            <a:r>
              <a:rPr lang="en-GB" dirty="0"/>
              <a:t>[Accessed 10 03 2026].</a:t>
            </a:r>
            <a:endParaRPr lang="en-GB" dirty="0"/>
          </a:p>
          <a:p>
            <a:endParaRPr lang="en-GB" dirty="0"/>
          </a:p>
          <a:p>
            <a:endParaRPr lang="en-GB" dirty="0"/>
          </a:p>
          <a:p>
            <a:endParaRPr lang="en-GB" dirty="0"/>
          </a:p>
          <a:p>
            <a:endParaRPr lang="en-GB" dirty="0"/>
          </a:p>
          <a:p>
            <a:endParaRPr lang="pl-PL" dirty="0"/>
          </a:p>
        </p:txBody>
      </p:sp>
    </p:spTree>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0</TotalTime>
  <Words>15696</Words>
  <Application>WPS Presentation</Application>
  <PresentationFormat>Widescreen</PresentationFormat>
  <Paragraphs>312</Paragraphs>
  <Slides>28</Slides>
  <Notes>8</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28</vt:i4>
      </vt:variant>
    </vt:vector>
  </HeadingPairs>
  <TitlesOfParts>
    <vt:vector size="47" baseType="lpstr">
      <vt:lpstr>Arial</vt:lpstr>
      <vt:lpstr>SimSun</vt:lpstr>
      <vt:lpstr>Wingdings</vt:lpstr>
      <vt:lpstr>Wingdings 3</vt:lpstr>
      <vt:lpstr>Arial</vt:lpstr>
      <vt:lpstr>Arial Bold</vt:lpstr>
      <vt:lpstr>Calibri</vt:lpstr>
      <vt:lpstr>Helvetica Neue</vt:lpstr>
      <vt:lpstr>Calibri</vt:lpstr>
      <vt:lpstr>Calibri</vt:lpstr>
      <vt:lpstr>Arial Regular</vt:lpstr>
      <vt:lpstr>Trebuchet MS</vt:lpstr>
      <vt:lpstr>Microsoft YaHei</vt:lpstr>
      <vt:lpstr>汉仪旗黑</vt:lpstr>
      <vt:lpstr>Arial Unicode MS</vt:lpstr>
      <vt:lpstr>汉仪书宋二KW</vt:lpstr>
      <vt:lpstr>Aptos</vt:lpstr>
      <vt:lpstr>苹方-简</vt:lpstr>
      <vt:lpstr>Facet</vt:lpstr>
      <vt:lpstr>Digital Skills and Research Method LCHS4007</vt:lpstr>
      <vt:lpstr>Enhancing staff training and professional communication at Greenfield Care Agency</vt:lpstr>
      <vt:lpstr>Acknowledgement  of the use of AI</vt:lpstr>
      <vt:lpstr>PowerPoint 演示文稿</vt:lpstr>
      <vt:lpstr>1. Introduction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Content</vt:lpstr>
      <vt:lpstr>         introduction</vt:lpstr>
      <vt:lpstr>Evaluate productivity tools</vt:lpstr>
      <vt:lpstr>Benefits and limitation</vt:lpstr>
      <vt:lpstr>Evaluate communication tools</vt:lpstr>
      <vt:lpstr>Advantages and limitation of using teams</vt:lpstr>
      <vt:lpstr>DIGITAL SECURITY - MAIN DIRECTIONS OF ACTION</vt:lpstr>
      <vt:lpstr>SECURE ACCESS</vt:lpstr>
      <vt:lpstr>SECURE ACCESS</vt:lpstr>
      <vt:lpstr>EMAIL AWARENESS</vt:lpstr>
      <vt:lpstr>EMAIL AWARENESS</vt:lpstr>
      <vt:lpstr>Data management</vt:lpstr>
      <vt:lpstr>Data confidentiality</vt:lpstr>
      <vt:lpstr>conclusion</vt:lpstr>
      <vt:lpstr>references</vt:lpstr>
      <vt:lpstr>references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Kwame Assa-Agyei</dc:creator>
  <cp:lastModifiedBy>Ciniaga Badesire</cp:lastModifiedBy>
  <cp:revision>3</cp:revision>
  <dcterms:created xsi:type="dcterms:W3CDTF">2026-03-15T23:31:27Z</dcterms:created>
  <dcterms:modified xsi:type="dcterms:W3CDTF">2026-03-15T23:31:27Z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70BB901C5981FEFA3441B76989F9EEAE_42</vt:lpwstr>
  </property>
  <property fmtid="{D5CDD505-2E9C-101B-9397-08002B2CF9AE}" pid="3" name="KSOProductBuildVer">
    <vt:lpwstr>1033-6.11.0.8608</vt:lpwstr>
  </property>
</Properties>
</file>