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7" r:id="rId1"/>
  </p:sldMasterIdLst>
  <p:notesMasterIdLst>
    <p:notesMasterId r:id="rId17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73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4418A15-EB78-4C13-A5C9-4102163286F9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AC8F12-9EEF-43C6-97E5-4187701A70E5}">
      <dgm:prSet/>
      <dgm:spPr/>
      <dgm:t>
        <a:bodyPr/>
        <a:lstStyle/>
        <a:p>
          <a:r>
            <a:rPr lang="en-GB"/>
            <a:t>A Gantt chart is a graphical representation of a project that shows each task activity as a horizontal bar whose length is proportional to its time for completion.</a:t>
          </a:r>
          <a:endParaRPr lang="en-US"/>
        </a:p>
      </dgm:t>
    </dgm:pt>
    <dgm:pt modelId="{7B66ECA6-C825-4314-920E-A1D8ABDC0E12}" type="parTrans" cxnId="{E21035AA-1E96-48D0-97F0-73A4E557A4BE}">
      <dgm:prSet/>
      <dgm:spPr/>
      <dgm:t>
        <a:bodyPr/>
        <a:lstStyle/>
        <a:p>
          <a:endParaRPr lang="en-US"/>
        </a:p>
      </dgm:t>
    </dgm:pt>
    <dgm:pt modelId="{209B5E8B-864F-4732-906E-9A24C27F73EC}" type="sibTrans" cxnId="{E21035AA-1E96-48D0-97F0-73A4E557A4BE}">
      <dgm:prSet/>
      <dgm:spPr/>
      <dgm:t>
        <a:bodyPr/>
        <a:lstStyle/>
        <a:p>
          <a:endParaRPr lang="en-US"/>
        </a:p>
      </dgm:t>
    </dgm:pt>
    <dgm:pt modelId="{7490F609-273F-453B-A7AF-5C639C55B568}">
      <dgm:prSet/>
      <dgm:spPr/>
      <dgm:t>
        <a:bodyPr/>
        <a:lstStyle/>
        <a:p>
          <a:r>
            <a:rPr lang="en-GB"/>
            <a:t>A PERT (Program Evaluation Review Technique) chart is a graphical depiction of project task activities and their inter-relationships). </a:t>
          </a:r>
          <a:r>
            <a:rPr lang="en-US"/>
            <a:t> </a:t>
          </a:r>
        </a:p>
      </dgm:t>
    </dgm:pt>
    <dgm:pt modelId="{A7DC1964-A4A1-433E-885F-924C5A86D35A}" type="parTrans" cxnId="{6A466916-7116-4387-8146-BB74730DD0E0}">
      <dgm:prSet/>
      <dgm:spPr/>
      <dgm:t>
        <a:bodyPr/>
        <a:lstStyle/>
        <a:p>
          <a:endParaRPr lang="en-US"/>
        </a:p>
      </dgm:t>
    </dgm:pt>
    <dgm:pt modelId="{9403660B-3AE8-498D-9A17-F91CC6A60713}" type="sibTrans" cxnId="{6A466916-7116-4387-8146-BB74730DD0E0}">
      <dgm:prSet/>
      <dgm:spPr/>
      <dgm:t>
        <a:bodyPr/>
        <a:lstStyle/>
        <a:p>
          <a:endParaRPr lang="en-US"/>
        </a:p>
      </dgm:t>
    </dgm:pt>
    <dgm:pt modelId="{C392E970-09F2-43D6-8C32-E64736BAF7D2}" type="pres">
      <dgm:prSet presAssocID="{14418A15-EB78-4C13-A5C9-4102163286F9}" presName="Name0" presStyleCnt="0">
        <dgm:presLayoutVars>
          <dgm:dir/>
          <dgm:animLvl val="lvl"/>
          <dgm:resizeHandles val="exact"/>
        </dgm:presLayoutVars>
      </dgm:prSet>
      <dgm:spPr/>
    </dgm:pt>
    <dgm:pt modelId="{6BBDFC84-DF25-4E2E-B57E-D3E61C6993EF}" type="pres">
      <dgm:prSet presAssocID="{7490F609-273F-453B-A7AF-5C639C55B568}" presName="boxAndChildren" presStyleCnt="0"/>
      <dgm:spPr/>
    </dgm:pt>
    <dgm:pt modelId="{DCBB6992-6277-4D04-AA60-AFFCA7C81714}" type="pres">
      <dgm:prSet presAssocID="{7490F609-273F-453B-A7AF-5C639C55B568}" presName="parentTextBox" presStyleLbl="node1" presStyleIdx="0" presStyleCnt="2"/>
      <dgm:spPr/>
    </dgm:pt>
    <dgm:pt modelId="{B0AB9DB5-7FF7-424E-A97A-2B853EBBED46}" type="pres">
      <dgm:prSet presAssocID="{209B5E8B-864F-4732-906E-9A24C27F73EC}" presName="sp" presStyleCnt="0"/>
      <dgm:spPr/>
    </dgm:pt>
    <dgm:pt modelId="{8DC1507C-9A0C-4852-9DC8-B840B0C4FDAA}" type="pres">
      <dgm:prSet presAssocID="{6EAC8F12-9EEF-43C6-97E5-4187701A70E5}" presName="arrowAndChildren" presStyleCnt="0"/>
      <dgm:spPr/>
    </dgm:pt>
    <dgm:pt modelId="{0A054E51-2B42-43CF-BB9C-CC17206A4199}" type="pres">
      <dgm:prSet presAssocID="{6EAC8F12-9EEF-43C6-97E5-4187701A70E5}" presName="parentTextArrow" presStyleLbl="node1" presStyleIdx="1" presStyleCnt="2"/>
      <dgm:spPr/>
    </dgm:pt>
  </dgm:ptLst>
  <dgm:cxnLst>
    <dgm:cxn modelId="{6A466916-7116-4387-8146-BB74730DD0E0}" srcId="{14418A15-EB78-4C13-A5C9-4102163286F9}" destId="{7490F609-273F-453B-A7AF-5C639C55B568}" srcOrd="1" destOrd="0" parTransId="{A7DC1964-A4A1-433E-885F-924C5A86D35A}" sibTransId="{9403660B-3AE8-498D-9A17-F91CC6A60713}"/>
    <dgm:cxn modelId="{99EB0295-4C30-47DC-B2AF-DB35F9169677}" type="presOf" srcId="{7490F609-273F-453B-A7AF-5C639C55B568}" destId="{DCBB6992-6277-4D04-AA60-AFFCA7C81714}" srcOrd="0" destOrd="0" presId="urn:microsoft.com/office/officeart/2005/8/layout/process4"/>
    <dgm:cxn modelId="{E21035AA-1E96-48D0-97F0-73A4E557A4BE}" srcId="{14418A15-EB78-4C13-A5C9-4102163286F9}" destId="{6EAC8F12-9EEF-43C6-97E5-4187701A70E5}" srcOrd="0" destOrd="0" parTransId="{7B66ECA6-C825-4314-920E-A1D8ABDC0E12}" sibTransId="{209B5E8B-864F-4732-906E-9A24C27F73EC}"/>
    <dgm:cxn modelId="{203755E4-ECC3-4BAD-8293-D24ED360D554}" type="presOf" srcId="{14418A15-EB78-4C13-A5C9-4102163286F9}" destId="{C392E970-09F2-43D6-8C32-E64736BAF7D2}" srcOrd="0" destOrd="0" presId="urn:microsoft.com/office/officeart/2005/8/layout/process4"/>
    <dgm:cxn modelId="{E91D36F7-C7BA-48FE-96BD-24B0FAEC8376}" type="presOf" srcId="{6EAC8F12-9EEF-43C6-97E5-4187701A70E5}" destId="{0A054E51-2B42-43CF-BB9C-CC17206A4199}" srcOrd="0" destOrd="0" presId="urn:microsoft.com/office/officeart/2005/8/layout/process4"/>
    <dgm:cxn modelId="{C51AD70F-3F07-43D1-9F26-D5907A2EF1F2}" type="presParOf" srcId="{C392E970-09F2-43D6-8C32-E64736BAF7D2}" destId="{6BBDFC84-DF25-4E2E-B57E-D3E61C6993EF}" srcOrd="0" destOrd="0" presId="urn:microsoft.com/office/officeart/2005/8/layout/process4"/>
    <dgm:cxn modelId="{84EC195A-6127-4551-9CC0-3085165E5F88}" type="presParOf" srcId="{6BBDFC84-DF25-4E2E-B57E-D3E61C6993EF}" destId="{DCBB6992-6277-4D04-AA60-AFFCA7C81714}" srcOrd="0" destOrd="0" presId="urn:microsoft.com/office/officeart/2005/8/layout/process4"/>
    <dgm:cxn modelId="{0C851E50-7E26-4842-9326-B4B174EB3DA7}" type="presParOf" srcId="{C392E970-09F2-43D6-8C32-E64736BAF7D2}" destId="{B0AB9DB5-7FF7-424E-A97A-2B853EBBED46}" srcOrd="1" destOrd="0" presId="urn:microsoft.com/office/officeart/2005/8/layout/process4"/>
    <dgm:cxn modelId="{470CBB3C-3A7C-4EA7-80EB-E1A8636DACF0}" type="presParOf" srcId="{C392E970-09F2-43D6-8C32-E64736BAF7D2}" destId="{8DC1507C-9A0C-4852-9DC8-B840B0C4FDAA}" srcOrd="2" destOrd="0" presId="urn:microsoft.com/office/officeart/2005/8/layout/process4"/>
    <dgm:cxn modelId="{9D9660A7-1492-4DC6-A265-CA9F8D4B5A67}" type="presParOf" srcId="{8DC1507C-9A0C-4852-9DC8-B840B0C4FDAA}" destId="{0A054E51-2B42-43CF-BB9C-CC17206A419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228288-2109-468E-BE89-1BDD2345F4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78D8B1D-6850-413A-9776-0AC1D13F8CE1}">
      <dgm:prSet/>
      <dgm:spPr/>
      <dgm:t>
        <a:bodyPr/>
        <a:lstStyle/>
        <a:p>
          <a:r>
            <a:rPr lang="en-GB"/>
            <a:t>The optimistic (o) and pessimistic (p) times reflect the minimum and maximum possible periods of time for an activity to be completed.</a:t>
          </a:r>
          <a:endParaRPr lang="en-US"/>
        </a:p>
      </dgm:t>
    </dgm:pt>
    <dgm:pt modelId="{FE5B85C3-ED67-4D8C-A6D6-6E514146B138}" type="parTrans" cxnId="{D3002066-6F86-49AA-ABDD-4A77A6AAF4DC}">
      <dgm:prSet/>
      <dgm:spPr/>
      <dgm:t>
        <a:bodyPr/>
        <a:lstStyle/>
        <a:p>
          <a:endParaRPr lang="en-US"/>
        </a:p>
      </dgm:t>
    </dgm:pt>
    <dgm:pt modelId="{59B66E81-0BBF-4257-A257-A995921EB561}" type="sibTrans" cxnId="{D3002066-6F86-49AA-ABDD-4A77A6AAF4DC}">
      <dgm:prSet/>
      <dgm:spPr/>
      <dgm:t>
        <a:bodyPr/>
        <a:lstStyle/>
        <a:p>
          <a:endParaRPr lang="en-US"/>
        </a:p>
      </dgm:t>
    </dgm:pt>
    <dgm:pt modelId="{9ADF8F71-1637-4602-8367-FFDB160921A1}">
      <dgm:prSet/>
      <dgm:spPr/>
      <dgm:t>
        <a:bodyPr/>
        <a:lstStyle/>
        <a:p>
          <a:r>
            <a:rPr lang="en-GB"/>
            <a:t>The realistic time (r) reflects the planner’s “best guess” </a:t>
          </a:r>
          <a:endParaRPr lang="en-US"/>
        </a:p>
      </dgm:t>
    </dgm:pt>
    <dgm:pt modelId="{9D2FD95F-ACE2-4936-ABB2-933582C19192}" type="parTrans" cxnId="{5E3C5426-172C-4C9B-88EE-B50FEFDE4E8F}">
      <dgm:prSet/>
      <dgm:spPr/>
      <dgm:t>
        <a:bodyPr/>
        <a:lstStyle/>
        <a:p>
          <a:endParaRPr lang="en-US"/>
        </a:p>
      </dgm:t>
    </dgm:pt>
    <dgm:pt modelId="{EA64EABC-D738-43C3-BE33-4C01E455562C}" type="sibTrans" cxnId="{5E3C5426-172C-4C9B-88EE-B50FEFDE4E8F}">
      <dgm:prSet/>
      <dgm:spPr/>
      <dgm:t>
        <a:bodyPr/>
        <a:lstStyle/>
        <a:p>
          <a:endParaRPr lang="en-US"/>
        </a:p>
      </dgm:t>
    </dgm:pt>
    <dgm:pt modelId="{50182EC9-4AC0-460A-B264-7508843FCEE8}">
      <dgm:prSet/>
      <dgm:spPr/>
      <dgm:t>
        <a:bodyPr/>
        <a:lstStyle/>
        <a:p>
          <a:r>
            <a:rPr lang="en-GB"/>
            <a:t>From this an estimated time (ET) can be calculated</a:t>
          </a:r>
          <a:r>
            <a:rPr lang="en-US"/>
            <a:t> </a:t>
          </a:r>
        </a:p>
      </dgm:t>
    </dgm:pt>
    <dgm:pt modelId="{DA6B9D22-B2CC-487E-951A-E27D8F5F2A6F}" type="parTrans" cxnId="{F1E597FC-3974-42E7-811E-0E0740BE53DD}">
      <dgm:prSet/>
      <dgm:spPr/>
      <dgm:t>
        <a:bodyPr/>
        <a:lstStyle/>
        <a:p>
          <a:endParaRPr lang="en-US"/>
        </a:p>
      </dgm:t>
    </dgm:pt>
    <dgm:pt modelId="{49CFB45C-2C6B-4F1B-90C2-CC9332C572A6}" type="sibTrans" cxnId="{F1E597FC-3974-42E7-811E-0E0740BE53DD}">
      <dgm:prSet/>
      <dgm:spPr/>
      <dgm:t>
        <a:bodyPr/>
        <a:lstStyle/>
        <a:p>
          <a:endParaRPr lang="en-US"/>
        </a:p>
      </dgm:t>
    </dgm:pt>
    <dgm:pt modelId="{F78C1331-4D27-4E9D-892B-74CCA3DA7EC1}" type="pres">
      <dgm:prSet presAssocID="{79228288-2109-468E-BE89-1BDD2345F4D2}" presName="root" presStyleCnt="0">
        <dgm:presLayoutVars>
          <dgm:dir/>
          <dgm:resizeHandles val="exact"/>
        </dgm:presLayoutVars>
      </dgm:prSet>
      <dgm:spPr/>
    </dgm:pt>
    <dgm:pt modelId="{98B913F5-88B7-48A7-A971-3A101E20DA97}" type="pres">
      <dgm:prSet presAssocID="{578D8B1D-6850-413A-9776-0AC1D13F8CE1}" presName="compNode" presStyleCnt="0"/>
      <dgm:spPr/>
    </dgm:pt>
    <dgm:pt modelId="{71DE9254-1175-4F27-8AC6-8C5392663675}" type="pres">
      <dgm:prSet presAssocID="{578D8B1D-6850-413A-9776-0AC1D13F8CE1}" presName="bgRect" presStyleLbl="bgShp" presStyleIdx="0" presStyleCnt="3"/>
      <dgm:spPr/>
    </dgm:pt>
    <dgm:pt modelId="{A17E5C3C-5EB6-4BA3-8326-FF920656DEDD}" type="pres">
      <dgm:prSet presAssocID="{578D8B1D-6850-413A-9776-0AC1D13F8CE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d Bump"/>
        </a:ext>
      </dgm:extLst>
    </dgm:pt>
    <dgm:pt modelId="{9AC32DFD-F959-4C7D-B36B-668221A8F84E}" type="pres">
      <dgm:prSet presAssocID="{578D8B1D-6850-413A-9776-0AC1D13F8CE1}" presName="spaceRect" presStyleCnt="0"/>
      <dgm:spPr/>
    </dgm:pt>
    <dgm:pt modelId="{2FF6E4DC-7D29-4715-927E-E23DC27B5935}" type="pres">
      <dgm:prSet presAssocID="{578D8B1D-6850-413A-9776-0AC1D13F8CE1}" presName="parTx" presStyleLbl="revTx" presStyleIdx="0" presStyleCnt="3">
        <dgm:presLayoutVars>
          <dgm:chMax val="0"/>
          <dgm:chPref val="0"/>
        </dgm:presLayoutVars>
      </dgm:prSet>
      <dgm:spPr/>
    </dgm:pt>
    <dgm:pt modelId="{791B6635-01D2-4CD0-AA71-89D58C2DC093}" type="pres">
      <dgm:prSet presAssocID="{59B66E81-0BBF-4257-A257-A995921EB561}" presName="sibTrans" presStyleCnt="0"/>
      <dgm:spPr/>
    </dgm:pt>
    <dgm:pt modelId="{72348E2B-3283-4000-813B-10E023C2F953}" type="pres">
      <dgm:prSet presAssocID="{9ADF8F71-1637-4602-8367-FFDB160921A1}" presName="compNode" presStyleCnt="0"/>
      <dgm:spPr/>
    </dgm:pt>
    <dgm:pt modelId="{F8324B06-0CDF-49DB-8FDE-22E7FC5D8638}" type="pres">
      <dgm:prSet presAssocID="{9ADF8F71-1637-4602-8367-FFDB160921A1}" presName="bgRect" presStyleLbl="bgShp" presStyleIdx="1" presStyleCnt="3"/>
      <dgm:spPr/>
    </dgm:pt>
    <dgm:pt modelId="{615A6FEF-7302-4584-8B36-5961A5652918}" type="pres">
      <dgm:prSet presAssocID="{9ADF8F71-1637-4602-8367-FFDB160921A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"/>
        </a:ext>
      </dgm:extLst>
    </dgm:pt>
    <dgm:pt modelId="{6791FE0E-150E-448C-B220-834D2C502AA8}" type="pres">
      <dgm:prSet presAssocID="{9ADF8F71-1637-4602-8367-FFDB160921A1}" presName="spaceRect" presStyleCnt="0"/>
      <dgm:spPr/>
    </dgm:pt>
    <dgm:pt modelId="{AABA3C0C-AE89-4522-A990-4B32B7EBBCA2}" type="pres">
      <dgm:prSet presAssocID="{9ADF8F71-1637-4602-8367-FFDB160921A1}" presName="parTx" presStyleLbl="revTx" presStyleIdx="1" presStyleCnt="3">
        <dgm:presLayoutVars>
          <dgm:chMax val="0"/>
          <dgm:chPref val="0"/>
        </dgm:presLayoutVars>
      </dgm:prSet>
      <dgm:spPr/>
    </dgm:pt>
    <dgm:pt modelId="{ABCB8738-676E-42AC-8F25-46F52C53431C}" type="pres">
      <dgm:prSet presAssocID="{EA64EABC-D738-43C3-BE33-4C01E455562C}" presName="sibTrans" presStyleCnt="0"/>
      <dgm:spPr/>
    </dgm:pt>
    <dgm:pt modelId="{694F8740-2A6C-4A47-BB5C-D7CFE53D5F9F}" type="pres">
      <dgm:prSet presAssocID="{50182EC9-4AC0-460A-B264-7508843FCEE8}" presName="compNode" presStyleCnt="0"/>
      <dgm:spPr/>
    </dgm:pt>
    <dgm:pt modelId="{B53A8539-8DBC-4D0D-9585-09B7AD66844D}" type="pres">
      <dgm:prSet presAssocID="{50182EC9-4AC0-460A-B264-7508843FCEE8}" presName="bgRect" presStyleLbl="bgShp" presStyleIdx="2" presStyleCnt="3"/>
      <dgm:spPr/>
    </dgm:pt>
    <dgm:pt modelId="{732D8525-9537-47BD-913C-E7D97805F9F8}" type="pres">
      <dgm:prSet presAssocID="{50182EC9-4AC0-460A-B264-7508843FCEE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D988B9F7-92C3-4A17-BD58-FF431FF1A391}" type="pres">
      <dgm:prSet presAssocID="{50182EC9-4AC0-460A-B264-7508843FCEE8}" presName="spaceRect" presStyleCnt="0"/>
      <dgm:spPr/>
    </dgm:pt>
    <dgm:pt modelId="{C42526BC-66B4-4B23-8884-30DC498E2755}" type="pres">
      <dgm:prSet presAssocID="{50182EC9-4AC0-460A-B264-7508843FCEE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2D60A0B-D2E7-44CF-8BE8-DFFDCBF7618D}" type="presOf" srcId="{578D8B1D-6850-413A-9776-0AC1D13F8CE1}" destId="{2FF6E4DC-7D29-4715-927E-E23DC27B5935}" srcOrd="0" destOrd="0" presId="urn:microsoft.com/office/officeart/2018/2/layout/IconVerticalSolidList"/>
    <dgm:cxn modelId="{5E3C5426-172C-4C9B-88EE-B50FEFDE4E8F}" srcId="{79228288-2109-468E-BE89-1BDD2345F4D2}" destId="{9ADF8F71-1637-4602-8367-FFDB160921A1}" srcOrd="1" destOrd="0" parTransId="{9D2FD95F-ACE2-4936-ABB2-933582C19192}" sibTransId="{EA64EABC-D738-43C3-BE33-4C01E455562C}"/>
    <dgm:cxn modelId="{ADF6DD2A-6B85-497A-9553-6E86D55DD6DA}" type="presOf" srcId="{79228288-2109-468E-BE89-1BDD2345F4D2}" destId="{F78C1331-4D27-4E9D-892B-74CCA3DA7EC1}" srcOrd="0" destOrd="0" presId="urn:microsoft.com/office/officeart/2018/2/layout/IconVerticalSolidList"/>
    <dgm:cxn modelId="{D3002066-6F86-49AA-ABDD-4A77A6AAF4DC}" srcId="{79228288-2109-468E-BE89-1BDD2345F4D2}" destId="{578D8B1D-6850-413A-9776-0AC1D13F8CE1}" srcOrd="0" destOrd="0" parTransId="{FE5B85C3-ED67-4D8C-A6D6-6E514146B138}" sibTransId="{59B66E81-0BBF-4257-A257-A995921EB561}"/>
    <dgm:cxn modelId="{98DD5180-D721-498C-9F0B-ABD50ACDFD41}" type="presOf" srcId="{50182EC9-4AC0-460A-B264-7508843FCEE8}" destId="{C42526BC-66B4-4B23-8884-30DC498E2755}" srcOrd="0" destOrd="0" presId="urn:microsoft.com/office/officeart/2018/2/layout/IconVerticalSolidList"/>
    <dgm:cxn modelId="{586C7A9D-06BB-46BB-8308-D26F7C19ABAE}" type="presOf" srcId="{9ADF8F71-1637-4602-8367-FFDB160921A1}" destId="{AABA3C0C-AE89-4522-A990-4B32B7EBBCA2}" srcOrd="0" destOrd="0" presId="urn:microsoft.com/office/officeart/2018/2/layout/IconVerticalSolidList"/>
    <dgm:cxn modelId="{F1E597FC-3974-42E7-811E-0E0740BE53DD}" srcId="{79228288-2109-468E-BE89-1BDD2345F4D2}" destId="{50182EC9-4AC0-460A-B264-7508843FCEE8}" srcOrd="2" destOrd="0" parTransId="{DA6B9D22-B2CC-487E-951A-E27D8F5F2A6F}" sibTransId="{49CFB45C-2C6B-4F1B-90C2-CC9332C572A6}"/>
    <dgm:cxn modelId="{9E9C9698-B650-496E-99B8-26959D26E7C5}" type="presParOf" srcId="{F78C1331-4D27-4E9D-892B-74CCA3DA7EC1}" destId="{98B913F5-88B7-48A7-A971-3A101E20DA97}" srcOrd="0" destOrd="0" presId="urn:microsoft.com/office/officeart/2018/2/layout/IconVerticalSolidList"/>
    <dgm:cxn modelId="{4ECA2C54-5071-48C7-995A-5E0D3E653CE3}" type="presParOf" srcId="{98B913F5-88B7-48A7-A971-3A101E20DA97}" destId="{71DE9254-1175-4F27-8AC6-8C5392663675}" srcOrd="0" destOrd="0" presId="urn:microsoft.com/office/officeart/2018/2/layout/IconVerticalSolidList"/>
    <dgm:cxn modelId="{717E4B63-A1B5-4A4D-806F-7AD2E61D1F51}" type="presParOf" srcId="{98B913F5-88B7-48A7-A971-3A101E20DA97}" destId="{A17E5C3C-5EB6-4BA3-8326-FF920656DEDD}" srcOrd="1" destOrd="0" presId="urn:microsoft.com/office/officeart/2018/2/layout/IconVerticalSolidList"/>
    <dgm:cxn modelId="{7053D154-3F7D-44FE-B71D-560C1680ED0B}" type="presParOf" srcId="{98B913F5-88B7-48A7-A971-3A101E20DA97}" destId="{9AC32DFD-F959-4C7D-B36B-668221A8F84E}" srcOrd="2" destOrd="0" presId="urn:microsoft.com/office/officeart/2018/2/layout/IconVerticalSolidList"/>
    <dgm:cxn modelId="{9D570A8A-7DC0-4E6D-9DB1-975150B0AFB8}" type="presParOf" srcId="{98B913F5-88B7-48A7-A971-3A101E20DA97}" destId="{2FF6E4DC-7D29-4715-927E-E23DC27B5935}" srcOrd="3" destOrd="0" presId="urn:microsoft.com/office/officeart/2018/2/layout/IconVerticalSolidList"/>
    <dgm:cxn modelId="{ABCBA509-0061-42D8-A44C-622C6538A2D0}" type="presParOf" srcId="{F78C1331-4D27-4E9D-892B-74CCA3DA7EC1}" destId="{791B6635-01D2-4CD0-AA71-89D58C2DC093}" srcOrd="1" destOrd="0" presId="urn:microsoft.com/office/officeart/2018/2/layout/IconVerticalSolidList"/>
    <dgm:cxn modelId="{2B53BE00-5299-4190-B4C5-5B72D742BB93}" type="presParOf" srcId="{F78C1331-4D27-4E9D-892B-74CCA3DA7EC1}" destId="{72348E2B-3283-4000-813B-10E023C2F953}" srcOrd="2" destOrd="0" presId="urn:microsoft.com/office/officeart/2018/2/layout/IconVerticalSolidList"/>
    <dgm:cxn modelId="{04ED8283-462C-4BFF-8192-D251FE0C1AD1}" type="presParOf" srcId="{72348E2B-3283-4000-813B-10E023C2F953}" destId="{F8324B06-0CDF-49DB-8FDE-22E7FC5D8638}" srcOrd="0" destOrd="0" presId="urn:microsoft.com/office/officeart/2018/2/layout/IconVerticalSolidList"/>
    <dgm:cxn modelId="{D178FD7A-51A7-43E2-A6F8-D27B74355AB2}" type="presParOf" srcId="{72348E2B-3283-4000-813B-10E023C2F953}" destId="{615A6FEF-7302-4584-8B36-5961A5652918}" srcOrd="1" destOrd="0" presId="urn:microsoft.com/office/officeart/2018/2/layout/IconVerticalSolidList"/>
    <dgm:cxn modelId="{2C36C5F9-3016-43F6-BC25-AF2A949DACFA}" type="presParOf" srcId="{72348E2B-3283-4000-813B-10E023C2F953}" destId="{6791FE0E-150E-448C-B220-834D2C502AA8}" srcOrd="2" destOrd="0" presId="urn:microsoft.com/office/officeart/2018/2/layout/IconVerticalSolidList"/>
    <dgm:cxn modelId="{EE7BCB22-F3D0-435B-8937-94AF2F96A098}" type="presParOf" srcId="{72348E2B-3283-4000-813B-10E023C2F953}" destId="{AABA3C0C-AE89-4522-A990-4B32B7EBBCA2}" srcOrd="3" destOrd="0" presId="urn:microsoft.com/office/officeart/2018/2/layout/IconVerticalSolidList"/>
    <dgm:cxn modelId="{B8999ED2-F474-4225-A581-2CD8F516A43A}" type="presParOf" srcId="{F78C1331-4D27-4E9D-892B-74CCA3DA7EC1}" destId="{ABCB8738-676E-42AC-8F25-46F52C53431C}" srcOrd="3" destOrd="0" presId="urn:microsoft.com/office/officeart/2018/2/layout/IconVerticalSolidList"/>
    <dgm:cxn modelId="{AEB59485-261C-46CC-A8C5-10C7667428E0}" type="presParOf" srcId="{F78C1331-4D27-4E9D-892B-74CCA3DA7EC1}" destId="{694F8740-2A6C-4A47-BB5C-D7CFE53D5F9F}" srcOrd="4" destOrd="0" presId="urn:microsoft.com/office/officeart/2018/2/layout/IconVerticalSolidList"/>
    <dgm:cxn modelId="{A4969EF2-A2E0-443D-B7F5-7CB4A6EC1C03}" type="presParOf" srcId="{694F8740-2A6C-4A47-BB5C-D7CFE53D5F9F}" destId="{B53A8539-8DBC-4D0D-9585-09B7AD66844D}" srcOrd="0" destOrd="0" presId="urn:microsoft.com/office/officeart/2018/2/layout/IconVerticalSolidList"/>
    <dgm:cxn modelId="{106D507D-EBA3-423A-9871-F11239094969}" type="presParOf" srcId="{694F8740-2A6C-4A47-BB5C-D7CFE53D5F9F}" destId="{732D8525-9537-47BD-913C-E7D97805F9F8}" srcOrd="1" destOrd="0" presId="urn:microsoft.com/office/officeart/2018/2/layout/IconVerticalSolidList"/>
    <dgm:cxn modelId="{DC5D9082-9E2B-471B-8E09-A46BAAA845FE}" type="presParOf" srcId="{694F8740-2A6C-4A47-BB5C-D7CFE53D5F9F}" destId="{D988B9F7-92C3-4A17-BD58-FF431FF1A391}" srcOrd="2" destOrd="0" presId="urn:microsoft.com/office/officeart/2018/2/layout/IconVerticalSolidList"/>
    <dgm:cxn modelId="{92A102B1-1D77-490F-9A72-F658E69A2AE0}" type="presParOf" srcId="{694F8740-2A6C-4A47-BB5C-D7CFE53D5F9F}" destId="{C42526BC-66B4-4B23-8884-30DC498E275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40CA333-FDC6-43B1-8C44-5B762E51D5A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7425DD9-C53F-42C6-965D-D4B1DC2CD335}">
      <dgm:prSet/>
      <dgm:spPr/>
      <dgm:t>
        <a:bodyPr/>
        <a:lstStyle/>
        <a:p>
          <a:r>
            <a:rPr lang="en-GB"/>
            <a:t>Calculate each activities earliest and latest expected completion time.</a:t>
          </a:r>
          <a:endParaRPr lang="en-US"/>
        </a:p>
      </dgm:t>
    </dgm:pt>
    <dgm:pt modelId="{F0618CA7-2E3A-435C-BB3D-23AEAB9DFE14}" type="parTrans" cxnId="{E8F27162-51D1-4482-8C4A-974C29EA5E0B}">
      <dgm:prSet/>
      <dgm:spPr/>
      <dgm:t>
        <a:bodyPr/>
        <a:lstStyle/>
        <a:p>
          <a:endParaRPr lang="en-US"/>
        </a:p>
      </dgm:t>
    </dgm:pt>
    <dgm:pt modelId="{867EDDF8-70E6-4910-B6A3-94D703F60A2F}" type="sibTrans" cxnId="{E8F27162-51D1-4482-8C4A-974C29EA5E0B}">
      <dgm:prSet/>
      <dgm:spPr/>
      <dgm:t>
        <a:bodyPr/>
        <a:lstStyle/>
        <a:p>
          <a:endParaRPr lang="en-US"/>
        </a:p>
      </dgm:t>
    </dgm:pt>
    <dgm:pt modelId="{196C2FD8-9B72-44F5-A1C8-30B97025E234}">
      <dgm:prSet/>
      <dgm:spPr/>
      <dgm:t>
        <a:bodyPr/>
        <a:lstStyle/>
        <a:p>
          <a:r>
            <a:rPr lang="en-GB"/>
            <a:t>TE  = the sum of the estimated time (ET) for each activity from left to right. </a:t>
          </a:r>
          <a:endParaRPr lang="en-US"/>
        </a:p>
      </dgm:t>
    </dgm:pt>
    <dgm:pt modelId="{FEB7EA8A-681B-485C-A479-E5F66B07251D}" type="parTrans" cxnId="{7B2E7093-5296-42E2-AA2F-8F336985A84F}">
      <dgm:prSet/>
      <dgm:spPr/>
      <dgm:t>
        <a:bodyPr/>
        <a:lstStyle/>
        <a:p>
          <a:endParaRPr lang="en-US"/>
        </a:p>
      </dgm:t>
    </dgm:pt>
    <dgm:pt modelId="{4B452765-D8AA-4685-89F5-57EB77F60239}" type="sibTrans" cxnId="{7B2E7093-5296-42E2-AA2F-8F336985A84F}">
      <dgm:prSet/>
      <dgm:spPr/>
      <dgm:t>
        <a:bodyPr/>
        <a:lstStyle/>
        <a:p>
          <a:endParaRPr lang="en-US"/>
        </a:p>
      </dgm:t>
    </dgm:pt>
    <dgm:pt modelId="{FAA886F3-BD7A-4490-9A44-C9DB054F37DF}">
      <dgm:prSet/>
      <dgm:spPr/>
      <dgm:t>
        <a:bodyPr/>
        <a:lstStyle/>
        <a:p>
          <a:r>
            <a:rPr lang="en-GB"/>
            <a:t>If two or more activities precede an activity, the largest expected completion time of these activities is used</a:t>
          </a:r>
          <a:r>
            <a:rPr lang="en-US"/>
            <a:t> </a:t>
          </a:r>
        </a:p>
      </dgm:t>
    </dgm:pt>
    <dgm:pt modelId="{D50006F2-22D2-4282-B3C5-2C394DC7F1CF}" type="parTrans" cxnId="{BDFE955D-3983-481E-9A81-7226D957F4D5}">
      <dgm:prSet/>
      <dgm:spPr/>
      <dgm:t>
        <a:bodyPr/>
        <a:lstStyle/>
        <a:p>
          <a:endParaRPr lang="en-US"/>
        </a:p>
      </dgm:t>
    </dgm:pt>
    <dgm:pt modelId="{0A2551B8-58A8-410F-A644-016174DB0480}" type="sibTrans" cxnId="{BDFE955D-3983-481E-9A81-7226D957F4D5}">
      <dgm:prSet/>
      <dgm:spPr/>
      <dgm:t>
        <a:bodyPr/>
        <a:lstStyle/>
        <a:p>
          <a:endParaRPr lang="en-US"/>
        </a:p>
      </dgm:t>
    </dgm:pt>
    <dgm:pt modelId="{A4684212-0216-4C04-9078-78210CD8CBB0}" type="pres">
      <dgm:prSet presAssocID="{040CA333-FDC6-43B1-8C44-5B762E51D5A1}" presName="root" presStyleCnt="0">
        <dgm:presLayoutVars>
          <dgm:dir/>
          <dgm:resizeHandles val="exact"/>
        </dgm:presLayoutVars>
      </dgm:prSet>
      <dgm:spPr/>
    </dgm:pt>
    <dgm:pt modelId="{B34E3D38-CD43-44F0-A3E2-3F083082D375}" type="pres">
      <dgm:prSet presAssocID="{97425DD9-C53F-42C6-965D-D4B1DC2CD335}" presName="compNode" presStyleCnt="0"/>
      <dgm:spPr/>
    </dgm:pt>
    <dgm:pt modelId="{118DA969-241F-4C61-AA7C-6921F30E4D36}" type="pres">
      <dgm:prSet presAssocID="{97425DD9-C53F-42C6-965D-D4B1DC2CD335}" presName="bgRect" presStyleLbl="bgShp" presStyleIdx="0" presStyleCnt="3"/>
      <dgm:spPr/>
    </dgm:pt>
    <dgm:pt modelId="{15AAD0A1-0611-4787-90C4-C91164452BFE}" type="pres">
      <dgm:prSet presAssocID="{97425DD9-C53F-42C6-965D-D4B1DC2CD33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2E747219-E17A-4DE4-B3F1-58BBE246D675}" type="pres">
      <dgm:prSet presAssocID="{97425DD9-C53F-42C6-965D-D4B1DC2CD335}" presName="spaceRect" presStyleCnt="0"/>
      <dgm:spPr/>
    </dgm:pt>
    <dgm:pt modelId="{A802C293-0C23-4D38-A65B-6D1FAEBCF895}" type="pres">
      <dgm:prSet presAssocID="{97425DD9-C53F-42C6-965D-D4B1DC2CD335}" presName="parTx" presStyleLbl="revTx" presStyleIdx="0" presStyleCnt="3">
        <dgm:presLayoutVars>
          <dgm:chMax val="0"/>
          <dgm:chPref val="0"/>
        </dgm:presLayoutVars>
      </dgm:prSet>
      <dgm:spPr/>
    </dgm:pt>
    <dgm:pt modelId="{495B74B4-DF18-423B-AFD2-4383612E46DE}" type="pres">
      <dgm:prSet presAssocID="{867EDDF8-70E6-4910-B6A3-94D703F60A2F}" presName="sibTrans" presStyleCnt="0"/>
      <dgm:spPr/>
    </dgm:pt>
    <dgm:pt modelId="{D08F5B17-E4AD-4E3F-8E60-76729F6209C9}" type="pres">
      <dgm:prSet presAssocID="{196C2FD8-9B72-44F5-A1C8-30B97025E234}" presName="compNode" presStyleCnt="0"/>
      <dgm:spPr/>
    </dgm:pt>
    <dgm:pt modelId="{4DB09155-FBD3-438C-A135-039ECC3EDCE6}" type="pres">
      <dgm:prSet presAssocID="{196C2FD8-9B72-44F5-A1C8-30B97025E234}" presName="bgRect" presStyleLbl="bgShp" presStyleIdx="1" presStyleCnt="3"/>
      <dgm:spPr/>
    </dgm:pt>
    <dgm:pt modelId="{080BAB64-3C7F-4254-8573-0C90E7B75ABC}" type="pres">
      <dgm:prSet presAssocID="{196C2FD8-9B72-44F5-A1C8-30B97025E23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DF93A03B-E7B4-47BF-8D7C-97D9966C87DA}" type="pres">
      <dgm:prSet presAssocID="{196C2FD8-9B72-44F5-A1C8-30B97025E234}" presName="spaceRect" presStyleCnt="0"/>
      <dgm:spPr/>
    </dgm:pt>
    <dgm:pt modelId="{0584DB94-D6D0-43F1-8E5D-E435ABA82788}" type="pres">
      <dgm:prSet presAssocID="{196C2FD8-9B72-44F5-A1C8-30B97025E234}" presName="parTx" presStyleLbl="revTx" presStyleIdx="1" presStyleCnt="3">
        <dgm:presLayoutVars>
          <dgm:chMax val="0"/>
          <dgm:chPref val="0"/>
        </dgm:presLayoutVars>
      </dgm:prSet>
      <dgm:spPr/>
    </dgm:pt>
    <dgm:pt modelId="{C455C7C4-566F-4C45-A3F7-70A98E43CBD5}" type="pres">
      <dgm:prSet presAssocID="{4B452765-D8AA-4685-89F5-57EB77F60239}" presName="sibTrans" presStyleCnt="0"/>
      <dgm:spPr/>
    </dgm:pt>
    <dgm:pt modelId="{DB8B5C02-15C6-46C6-974B-2DFC0ABFDE70}" type="pres">
      <dgm:prSet presAssocID="{FAA886F3-BD7A-4490-9A44-C9DB054F37DF}" presName="compNode" presStyleCnt="0"/>
      <dgm:spPr/>
    </dgm:pt>
    <dgm:pt modelId="{C19B0108-4A48-42ED-8F62-F2466BAEC1A7}" type="pres">
      <dgm:prSet presAssocID="{FAA886F3-BD7A-4490-9A44-C9DB054F37DF}" presName="bgRect" presStyleLbl="bgShp" presStyleIdx="2" presStyleCnt="3"/>
      <dgm:spPr/>
    </dgm:pt>
    <dgm:pt modelId="{2BFF09A5-7BFD-493D-95DD-A4F70D4A3580}" type="pres">
      <dgm:prSet presAssocID="{FAA886F3-BD7A-4490-9A44-C9DB054F37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D5AA87D-CFA8-4A5C-8F3D-DC7AFF187CF1}" type="pres">
      <dgm:prSet presAssocID="{FAA886F3-BD7A-4490-9A44-C9DB054F37DF}" presName="spaceRect" presStyleCnt="0"/>
      <dgm:spPr/>
    </dgm:pt>
    <dgm:pt modelId="{9AA132F3-0C47-44AF-A687-FBB0EE1B7103}" type="pres">
      <dgm:prSet presAssocID="{FAA886F3-BD7A-4490-9A44-C9DB054F37D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8E09E19-8825-42FA-88CB-DCC033C6BD3E}" type="presOf" srcId="{FAA886F3-BD7A-4490-9A44-C9DB054F37DF}" destId="{9AA132F3-0C47-44AF-A687-FBB0EE1B7103}" srcOrd="0" destOrd="0" presId="urn:microsoft.com/office/officeart/2018/2/layout/IconVerticalSolidList"/>
    <dgm:cxn modelId="{5E84DA3D-67F1-4924-A878-43E631F3A2B2}" type="presOf" srcId="{040CA333-FDC6-43B1-8C44-5B762E51D5A1}" destId="{A4684212-0216-4C04-9078-78210CD8CBB0}" srcOrd="0" destOrd="0" presId="urn:microsoft.com/office/officeart/2018/2/layout/IconVerticalSolidList"/>
    <dgm:cxn modelId="{BDFE955D-3983-481E-9A81-7226D957F4D5}" srcId="{040CA333-FDC6-43B1-8C44-5B762E51D5A1}" destId="{FAA886F3-BD7A-4490-9A44-C9DB054F37DF}" srcOrd="2" destOrd="0" parTransId="{D50006F2-22D2-4282-B3C5-2C394DC7F1CF}" sibTransId="{0A2551B8-58A8-410F-A644-016174DB0480}"/>
    <dgm:cxn modelId="{E8F27162-51D1-4482-8C4A-974C29EA5E0B}" srcId="{040CA333-FDC6-43B1-8C44-5B762E51D5A1}" destId="{97425DD9-C53F-42C6-965D-D4B1DC2CD335}" srcOrd="0" destOrd="0" parTransId="{F0618CA7-2E3A-435C-BB3D-23AEAB9DFE14}" sibTransId="{867EDDF8-70E6-4910-B6A3-94D703F60A2F}"/>
    <dgm:cxn modelId="{7B2E7093-5296-42E2-AA2F-8F336985A84F}" srcId="{040CA333-FDC6-43B1-8C44-5B762E51D5A1}" destId="{196C2FD8-9B72-44F5-A1C8-30B97025E234}" srcOrd="1" destOrd="0" parTransId="{FEB7EA8A-681B-485C-A479-E5F66B07251D}" sibTransId="{4B452765-D8AA-4685-89F5-57EB77F60239}"/>
    <dgm:cxn modelId="{E5CE32A9-7986-4A46-BCCE-55016423C1E0}" type="presOf" srcId="{196C2FD8-9B72-44F5-A1C8-30B97025E234}" destId="{0584DB94-D6D0-43F1-8E5D-E435ABA82788}" srcOrd="0" destOrd="0" presId="urn:microsoft.com/office/officeart/2018/2/layout/IconVerticalSolidList"/>
    <dgm:cxn modelId="{611FD6DA-5E29-4C44-801F-1C446FA54E31}" type="presOf" srcId="{97425DD9-C53F-42C6-965D-D4B1DC2CD335}" destId="{A802C293-0C23-4D38-A65B-6D1FAEBCF895}" srcOrd="0" destOrd="0" presId="urn:microsoft.com/office/officeart/2018/2/layout/IconVerticalSolidList"/>
    <dgm:cxn modelId="{53E7EE4A-9E7D-42A3-BB4C-D66BB31A856C}" type="presParOf" srcId="{A4684212-0216-4C04-9078-78210CD8CBB0}" destId="{B34E3D38-CD43-44F0-A3E2-3F083082D375}" srcOrd="0" destOrd="0" presId="urn:microsoft.com/office/officeart/2018/2/layout/IconVerticalSolidList"/>
    <dgm:cxn modelId="{0817399D-D693-46E0-9720-8CE502DDED29}" type="presParOf" srcId="{B34E3D38-CD43-44F0-A3E2-3F083082D375}" destId="{118DA969-241F-4C61-AA7C-6921F30E4D36}" srcOrd="0" destOrd="0" presId="urn:microsoft.com/office/officeart/2018/2/layout/IconVerticalSolidList"/>
    <dgm:cxn modelId="{CE79C7AE-5C30-4BBB-B5FE-D2B2B513187D}" type="presParOf" srcId="{B34E3D38-CD43-44F0-A3E2-3F083082D375}" destId="{15AAD0A1-0611-4787-90C4-C91164452BFE}" srcOrd="1" destOrd="0" presId="urn:microsoft.com/office/officeart/2018/2/layout/IconVerticalSolidList"/>
    <dgm:cxn modelId="{35548ACC-7D44-4D3E-82A0-45200D71B3AA}" type="presParOf" srcId="{B34E3D38-CD43-44F0-A3E2-3F083082D375}" destId="{2E747219-E17A-4DE4-B3F1-58BBE246D675}" srcOrd="2" destOrd="0" presId="urn:microsoft.com/office/officeart/2018/2/layout/IconVerticalSolidList"/>
    <dgm:cxn modelId="{53ECD5B5-77C8-4E89-85E0-FDD6843B02B7}" type="presParOf" srcId="{B34E3D38-CD43-44F0-A3E2-3F083082D375}" destId="{A802C293-0C23-4D38-A65B-6D1FAEBCF895}" srcOrd="3" destOrd="0" presId="urn:microsoft.com/office/officeart/2018/2/layout/IconVerticalSolidList"/>
    <dgm:cxn modelId="{11CDD020-AEB6-44F7-8CB7-4BC5D715C83E}" type="presParOf" srcId="{A4684212-0216-4C04-9078-78210CD8CBB0}" destId="{495B74B4-DF18-423B-AFD2-4383612E46DE}" srcOrd="1" destOrd="0" presId="urn:microsoft.com/office/officeart/2018/2/layout/IconVerticalSolidList"/>
    <dgm:cxn modelId="{65F8855F-C27E-4E23-92A4-2481B3A5B1F7}" type="presParOf" srcId="{A4684212-0216-4C04-9078-78210CD8CBB0}" destId="{D08F5B17-E4AD-4E3F-8E60-76729F6209C9}" srcOrd="2" destOrd="0" presId="urn:microsoft.com/office/officeart/2018/2/layout/IconVerticalSolidList"/>
    <dgm:cxn modelId="{FBAEB306-496B-4660-B770-E29790695FE4}" type="presParOf" srcId="{D08F5B17-E4AD-4E3F-8E60-76729F6209C9}" destId="{4DB09155-FBD3-438C-A135-039ECC3EDCE6}" srcOrd="0" destOrd="0" presId="urn:microsoft.com/office/officeart/2018/2/layout/IconVerticalSolidList"/>
    <dgm:cxn modelId="{DF06C29D-871B-413D-AC75-D50DDD1584C9}" type="presParOf" srcId="{D08F5B17-E4AD-4E3F-8E60-76729F6209C9}" destId="{080BAB64-3C7F-4254-8573-0C90E7B75ABC}" srcOrd="1" destOrd="0" presId="urn:microsoft.com/office/officeart/2018/2/layout/IconVerticalSolidList"/>
    <dgm:cxn modelId="{ABCD741B-ADD1-464F-81BA-8D24A7B4DE60}" type="presParOf" srcId="{D08F5B17-E4AD-4E3F-8E60-76729F6209C9}" destId="{DF93A03B-E7B4-47BF-8D7C-97D9966C87DA}" srcOrd="2" destOrd="0" presId="urn:microsoft.com/office/officeart/2018/2/layout/IconVerticalSolidList"/>
    <dgm:cxn modelId="{94D0805D-95BC-4104-9E53-8CDD72511DE2}" type="presParOf" srcId="{D08F5B17-E4AD-4E3F-8E60-76729F6209C9}" destId="{0584DB94-D6D0-43F1-8E5D-E435ABA82788}" srcOrd="3" destOrd="0" presId="urn:microsoft.com/office/officeart/2018/2/layout/IconVerticalSolidList"/>
    <dgm:cxn modelId="{172DEBA7-3162-4C12-8C56-CE2F0C4F8FA2}" type="presParOf" srcId="{A4684212-0216-4C04-9078-78210CD8CBB0}" destId="{C455C7C4-566F-4C45-A3F7-70A98E43CBD5}" srcOrd="3" destOrd="0" presId="urn:microsoft.com/office/officeart/2018/2/layout/IconVerticalSolidList"/>
    <dgm:cxn modelId="{925F9B8B-0BF3-42C5-B102-4D121AE4C9F2}" type="presParOf" srcId="{A4684212-0216-4C04-9078-78210CD8CBB0}" destId="{DB8B5C02-15C6-46C6-974B-2DFC0ABFDE70}" srcOrd="4" destOrd="0" presId="urn:microsoft.com/office/officeart/2018/2/layout/IconVerticalSolidList"/>
    <dgm:cxn modelId="{D468D335-276E-4224-9223-DB27AF56DA07}" type="presParOf" srcId="{DB8B5C02-15C6-46C6-974B-2DFC0ABFDE70}" destId="{C19B0108-4A48-42ED-8F62-F2466BAEC1A7}" srcOrd="0" destOrd="0" presId="urn:microsoft.com/office/officeart/2018/2/layout/IconVerticalSolidList"/>
    <dgm:cxn modelId="{075A7E43-FF4B-4F98-9B43-4592602C0DF6}" type="presParOf" srcId="{DB8B5C02-15C6-46C6-974B-2DFC0ABFDE70}" destId="{2BFF09A5-7BFD-493D-95DD-A4F70D4A3580}" srcOrd="1" destOrd="0" presId="urn:microsoft.com/office/officeart/2018/2/layout/IconVerticalSolidList"/>
    <dgm:cxn modelId="{8CBA652C-EA7A-4023-B138-E6E53097626C}" type="presParOf" srcId="{DB8B5C02-15C6-46C6-974B-2DFC0ABFDE70}" destId="{0D5AA87D-CFA8-4A5C-8F3D-DC7AFF187CF1}" srcOrd="2" destOrd="0" presId="urn:microsoft.com/office/officeart/2018/2/layout/IconVerticalSolidList"/>
    <dgm:cxn modelId="{84C18A6F-6C58-4DAB-BFC9-4B9AA5F8F34C}" type="presParOf" srcId="{DB8B5C02-15C6-46C6-974B-2DFC0ABFDE70}" destId="{9AA132F3-0C47-44AF-A687-FBB0EE1B710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527F68-AF43-4AFF-803A-1C541370A80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1C6315B-BF18-4A22-9440-F478EFFF88D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(TL) refers to the time in which an activity can be completed without delaying the project.</a:t>
          </a:r>
          <a:r>
            <a:rPr lang="en-US"/>
            <a:t> </a:t>
          </a:r>
        </a:p>
      </dgm:t>
    </dgm:pt>
    <dgm:pt modelId="{964A7106-208F-44C9-9C15-750C0EAFDE94}" type="parTrans" cxnId="{C794F2D5-DC3F-45B4-A28D-C86E8A760097}">
      <dgm:prSet/>
      <dgm:spPr/>
      <dgm:t>
        <a:bodyPr/>
        <a:lstStyle/>
        <a:p>
          <a:endParaRPr lang="en-US"/>
        </a:p>
      </dgm:t>
    </dgm:pt>
    <dgm:pt modelId="{A82E7D37-4AE6-4ED7-97B5-976E8356CBD4}" type="sibTrans" cxnId="{C794F2D5-DC3F-45B4-A28D-C86E8A760097}">
      <dgm:prSet/>
      <dgm:spPr/>
      <dgm:t>
        <a:bodyPr/>
        <a:lstStyle/>
        <a:p>
          <a:endParaRPr lang="en-US"/>
        </a:p>
      </dgm:t>
    </dgm:pt>
    <dgm:pt modelId="{EA7DC439-628D-4853-AE70-6C3D715D8E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To find the values for each activity’s latest expected completion time (TL), start at activity 8 and set TL equal to the final TE </a:t>
          </a:r>
          <a:endParaRPr lang="en-US"/>
        </a:p>
      </dgm:t>
    </dgm:pt>
    <dgm:pt modelId="{7A41A167-CCC1-40AA-BFE2-944569A1DAA4}" type="parTrans" cxnId="{9E8DCC42-6964-4B50-B827-D70E9189834A}">
      <dgm:prSet/>
      <dgm:spPr/>
      <dgm:t>
        <a:bodyPr/>
        <a:lstStyle/>
        <a:p>
          <a:endParaRPr lang="en-US"/>
        </a:p>
      </dgm:t>
    </dgm:pt>
    <dgm:pt modelId="{E71CBB96-39DB-4D5A-90E9-A4D57499F408}" type="sibTrans" cxnId="{9E8DCC42-6964-4B50-B827-D70E9189834A}">
      <dgm:prSet/>
      <dgm:spPr/>
      <dgm:t>
        <a:bodyPr/>
        <a:lstStyle/>
        <a:p>
          <a:endParaRPr lang="en-US"/>
        </a:p>
      </dgm:t>
    </dgm:pt>
    <dgm:pt modelId="{C64BF355-4BB8-4C74-B3DC-A110FDC7DF51}" type="pres">
      <dgm:prSet presAssocID="{5C527F68-AF43-4AFF-803A-1C541370A80A}" presName="vert0" presStyleCnt="0">
        <dgm:presLayoutVars>
          <dgm:dir/>
          <dgm:animOne val="branch"/>
          <dgm:animLvl val="lvl"/>
        </dgm:presLayoutVars>
      </dgm:prSet>
      <dgm:spPr/>
    </dgm:pt>
    <dgm:pt modelId="{3D62662E-EB0F-45B5-BFED-E639A51C9E57}" type="pres">
      <dgm:prSet presAssocID="{E1C6315B-BF18-4A22-9440-F478EFFF88D6}" presName="thickLine" presStyleLbl="alignNode1" presStyleIdx="0" presStyleCnt="2"/>
      <dgm:spPr/>
    </dgm:pt>
    <dgm:pt modelId="{FCE3F184-3357-44A7-AC5F-A8E38A054ED8}" type="pres">
      <dgm:prSet presAssocID="{E1C6315B-BF18-4A22-9440-F478EFFF88D6}" presName="horz1" presStyleCnt="0"/>
      <dgm:spPr/>
    </dgm:pt>
    <dgm:pt modelId="{53063484-3BF5-494F-9F3C-2C72D01E04BE}" type="pres">
      <dgm:prSet presAssocID="{E1C6315B-BF18-4A22-9440-F478EFFF88D6}" presName="tx1" presStyleLbl="revTx" presStyleIdx="0" presStyleCnt="2"/>
      <dgm:spPr/>
    </dgm:pt>
    <dgm:pt modelId="{F6BB805A-DFFF-4B81-AC8D-9FFA705D2094}" type="pres">
      <dgm:prSet presAssocID="{E1C6315B-BF18-4A22-9440-F478EFFF88D6}" presName="vert1" presStyleCnt="0"/>
      <dgm:spPr/>
    </dgm:pt>
    <dgm:pt modelId="{7F6B09E5-5FED-4145-87EE-1471F0A0A3E2}" type="pres">
      <dgm:prSet presAssocID="{EA7DC439-628D-4853-AE70-6C3D715D8EDA}" presName="thickLine" presStyleLbl="alignNode1" presStyleIdx="1" presStyleCnt="2"/>
      <dgm:spPr/>
    </dgm:pt>
    <dgm:pt modelId="{F0594EEA-E496-4DD9-8709-80D0320C9664}" type="pres">
      <dgm:prSet presAssocID="{EA7DC439-628D-4853-AE70-6C3D715D8EDA}" presName="horz1" presStyleCnt="0"/>
      <dgm:spPr/>
    </dgm:pt>
    <dgm:pt modelId="{699852AE-1016-4D67-BA51-4EFED0E42C78}" type="pres">
      <dgm:prSet presAssocID="{EA7DC439-628D-4853-AE70-6C3D715D8EDA}" presName="tx1" presStyleLbl="revTx" presStyleIdx="1" presStyleCnt="2"/>
      <dgm:spPr/>
    </dgm:pt>
    <dgm:pt modelId="{3A28C67C-BE1B-4E79-B29E-5822F0702689}" type="pres">
      <dgm:prSet presAssocID="{EA7DC439-628D-4853-AE70-6C3D715D8EDA}" presName="vert1" presStyleCnt="0"/>
      <dgm:spPr/>
    </dgm:pt>
  </dgm:ptLst>
  <dgm:cxnLst>
    <dgm:cxn modelId="{DC70B013-281B-45EE-9319-BF977B904A35}" type="presOf" srcId="{E1C6315B-BF18-4A22-9440-F478EFFF88D6}" destId="{53063484-3BF5-494F-9F3C-2C72D01E04BE}" srcOrd="0" destOrd="0" presId="urn:microsoft.com/office/officeart/2008/layout/LinedList"/>
    <dgm:cxn modelId="{D4262020-E6E4-4CA9-A098-4FF9D3915045}" type="presOf" srcId="{5C527F68-AF43-4AFF-803A-1C541370A80A}" destId="{C64BF355-4BB8-4C74-B3DC-A110FDC7DF51}" srcOrd="0" destOrd="0" presId="urn:microsoft.com/office/officeart/2008/layout/LinedList"/>
    <dgm:cxn modelId="{7E3CAF2C-CC3D-4A53-ACCB-54A95E0A06F0}" type="presOf" srcId="{EA7DC439-628D-4853-AE70-6C3D715D8EDA}" destId="{699852AE-1016-4D67-BA51-4EFED0E42C78}" srcOrd="0" destOrd="0" presId="urn:microsoft.com/office/officeart/2008/layout/LinedList"/>
    <dgm:cxn modelId="{9E8DCC42-6964-4B50-B827-D70E9189834A}" srcId="{5C527F68-AF43-4AFF-803A-1C541370A80A}" destId="{EA7DC439-628D-4853-AE70-6C3D715D8EDA}" srcOrd="1" destOrd="0" parTransId="{7A41A167-CCC1-40AA-BFE2-944569A1DAA4}" sibTransId="{E71CBB96-39DB-4D5A-90E9-A4D57499F408}"/>
    <dgm:cxn modelId="{C794F2D5-DC3F-45B4-A28D-C86E8A760097}" srcId="{5C527F68-AF43-4AFF-803A-1C541370A80A}" destId="{E1C6315B-BF18-4A22-9440-F478EFFF88D6}" srcOrd="0" destOrd="0" parTransId="{964A7106-208F-44C9-9C15-750C0EAFDE94}" sibTransId="{A82E7D37-4AE6-4ED7-97B5-976E8356CBD4}"/>
    <dgm:cxn modelId="{0B959487-EF38-4FFE-9DAF-052EDF0534E0}" type="presParOf" srcId="{C64BF355-4BB8-4C74-B3DC-A110FDC7DF51}" destId="{3D62662E-EB0F-45B5-BFED-E639A51C9E57}" srcOrd="0" destOrd="0" presId="urn:microsoft.com/office/officeart/2008/layout/LinedList"/>
    <dgm:cxn modelId="{813CF522-C68A-46CE-BE19-F845D50E135E}" type="presParOf" srcId="{C64BF355-4BB8-4C74-B3DC-A110FDC7DF51}" destId="{FCE3F184-3357-44A7-AC5F-A8E38A054ED8}" srcOrd="1" destOrd="0" presId="urn:microsoft.com/office/officeart/2008/layout/LinedList"/>
    <dgm:cxn modelId="{CDE5A5D3-D2E6-4A55-B1A4-E91F39AB6662}" type="presParOf" srcId="{FCE3F184-3357-44A7-AC5F-A8E38A054ED8}" destId="{53063484-3BF5-494F-9F3C-2C72D01E04BE}" srcOrd="0" destOrd="0" presId="urn:microsoft.com/office/officeart/2008/layout/LinedList"/>
    <dgm:cxn modelId="{C25E5387-CBF6-4934-8F44-6BEC8C4F86EA}" type="presParOf" srcId="{FCE3F184-3357-44A7-AC5F-A8E38A054ED8}" destId="{F6BB805A-DFFF-4B81-AC8D-9FFA705D2094}" srcOrd="1" destOrd="0" presId="urn:microsoft.com/office/officeart/2008/layout/LinedList"/>
    <dgm:cxn modelId="{AA1B79D5-717C-4F7D-8BA3-94B2E100E266}" type="presParOf" srcId="{C64BF355-4BB8-4C74-B3DC-A110FDC7DF51}" destId="{7F6B09E5-5FED-4145-87EE-1471F0A0A3E2}" srcOrd="2" destOrd="0" presId="urn:microsoft.com/office/officeart/2008/layout/LinedList"/>
    <dgm:cxn modelId="{4DCFB519-3AEF-4934-A1DF-6A6349E76B9C}" type="presParOf" srcId="{C64BF355-4BB8-4C74-B3DC-A110FDC7DF51}" destId="{F0594EEA-E496-4DD9-8709-80D0320C9664}" srcOrd="3" destOrd="0" presId="urn:microsoft.com/office/officeart/2008/layout/LinedList"/>
    <dgm:cxn modelId="{A350FC28-CE79-405C-9670-0144135F81AE}" type="presParOf" srcId="{F0594EEA-E496-4DD9-8709-80D0320C9664}" destId="{699852AE-1016-4D67-BA51-4EFED0E42C78}" srcOrd="0" destOrd="0" presId="urn:microsoft.com/office/officeart/2008/layout/LinedList"/>
    <dgm:cxn modelId="{20BA71E9-A1E7-4A67-B7C1-649E2F6B8AAC}" type="presParOf" srcId="{F0594EEA-E496-4DD9-8709-80D0320C9664}" destId="{3A28C67C-BE1B-4E79-B29E-5822F070268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BB6992-6277-4D04-AA60-AFFCA7C81714}">
      <dsp:nvSpPr>
        <dsp:cNvPr id="0" name=""/>
        <dsp:cNvSpPr/>
      </dsp:nvSpPr>
      <dsp:spPr>
        <a:xfrm>
          <a:off x="0" y="3410021"/>
          <a:ext cx="5098256" cy="22373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PERT (Program Evaluation Review Technique) chart is a graphical depiction of project task activities and their inter-relationships). </a:t>
          </a:r>
          <a:r>
            <a:rPr lang="en-US" sz="2400" kern="1200"/>
            <a:t> </a:t>
          </a:r>
        </a:p>
      </dsp:txBody>
      <dsp:txXfrm>
        <a:off x="0" y="3410021"/>
        <a:ext cx="5098256" cy="2237343"/>
      </dsp:txXfrm>
    </dsp:sp>
    <dsp:sp modelId="{0A054E51-2B42-43CF-BB9C-CC17206A4199}">
      <dsp:nvSpPr>
        <dsp:cNvPr id="0" name=""/>
        <dsp:cNvSpPr/>
      </dsp:nvSpPr>
      <dsp:spPr>
        <a:xfrm rot="10800000">
          <a:off x="0" y="2547"/>
          <a:ext cx="5098256" cy="3441033"/>
        </a:xfrm>
        <a:prstGeom prst="upArrowCallou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Gantt chart is a graphical representation of a project that shows each task activity as a horizontal bar whose length is proportional to its time for completion.</a:t>
          </a:r>
          <a:endParaRPr lang="en-US" sz="2400" kern="1200"/>
        </a:p>
      </dsp:txBody>
      <dsp:txXfrm rot="10800000">
        <a:off x="0" y="2547"/>
        <a:ext cx="5098256" cy="22358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DE9254-1175-4F27-8AC6-8C5392663675}">
      <dsp:nvSpPr>
        <dsp:cNvPr id="0" name=""/>
        <dsp:cNvSpPr/>
      </dsp:nvSpPr>
      <dsp:spPr>
        <a:xfrm>
          <a:off x="0" y="689"/>
          <a:ext cx="5098256" cy="16138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E5C3C-5EB6-4BA3-8326-FF920656DEDD}">
      <dsp:nvSpPr>
        <dsp:cNvPr id="0" name=""/>
        <dsp:cNvSpPr/>
      </dsp:nvSpPr>
      <dsp:spPr>
        <a:xfrm>
          <a:off x="488194" y="363809"/>
          <a:ext cx="887626" cy="8876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F6E4DC-7D29-4715-927E-E23DC27B5935}">
      <dsp:nvSpPr>
        <dsp:cNvPr id="0" name=""/>
        <dsp:cNvSpPr/>
      </dsp:nvSpPr>
      <dsp:spPr>
        <a:xfrm>
          <a:off x="1864015" y="689"/>
          <a:ext cx="3234240" cy="161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801" tIns="170801" rIns="170801" bIns="17080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optimistic (o) and pessimistic (p) times reflect the minimum and maximum possible periods of time for an activity to be completed.</a:t>
          </a:r>
          <a:endParaRPr lang="en-US" sz="1800" kern="1200"/>
        </a:p>
      </dsp:txBody>
      <dsp:txXfrm>
        <a:off x="1864015" y="689"/>
        <a:ext cx="3234240" cy="1613866"/>
      </dsp:txXfrm>
    </dsp:sp>
    <dsp:sp modelId="{F8324B06-0CDF-49DB-8FDE-22E7FC5D8638}">
      <dsp:nvSpPr>
        <dsp:cNvPr id="0" name=""/>
        <dsp:cNvSpPr/>
      </dsp:nvSpPr>
      <dsp:spPr>
        <a:xfrm>
          <a:off x="0" y="2018022"/>
          <a:ext cx="5098256" cy="16138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5A6FEF-7302-4584-8B36-5961A5652918}">
      <dsp:nvSpPr>
        <dsp:cNvPr id="0" name=""/>
        <dsp:cNvSpPr/>
      </dsp:nvSpPr>
      <dsp:spPr>
        <a:xfrm>
          <a:off x="488194" y="2381142"/>
          <a:ext cx="887626" cy="8876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A3C0C-AE89-4522-A990-4B32B7EBBCA2}">
      <dsp:nvSpPr>
        <dsp:cNvPr id="0" name=""/>
        <dsp:cNvSpPr/>
      </dsp:nvSpPr>
      <dsp:spPr>
        <a:xfrm>
          <a:off x="1864015" y="2018022"/>
          <a:ext cx="3234240" cy="161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801" tIns="170801" rIns="170801" bIns="17080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realistic time (r) reflects the planner’s “best guess” </a:t>
          </a:r>
          <a:endParaRPr lang="en-US" sz="1800" kern="1200"/>
        </a:p>
      </dsp:txBody>
      <dsp:txXfrm>
        <a:off x="1864015" y="2018022"/>
        <a:ext cx="3234240" cy="1613866"/>
      </dsp:txXfrm>
    </dsp:sp>
    <dsp:sp modelId="{B53A8539-8DBC-4D0D-9585-09B7AD66844D}">
      <dsp:nvSpPr>
        <dsp:cNvPr id="0" name=""/>
        <dsp:cNvSpPr/>
      </dsp:nvSpPr>
      <dsp:spPr>
        <a:xfrm>
          <a:off x="0" y="4035355"/>
          <a:ext cx="5098256" cy="16138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2D8525-9537-47BD-913C-E7D97805F9F8}">
      <dsp:nvSpPr>
        <dsp:cNvPr id="0" name=""/>
        <dsp:cNvSpPr/>
      </dsp:nvSpPr>
      <dsp:spPr>
        <a:xfrm>
          <a:off x="488194" y="4398475"/>
          <a:ext cx="887626" cy="8876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526BC-66B4-4B23-8884-30DC498E2755}">
      <dsp:nvSpPr>
        <dsp:cNvPr id="0" name=""/>
        <dsp:cNvSpPr/>
      </dsp:nvSpPr>
      <dsp:spPr>
        <a:xfrm>
          <a:off x="1864015" y="4035355"/>
          <a:ext cx="3234240" cy="16138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801" tIns="170801" rIns="170801" bIns="170801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From this an estimated time (ET) can be calculated</a:t>
          </a:r>
          <a:r>
            <a:rPr lang="en-US" sz="1800" kern="1200"/>
            <a:t> </a:t>
          </a:r>
        </a:p>
      </dsp:txBody>
      <dsp:txXfrm>
        <a:off x="1864015" y="4035355"/>
        <a:ext cx="3234240" cy="16138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8DA969-241F-4C61-AA7C-6921F30E4D36}">
      <dsp:nvSpPr>
        <dsp:cNvPr id="0" name=""/>
        <dsp:cNvSpPr/>
      </dsp:nvSpPr>
      <dsp:spPr>
        <a:xfrm>
          <a:off x="0" y="462"/>
          <a:ext cx="7543800" cy="108147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AAD0A1-0611-4787-90C4-C91164452BFE}">
      <dsp:nvSpPr>
        <dsp:cNvPr id="0" name=""/>
        <dsp:cNvSpPr/>
      </dsp:nvSpPr>
      <dsp:spPr>
        <a:xfrm>
          <a:off x="327145" y="243793"/>
          <a:ext cx="594810" cy="5948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02C293-0C23-4D38-A65B-6D1FAEBCF895}">
      <dsp:nvSpPr>
        <dsp:cNvPr id="0" name=""/>
        <dsp:cNvSpPr/>
      </dsp:nvSpPr>
      <dsp:spPr>
        <a:xfrm>
          <a:off x="1249101" y="462"/>
          <a:ext cx="6294698" cy="1081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56" tIns="114456" rIns="114456" bIns="114456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Calculate each activities earliest and latest expected completion time.</a:t>
          </a:r>
          <a:endParaRPr lang="en-US" sz="2100" kern="1200"/>
        </a:p>
      </dsp:txBody>
      <dsp:txXfrm>
        <a:off x="1249101" y="462"/>
        <a:ext cx="6294698" cy="1081473"/>
      </dsp:txXfrm>
    </dsp:sp>
    <dsp:sp modelId="{4DB09155-FBD3-438C-A135-039ECC3EDCE6}">
      <dsp:nvSpPr>
        <dsp:cNvPr id="0" name=""/>
        <dsp:cNvSpPr/>
      </dsp:nvSpPr>
      <dsp:spPr>
        <a:xfrm>
          <a:off x="0" y="1352303"/>
          <a:ext cx="7543800" cy="10814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0BAB64-3C7F-4254-8573-0C90E7B75ABC}">
      <dsp:nvSpPr>
        <dsp:cNvPr id="0" name=""/>
        <dsp:cNvSpPr/>
      </dsp:nvSpPr>
      <dsp:spPr>
        <a:xfrm>
          <a:off x="327145" y="1595634"/>
          <a:ext cx="594810" cy="5948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84DB94-D6D0-43F1-8E5D-E435ABA82788}">
      <dsp:nvSpPr>
        <dsp:cNvPr id="0" name=""/>
        <dsp:cNvSpPr/>
      </dsp:nvSpPr>
      <dsp:spPr>
        <a:xfrm>
          <a:off x="1249101" y="1352303"/>
          <a:ext cx="6294698" cy="1081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56" tIns="114456" rIns="114456" bIns="114456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TE  = the sum of the estimated time (ET) for each activity from left to right. </a:t>
          </a:r>
          <a:endParaRPr lang="en-US" sz="2100" kern="1200"/>
        </a:p>
      </dsp:txBody>
      <dsp:txXfrm>
        <a:off x="1249101" y="1352303"/>
        <a:ext cx="6294698" cy="1081473"/>
      </dsp:txXfrm>
    </dsp:sp>
    <dsp:sp modelId="{C19B0108-4A48-42ED-8F62-F2466BAEC1A7}">
      <dsp:nvSpPr>
        <dsp:cNvPr id="0" name=""/>
        <dsp:cNvSpPr/>
      </dsp:nvSpPr>
      <dsp:spPr>
        <a:xfrm>
          <a:off x="0" y="2704144"/>
          <a:ext cx="7543800" cy="108147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FF09A5-7BFD-493D-95DD-A4F70D4A3580}">
      <dsp:nvSpPr>
        <dsp:cNvPr id="0" name=""/>
        <dsp:cNvSpPr/>
      </dsp:nvSpPr>
      <dsp:spPr>
        <a:xfrm>
          <a:off x="327145" y="2947476"/>
          <a:ext cx="594810" cy="5948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A132F3-0C47-44AF-A687-FBB0EE1B7103}">
      <dsp:nvSpPr>
        <dsp:cNvPr id="0" name=""/>
        <dsp:cNvSpPr/>
      </dsp:nvSpPr>
      <dsp:spPr>
        <a:xfrm>
          <a:off x="1249101" y="2704144"/>
          <a:ext cx="6294698" cy="10814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456" tIns="114456" rIns="114456" bIns="114456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If two or more activities precede an activity, the largest expected completion time of these activities is used</a:t>
          </a:r>
          <a:r>
            <a:rPr lang="en-US" sz="2100" kern="1200"/>
            <a:t> </a:t>
          </a:r>
        </a:p>
      </dsp:txBody>
      <dsp:txXfrm>
        <a:off x="1249101" y="2704144"/>
        <a:ext cx="6294698" cy="10814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62662E-EB0F-45B5-BFED-E639A51C9E57}">
      <dsp:nvSpPr>
        <dsp:cNvPr id="0" name=""/>
        <dsp:cNvSpPr/>
      </dsp:nvSpPr>
      <dsp:spPr>
        <a:xfrm>
          <a:off x="0" y="0"/>
          <a:ext cx="50982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063484-3BF5-494F-9F3C-2C72D01E04BE}">
      <dsp:nvSpPr>
        <dsp:cNvPr id="0" name=""/>
        <dsp:cNvSpPr/>
      </dsp:nvSpPr>
      <dsp:spPr>
        <a:xfrm>
          <a:off x="0" y="0"/>
          <a:ext cx="5098256" cy="2824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(TL) refers to the time in which an activity can be completed without delaying the project.</a:t>
          </a:r>
          <a:r>
            <a:rPr lang="en-US" sz="3300" kern="1200"/>
            <a:t> </a:t>
          </a:r>
        </a:p>
      </dsp:txBody>
      <dsp:txXfrm>
        <a:off x="0" y="0"/>
        <a:ext cx="5098256" cy="2824955"/>
      </dsp:txXfrm>
    </dsp:sp>
    <dsp:sp modelId="{7F6B09E5-5FED-4145-87EE-1471F0A0A3E2}">
      <dsp:nvSpPr>
        <dsp:cNvPr id="0" name=""/>
        <dsp:cNvSpPr/>
      </dsp:nvSpPr>
      <dsp:spPr>
        <a:xfrm>
          <a:off x="0" y="2824955"/>
          <a:ext cx="5098256" cy="0"/>
        </a:xfrm>
        <a:prstGeom prst="line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accent2">
              <a:hueOff val="39038"/>
              <a:satOff val="-26876"/>
              <a:lumOff val="-6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852AE-1016-4D67-BA51-4EFED0E42C78}">
      <dsp:nvSpPr>
        <dsp:cNvPr id="0" name=""/>
        <dsp:cNvSpPr/>
      </dsp:nvSpPr>
      <dsp:spPr>
        <a:xfrm>
          <a:off x="0" y="2824955"/>
          <a:ext cx="5098256" cy="2824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To find the values for each activity’s latest expected completion time (TL), start at activity 8 and set TL equal to the final TE </a:t>
          </a:r>
          <a:endParaRPr lang="en-US" sz="3300" kern="1200"/>
        </a:p>
      </dsp:txBody>
      <dsp:txXfrm>
        <a:off x="0" y="2824955"/>
        <a:ext cx="5098256" cy="28249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3DBE0E2-EB9C-4705-84FA-A5A13FB2B6FD}" type="datetimeFigureOut">
              <a:rPr lang="en-GB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840F290-175C-488B-A523-6BFABD664BF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87042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D0FB3BA-1C2F-43DC-A41B-7A15C6FC840E}" type="datetimeFigureOut">
              <a:rPr lang="en-GB" smtClean="0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3D31CEF-5554-4DD9-91C2-A800DCAEE0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2928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3/14/2022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3E9B13-5478-48D7-9653-8888F2514AC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676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AEA5A05-87D0-4C14-9678-88C07DC11F10}" type="datetimeFigureOut">
              <a:rPr lang="en-GB" smtClean="0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B30C26-A95B-469D-BD74-35AB53D841B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7360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8C5BF0-24FD-4039-8C8A-30844E6A5E82}" type="datetimeFigureOut">
              <a:rPr lang="en-GB" smtClean="0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5F91B6-4472-4F47-857E-9ACDFFFBAD3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7834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3459C59-034A-482C-B619-39AF2716EF0A}" type="datetimeFigureOut">
              <a:rPr lang="en-GB" smtClean="0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0B1907-1372-488B-8CEB-B990FDA0576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664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797DA14-0414-4CED-BA31-60EDCC1C8FA3}" type="datetimeFigureOut">
              <a:rPr lang="en-GB" smtClean="0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64F8237-6D22-4A59-BBBB-D9785E6C1A7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272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3AC55B-CA77-4CD0-9B6C-FBE09A5D0307}" type="datetimeFigureOut">
              <a:rPr lang="en-GB" smtClean="0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2CC4C8-1B70-47C1-80FA-977FDD53F03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332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6E6A0E6A-C000-4515-9E6D-4017D0C13439}" type="datetimeFigureOut">
              <a:rPr lang="en-GB" smtClean="0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E5665FE-266D-4F21-B72F-A4D84639D9C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099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9B474CF-659B-43CA-AB8C-D809314D6009}" type="datetimeFigureOut">
              <a:rPr lang="en-GB" smtClean="0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BBC999-4736-42C2-89E9-AB945165306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1565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8A3199-9BA4-45E8-8520-37099FC88810}" type="datetimeFigureOut">
              <a:rPr lang="en-GB" smtClean="0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967C867-A420-49B8-853C-2BDF8CC7FFF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536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0B1D3A-A7B0-46E9-ACDA-8BBD3BA14082}" type="datetimeFigureOut">
              <a:rPr lang="en-GB" smtClean="0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C52F56-B33C-4AD9-AF79-1B56E3F3D28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2356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>
            <a:normAutofit/>
          </a:bodyPr>
          <a:lstStyle/>
          <a:p>
            <a:pPr lvl="0"/>
            <a:endParaRPr lang="en-GB" noProof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B3CE8-A295-4E6B-804E-A4E8060294B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236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9B474CF-659B-43CA-AB8C-D809314D6009}" type="datetimeFigureOut">
              <a:rPr lang="en-GB" smtClean="0"/>
              <a:pPr>
                <a:defRPr/>
              </a:pPr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3BBC999-4736-42C2-89E9-AB945165306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403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8" r:id="rId1"/>
    <p:sldLayoutId id="2147483859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  <p:sldLayoutId id="2147483869" r:id="rId12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Project management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u="sng" dirty="0"/>
              <a:t>REPRESENTING PROJECT PLANS</a:t>
            </a:r>
            <a:endParaRPr lang="en-GB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>
                <a:solidFill>
                  <a:srgbClr val="FFFFFF"/>
                </a:solidFill>
              </a:rPr>
              <a:t>Gantt and PERT charts</a:t>
            </a:r>
            <a:endParaRPr lang="en-US" sz="3100">
              <a:solidFill>
                <a:srgbClr val="FFFFFF"/>
              </a:solidFill>
            </a:endParaRP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1268" name="Rectangle 3">
            <a:extLst>
              <a:ext uri="{FF2B5EF4-FFF2-40B4-BE49-F238E27FC236}">
                <a16:creationId xmlns:a16="http://schemas.microsoft.com/office/drawing/2014/main" id="{95370C65-3622-8B95-4BB5-218A605059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8474493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9025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>
                <a:solidFill>
                  <a:srgbClr val="FFFFFF"/>
                </a:solidFill>
              </a:rPr>
              <a:t>Pert charts</a:t>
            </a:r>
            <a:endParaRPr lang="en-US" sz="3100">
              <a:solidFill>
                <a:srgbClr val="FFFFFF"/>
              </a:solidFill>
            </a:endParaRP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r>
              <a:rPr lang="en-GB" altLang="en-US"/>
              <a:t>PERT is one of the most widely used and best known and requires that a project have</a:t>
            </a:r>
            <a:endParaRPr lang="en-US" altLang="en-US"/>
          </a:p>
          <a:p>
            <a:pPr lvl="1"/>
            <a:r>
              <a:rPr lang="en-GB" altLang="en-US"/>
              <a:t>Well-defined activities that have a clear beginning and end point</a:t>
            </a:r>
          </a:p>
          <a:p>
            <a:pPr lvl="1"/>
            <a:r>
              <a:rPr lang="en-GB" altLang="en-US"/>
              <a:t>Activities that can be worked on independently of other activities</a:t>
            </a:r>
          </a:p>
          <a:p>
            <a:pPr lvl="1"/>
            <a:r>
              <a:rPr lang="en-GB" altLang="en-US"/>
              <a:t>Activities that are ordered</a:t>
            </a:r>
          </a:p>
          <a:p>
            <a:pPr lvl="1"/>
            <a:r>
              <a:rPr lang="en-GB" altLang="en-US"/>
              <a:t>Activities that when completed serve the purpose of the project</a:t>
            </a:r>
            <a:endParaRPr lang="en-US" altLang="en-US"/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10212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4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8" name="Rectangle 137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886200" y="634946"/>
            <a:ext cx="4776107" cy="1450757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400"/>
              <a:t>Tasks in project planning and management</a:t>
            </a:r>
            <a:br>
              <a:rPr lang="en-US" sz="3400"/>
            </a:br>
            <a:endParaRPr lang="en-US" sz="3400"/>
          </a:p>
        </p:txBody>
      </p:sp>
      <p:pic>
        <p:nvPicPr>
          <p:cNvPr id="13316" name="Picture 13315" descr="Person watching empty phone">
            <a:extLst>
              <a:ext uri="{FF2B5EF4-FFF2-40B4-BE49-F238E27FC236}">
                <a16:creationId xmlns:a16="http://schemas.microsoft.com/office/drawing/2014/main" id="{74016CD6-5635-7232-1280-F5B479EEAA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621" r="17464" b="1"/>
          <a:stretch/>
        </p:blipFill>
        <p:spPr>
          <a:xfrm>
            <a:off x="20" y="-12128"/>
            <a:ext cx="3490702" cy="6870127"/>
          </a:xfrm>
          <a:prstGeom prst="rect">
            <a:avLst/>
          </a:prstGeom>
        </p:spPr>
      </p:pic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65712" y="2085703"/>
            <a:ext cx="4628015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4" name="Rectangle 3"/>
          <p:cNvSpPr>
            <a:spLocks noGrp="1" noChangeArrowheads="1"/>
          </p:cNvSpPr>
          <p:nvPr>
            <p:ph idx="1"/>
          </p:nvPr>
        </p:nvSpPr>
        <p:spPr>
          <a:xfrm>
            <a:off x="3886200" y="2198914"/>
            <a:ext cx="4776107" cy="3670180"/>
          </a:xfrm>
        </p:spPr>
        <p:txBody>
          <a:bodyPr>
            <a:normAutofit/>
          </a:bodyPr>
          <a:lstStyle/>
          <a:p>
            <a:r>
              <a:rPr lang="en-GB" altLang="en-US" b="1" i="1"/>
              <a:t>Identify each activity to be completed in the project. </a:t>
            </a:r>
            <a:endParaRPr lang="en-US" altLang="en-US"/>
          </a:p>
          <a:p>
            <a:pPr lvl="1"/>
            <a:r>
              <a:rPr lang="en-GB" altLang="en-US"/>
              <a:t>• Requirements collection</a:t>
            </a:r>
          </a:p>
          <a:p>
            <a:pPr lvl="1"/>
            <a:r>
              <a:rPr lang="en-GB" altLang="en-US"/>
              <a:t>• Screen design</a:t>
            </a:r>
          </a:p>
          <a:p>
            <a:pPr lvl="1"/>
            <a:r>
              <a:rPr lang="en-GB" altLang="en-US"/>
              <a:t>• Report design</a:t>
            </a:r>
          </a:p>
          <a:p>
            <a:pPr lvl="1"/>
            <a:r>
              <a:rPr lang="en-GB" altLang="en-US"/>
              <a:t>• Database construction</a:t>
            </a:r>
          </a:p>
          <a:p>
            <a:pPr lvl="1"/>
            <a:r>
              <a:rPr lang="en-GB" altLang="en-US"/>
              <a:t>• Software programming</a:t>
            </a:r>
          </a:p>
          <a:p>
            <a:pPr lvl="1"/>
            <a:r>
              <a:rPr lang="en-GB" altLang="en-US"/>
              <a:t>• System testing</a:t>
            </a:r>
          </a:p>
          <a:p>
            <a:pPr lvl="1"/>
            <a:r>
              <a:rPr lang="en-GB" altLang="en-US"/>
              <a:t>• User documentation creation</a:t>
            </a:r>
          </a:p>
          <a:p>
            <a:pPr lvl="1"/>
            <a:r>
              <a:rPr lang="en-GB" altLang="en-US"/>
              <a:t>• System installation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77733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 i="1">
                <a:solidFill>
                  <a:srgbClr val="FFFFFF"/>
                </a:solidFill>
              </a:rPr>
              <a:t>Determine time estimates and calculate the expected completion time for each activity.</a:t>
            </a:r>
            <a:endParaRPr lang="en-US" sz="3100" i="1">
              <a:solidFill>
                <a:srgbClr val="FFFFFF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4340" name="Rectangle 3">
            <a:extLst>
              <a:ext uri="{FF2B5EF4-FFF2-40B4-BE49-F238E27FC236}">
                <a16:creationId xmlns:a16="http://schemas.microsoft.com/office/drawing/2014/main" id="{7ED9F98D-CBFE-142E-45E0-3E05EE726C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5201174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6193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605896"/>
            <a:ext cx="2313633" cy="5646208"/>
          </a:xfr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>
                <a:solidFill>
                  <a:srgbClr val="FFFFFF"/>
                </a:solidFill>
              </a:rPr>
              <a:t>Estimating time of tasks</a:t>
            </a:r>
            <a:endParaRPr lang="en-US" sz="3100">
              <a:solidFill>
                <a:srgbClr val="FFFFFF"/>
              </a:solidFill>
            </a:endParaRP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362" name="Rectangle 3"/>
          <p:cNvSpPr>
            <a:spLocks noGrp="1" noChangeArrowheads="1"/>
          </p:cNvSpPr>
          <p:nvPr>
            <p:ph idx="1"/>
          </p:nvPr>
        </p:nvSpPr>
        <p:spPr>
          <a:xfrm>
            <a:off x="3556512" y="605896"/>
            <a:ext cx="4810247" cy="5646208"/>
          </a:xfrm>
        </p:spPr>
        <p:txBody>
          <a:bodyPr anchor="ctr">
            <a:normAutofit/>
          </a:bodyPr>
          <a:lstStyle/>
          <a:p>
            <a:r>
              <a:rPr lang="en-GB" altLang="en-US" b="1"/>
              <a:t>ET = </a:t>
            </a:r>
            <a:r>
              <a:rPr lang="en-GB" altLang="en-US" b="1" u="sng"/>
              <a:t>o + 4r + p</a:t>
            </a:r>
            <a:endParaRPr lang="en-GB" altLang="en-US" b="1"/>
          </a:p>
          <a:p>
            <a:pPr>
              <a:buFont typeface="Wingdings" pitchFamily="2" charset="2"/>
              <a:buNone/>
            </a:pPr>
            <a:r>
              <a:rPr lang="en-GB" altLang="en-US" b="1"/>
              <a:t>                  6</a:t>
            </a:r>
          </a:p>
          <a:p>
            <a:r>
              <a:rPr lang="en-GB" altLang="en-US"/>
              <a:t>where</a:t>
            </a:r>
          </a:p>
          <a:p>
            <a:pPr lvl="1"/>
            <a:r>
              <a:rPr lang="en-GB" altLang="en-US"/>
              <a:t>ET = estimated time for the completion for an activity</a:t>
            </a:r>
          </a:p>
          <a:p>
            <a:pPr lvl="1"/>
            <a:r>
              <a:rPr lang="en-GB" altLang="en-US"/>
              <a:t>o = optimistic completion time for an activity</a:t>
            </a:r>
          </a:p>
          <a:p>
            <a:pPr lvl="1"/>
            <a:r>
              <a:rPr lang="en-GB" altLang="en-US"/>
              <a:t>r	realistic completion lime for an activity</a:t>
            </a:r>
          </a:p>
          <a:p>
            <a:pPr lvl="1"/>
            <a:r>
              <a:rPr lang="en-GB" altLang="en-US"/>
              <a:t>p	pessimistic completion lime for an activity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0000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Rectangle 117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9144000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2" name="Straight Connector 121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610" name="Rectangle 298"/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Calculating estimated time</a:t>
            </a:r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3617" name="Group 30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90962492"/>
              </p:ext>
            </p:extLst>
          </p:nvPr>
        </p:nvGraphicFramePr>
        <p:xfrm>
          <a:off x="3556397" y="1636980"/>
          <a:ext cx="5098259" cy="3655483"/>
        </p:xfrm>
        <a:graphic>
          <a:graphicData uri="http://schemas.openxmlformats.org/drawingml/2006/table">
            <a:tbl>
              <a:tblPr firstRow="1" bandRow="1"/>
              <a:tblGrid>
                <a:gridCol w="278280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44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449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4449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81956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4117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01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Analysis of requirements 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5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9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1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Screen design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01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Report design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01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construction of a database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01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Software programming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1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testing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01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User documentation creation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0178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installation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8173" marR="118173" marT="59086" marB="5908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84799451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Rectangle 75">
            <a:extLst>
              <a:ext uri="{FF2B5EF4-FFF2-40B4-BE49-F238E27FC236}">
                <a16:creationId xmlns:a16="http://schemas.microsoft.com/office/drawing/2014/main" id="{7D379150-F6B4-45C8-BE10-6B278AD4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5FFCF544-A370-4A5D-A95F-CA6E0E719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9144000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6EEB3B97-A638-498B-8083-54191CE71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2" name="Rectangle 81">
            <a:extLst>
              <a:ext uri="{FF2B5EF4-FFF2-40B4-BE49-F238E27FC236}">
                <a16:creationId xmlns:a16="http://schemas.microsoft.com/office/drawing/2014/main" id="{44CC594A-A820-450F-B363-C19201FCF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59FAB3DA-E9ED-4574-ABCC-378BC0FF1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21038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Calculating estimated time</a:t>
            </a: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53B8D6B0-55D6-48DC-86D8-FD95D5F11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6390" name="Group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48181510"/>
              </p:ext>
            </p:extLst>
          </p:nvPr>
        </p:nvGraphicFramePr>
        <p:xfrm>
          <a:off x="3556512" y="1610663"/>
          <a:ext cx="5098565" cy="3636677"/>
        </p:xfrm>
        <a:graphic>
          <a:graphicData uri="http://schemas.openxmlformats.org/drawingml/2006/table">
            <a:tbl>
              <a:tblPr firstRow="1" bandRow="1"/>
              <a:tblGrid>
                <a:gridCol w="27684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16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16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416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0498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389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9972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Analysis of requirements 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5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9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9972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Screen design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9972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Report design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972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construction of a database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9972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Software programming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5.5 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9972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testing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972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User documentation creation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9972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• System installation</a:t>
                      </a:r>
                      <a:endParaRPr kumimoji="0" lang="en-GB" sz="2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5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5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17565" marR="117565" marT="58782" marB="58782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5670117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Rectangle 107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9144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9144000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2" name="Straight Connector 111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4" name="Rectangle 113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3100" i="1">
                <a:solidFill>
                  <a:srgbClr val="FFFFFF"/>
                </a:solidFill>
              </a:rPr>
              <a:t>Determine the sequence of the activities and precedence relationships among all the activities by constructing a Gantt and PERT chart</a:t>
            </a:r>
            <a:r>
              <a:rPr lang="en-US" sz="3100">
                <a:solidFill>
                  <a:srgbClr val="FFFFFF"/>
                </a:solidFill>
              </a:rPr>
              <a:t>. </a:t>
            </a:r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17510" name="Group 102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93770029"/>
              </p:ext>
            </p:extLst>
          </p:nvPr>
        </p:nvGraphicFramePr>
        <p:xfrm>
          <a:off x="3556397" y="1138527"/>
          <a:ext cx="5098257" cy="4652391"/>
        </p:xfrm>
        <a:graphic>
          <a:graphicData uri="http://schemas.openxmlformats.org/drawingml/2006/table">
            <a:tbl>
              <a:tblPr firstRow="1" bandRow="1"/>
              <a:tblGrid>
                <a:gridCol w="33272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709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48431">
                <a:tc>
                  <a:txBody>
                    <a:bodyPr/>
                    <a:lstStyle/>
                    <a:p>
                      <a:pPr marL="0" marR="0" lvl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Activity</a:t>
                      </a:r>
                      <a:endParaRPr kumimoji="0" lang="en-US" sz="21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1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Preceding Activity</a:t>
                      </a:r>
                      <a:endParaRPr kumimoji="0" lang="en-US" sz="21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5495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5495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5495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5495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2,3 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5495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75495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5495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5495">
                <a:tc>
                  <a:txBody>
                    <a:bodyPr/>
                    <a:lstStyle/>
                    <a:p>
                      <a:pPr marL="533400" marR="0" lvl="0" indent="-5334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5,7 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139851" marR="139851" marT="69926" marB="69926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597405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822960" y="286603"/>
            <a:ext cx="7543800" cy="1450757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i="1"/>
              <a:t>Determine the critical path</a:t>
            </a:r>
            <a:r>
              <a:rPr lang="en-GB"/>
              <a:t>. </a:t>
            </a:r>
            <a:endParaRPr lang="en-US"/>
          </a:p>
        </p:txBody>
      </p:sp>
      <p:graphicFrame>
        <p:nvGraphicFramePr>
          <p:cNvPr id="19460" name="Rectangle 3">
            <a:extLst>
              <a:ext uri="{FF2B5EF4-FFF2-40B4-BE49-F238E27FC236}">
                <a16:creationId xmlns:a16="http://schemas.microsoft.com/office/drawing/2014/main" id="{E9680F5D-E5BE-389C-903C-3C5357A882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712981"/>
              </p:ext>
            </p:extLst>
          </p:nvPr>
        </p:nvGraphicFramePr>
        <p:xfrm>
          <a:off x="822722" y="2098515"/>
          <a:ext cx="75438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27864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2352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T</a:t>
            </a:r>
            <a:r>
              <a:rPr lang="en-GB" sz="1800" dirty="0"/>
              <a:t>E</a:t>
            </a:r>
            <a:endParaRPr lang="en-US" sz="1800" dirty="0"/>
          </a:p>
        </p:txBody>
      </p:sp>
      <p:graphicFrame>
        <p:nvGraphicFramePr>
          <p:cNvPr id="22764" name="Group 23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418040023"/>
              </p:ext>
            </p:extLst>
          </p:nvPr>
        </p:nvGraphicFramePr>
        <p:xfrm>
          <a:off x="683568" y="1124744"/>
          <a:ext cx="8229600" cy="3886202"/>
        </p:xfrm>
        <a:graphic>
          <a:graphicData uri="http://schemas.openxmlformats.org/drawingml/2006/table">
            <a:tbl>
              <a:tblPr/>
              <a:tblGrid>
                <a:gridCol w="45037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318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318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4620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0572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Preceding Activity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sum from 1- 8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2,3 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5.5 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5,7 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54911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510" name="Rectangle 73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39736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511" name="Rectangle 75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69277" y="516835"/>
            <a:ext cx="2313633" cy="5772840"/>
          </a:xfr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3100">
                <a:solidFill>
                  <a:srgbClr val="FFFFFF"/>
                </a:solidFill>
              </a:rPr>
              <a:t>Time L and E</a:t>
            </a:r>
          </a:p>
        </p:txBody>
      </p:sp>
      <p:sp>
        <p:nvSpPr>
          <p:cNvPr id="21512" name="Rectangle 77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21508" name="Rectangle 3">
            <a:extLst>
              <a:ext uri="{FF2B5EF4-FFF2-40B4-BE49-F238E27FC236}">
                <a16:creationId xmlns:a16="http://schemas.microsoft.com/office/drawing/2014/main" id="{F2D6F97D-A93B-B180-5738-66F7FD6B7F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6400431"/>
              </p:ext>
            </p:extLst>
          </p:nvPr>
        </p:nvGraphicFramePr>
        <p:xfrm>
          <a:off x="3556397" y="639763"/>
          <a:ext cx="5098256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1884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03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95536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Calculating T</a:t>
            </a:r>
            <a:r>
              <a:rPr lang="en-GB" sz="1800" dirty="0"/>
              <a:t>L</a:t>
            </a:r>
            <a:endParaRPr lang="en-US" sz="1800" dirty="0"/>
          </a:p>
        </p:txBody>
      </p:sp>
      <p:graphicFrame>
        <p:nvGraphicFramePr>
          <p:cNvPr id="24884" name="Group 308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158133996"/>
              </p:ext>
            </p:extLst>
          </p:nvPr>
        </p:nvGraphicFramePr>
        <p:xfrm>
          <a:off x="467544" y="1124744"/>
          <a:ext cx="8229600" cy="3886202"/>
        </p:xfrm>
        <a:graphic>
          <a:graphicData uri="http://schemas.openxmlformats.org/drawingml/2006/table">
            <a:tbl>
              <a:tblPr/>
              <a:tblGrid>
                <a:gridCol w="3597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48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525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8651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9057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01917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572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ET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Preceding Activity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r>
                        <a:rPr kumimoji="0" lang="en-US" sz="9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sum from</a:t>
                      </a:r>
                    </a:p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1- 8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</a:t>
                      </a:r>
                      <a:r>
                        <a:rPr kumimoji="0" lang="en-US" sz="9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sum from</a:t>
                      </a:r>
                    </a:p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8 -1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-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11 - 6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13 - 2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2,3 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18 - 5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5.5 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18.5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524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21 - 3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22 - 1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5401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5,7 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22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8241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03"/>
          <p:cNvSpPr>
            <a:spLocks noGrp="1" noChangeArrowheads="1"/>
          </p:cNvSpPr>
          <p:nvPr>
            <p:ph type="title"/>
          </p:nvPr>
        </p:nvSpPr>
        <p:spPr>
          <a:xfrm>
            <a:off x="457200" y="457200"/>
            <a:ext cx="8229600" cy="52352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Critical path</a:t>
            </a:r>
            <a:endParaRPr lang="en-US" dirty="0"/>
          </a:p>
        </p:txBody>
      </p:sp>
      <p:graphicFrame>
        <p:nvGraphicFramePr>
          <p:cNvPr id="26826" name="Group 202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1771009615"/>
              </p:ext>
            </p:extLst>
          </p:nvPr>
        </p:nvGraphicFramePr>
        <p:xfrm>
          <a:off x="467544" y="1196752"/>
          <a:ext cx="8229600" cy="3886202"/>
        </p:xfrm>
        <a:graphic>
          <a:graphicData uri="http://schemas.openxmlformats.org/drawingml/2006/table">
            <a:tbl>
              <a:tblPr/>
              <a:tblGrid>
                <a:gridCol w="403066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12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2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081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86518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96888"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Activity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en-GB" sz="1200" b="0" i="0" u="none" strike="noStrike" cap="none" normalizeH="0" baseline="-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en-GB" sz="1200" b="0" i="0" u="none" strike="noStrike" cap="none" normalizeH="0" baseline="-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Slack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On Critical Path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148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en-GB" sz="1200" b="0" i="0" u="none" strike="noStrike" cap="none" normalizeH="0" baseline="-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– T</a:t>
                      </a:r>
                      <a:r>
                        <a:rPr kumimoji="0" lang="en-GB" sz="1200" b="0" i="0" u="none" strike="noStrike" cap="none" normalizeH="0" baseline="-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 Analysis of requirements 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54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 Screen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 Report design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construction of a database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 Software programming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2.5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 System testing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254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 User documentation creation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21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System installation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r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rgbClr val="8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kumimoji="0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2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67044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Pert chart ( network diagram )</a:t>
            </a:r>
            <a:endParaRPr lang="en-US"/>
          </a:p>
        </p:txBody>
      </p:sp>
      <p:sp>
        <p:nvSpPr>
          <p:cNvPr id="24580" name="AutoShape 5"/>
          <p:cNvSpPr>
            <a:spLocks noChangeAspect="1" noChangeArrowheads="1"/>
          </p:cNvSpPr>
          <p:nvPr/>
        </p:nvSpPr>
        <p:spPr bwMode="auto">
          <a:xfrm>
            <a:off x="-1260475" y="2060575"/>
            <a:ext cx="9310688" cy="330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US" altLang="en-US"/>
          </a:p>
        </p:txBody>
      </p:sp>
      <p:grpSp>
        <p:nvGrpSpPr>
          <p:cNvPr id="2" name="Group 1"/>
          <p:cNvGrpSpPr/>
          <p:nvPr/>
        </p:nvGrpSpPr>
        <p:grpSpPr>
          <a:xfrm>
            <a:off x="836902" y="1965609"/>
            <a:ext cx="7191375" cy="2520950"/>
            <a:chOff x="827088" y="2781300"/>
            <a:chExt cx="7191375" cy="2520950"/>
          </a:xfrm>
        </p:grpSpPr>
        <p:sp>
          <p:nvSpPr>
            <p:cNvPr id="24581" name="Oval 6"/>
            <p:cNvSpPr>
              <a:spLocks noChangeArrowheads="1"/>
            </p:cNvSpPr>
            <p:nvPr/>
          </p:nvSpPr>
          <p:spPr bwMode="auto">
            <a:xfrm>
              <a:off x="827088" y="36449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1</a:t>
              </a:r>
              <a:endParaRPr lang="en-US" altLang="en-US"/>
            </a:p>
          </p:txBody>
        </p:sp>
        <p:sp>
          <p:nvSpPr>
            <p:cNvPr id="24582" name="Oval 7"/>
            <p:cNvSpPr>
              <a:spLocks noChangeArrowheads="1"/>
            </p:cNvSpPr>
            <p:nvPr/>
          </p:nvSpPr>
          <p:spPr bwMode="auto">
            <a:xfrm>
              <a:off x="1979613" y="27813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2</a:t>
              </a:r>
              <a:endParaRPr lang="en-US" altLang="en-US"/>
            </a:p>
          </p:txBody>
        </p:sp>
        <p:sp>
          <p:nvSpPr>
            <p:cNvPr id="24583" name="Oval 8"/>
            <p:cNvSpPr>
              <a:spLocks noChangeArrowheads="1"/>
            </p:cNvSpPr>
            <p:nvPr/>
          </p:nvSpPr>
          <p:spPr bwMode="auto">
            <a:xfrm>
              <a:off x="1892300" y="4483100"/>
              <a:ext cx="690563" cy="817563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3</a:t>
              </a:r>
              <a:endParaRPr lang="en-US" altLang="en-US"/>
            </a:p>
          </p:txBody>
        </p:sp>
        <p:sp>
          <p:nvSpPr>
            <p:cNvPr id="24584" name="Oval 9"/>
            <p:cNvSpPr>
              <a:spLocks noChangeArrowheads="1"/>
            </p:cNvSpPr>
            <p:nvPr/>
          </p:nvSpPr>
          <p:spPr bwMode="auto">
            <a:xfrm>
              <a:off x="3563938" y="36449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4</a:t>
              </a:r>
              <a:endParaRPr lang="en-US" altLang="en-US"/>
            </a:p>
          </p:txBody>
        </p:sp>
        <p:sp>
          <p:nvSpPr>
            <p:cNvPr id="24585" name="Oval 10"/>
            <p:cNvSpPr>
              <a:spLocks noChangeArrowheads="1"/>
            </p:cNvSpPr>
            <p:nvPr/>
          </p:nvSpPr>
          <p:spPr bwMode="auto">
            <a:xfrm>
              <a:off x="5027613" y="4483100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6</a:t>
              </a:r>
              <a:endParaRPr lang="en-US" altLang="en-US"/>
            </a:p>
          </p:txBody>
        </p:sp>
        <p:sp>
          <p:nvSpPr>
            <p:cNvPr id="24586" name="Oval 11"/>
            <p:cNvSpPr>
              <a:spLocks noChangeArrowheads="1"/>
            </p:cNvSpPr>
            <p:nvPr/>
          </p:nvSpPr>
          <p:spPr bwMode="auto">
            <a:xfrm>
              <a:off x="5237163" y="2808288"/>
              <a:ext cx="690562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5</a:t>
              </a:r>
              <a:endParaRPr lang="en-US" altLang="en-US"/>
            </a:p>
          </p:txBody>
        </p:sp>
        <p:sp>
          <p:nvSpPr>
            <p:cNvPr id="24587" name="Oval 12"/>
            <p:cNvSpPr>
              <a:spLocks noChangeArrowheads="1"/>
            </p:cNvSpPr>
            <p:nvPr/>
          </p:nvSpPr>
          <p:spPr bwMode="auto">
            <a:xfrm>
              <a:off x="7327900" y="4483100"/>
              <a:ext cx="690563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7</a:t>
              </a:r>
              <a:endParaRPr lang="en-US" altLang="en-US"/>
            </a:p>
          </p:txBody>
        </p:sp>
        <p:sp>
          <p:nvSpPr>
            <p:cNvPr id="24588" name="Oval 13"/>
            <p:cNvSpPr>
              <a:spLocks noChangeArrowheads="1"/>
            </p:cNvSpPr>
            <p:nvPr/>
          </p:nvSpPr>
          <p:spPr bwMode="auto">
            <a:xfrm>
              <a:off x="7327900" y="2808288"/>
              <a:ext cx="690563" cy="81915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>
              <a:lvl1pPr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r>
                <a:rPr lang="en-US" altLang="en-US" sz="1200"/>
                <a:t>8</a:t>
              </a:r>
              <a:endParaRPr lang="en-US" altLang="en-US"/>
            </a:p>
          </p:txBody>
        </p:sp>
        <p:sp>
          <p:nvSpPr>
            <p:cNvPr id="24589" name="Line 14"/>
            <p:cNvSpPr>
              <a:spLocks noChangeShapeType="1"/>
            </p:cNvSpPr>
            <p:nvPr/>
          </p:nvSpPr>
          <p:spPr bwMode="auto">
            <a:xfrm flipV="1">
              <a:off x="1476375" y="3284538"/>
              <a:ext cx="503238" cy="50482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0" name="Line 15"/>
            <p:cNvSpPr>
              <a:spLocks noChangeShapeType="1"/>
            </p:cNvSpPr>
            <p:nvPr/>
          </p:nvSpPr>
          <p:spPr bwMode="auto">
            <a:xfrm>
              <a:off x="1403350" y="4292600"/>
              <a:ext cx="552450" cy="3825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1" name="Line 16"/>
            <p:cNvSpPr>
              <a:spLocks noChangeShapeType="1"/>
            </p:cNvSpPr>
            <p:nvPr/>
          </p:nvSpPr>
          <p:spPr bwMode="auto">
            <a:xfrm>
              <a:off x="2700338" y="3284538"/>
              <a:ext cx="927100" cy="5524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2" name="Line 17"/>
            <p:cNvSpPr>
              <a:spLocks noChangeShapeType="1"/>
            </p:cNvSpPr>
            <p:nvPr/>
          </p:nvSpPr>
          <p:spPr bwMode="auto">
            <a:xfrm flipV="1">
              <a:off x="2484438" y="4149725"/>
              <a:ext cx="1150937" cy="8191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3" name="Line 18"/>
            <p:cNvSpPr>
              <a:spLocks noChangeShapeType="1"/>
            </p:cNvSpPr>
            <p:nvPr/>
          </p:nvSpPr>
          <p:spPr bwMode="auto">
            <a:xfrm>
              <a:off x="4170363" y="4064000"/>
              <a:ext cx="920750" cy="8191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4" name="Line 19"/>
            <p:cNvSpPr>
              <a:spLocks noChangeShapeType="1"/>
            </p:cNvSpPr>
            <p:nvPr/>
          </p:nvSpPr>
          <p:spPr bwMode="auto">
            <a:xfrm flipV="1">
              <a:off x="4211638" y="3357563"/>
              <a:ext cx="1008062" cy="50323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5" name="Line 20"/>
            <p:cNvSpPr>
              <a:spLocks noChangeShapeType="1"/>
            </p:cNvSpPr>
            <p:nvPr/>
          </p:nvSpPr>
          <p:spPr bwMode="auto">
            <a:xfrm>
              <a:off x="5548313" y="5092700"/>
              <a:ext cx="1843087" cy="15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6" name="Line 21"/>
            <p:cNvSpPr>
              <a:spLocks noChangeShapeType="1"/>
            </p:cNvSpPr>
            <p:nvPr/>
          </p:nvSpPr>
          <p:spPr bwMode="auto">
            <a:xfrm flipV="1">
              <a:off x="7808913" y="3306763"/>
              <a:ext cx="1587" cy="136842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97" name="Line 22"/>
            <p:cNvSpPr>
              <a:spLocks noChangeShapeType="1"/>
            </p:cNvSpPr>
            <p:nvPr/>
          </p:nvSpPr>
          <p:spPr bwMode="auto">
            <a:xfrm>
              <a:off x="5780088" y="3209925"/>
              <a:ext cx="1611312" cy="15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prstDash val="dash"/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8198686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8</TotalTime>
  <Words>810</Words>
  <Application>Microsoft Office PowerPoint</Application>
  <PresentationFormat>On-screen Show (4:3)</PresentationFormat>
  <Paragraphs>297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Wingdings</vt:lpstr>
      <vt:lpstr>Retrospect</vt:lpstr>
      <vt:lpstr>Project management </vt:lpstr>
      <vt:lpstr>Gantt and PERT charts</vt:lpstr>
      <vt:lpstr>Pert charts</vt:lpstr>
      <vt:lpstr>Tasks in project planning and management </vt:lpstr>
      <vt:lpstr>Determine time estimates and calculate the expected completion time for each activity.</vt:lpstr>
      <vt:lpstr>Estimating time of tasks</vt:lpstr>
      <vt:lpstr>Calculating estimated time</vt:lpstr>
      <vt:lpstr>Calculating estimated time</vt:lpstr>
      <vt:lpstr>Determine the sequence of the activities and precedence relationships among all the activities by constructing a Gantt and PERT chart. </vt:lpstr>
      <vt:lpstr>Determine the critical path. </vt:lpstr>
      <vt:lpstr>TE</vt:lpstr>
      <vt:lpstr>Time L and E</vt:lpstr>
      <vt:lpstr>Calculating TL</vt:lpstr>
      <vt:lpstr>Critical path</vt:lpstr>
      <vt:lpstr>Pert chart ( network diagram 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2</cp:revision>
  <dcterms:created xsi:type="dcterms:W3CDTF">2014-11-06T11:41:00Z</dcterms:created>
  <dcterms:modified xsi:type="dcterms:W3CDTF">2022-03-14T20:13:06Z</dcterms:modified>
</cp:coreProperties>
</file>