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16"/>
  </p:notesMasterIdLst>
  <p:sldIdLst>
    <p:sldId id="256" r:id="rId3"/>
    <p:sldId id="261" r:id="rId4"/>
    <p:sldId id="263" r:id="rId5"/>
    <p:sldId id="264" r:id="rId6"/>
    <p:sldId id="265" r:id="rId7"/>
    <p:sldId id="266" r:id="rId8"/>
    <p:sldId id="267" r:id="rId9"/>
    <p:sldId id="268" r:id="rId10"/>
    <p:sldId id="269" r:id="rId11"/>
    <p:sldId id="270" r:id="rId12"/>
    <p:sldId id="281" r:id="rId13"/>
    <p:sldId id="271" r:id="rId14"/>
    <p:sldId id="272"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830"/>
  </p:normalViewPr>
  <p:slideViewPr>
    <p:cSldViewPr snapToGrid="0" snapToObjects="1">
      <p:cViewPr varScale="1">
        <p:scale>
          <a:sx n="105" d="100"/>
          <a:sy n="105" d="100"/>
        </p:scale>
        <p:origin x="1662" y="12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1/7/2026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07/01/2026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546073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10386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4"/>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07/01/2026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95327930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image" Target="../media/image2.png"/><Relationship Id="rId5" Type="http://schemas.openxmlformats.org/officeDocument/2006/relationships/slideLayout" Target="../slideLayouts/slideLayout6.xml"/><Relationship Id="rId10" Type="http://schemas.openxmlformats.org/officeDocument/2006/relationships/theme" Target="../theme/theme2.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 id="214748379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8" Type="http://schemas.openxmlformats.org/officeDocument/2006/relationships/hyperlink" Target="https://archive.org/details/femininemystique0000frie_v1f8" TargetMode="External"/><Relationship Id="rId3" Type="http://schemas.openxmlformats.org/officeDocument/2006/relationships/hyperlink" Target="https://archive.org/details/1949SimoneDeBeauvoirTheSecondSex" TargetMode="External"/><Relationship Id="rId7" Type="http://schemas.openxmlformats.org/officeDocument/2006/relationships/hyperlink" Target="https://www.legislation.gov.uk/ukpga/2010/15/contents" TargetMode="External"/><Relationship Id="rId2" Type="http://schemas.openxmlformats.org/officeDocument/2006/relationships/hyperlink" Target="https://www-vlebooks-com.ezproxy.uwtsd.ac.uk/Product/Index/490777?page=0&amp;startBookmarkId=-1" TargetMode="External"/><Relationship Id="rId1" Type="http://schemas.openxmlformats.org/officeDocument/2006/relationships/slideLayout" Target="../slideLayouts/slideLayout8.xml"/><Relationship Id="rId6" Type="http://schemas.openxmlformats.org/officeDocument/2006/relationships/hyperlink" Target="https://www-vlebooks-com.ezproxy.uwtsd.ac.uk/Product/Index/2094836?page=0&amp;startBookmarkId=-1" TargetMode="External"/><Relationship Id="rId5" Type="http://schemas.openxmlformats.org/officeDocument/2006/relationships/hyperlink" Target="https://www-jstor-org.ezproxy.uwtsd.ac.uk/stable/1229039?sid=primo&amp;seq=1" TargetMode="External"/><Relationship Id="rId4" Type="http://schemas.openxmlformats.org/officeDocument/2006/relationships/hyperlink" Target="https://www-vlebooks-com.ezproxy.uwtsd.ac.uk/Product/Index/1996099?page=0&amp;startBookmarkId=-1" TargetMode="External"/><Relationship Id="rId9" Type="http://schemas.openxmlformats.org/officeDocument/2006/relationships/hyperlink" Target="https://archive.org/details/femaleeunuc000gree"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link.springer.com/article/10.1007/s11109-021-09692-z" TargetMode="External"/><Relationship Id="rId2" Type="http://schemas.openxmlformats.org/officeDocument/2006/relationships/hyperlink" Target="https://archive.org/details/feministtheoryfr0002hook/page/n7/mode/2up" TargetMode="External"/><Relationship Id="rId1" Type="http://schemas.openxmlformats.org/officeDocument/2006/relationships/slideLayout" Target="../slideLayouts/slideLayout8.xml"/><Relationship Id="rId6" Type="http://schemas.openxmlformats.org/officeDocument/2006/relationships/hyperlink" Target="https://oll.libertyfund.org/titles/wollstonecraft-a-vindication-of-the-rights-of-woman" TargetMode="External"/><Relationship Id="rId5" Type="http://schemas.openxmlformats.org/officeDocument/2006/relationships/hyperlink" Target="https://www.nps.gov/articles/sojourner-truth.htm" TargetMode="External"/><Relationship Id="rId4" Type="http://schemas.openxmlformats.org/officeDocument/2006/relationships/hyperlink" Target="https://www.gutenberg.org/ebooks/54955#:~:text=%22The%20Suffragette%3A%20The%20History%20of%20the%20Women%27s%20Militant,involved%20in%20the%20militant%20suffrage%20movement%20in%20Brita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64A406-D005-BF85-5898-C69FB316C6F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CF6FEA6-D007-E008-639D-BDF48126F59B}"/>
              </a:ext>
            </a:extLst>
          </p:cNvPr>
          <p:cNvSpPr/>
          <p:nvPr/>
        </p:nvSpPr>
        <p:spPr>
          <a:xfrm>
            <a:off x="405061" y="309870"/>
            <a:ext cx="1758717" cy="2407989"/>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ABFC7160-425F-830F-BE70-8B8ED82C5A3D}"/>
              </a:ext>
            </a:extLst>
          </p:cNvPr>
          <p:cNvSpPr/>
          <p:nvPr/>
        </p:nvSpPr>
        <p:spPr>
          <a:xfrm>
            <a:off x="6456300" y="3058750"/>
            <a:ext cx="1948530"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55B1B07-05EE-068E-A618-13F45EF90326}"/>
              </a:ext>
            </a:extLst>
          </p:cNvPr>
          <p:cNvSpPr/>
          <p:nvPr/>
        </p:nvSpPr>
        <p:spPr>
          <a:xfrm>
            <a:off x="2254906" y="309870"/>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B6CF1C93-EA6B-11FA-DF02-298B70D7F316}"/>
              </a:ext>
            </a:extLst>
          </p:cNvPr>
          <p:cNvSpPr/>
          <p:nvPr/>
        </p:nvSpPr>
        <p:spPr>
          <a:xfrm>
            <a:off x="6172293" y="317176"/>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B3172630-C442-5707-A18A-7850D11206B5}"/>
              </a:ext>
            </a:extLst>
          </p:cNvPr>
          <p:cNvSpPr/>
          <p:nvPr/>
        </p:nvSpPr>
        <p:spPr>
          <a:xfrm>
            <a:off x="2254905" y="1861455"/>
            <a:ext cx="1719565" cy="84376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C6AFB60-3D97-1B67-7246-4106C425C555}"/>
              </a:ext>
            </a:extLst>
          </p:cNvPr>
          <p:cNvSpPr/>
          <p:nvPr/>
        </p:nvSpPr>
        <p:spPr>
          <a:xfrm>
            <a:off x="4099263" y="1861455"/>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16B2699E-F65F-62ED-8DA9-07F0BFDDAAE2}"/>
              </a:ext>
            </a:extLst>
          </p:cNvPr>
          <p:cNvSpPr/>
          <p:nvPr/>
        </p:nvSpPr>
        <p:spPr>
          <a:xfrm>
            <a:off x="3210129" y="317176"/>
            <a:ext cx="2166231" cy="141165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D8FB317-76C6-BFD9-AA6A-71D4064D7D05}"/>
              </a:ext>
            </a:extLst>
          </p:cNvPr>
          <p:cNvSpPr/>
          <p:nvPr/>
        </p:nvSpPr>
        <p:spPr>
          <a:xfrm>
            <a:off x="4099262" y="3070547"/>
            <a:ext cx="2232247" cy="1295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FE39C459-F9EF-DD50-E939-71B07A78545B}"/>
              </a:ext>
            </a:extLst>
          </p:cNvPr>
          <p:cNvSpPr txBox="1"/>
          <p:nvPr/>
        </p:nvSpPr>
        <p:spPr>
          <a:xfrm>
            <a:off x="382257" y="4597039"/>
            <a:ext cx="8496944" cy="461665"/>
          </a:xfrm>
          <a:prstGeom prst="rect">
            <a:avLst/>
          </a:prstGeom>
          <a:noFill/>
        </p:spPr>
        <p:txBody>
          <a:bodyPr wrap="square" rtlCol="0">
            <a:spAutoFit/>
          </a:bodyPr>
          <a:lstStyle/>
          <a:p>
            <a:r>
              <a:rPr lang="en-GB" sz="2400" b="1" dirty="0">
                <a:solidFill>
                  <a:schemeClr val="accent1">
                    <a:lumMod val="75000"/>
                  </a:schemeClr>
                </a:solidFill>
              </a:rPr>
              <a:t>ECED7007: Political Influences in Inequality &amp; Diversity</a:t>
            </a:r>
          </a:p>
        </p:txBody>
      </p:sp>
      <p:sp>
        <p:nvSpPr>
          <p:cNvPr id="13" name="TextBox 12">
            <a:extLst>
              <a:ext uri="{FF2B5EF4-FFF2-40B4-BE49-F238E27FC236}">
                <a16:creationId xmlns:a16="http://schemas.microsoft.com/office/drawing/2014/main" id="{184872A8-0C88-B31E-09C1-4C5BC729C90F}"/>
              </a:ext>
            </a:extLst>
          </p:cNvPr>
          <p:cNvSpPr txBox="1"/>
          <p:nvPr/>
        </p:nvSpPr>
        <p:spPr>
          <a:xfrm>
            <a:off x="382257" y="5166832"/>
            <a:ext cx="8496944" cy="430887"/>
          </a:xfrm>
          <a:prstGeom prst="rect">
            <a:avLst/>
          </a:prstGeom>
          <a:noFill/>
        </p:spPr>
        <p:txBody>
          <a:bodyPr wrap="square" rtlCol="0">
            <a:spAutoFit/>
          </a:bodyPr>
          <a:lstStyle/>
          <a:p>
            <a:r>
              <a:rPr lang="en-GB" sz="2200" b="1" dirty="0">
                <a:solidFill>
                  <a:schemeClr val="accent1">
                    <a:lumMod val="75000"/>
                  </a:schemeClr>
                </a:solidFill>
              </a:rPr>
              <a:t>Theme 3: Ideological Paradigms (Part 3) – Feminism</a:t>
            </a:r>
          </a:p>
        </p:txBody>
      </p:sp>
      <p:pic>
        <p:nvPicPr>
          <p:cNvPr id="14" name="Picture 13" descr="Graphic - Types of Government">
            <a:extLst>
              <a:ext uri="{FF2B5EF4-FFF2-40B4-BE49-F238E27FC236}">
                <a16:creationId xmlns:a16="http://schemas.microsoft.com/office/drawing/2014/main" id="{207C5B2B-AC2B-4368-D311-9B8211A7B88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244427" y="451196"/>
            <a:ext cx="2106085" cy="1609985"/>
          </a:xfrm>
          <a:prstGeom prst="rect">
            <a:avLst/>
          </a:prstGeom>
        </p:spPr>
      </p:pic>
      <p:sp>
        <p:nvSpPr>
          <p:cNvPr id="15" name="Rectangle 14">
            <a:extLst>
              <a:ext uri="{FF2B5EF4-FFF2-40B4-BE49-F238E27FC236}">
                <a16:creationId xmlns:a16="http://schemas.microsoft.com/office/drawing/2014/main" id="{969B473D-325E-076D-4DD0-8B6D4F55A9F0}"/>
              </a:ext>
            </a:extLst>
          </p:cNvPr>
          <p:cNvSpPr/>
          <p:nvPr/>
        </p:nvSpPr>
        <p:spPr>
          <a:xfrm>
            <a:off x="5494048" y="2274165"/>
            <a:ext cx="2910782" cy="705803"/>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10BD0DC7-040F-A375-85EE-B3792CAAD2A8}"/>
              </a:ext>
            </a:extLst>
          </p:cNvPr>
          <p:cNvSpPr/>
          <p:nvPr/>
        </p:nvSpPr>
        <p:spPr>
          <a:xfrm>
            <a:off x="395754" y="2781445"/>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Image - Badges Promoting Democracy">
            <a:extLst>
              <a:ext uri="{FF2B5EF4-FFF2-40B4-BE49-F238E27FC236}">
                <a16:creationId xmlns:a16="http://schemas.microsoft.com/office/drawing/2014/main" id="{BE064AC5-2D9B-3A86-E324-976943D94C0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76461" y="3209533"/>
            <a:ext cx="1717436" cy="966058"/>
          </a:xfrm>
          <a:prstGeom prst="rect">
            <a:avLst/>
          </a:prstGeom>
        </p:spPr>
      </p:pic>
      <p:pic>
        <p:nvPicPr>
          <p:cNvPr id="19" name="Picture 18" descr="Image - Map of Uk Parliamentary Constituencies">
            <a:extLst>
              <a:ext uri="{FF2B5EF4-FFF2-40B4-BE49-F238E27FC236}">
                <a16:creationId xmlns:a16="http://schemas.microsoft.com/office/drawing/2014/main" id="{F9C5B88E-8B7B-9E2B-35A2-417B24D44F2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17571" y="373456"/>
            <a:ext cx="1501046" cy="2219474"/>
          </a:xfrm>
          <a:prstGeom prst="rect">
            <a:avLst/>
          </a:prstGeom>
        </p:spPr>
      </p:pic>
      <p:pic>
        <p:nvPicPr>
          <p:cNvPr id="20" name="Picture 19" descr="Image - Anarchism symbol">
            <a:extLst>
              <a:ext uri="{FF2B5EF4-FFF2-40B4-BE49-F238E27FC236}">
                <a16:creationId xmlns:a16="http://schemas.microsoft.com/office/drawing/2014/main" id="{CFB4891D-7F38-0399-FCE5-263BAAA7A0D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243314" y="1944857"/>
            <a:ext cx="988993" cy="984597"/>
          </a:xfrm>
          <a:prstGeom prst="rect">
            <a:avLst/>
          </a:prstGeom>
        </p:spPr>
      </p:pic>
      <p:sp>
        <p:nvSpPr>
          <p:cNvPr id="21" name="Rectangle 20">
            <a:extLst>
              <a:ext uri="{FF2B5EF4-FFF2-40B4-BE49-F238E27FC236}">
                <a16:creationId xmlns:a16="http://schemas.microsoft.com/office/drawing/2014/main" id="{58B6AE60-04E8-FCDA-329F-6DA9F36DA933}"/>
              </a:ext>
            </a:extLst>
          </p:cNvPr>
          <p:cNvSpPr/>
          <p:nvPr/>
        </p:nvSpPr>
        <p:spPr>
          <a:xfrm>
            <a:off x="1156491" y="2802641"/>
            <a:ext cx="2817980" cy="15629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6" name="Picture 15" descr="Graphic - Political Divisions">
            <a:extLst>
              <a:ext uri="{FF2B5EF4-FFF2-40B4-BE49-F238E27FC236}">
                <a16:creationId xmlns:a16="http://schemas.microsoft.com/office/drawing/2014/main" id="{164A86F6-383F-7C12-A820-F5F425858CB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245377" y="2914067"/>
            <a:ext cx="2637862" cy="1318931"/>
          </a:xfrm>
          <a:prstGeom prst="rect">
            <a:avLst/>
          </a:prstGeom>
        </p:spPr>
      </p:pic>
      <p:sp>
        <p:nvSpPr>
          <p:cNvPr id="22" name="Rectangle 21">
            <a:extLst>
              <a:ext uri="{FF2B5EF4-FFF2-40B4-BE49-F238E27FC236}">
                <a16:creationId xmlns:a16="http://schemas.microsoft.com/office/drawing/2014/main" id="{D232B5C5-E60F-E4CE-EE48-43DB9113DD66}"/>
              </a:ext>
            </a:extLst>
          </p:cNvPr>
          <p:cNvSpPr/>
          <p:nvPr/>
        </p:nvSpPr>
        <p:spPr>
          <a:xfrm>
            <a:off x="5512154" y="317176"/>
            <a:ext cx="530952" cy="1866410"/>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098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63530-70E9-A959-6F57-923BB433BF35}"/>
              </a:ext>
            </a:extLst>
          </p:cNvPr>
          <p:cNvSpPr>
            <a:spLocks noGrp="1"/>
          </p:cNvSpPr>
          <p:nvPr>
            <p:ph type="title"/>
          </p:nvPr>
        </p:nvSpPr>
        <p:spPr>
          <a:xfrm>
            <a:off x="630937" y="2450649"/>
            <a:ext cx="7882128" cy="994172"/>
          </a:xfrm>
        </p:spPr>
        <p:txBody>
          <a:bodyPr>
            <a:noAutofit/>
          </a:bodyPr>
          <a:lstStyle/>
          <a:p>
            <a:pPr algn="ctr"/>
            <a:r>
              <a:rPr lang="en-GB" sz="4800" b="1" dirty="0">
                <a:solidFill>
                  <a:schemeClr val="accent1">
                    <a:lumMod val="75000"/>
                  </a:schemeClr>
                </a:solidFill>
              </a:rPr>
              <a:t>Challenges to the ‘Mainstream’</a:t>
            </a:r>
            <a:br>
              <a:rPr lang="en-GB" sz="4800" b="1" dirty="0">
                <a:solidFill>
                  <a:schemeClr val="accent1">
                    <a:lumMod val="75000"/>
                  </a:schemeClr>
                </a:solidFill>
              </a:rPr>
            </a:br>
            <a:br>
              <a:rPr lang="en-GB" sz="4800" b="1" dirty="0">
                <a:solidFill>
                  <a:schemeClr val="accent1">
                    <a:lumMod val="75000"/>
                  </a:schemeClr>
                </a:solidFill>
              </a:rPr>
            </a:br>
            <a:r>
              <a:rPr lang="en-GB" sz="4800" b="1" dirty="0">
                <a:solidFill>
                  <a:schemeClr val="accent1">
                    <a:lumMod val="75000"/>
                  </a:schemeClr>
                </a:solidFill>
              </a:rPr>
              <a:t>Feminism</a:t>
            </a:r>
          </a:p>
        </p:txBody>
      </p:sp>
    </p:spTree>
    <p:extLst>
      <p:ext uri="{BB962C8B-B14F-4D97-AF65-F5344CB8AC3E}">
        <p14:creationId xmlns:p14="http://schemas.microsoft.com/office/powerpoint/2010/main" val="3993797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80350-C4A3-55DF-048F-A12935EC9C82}"/>
              </a:ext>
            </a:extLst>
          </p:cNvPr>
          <p:cNvSpPr>
            <a:spLocks noGrp="1"/>
          </p:cNvSpPr>
          <p:nvPr>
            <p:ph type="title"/>
          </p:nvPr>
        </p:nvSpPr>
        <p:spPr>
          <a:xfrm>
            <a:off x="1614487" y="217238"/>
            <a:ext cx="5915025" cy="507018"/>
          </a:xfrm>
        </p:spPr>
        <p:txBody>
          <a:bodyPr>
            <a:noAutofit/>
          </a:bodyPr>
          <a:lstStyle/>
          <a:p>
            <a:pPr algn="ctr"/>
            <a:r>
              <a:rPr lang="en-GB" b="1" dirty="0">
                <a:solidFill>
                  <a:schemeClr val="accent1">
                    <a:lumMod val="75000"/>
                  </a:schemeClr>
                </a:solidFill>
              </a:rPr>
              <a:t>Origins of Feminism</a:t>
            </a:r>
          </a:p>
        </p:txBody>
      </p:sp>
      <p:sp>
        <p:nvSpPr>
          <p:cNvPr id="3" name="Content Placeholder 2">
            <a:extLst>
              <a:ext uri="{FF2B5EF4-FFF2-40B4-BE49-F238E27FC236}">
                <a16:creationId xmlns:a16="http://schemas.microsoft.com/office/drawing/2014/main" id="{2853F774-B483-DD69-1035-0A05988AF894}"/>
              </a:ext>
            </a:extLst>
          </p:cNvPr>
          <p:cNvSpPr>
            <a:spLocks noGrp="1"/>
          </p:cNvSpPr>
          <p:nvPr>
            <p:ph idx="1"/>
          </p:nvPr>
        </p:nvSpPr>
        <p:spPr>
          <a:xfrm>
            <a:off x="464714" y="1125505"/>
            <a:ext cx="8286094" cy="3264710"/>
          </a:xfrm>
        </p:spPr>
        <p:txBody>
          <a:bodyPr>
            <a:noAutofit/>
          </a:bodyPr>
          <a:lstStyle/>
          <a:p>
            <a:pPr>
              <a:spcBef>
                <a:spcPts val="450"/>
              </a:spcBef>
              <a:spcAft>
                <a:spcPts val="450"/>
              </a:spcAft>
            </a:pPr>
            <a:r>
              <a:rPr lang="en-GB" sz="2200" dirty="0">
                <a:solidFill>
                  <a:schemeClr val="accent1">
                    <a:lumMod val="75000"/>
                  </a:schemeClr>
                </a:solidFill>
              </a:rPr>
              <a:t>Feminist political theory has its roots in the broader feminist and radical movement, which seeks to address and challenge the inequalities faced by women. </a:t>
            </a:r>
          </a:p>
          <a:p>
            <a:pPr>
              <a:spcBef>
                <a:spcPts val="450"/>
              </a:spcBef>
              <a:spcAft>
                <a:spcPts val="450"/>
              </a:spcAft>
            </a:pPr>
            <a:r>
              <a:rPr lang="en-GB" sz="2200" dirty="0">
                <a:solidFill>
                  <a:schemeClr val="accent1">
                    <a:lumMod val="75000"/>
                  </a:schemeClr>
                </a:solidFill>
              </a:rPr>
              <a:t>The origins of feminist theory can be traced back to several key periods and figures:</a:t>
            </a:r>
          </a:p>
          <a:p>
            <a:pPr>
              <a:spcBef>
                <a:spcPts val="450"/>
              </a:spcBef>
              <a:spcAft>
                <a:spcPts val="450"/>
              </a:spcAft>
            </a:pPr>
            <a:r>
              <a:rPr lang="en-GB" sz="2200" b="1" dirty="0">
                <a:solidFill>
                  <a:schemeClr val="accent1">
                    <a:lumMod val="75000"/>
                  </a:schemeClr>
                </a:solidFill>
              </a:rPr>
              <a:t>First-Wave Feminism </a:t>
            </a:r>
            <a:r>
              <a:rPr lang="en-GB" sz="2200" dirty="0">
                <a:solidFill>
                  <a:schemeClr val="accent1">
                    <a:lumMod val="75000"/>
                  </a:schemeClr>
                </a:solidFill>
              </a:rPr>
              <a:t>(19th &amp; early 20th centuries): This period focused on legal issues, primarily women's suffrage and rights to property</a:t>
            </a:r>
          </a:p>
          <a:p>
            <a:pPr>
              <a:spcBef>
                <a:spcPts val="450"/>
              </a:spcBef>
              <a:spcAft>
                <a:spcPts val="450"/>
              </a:spcAft>
            </a:pPr>
            <a:r>
              <a:rPr lang="en-GB" sz="2200" b="1" dirty="0">
                <a:solidFill>
                  <a:schemeClr val="accent1">
                    <a:lumMod val="75000"/>
                  </a:schemeClr>
                </a:solidFill>
              </a:rPr>
              <a:t>Second-Wave Feminism </a:t>
            </a:r>
            <a:r>
              <a:rPr lang="en-GB" sz="2200" dirty="0">
                <a:solidFill>
                  <a:schemeClr val="accent1">
                    <a:lumMod val="75000"/>
                  </a:schemeClr>
                </a:solidFill>
              </a:rPr>
              <a:t>(1960s-1980s): This wave expanded the focus to a wider range of issues, including sexuality, family, and workplace rights.</a:t>
            </a:r>
          </a:p>
          <a:p>
            <a:pPr>
              <a:spcBef>
                <a:spcPts val="450"/>
              </a:spcBef>
              <a:spcAft>
                <a:spcPts val="450"/>
              </a:spcAft>
            </a:pPr>
            <a:r>
              <a:rPr lang="en-GB" sz="2200" b="1" dirty="0">
                <a:solidFill>
                  <a:schemeClr val="accent1">
                    <a:lumMod val="75000"/>
                  </a:schemeClr>
                </a:solidFill>
              </a:rPr>
              <a:t>Third-Wave Feminism </a:t>
            </a:r>
            <a:r>
              <a:rPr lang="en-GB" sz="2200" dirty="0">
                <a:solidFill>
                  <a:schemeClr val="accent1">
                    <a:lumMod val="75000"/>
                  </a:schemeClr>
                </a:solidFill>
              </a:rPr>
              <a:t>(1990s-present): This wave emphasizes diversity and intersectionality, recognizing that women's experiences are shaped by race, class, sexuality, and other factors.</a:t>
            </a:r>
          </a:p>
          <a:p>
            <a:pPr>
              <a:spcBef>
                <a:spcPts val="450"/>
              </a:spcBef>
              <a:spcAft>
                <a:spcPts val="450"/>
              </a:spcAft>
            </a:pPr>
            <a:endParaRPr lang="en-GB" sz="2200" dirty="0">
              <a:solidFill>
                <a:schemeClr val="accent1">
                  <a:lumMod val="75000"/>
                </a:schemeClr>
              </a:solidFill>
            </a:endParaRPr>
          </a:p>
        </p:txBody>
      </p:sp>
    </p:spTree>
    <p:extLst>
      <p:ext uri="{BB962C8B-B14F-4D97-AF65-F5344CB8AC3E}">
        <p14:creationId xmlns:p14="http://schemas.microsoft.com/office/powerpoint/2010/main" val="2610998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23D54-7140-0AFE-0104-CF2B799FC1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C271EE-D90D-98FA-C332-4872F878027E}"/>
              </a:ext>
            </a:extLst>
          </p:cNvPr>
          <p:cNvSpPr>
            <a:spLocks noGrp="1"/>
          </p:cNvSpPr>
          <p:nvPr>
            <p:ph type="title"/>
          </p:nvPr>
        </p:nvSpPr>
        <p:spPr>
          <a:xfrm>
            <a:off x="1614487" y="372686"/>
            <a:ext cx="5915025" cy="507018"/>
          </a:xfrm>
        </p:spPr>
        <p:txBody>
          <a:bodyPr>
            <a:noAutofit/>
          </a:bodyPr>
          <a:lstStyle/>
          <a:p>
            <a:pPr algn="ctr"/>
            <a:r>
              <a:rPr lang="en-GB" b="1" dirty="0">
                <a:solidFill>
                  <a:schemeClr val="accent1">
                    <a:lumMod val="75000"/>
                  </a:schemeClr>
                </a:solidFill>
              </a:rPr>
              <a:t>First Wave Feminism</a:t>
            </a:r>
          </a:p>
        </p:txBody>
      </p:sp>
      <p:sp>
        <p:nvSpPr>
          <p:cNvPr id="3" name="Content Placeholder 2">
            <a:extLst>
              <a:ext uri="{FF2B5EF4-FFF2-40B4-BE49-F238E27FC236}">
                <a16:creationId xmlns:a16="http://schemas.microsoft.com/office/drawing/2014/main" id="{C2EC5CAB-58A8-9189-60B5-C58156C9A408}"/>
              </a:ext>
            </a:extLst>
          </p:cNvPr>
          <p:cNvSpPr>
            <a:spLocks noGrp="1"/>
          </p:cNvSpPr>
          <p:nvPr>
            <p:ph idx="1"/>
          </p:nvPr>
        </p:nvSpPr>
        <p:spPr>
          <a:xfrm>
            <a:off x="463672" y="1108303"/>
            <a:ext cx="8360287" cy="3264710"/>
          </a:xfrm>
        </p:spPr>
        <p:txBody>
          <a:bodyPr>
            <a:noAutofit/>
          </a:bodyPr>
          <a:lstStyle/>
          <a:p>
            <a:pPr>
              <a:spcBef>
                <a:spcPts val="450"/>
              </a:spcBef>
              <a:spcAft>
                <a:spcPts val="450"/>
              </a:spcAft>
            </a:pPr>
            <a:r>
              <a:rPr lang="en-GB" sz="2000" dirty="0">
                <a:solidFill>
                  <a:schemeClr val="accent1">
                    <a:lumMod val="75000"/>
                  </a:schemeClr>
                </a:solidFill>
              </a:rPr>
              <a:t>Key figures include:</a:t>
            </a:r>
          </a:p>
          <a:p>
            <a:pPr>
              <a:spcBef>
                <a:spcPts val="450"/>
              </a:spcBef>
              <a:spcAft>
                <a:spcPts val="450"/>
              </a:spcAft>
            </a:pPr>
            <a:r>
              <a:rPr lang="en-GB" sz="2000" dirty="0">
                <a:solidFill>
                  <a:schemeClr val="accent1">
                    <a:lumMod val="75000"/>
                  </a:schemeClr>
                </a:solidFill>
              </a:rPr>
              <a:t> Mary Wollstonecraft, whose 1792 work </a:t>
            </a:r>
            <a:r>
              <a:rPr lang="en-GB" sz="2000" i="1" dirty="0">
                <a:solidFill>
                  <a:schemeClr val="accent1">
                    <a:lumMod val="75000"/>
                  </a:schemeClr>
                </a:solidFill>
              </a:rPr>
              <a:t>A Vindication of the Rights of Woman</a:t>
            </a:r>
            <a:r>
              <a:rPr lang="en-GB" sz="2000" dirty="0">
                <a:solidFill>
                  <a:schemeClr val="accent1">
                    <a:lumMod val="75000"/>
                  </a:schemeClr>
                </a:solidFill>
              </a:rPr>
              <a:t> argued for women's education and equality. </a:t>
            </a:r>
          </a:p>
          <a:p>
            <a:pPr>
              <a:spcBef>
                <a:spcPts val="450"/>
              </a:spcBef>
              <a:spcAft>
                <a:spcPts val="450"/>
              </a:spcAft>
            </a:pPr>
            <a:r>
              <a:rPr lang="en-GB" sz="2000" dirty="0">
                <a:solidFill>
                  <a:schemeClr val="accent1">
                    <a:lumMod val="75000"/>
                  </a:schemeClr>
                </a:solidFill>
              </a:rPr>
              <a:t>Writing at the time of the American and French Revolutions, she was one of the first writers to argue that women should have the same rights as men</a:t>
            </a:r>
          </a:p>
          <a:p>
            <a:pPr>
              <a:spcBef>
                <a:spcPts val="450"/>
              </a:spcBef>
              <a:spcAft>
                <a:spcPts val="450"/>
              </a:spcAft>
            </a:pPr>
            <a:r>
              <a:rPr lang="en-GB" sz="2000" dirty="0">
                <a:solidFill>
                  <a:schemeClr val="accent1">
                    <a:lumMod val="75000"/>
                  </a:schemeClr>
                </a:solidFill>
              </a:rPr>
              <a:t>Sojourner Truth: An African American abolitionist and women's rights activist, her famous speech </a:t>
            </a:r>
            <a:r>
              <a:rPr lang="en-GB" sz="2000" i="1" dirty="0" err="1">
                <a:solidFill>
                  <a:schemeClr val="accent1">
                    <a:lumMod val="75000"/>
                  </a:schemeClr>
                </a:solidFill>
              </a:rPr>
              <a:t>Ain't</a:t>
            </a:r>
            <a:r>
              <a:rPr lang="en-GB" sz="2000" i="1" dirty="0">
                <a:solidFill>
                  <a:schemeClr val="accent1">
                    <a:lumMod val="75000"/>
                  </a:schemeClr>
                </a:solidFill>
              </a:rPr>
              <a:t> I a Woman? </a:t>
            </a:r>
            <a:r>
              <a:rPr lang="en-GB" sz="2000" dirty="0">
                <a:solidFill>
                  <a:schemeClr val="accent1">
                    <a:lumMod val="75000"/>
                  </a:schemeClr>
                </a:solidFill>
              </a:rPr>
              <a:t>delivered in 1851, highlighted the intersection of race and gender.</a:t>
            </a:r>
          </a:p>
          <a:p>
            <a:pPr>
              <a:spcBef>
                <a:spcPts val="450"/>
              </a:spcBef>
              <a:spcAft>
                <a:spcPts val="450"/>
              </a:spcAft>
            </a:pPr>
            <a:r>
              <a:rPr lang="en-GB" sz="2000" dirty="0">
                <a:solidFill>
                  <a:schemeClr val="accent1">
                    <a:lumMod val="75000"/>
                  </a:schemeClr>
                </a:solidFill>
              </a:rPr>
              <a:t>Susan B. Anthony: was a prominent U.S. </a:t>
            </a:r>
            <a:r>
              <a:rPr lang="en-GB" sz="2000" b="1" dirty="0">
                <a:solidFill>
                  <a:schemeClr val="accent1">
                    <a:lumMod val="75000"/>
                  </a:schemeClr>
                </a:solidFill>
              </a:rPr>
              <a:t>suffragist</a:t>
            </a:r>
            <a:r>
              <a:rPr lang="en-GB" sz="2000" dirty="0">
                <a:solidFill>
                  <a:schemeClr val="accent1">
                    <a:lumMod val="75000"/>
                  </a:schemeClr>
                </a:solidFill>
              </a:rPr>
              <a:t> and abolitionist. She played a crucial role in the women's suffrage movement and co-founded the National Woman Suffrage Association in the U.S.A.</a:t>
            </a:r>
          </a:p>
          <a:p>
            <a:pPr>
              <a:spcBef>
                <a:spcPts val="450"/>
              </a:spcBef>
              <a:spcAft>
                <a:spcPts val="450"/>
              </a:spcAft>
            </a:pPr>
            <a:r>
              <a:rPr lang="en-GB" sz="2000" dirty="0">
                <a:solidFill>
                  <a:schemeClr val="accent1">
                    <a:lumMod val="75000"/>
                  </a:schemeClr>
                </a:solidFill>
              </a:rPr>
              <a:t>Emmeline Pankhurst: A British political activist and leader of the </a:t>
            </a:r>
            <a:r>
              <a:rPr lang="en-GB" sz="2000" b="1" dirty="0">
                <a:solidFill>
                  <a:schemeClr val="accent1">
                    <a:lumMod val="75000"/>
                  </a:schemeClr>
                </a:solidFill>
              </a:rPr>
              <a:t>suffragette</a:t>
            </a:r>
            <a:r>
              <a:rPr lang="en-GB" sz="2000" dirty="0">
                <a:solidFill>
                  <a:schemeClr val="accent1">
                    <a:lumMod val="75000"/>
                  </a:schemeClr>
                </a:solidFill>
              </a:rPr>
              <a:t> movement, she founded the Women's Social and Political Union (WSPU) in 1903, which used militant tactics to fight for women's suffrage in the UK. (Pankhurst, 1911)</a:t>
            </a:r>
          </a:p>
        </p:txBody>
      </p:sp>
    </p:spTree>
    <p:extLst>
      <p:ext uri="{BB962C8B-B14F-4D97-AF65-F5344CB8AC3E}">
        <p14:creationId xmlns:p14="http://schemas.microsoft.com/office/powerpoint/2010/main" val="1151417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E3CACA-323E-38A1-BB1A-A0C1537CA7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68B5C-0749-5B6D-D3B3-39EDB6E66262}"/>
              </a:ext>
            </a:extLst>
          </p:cNvPr>
          <p:cNvSpPr>
            <a:spLocks noGrp="1"/>
          </p:cNvSpPr>
          <p:nvPr>
            <p:ph type="title"/>
          </p:nvPr>
        </p:nvSpPr>
        <p:spPr>
          <a:xfrm>
            <a:off x="1614488" y="281246"/>
            <a:ext cx="5915025" cy="507018"/>
          </a:xfrm>
        </p:spPr>
        <p:txBody>
          <a:bodyPr>
            <a:noAutofit/>
          </a:bodyPr>
          <a:lstStyle/>
          <a:p>
            <a:pPr algn="ctr"/>
            <a:r>
              <a:rPr lang="en-GB" b="1" dirty="0">
                <a:solidFill>
                  <a:schemeClr val="accent1">
                    <a:lumMod val="75000"/>
                  </a:schemeClr>
                </a:solidFill>
              </a:rPr>
              <a:t>Suffragist / Suffragette</a:t>
            </a:r>
          </a:p>
        </p:txBody>
      </p:sp>
      <p:sp>
        <p:nvSpPr>
          <p:cNvPr id="3" name="Content Placeholder 2">
            <a:extLst>
              <a:ext uri="{FF2B5EF4-FFF2-40B4-BE49-F238E27FC236}">
                <a16:creationId xmlns:a16="http://schemas.microsoft.com/office/drawing/2014/main" id="{C1BDF555-E38E-4B7B-274D-F2749E131C58}"/>
              </a:ext>
            </a:extLst>
          </p:cNvPr>
          <p:cNvSpPr>
            <a:spLocks noGrp="1"/>
          </p:cNvSpPr>
          <p:nvPr>
            <p:ph idx="1"/>
          </p:nvPr>
        </p:nvSpPr>
        <p:spPr>
          <a:xfrm>
            <a:off x="500248" y="1062583"/>
            <a:ext cx="8451727" cy="3264710"/>
          </a:xfrm>
        </p:spPr>
        <p:txBody>
          <a:bodyPr>
            <a:noAutofit/>
          </a:bodyPr>
          <a:lstStyle/>
          <a:p>
            <a:pPr>
              <a:spcBef>
                <a:spcPts val="450"/>
              </a:spcBef>
              <a:spcAft>
                <a:spcPts val="450"/>
              </a:spcAft>
            </a:pPr>
            <a:r>
              <a:rPr lang="en-GB" sz="2200" dirty="0">
                <a:solidFill>
                  <a:schemeClr val="accent1">
                    <a:lumMod val="75000"/>
                  </a:schemeClr>
                </a:solidFill>
              </a:rPr>
              <a:t>The terms "suffragist" and "suffragette" both refer to individuals who advocated for women's right to vote, but they have distinct ways of going about this:</a:t>
            </a:r>
          </a:p>
          <a:p>
            <a:pPr>
              <a:spcBef>
                <a:spcPts val="450"/>
              </a:spcBef>
              <a:spcAft>
                <a:spcPts val="450"/>
              </a:spcAft>
            </a:pPr>
            <a:r>
              <a:rPr lang="en-GB" sz="2200" b="1" dirty="0">
                <a:solidFill>
                  <a:schemeClr val="accent1">
                    <a:lumMod val="75000"/>
                  </a:schemeClr>
                </a:solidFill>
              </a:rPr>
              <a:t>Suffragists</a:t>
            </a:r>
            <a:r>
              <a:rPr lang="en-GB" sz="2200" dirty="0">
                <a:solidFill>
                  <a:schemeClr val="accent1">
                    <a:lumMod val="75000"/>
                  </a:schemeClr>
                </a:solidFill>
              </a:rPr>
              <a:t>: This term generally refers to members of the broader women's suffrage movement who employed peaceful, lawful methods to advocate for voting rights. They worked through petitions, lobbying, and public speaking to achieve their goals. Key organizations included the National Union of Women's Suffrage Societies (NUWSS) in the UK, led by Millicent Fawcett.</a:t>
            </a:r>
          </a:p>
          <a:p>
            <a:pPr>
              <a:spcBef>
                <a:spcPts val="450"/>
              </a:spcBef>
              <a:spcAft>
                <a:spcPts val="450"/>
              </a:spcAft>
            </a:pPr>
            <a:r>
              <a:rPr lang="en-GB" sz="2200" b="1" dirty="0">
                <a:solidFill>
                  <a:schemeClr val="accent1">
                    <a:lumMod val="75000"/>
                  </a:schemeClr>
                </a:solidFill>
              </a:rPr>
              <a:t>Suffragettes</a:t>
            </a:r>
            <a:r>
              <a:rPr lang="en-GB" sz="2200" dirty="0">
                <a:solidFill>
                  <a:schemeClr val="accent1">
                    <a:lumMod val="75000"/>
                  </a:schemeClr>
                </a:solidFill>
              </a:rPr>
              <a:t>: This term specifically refers to members of the Women's Social and Political Union (WSPU), founded by Emmeline Pankhurst in 1903. Suffragettes were known for their militant tactics, including protests, hunger strikes, and civil disobedience. The term "suffragette" was initially used derogatorily by the press but was embraced by the WSPU members.</a:t>
            </a:r>
          </a:p>
        </p:txBody>
      </p:sp>
    </p:spTree>
    <p:extLst>
      <p:ext uri="{BB962C8B-B14F-4D97-AF65-F5344CB8AC3E}">
        <p14:creationId xmlns:p14="http://schemas.microsoft.com/office/powerpoint/2010/main" val="3780967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92F8C6-7837-5AAA-4794-02BA0CC9FE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A81EF9-0BDF-4131-787F-0D2CDE736427}"/>
              </a:ext>
            </a:extLst>
          </p:cNvPr>
          <p:cNvSpPr>
            <a:spLocks noGrp="1"/>
          </p:cNvSpPr>
          <p:nvPr>
            <p:ph type="title"/>
          </p:nvPr>
        </p:nvSpPr>
        <p:spPr>
          <a:xfrm>
            <a:off x="1614487" y="299534"/>
            <a:ext cx="5915025" cy="507018"/>
          </a:xfrm>
        </p:spPr>
        <p:txBody>
          <a:bodyPr>
            <a:noAutofit/>
          </a:bodyPr>
          <a:lstStyle/>
          <a:p>
            <a:pPr algn="ctr"/>
            <a:r>
              <a:rPr lang="en-GB" b="1" dirty="0">
                <a:solidFill>
                  <a:schemeClr val="accent1">
                    <a:lumMod val="75000"/>
                  </a:schemeClr>
                </a:solidFill>
              </a:rPr>
              <a:t>Second Wave Feminism</a:t>
            </a:r>
          </a:p>
        </p:txBody>
      </p:sp>
      <p:sp>
        <p:nvSpPr>
          <p:cNvPr id="3" name="Content Placeholder 2">
            <a:extLst>
              <a:ext uri="{FF2B5EF4-FFF2-40B4-BE49-F238E27FC236}">
                <a16:creationId xmlns:a16="http://schemas.microsoft.com/office/drawing/2014/main" id="{C23BE08F-808A-2ED9-61B3-52665E54B1B9}"/>
              </a:ext>
            </a:extLst>
          </p:cNvPr>
          <p:cNvSpPr>
            <a:spLocks noGrp="1"/>
          </p:cNvSpPr>
          <p:nvPr>
            <p:ph idx="1"/>
          </p:nvPr>
        </p:nvSpPr>
        <p:spPr>
          <a:xfrm>
            <a:off x="413516" y="1283307"/>
            <a:ext cx="8556747" cy="3264710"/>
          </a:xfrm>
        </p:spPr>
        <p:txBody>
          <a:bodyPr>
            <a:noAutofit/>
          </a:bodyPr>
          <a:lstStyle/>
          <a:p>
            <a:pPr>
              <a:spcBef>
                <a:spcPts val="450"/>
              </a:spcBef>
              <a:spcAft>
                <a:spcPts val="450"/>
              </a:spcAft>
            </a:pPr>
            <a:r>
              <a:rPr lang="en-GB" sz="2200" dirty="0">
                <a:solidFill>
                  <a:schemeClr val="accent1">
                    <a:lumMod val="75000"/>
                  </a:schemeClr>
                </a:solidFill>
              </a:rPr>
              <a:t>Influential works from this period include; </a:t>
            </a:r>
          </a:p>
          <a:p>
            <a:pPr>
              <a:spcBef>
                <a:spcPts val="450"/>
              </a:spcBef>
              <a:spcAft>
                <a:spcPts val="450"/>
              </a:spcAft>
            </a:pPr>
            <a:r>
              <a:rPr lang="en-GB" sz="2200" dirty="0">
                <a:solidFill>
                  <a:schemeClr val="accent1">
                    <a:lumMod val="75000"/>
                  </a:schemeClr>
                </a:solidFill>
              </a:rPr>
              <a:t>Simone de Beauvoir's </a:t>
            </a:r>
            <a:r>
              <a:rPr lang="en-GB" sz="2200" i="1" dirty="0">
                <a:solidFill>
                  <a:schemeClr val="accent1">
                    <a:lumMod val="75000"/>
                  </a:schemeClr>
                </a:solidFill>
              </a:rPr>
              <a:t>The Second Sex</a:t>
            </a:r>
            <a:r>
              <a:rPr lang="en-GB" sz="2200" dirty="0">
                <a:solidFill>
                  <a:schemeClr val="accent1">
                    <a:lumMod val="75000"/>
                  </a:schemeClr>
                </a:solidFill>
              </a:rPr>
              <a:t> (1949) in which she argues that that women have historically been treated as the "Other" in a male-dominated society</a:t>
            </a:r>
          </a:p>
          <a:p>
            <a:pPr>
              <a:spcBef>
                <a:spcPts val="450"/>
              </a:spcBef>
              <a:spcAft>
                <a:spcPts val="450"/>
              </a:spcAft>
            </a:pPr>
            <a:r>
              <a:rPr lang="en-GB" sz="2200" dirty="0">
                <a:solidFill>
                  <a:schemeClr val="accent1">
                    <a:lumMod val="75000"/>
                  </a:schemeClr>
                </a:solidFill>
              </a:rPr>
              <a:t>She also calls for women's liberation through economic independence, education, and the rejection of traditional gender roles.</a:t>
            </a:r>
          </a:p>
          <a:p>
            <a:pPr>
              <a:spcBef>
                <a:spcPts val="450"/>
              </a:spcBef>
              <a:spcAft>
                <a:spcPts val="450"/>
              </a:spcAft>
            </a:pPr>
            <a:r>
              <a:rPr lang="en-GB" sz="2200" dirty="0">
                <a:solidFill>
                  <a:schemeClr val="accent1">
                    <a:lumMod val="75000"/>
                  </a:schemeClr>
                </a:solidFill>
              </a:rPr>
              <a:t>Betty Friedan's </a:t>
            </a:r>
            <a:r>
              <a:rPr lang="en-GB" sz="2200" i="1" dirty="0">
                <a:solidFill>
                  <a:schemeClr val="accent1">
                    <a:lumMod val="75000"/>
                  </a:schemeClr>
                </a:solidFill>
              </a:rPr>
              <a:t>The Feminine Mystique</a:t>
            </a:r>
            <a:r>
              <a:rPr lang="en-GB" sz="2200" dirty="0">
                <a:solidFill>
                  <a:schemeClr val="accent1">
                    <a:lumMod val="75000"/>
                  </a:schemeClr>
                </a:solidFill>
              </a:rPr>
              <a:t> (1964) in which she argues that the widespread unhappiness of women in the 1950s and 1960s was due to the societal expectation that they find fulfilment primarily through homemaking, marriage, and motherhood</a:t>
            </a:r>
          </a:p>
          <a:p>
            <a:pPr>
              <a:spcBef>
                <a:spcPts val="450"/>
              </a:spcBef>
              <a:spcAft>
                <a:spcPts val="450"/>
              </a:spcAft>
            </a:pPr>
            <a:r>
              <a:rPr lang="en-GB" sz="2200" dirty="0">
                <a:solidFill>
                  <a:schemeClr val="accent1">
                    <a:lumMod val="75000"/>
                  </a:schemeClr>
                </a:solidFill>
              </a:rPr>
              <a:t>She also argued that these stereotypes were promoted by the growth of mass media (film, TV, newspapers etc.)</a:t>
            </a:r>
          </a:p>
          <a:p>
            <a:pPr marL="0" indent="0">
              <a:spcBef>
                <a:spcPts val="450"/>
              </a:spcBef>
              <a:spcAft>
                <a:spcPts val="450"/>
              </a:spcAft>
              <a:buNone/>
            </a:pPr>
            <a:endParaRPr lang="en-GB" sz="2200" dirty="0">
              <a:solidFill>
                <a:schemeClr val="accent1">
                  <a:lumMod val="75000"/>
                </a:schemeClr>
              </a:solidFill>
            </a:endParaRPr>
          </a:p>
        </p:txBody>
      </p:sp>
    </p:spTree>
    <p:extLst>
      <p:ext uri="{BB962C8B-B14F-4D97-AF65-F5344CB8AC3E}">
        <p14:creationId xmlns:p14="http://schemas.microsoft.com/office/powerpoint/2010/main" val="1862322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F10D0A-2BBF-65D0-CEBA-5178AB99F4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C7CDFC-89E7-521A-7F91-27D703257D6A}"/>
              </a:ext>
            </a:extLst>
          </p:cNvPr>
          <p:cNvSpPr>
            <a:spLocks noGrp="1"/>
          </p:cNvSpPr>
          <p:nvPr>
            <p:ph type="title"/>
          </p:nvPr>
        </p:nvSpPr>
        <p:spPr>
          <a:xfrm>
            <a:off x="1614488" y="262958"/>
            <a:ext cx="5915025" cy="507018"/>
          </a:xfrm>
        </p:spPr>
        <p:txBody>
          <a:bodyPr>
            <a:noAutofit/>
          </a:bodyPr>
          <a:lstStyle/>
          <a:p>
            <a:pPr algn="ctr"/>
            <a:r>
              <a:rPr lang="en-GB" b="1" dirty="0">
                <a:solidFill>
                  <a:schemeClr val="accent1">
                    <a:lumMod val="75000"/>
                  </a:schemeClr>
                </a:solidFill>
              </a:rPr>
              <a:t>Second Wave Feminism</a:t>
            </a:r>
          </a:p>
        </p:txBody>
      </p:sp>
      <p:sp>
        <p:nvSpPr>
          <p:cNvPr id="3" name="Content Placeholder 2">
            <a:extLst>
              <a:ext uri="{FF2B5EF4-FFF2-40B4-BE49-F238E27FC236}">
                <a16:creationId xmlns:a16="http://schemas.microsoft.com/office/drawing/2014/main" id="{BD4E7332-E7C8-E5F7-B988-D97C74CB4CBA}"/>
              </a:ext>
            </a:extLst>
          </p:cNvPr>
          <p:cNvSpPr>
            <a:spLocks noGrp="1"/>
          </p:cNvSpPr>
          <p:nvPr>
            <p:ph idx="1"/>
          </p:nvPr>
        </p:nvSpPr>
        <p:spPr>
          <a:xfrm>
            <a:off x="498920" y="1143793"/>
            <a:ext cx="8398192" cy="3264710"/>
          </a:xfrm>
        </p:spPr>
        <p:txBody>
          <a:bodyPr>
            <a:noAutofit/>
          </a:bodyPr>
          <a:lstStyle/>
          <a:p>
            <a:pPr>
              <a:spcBef>
                <a:spcPts val="450"/>
              </a:spcBef>
              <a:spcAft>
                <a:spcPts val="450"/>
              </a:spcAft>
            </a:pPr>
            <a:r>
              <a:rPr lang="en-GB" sz="2200" dirty="0">
                <a:solidFill>
                  <a:schemeClr val="accent1">
                    <a:lumMod val="75000"/>
                  </a:schemeClr>
                </a:solidFill>
              </a:rPr>
              <a:t>Germain Greer in </a:t>
            </a:r>
            <a:r>
              <a:rPr lang="en-GB" sz="2200" i="1" dirty="0">
                <a:solidFill>
                  <a:schemeClr val="accent1">
                    <a:lumMod val="75000"/>
                  </a:schemeClr>
                </a:solidFill>
              </a:rPr>
              <a:t>The Female Eunuch</a:t>
            </a:r>
            <a:r>
              <a:rPr lang="en-GB" sz="2200" dirty="0">
                <a:solidFill>
                  <a:schemeClr val="accent1">
                    <a:lumMod val="75000"/>
                  </a:schemeClr>
                </a:solidFill>
              </a:rPr>
              <a:t> (1970) argues that the traditional suburban, consumerist, nuclear family represses women sexually, rendering them "eunuchs" in a metaphorical sense.</a:t>
            </a:r>
          </a:p>
          <a:p>
            <a:pPr>
              <a:spcBef>
                <a:spcPts val="450"/>
              </a:spcBef>
              <a:spcAft>
                <a:spcPts val="450"/>
              </a:spcAft>
            </a:pPr>
            <a:r>
              <a:rPr lang="en-GB" sz="2200" dirty="0">
                <a:solidFill>
                  <a:schemeClr val="accent1">
                    <a:lumMod val="75000"/>
                  </a:schemeClr>
                </a:solidFill>
              </a:rPr>
              <a:t>Greer was at the forefront of promoting direct action such as demonstrations in which women burnt items of underwear etc.</a:t>
            </a:r>
          </a:p>
          <a:p>
            <a:pPr>
              <a:spcBef>
                <a:spcPts val="450"/>
              </a:spcBef>
              <a:spcAft>
                <a:spcPts val="450"/>
              </a:spcAft>
            </a:pPr>
            <a:r>
              <a:rPr lang="en-GB" sz="2200" dirty="0">
                <a:solidFill>
                  <a:schemeClr val="accent1">
                    <a:lumMod val="75000"/>
                  </a:schemeClr>
                </a:solidFill>
              </a:rPr>
              <a:t>In </a:t>
            </a:r>
            <a:r>
              <a:rPr lang="en-GB" sz="2200" i="1" dirty="0">
                <a:solidFill>
                  <a:schemeClr val="accent1">
                    <a:lumMod val="75000"/>
                  </a:schemeClr>
                </a:solidFill>
              </a:rPr>
              <a:t>Women, Race &amp; Class</a:t>
            </a:r>
            <a:r>
              <a:rPr lang="en-GB" sz="2200" dirty="0">
                <a:solidFill>
                  <a:schemeClr val="accent1">
                    <a:lumMod val="75000"/>
                  </a:schemeClr>
                </a:solidFill>
              </a:rPr>
              <a:t> (1981) Angela Davis began to explore the intersections of race, gender, and class, highlighting the experiences of women of colour in the feminist movement</a:t>
            </a:r>
          </a:p>
          <a:p>
            <a:pPr>
              <a:spcBef>
                <a:spcPts val="450"/>
              </a:spcBef>
              <a:spcAft>
                <a:spcPts val="450"/>
              </a:spcAft>
            </a:pPr>
            <a:r>
              <a:rPr lang="en-GB" sz="2200" dirty="0">
                <a:solidFill>
                  <a:schemeClr val="accent1">
                    <a:lumMod val="75000"/>
                  </a:schemeClr>
                </a:solidFill>
              </a:rPr>
              <a:t>This work and others would influence the Third Wave which began to develop in the late 1980s explores the way in which different groups of women were affected by patriarchy</a:t>
            </a:r>
          </a:p>
          <a:p>
            <a:pPr>
              <a:spcBef>
                <a:spcPts val="450"/>
              </a:spcBef>
              <a:spcAft>
                <a:spcPts val="450"/>
              </a:spcAft>
            </a:pPr>
            <a:endParaRPr lang="en-GB" sz="2200" dirty="0">
              <a:solidFill>
                <a:schemeClr val="accent1">
                  <a:lumMod val="75000"/>
                </a:schemeClr>
              </a:solidFill>
            </a:endParaRPr>
          </a:p>
        </p:txBody>
      </p:sp>
    </p:spTree>
    <p:extLst>
      <p:ext uri="{BB962C8B-B14F-4D97-AF65-F5344CB8AC3E}">
        <p14:creationId xmlns:p14="http://schemas.microsoft.com/office/powerpoint/2010/main" val="2339460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7A8861-61B9-BF1D-3665-272F43E7A9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7CD861-7906-C992-21E2-2049A2172238}"/>
              </a:ext>
            </a:extLst>
          </p:cNvPr>
          <p:cNvSpPr>
            <a:spLocks noGrp="1"/>
          </p:cNvSpPr>
          <p:nvPr>
            <p:ph type="title"/>
          </p:nvPr>
        </p:nvSpPr>
        <p:spPr>
          <a:xfrm>
            <a:off x="1614488" y="262958"/>
            <a:ext cx="5915025" cy="507018"/>
          </a:xfrm>
        </p:spPr>
        <p:txBody>
          <a:bodyPr>
            <a:noAutofit/>
          </a:bodyPr>
          <a:lstStyle/>
          <a:p>
            <a:pPr algn="ctr"/>
            <a:r>
              <a:rPr lang="en-GB" b="1" dirty="0">
                <a:solidFill>
                  <a:schemeClr val="accent1">
                    <a:lumMod val="75000"/>
                  </a:schemeClr>
                </a:solidFill>
              </a:rPr>
              <a:t>Third Wave Feminism</a:t>
            </a:r>
          </a:p>
        </p:txBody>
      </p:sp>
      <p:sp>
        <p:nvSpPr>
          <p:cNvPr id="3" name="Content Placeholder 2">
            <a:extLst>
              <a:ext uri="{FF2B5EF4-FFF2-40B4-BE49-F238E27FC236}">
                <a16:creationId xmlns:a16="http://schemas.microsoft.com/office/drawing/2014/main" id="{2414F478-FD5C-9B2A-2F23-B7F16DEFF66B}"/>
              </a:ext>
            </a:extLst>
          </p:cNvPr>
          <p:cNvSpPr>
            <a:spLocks noGrp="1"/>
          </p:cNvSpPr>
          <p:nvPr>
            <p:ph idx="1"/>
          </p:nvPr>
        </p:nvSpPr>
        <p:spPr>
          <a:xfrm>
            <a:off x="409850" y="997489"/>
            <a:ext cx="8468974" cy="3264710"/>
          </a:xfrm>
        </p:spPr>
        <p:txBody>
          <a:bodyPr>
            <a:noAutofit/>
          </a:bodyPr>
          <a:lstStyle/>
          <a:p>
            <a:pPr>
              <a:lnSpc>
                <a:spcPct val="120000"/>
              </a:lnSpc>
              <a:spcBef>
                <a:spcPts val="450"/>
              </a:spcBef>
              <a:spcAft>
                <a:spcPts val="450"/>
              </a:spcAft>
            </a:pPr>
            <a:r>
              <a:rPr lang="en-GB" sz="2100" dirty="0">
                <a:solidFill>
                  <a:schemeClr val="accent1">
                    <a:lumMod val="75000"/>
                  </a:schemeClr>
                </a:solidFill>
              </a:rPr>
              <a:t>Key figures include;</a:t>
            </a:r>
          </a:p>
          <a:p>
            <a:pPr>
              <a:lnSpc>
                <a:spcPct val="120000"/>
              </a:lnSpc>
              <a:spcBef>
                <a:spcPts val="450"/>
              </a:spcBef>
              <a:spcAft>
                <a:spcPts val="450"/>
              </a:spcAft>
            </a:pPr>
            <a:r>
              <a:rPr lang="en-GB" sz="2100" dirty="0">
                <a:solidFill>
                  <a:schemeClr val="accent1">
                    <a:lumMod val="75000"/>
                  </a:schemeClr>
                </a:solidFill>
              </a:rPr>
              <a:t>Kimberle Crenshaw (1991) continued to study issues of intersectionality</a:t>
            </a:r>
          </a:p>
          <a:p>
            <a:pPr>
              <a:lnSpc>
                <a:spcPct val="120000"/>
              </a:lnSpc>
              <a:spcBef>
                <a:spcPts val="450"/>
              </a:spcBef>
              <a:spcAft>
                <a:spcPts val="450"/>
              </a:spcAft>
            </a:pPr>
            <a:r>
              <a:rPr lang="en-GB" sz="2100" dirty="0">
                <a:solidFill>
                  <a:schemeClr val="accent1">
                    <a:lumMod val="75000"/>
                  </a:schemeClr>
                </a:solidFill>
              </a:rPr>
              <a:t>She argues that black women experience complex discrimination; sexist and racist from white men, sexist from black men and racist from white women.</a:t>
            </a:r>
          </a:p>
          <a:p>
            <a:pPr>
              <a:lnSpc>
                <a:spcPct val="120000"/>
              </a:lnSpc>
              <a:spcBef>
                <a:spcPts val="450"/>
              </a:spcBef>
              <a:spcAft>
                <a:spcPts val="450"/>
              </a:spcAft>
            </a:pPr>
            <a:r>
              <a:rPr lang="en-GB" sz="2100" dirty="0">
                <a:solidFill>
                  <a:schemeClr val="accent1">
                    <a:lumMod val="75000"/>
                  </a:schemeClr>
                </a:solidFill>
              </a:rPr>
              <a:t>bell hooks has explored similar themes in works such as </a:t>
            </a:r>
            <a:r>
              <a:rPr lang="en-GB" sz="2100" i="1" dirty="0">
                <a:solidFill>
                  <a:schemeClr val="accent1">
                    <a:lumMod val="75000"/>
                  </a:schemeClr>
                </a:solidFill>
              </a:rPr>
              <a:t>Feminist Theory: From Margin to </a:t>
            </a:r>
            <a:r>
              <a:rPr lang="en-GB" sz="2100" i="1" dirty="0" err="1">
                <a:solidFill>
                  <a:schemeClr val="accent1">
                    <a:lumMod val="75000"/>
                  </a:schemeClr>
                </a:solidFill>
              </a:rPr>
              <a:t>Center</a:t>
            </a:r>
            <a:r>
              <a:rPr lang="en-GB" sz="2100" dirty="0">
                <a:solidFill>
                  <a:schemeClr val="accent1">
                    <a:lumMod val="75000"/>
                  </a:schemeClr>
                </a:solidFill>
              </a:rPr>
              <a:t> (1984, 2000) </a:t>
            </a:r>
          </a:p>
          <a:p>
            <a:pPr>
              <a:lnSpc>
                <a:spcPct val="120000"/>
              </a:lnSpc>
              <a:spcBef>
                <a:spcPts val="450"/>
              </a:spcBef>
              <a:spcAft>
                <a:spcPts val="450"/>
              </a:spcAft>
            </a:pPr>
            <a:r>
              <a:rPr lang="en-GB" sz="2100" dirty="0">
                <a:solidFill>
                  <a:schemeClr val="accent1">
                    <a:lumMod val="75000"/>
                  </a:schemeClr>
                </a:solidFill>
              </a:rPr>
              <a:t>In this work she critiques mainstream feminism for its focus on the experiences of middle-class white women, which she argues excludes women of </a:t>
            </a:r>
            <a:r>
              <a:rPr lang="en-GB" sz="2100" dirty="0" err="1">
                <a:solidFill>
                  <a:schemeClr val="accent1">
                    <a:lumMod val="75000"/>
                  </a:schemeClr>
                </a:solidFill>
              </a:rPr>
              <a:t>color</a:t>
            </a:r>
            <a:r>
              <a:rPr lang="en-GB" sz="2100" dirty="0">
                <a:solidFill>
                  <a:schemeClr val="accent1">
                    <a:lumMod val="75000"/>
                  </a:schemeClr>
                </a:solidFill>
              </a:rPr>
              <a:t> and those from lower socio-economic backgrounds</a:t>
            </a:r>
          </a:p>
          <a:p>
            <a:pPr marL="0" indent="0">
              <a:lnSpc>
                <a:spcPct val="120000"/>
              </a:lnSpc>
              <a:spcBef>
                <a:spcPts val="450"/>
              </a:spcBef>
              <a:spcAft>
                <a:spcPts val="450"/>
              </a:spcAft>
              <a:buNone/>
            </a:pPr>
            <a:endParaRPr lang="en-GB" sz="2100" dirty="0">
              <a:solidFill>
                <a:schemeClr val="accent1">
                  <a:lumMod val="75000"/>
                </a:schemeClr>
              </a:solidFill>
            </a:endParaRPr>
          </a:p>
        </p:txBody>
      </p:sp>
    </p:spTree>
    <p:extLst>
      <p:ext uri="{BB962C8B-B14F-4D97-AF65-F5344CB8AC3E}">
        <p14:creationId xmlns:p14="http://schemas.microsoft.com/office/powerpoint/2010/main" val="3949107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0293B2-99EB-39C8-A0E4-993020306C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E73E15-8D0C-7BA6-26E0-6BBF1815F72F}"/>
              </a:ext>
            </a:extLst>
          </p:cNvPr>
          <p:cNvSpPr>
            <a:spLocks noGrp="1"/>
          </p:cNvSpPr>
          <p:nvPr>
            <p:ph type="title"/>
          </p:nvPr>
        </p:nvSpPr>
        <p:spPr>
          <a:xfrm>
            <a:off x="1614488" y="253814"/>
            <a:ext cx="5915025" cy="507018"/>
          </a:xfrm>
        </p:spPr>
        <p:txBody>
          <a:bodyPr>
            <a:noAutofit/>
          </a:bodyPr>
          <a:lstStyle/>
          <a:p>
            <a:pPr algn="ctr"/>
            <a:r>
              <a:rPr lang="en-GB" b="1" dirty="0">
                <a:solidFill>
                  <a:schemeClr val="accent1">
                    <a:lumMod val="75000"/>
                  </a:schemeClr>
                </a:solidFill>
              </a:rPr>
              <a:t>Third Wave Feminism</a:t>
            </a:r>
          </a:p>
        </p:txBody>
      </p:sp>
      <p:sp>
        <p:nvSpPr>
          <p:cNvPr id="3" name="Content Placeholder 2">
            <a:extLst>
              <a:ext uri="{FF2B5EF4-FFF2-40B4-BE49-F238E27FC236}">
                <a16:creationId xmlns:a16="http://schemas.microsoft.com/office/drawing/2014/main" id="{602C916E-FB55-3494-1A00-FCDC5D44A0A3}"/>
              </a:ext>
            </a:extLst>
          </p:cNvPr>
          <p:cNvSpPr>
            <a:spLocks noGrp="1"/>
          </p:cNvSpPr>
          <p:nvPr>
            <p:ph idx="1"/>
          </p:nvPr>
        </p:nvSpPr>
        <p:spPr>
          <a:xfrm>
            <a:off x="455570" y="1125505"/>
            <a:ext cx="8231230" cy="3264710"/>
          </a:xfrm>
        </p:spPr>
        <p:txBody>
          <a:bodyPr>
            <a:noAutofit/>
          </a:bodyPr>
          <a:lstStyle/>
          <a:p>
            <a:pPr>
              <a:lnSpc>
                <a:spcPct val="120000"/>
              </a:lnSpc>
              <a:spcBef>
                <a:spcPts val="450"/>
              </a:spcBef>
              <a:spcAft>
                <a:spcPts val="450"/>
              </a:spcAft>
            </a:pPr>
            <a:r>
              <a:rPr lang="en-GB" sz="2000" dirty="0">
                <a:solidFill>
                  <a:schemeClr val="accent1">
                    <a:lumMod val="75000"/>
                  </a:schemeClr>
                </a:solidFill>
              </a:rPr>
              <a:t>In </a:t>
            </a:r>
            <a:r>
              <a:rPr lang="en-GB" sz="2000" i="1" dirty="0">
                <a:solidFill>
                  <a:schemeClr val="accent1">
                    <a:lumMod val="75000"/>
                  </a:schemeClr>
                </a:solidFill>
              </a:rPr>
              <a:t>Gender Trouble</a:t>
            </a:r>
            <a:r>
              <a:rPr lang="en-GB" sz="2000" dirty="0">
                <a:solidFill>
                  <a:schemeClr val="accent1">
                    <a:lumMod val="75000"/>
                  </a:schemeClr>
                </a:solidFill>
              </a:rPr>
              <a:t> (1990), Judith Butler challenges ‘essentialist’ concepts of womanhood.</a:t>
            </a:r>
          </a:p>
          <a:p>
            <a:pPr>
              <a:lnSpc>
                <a:spcPct val="120000"/>
              </a:lnSpc>
              <a:spcBef>
                <a:spcPts val="450"/>
              </a:spcBef>
              <a:spcAft>
                <a:spcPts val="450"/>
              </a:spcAft>
            </a:pPr>
            <a:r>
              <a:rPr lang="en-GB" sz="2000" dirty="0">
                <a:solidFill>
                  <a:schemeClr val="accent1">
                    <a:lumMod val="75000"/>
                  </a:schemeClr>
                </a:solidFill>
              </a:rPr>
              <a:t>In this and other works she argues that there is a clear difference between a person’s </a:t>
            </a:r>
            <a:r>
              <a:rPr lang="en-GB" sz="2000" b="1" dirty="0">
                <a:solidFill>
                  <a:schemeClr val="accent1">
                    <a:lumMod val="75000"/>
                  </a:schemeClr>
                </a:solidFill>
              </a:rPr>
              <a:t>sex</a:t>
            </a:r>
            <a:r>
              <a:rPr lang="en-GB" sz="2000" dirty="0">
                <a:solidFill>
                  <a:schemeClr val="accent1">
                    <a:lumMod val="75000"/>
                  </a:schemeClr>
                </a:solidFill>
              </a:rPr>
              <a:t> (i.e. biological sex - female) and their </a:t>
            </a:r>
            <a:r>
              <a:rPr lang="en-GB" sz="2000" b="1" dirty="0">
                <a:solidFill>
                  <a:schemeClr val="accent1">
                    <a:lumMod val="75000"/>
                  </a:schemeClr>
                </a:solidFill>
              </a:rPr>
              <a:t>gender </a:t>
            </a:r>
            <a:r>
              <a:rPr lang="en-GB" sz="2000" dirty="0">
                <a:solidFill>
                  <a:schemeClr val="accent1">
                    <a:lumMod val="75000"/>
                  </a:schemeClr>
                </a:solidFill>
              </a:rPr>
              <a:t>(i.e. a social construction based on stereotypes – ‘feminine’</a:t>
            </a:r>
            <a:endParaRPr lang="en-GB" sz="2000" b="1" dirty="0">
              <a:solidFill>
                <a:schemeClr val="accent1">
                  <a:lumMod val="75000"/>
                </a:schemeClr>
              </a:solidFill>
            </a:endParaRPr>
          </a:p>
          <a:p>
            <a:pPr>
              <a:lnSpc>
                <a:spcPct val="120000"/>
              </a:lnSpc>
              <a:spcBef>
                <a:spcPts val="450"/>
              </a:spcBef>
              <a:spcAft>
                <a:spcPts val="450"/>
              </a:spcAft>
            </a:pPr>
            <a:r>
              <a:rPr lang="en-GB" sz="2000" dirty="0">
                <a:solidFill>
                  <a:schemeClr val="accent1">
                    <a:lumMod val="75000"/>
                  </a:schemeClr>
                </a:solidFill>
              </a:rPr>
              <a:t>In this she was at the forefront of gender studies as a theory and ideological stance</a:t>
            </a:r>
          </a:p>
          <a:p>
            <a:pPr>
              <a:lnSpc>
                <a:spcPct val="120000"/>
              </a:lnSpc>
              <a:spcBef>
                <a:spcPts val="450"/>
              </a:spcBef>
              <a:spcAft>
                <a:spcPts val="450"/>
              </a:spcAft>
            </a:pPr>
            <a:r>
              <a:rPr lang="en-GB" sz="2000" dirty="0">
                <a:solidFill>
                  <a:schemeClr val="accent1">
                    <a:lumMod val="75000"/>
                  </a:schemeClr>
                </a:solidFill>
              </a:rPr>
              <a:t>Feminist theory continues to evolve, addressing new challenges and incorporating diverse perspectives on the debate</a:t>
            </a:r>
          </a:p>
          <a:p>
            <a:pPr>
              <a:lnSpc>
                <a:spcPct val="120000"/>
              </a:lnSpc>
              <a:spcBef>
                <a:spcPts val="450"/>
              </a:spcBef>
              <a:spcAft>
                <a:spcPts val="450"/>
              </a:spcAft>
            </a:pPr>
            <a:r>
              <a:rPr lang="en-GB" sz="2000" dirty="0">
                <a:solidFill>
                  <a:schemeClr val="accent1">
                    <a:lumMod val="75000"/>
                  </a:schemeClr>
                </a:solidFill>
              </a:rPr>
              <a:t>See for example, </a:t>
            </a:r>
            <a:r>
              <a:rPr lang="en-GB" sz="2000" i="1" dirty="0">
                <a:solidFill>
                  <a:schemeClr val="accent1">
                    <a:lumMod val="75000"/>
                  </a:schemeClr>
                </a:solidFill>
              </a:rPr>
              <a:t>We Should All Be Feminists</a:t>
            </a:r>
            <a:r>
              <a:rPr lang="en-GB" sz="2000" dirty="0">
                <a:solidFill>
                  <a:schemeClr val="accent1">
                    <a:lumMod val="75000"/>
                  </a:schemeClr>
                </a:solidFill>
              </a:rPr>
              <a:t> by Adichie (2014)</a:t>
            </a:r>
          </a:p>
        </p:txBody>
      </p:sp>
    </p:spTree>
    <p:extLst>
      <p:ext uri="{BB962C8B-B14F-4D97-AF65-F5344CB8AC3E}">
        <p14:creationId xmlns:p14="http://schemas.microsoft.com/office/powerpoint/2010/main" val="3552189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EBB02-FAA0-CDDF-04C8-B0175D22EB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4DCF0E-BC26-9F6A-4D51-3C976022E052}"/>
              </a:ext>
            </a:extLst>
          </p:cNvPr>
          <p:cNvSpPr>
            <a:spLocks noGrp="1"/>
          </p:cNvSpPr>
          <p:nvPr>
            <p:ph type="title"/>
          </p:nvPr>
        </p:nvSpPr>
        <p:spPr>
          <a:xfrm>
            <a:off x="219457" y="253814"/>
            <a:ext cx="8705088" cy="507018"/>
          </a:xfrm>
        </p:spPr>
        <p:txBody>
          <a:bodyPr>
            <a:noAutofit/>
          </a:bodyPr>
          <a:lstStyle/>
          <a:p>
            <a:pPr algn="ctr"/>
            <a:r>
              <a:rPr lang="en-GB" b="1" dirty="0"/>
              <a:t>Feminism and Mainstream Politics</a:t>
            </a:r>
          </a:p>
        </p:txBody>
      </p:sp>
      <p:sp>
        <p:nvSpPr>
          <p:cNvPr id="3" name="Content Placeholder 2">
            <a:extLst>
              <a:ext uri="{FF2B5EF4-FFF2-40B4-BE49-F238E27FC236}">
                <a16:creationId xmlns:a16="http://schemas.microsoft.com/office/drawing/2014/main" id="{7E686D87-C71C-9430-3139-5211E6FD6C1B}"/>
              </a:ext>
            </a:extLst>
          </p:cNvPr>
          <p:cNvSpPr>
            <a:spLocks noGrp="1"/>
          </p:cNvSpPr>
          <p:nvPr>
            <p:ph idx="1"/>
          </p:nvPr>
        </p:nvSpPr>
        <p:spPr>
          <a:xfrm>
            <a:off x="219457" y="1043209"/>
            <a:ext cx="8706720" cy="3264710"/>
          </a:xfrm>
        </p:spPr>
        <p:txBody>
          <a:bodyPr>
            <a:noAutofit/>
          </a:bodyPr>
          <a:lstStyle/>
          <a:p>
            <a:pPr>
              <a:lnSpc>
                <a:spcPct val="120000"/>
              </a:lnSpc>
              <a:spcBef>
                <a:spcPts val="450"/>
              </a:spcBef>
              <a:spcAft>
                <a:spcPts val="450"/>
              </a:spcAft>
            </a:pPr>
            <a:r>
              <a:rPr lang="en-GB" sz="2000" dirty="0"/>
              <a:t>This has necessarily, been a very short overview of feminist thought</a:t>
            </a:r>
          </a:p>
          <a:p>
            <a:pPr>
              <a:lnSpc>
                <a:spcPct val="120000"/>
              </a:lnSpc>
              <a:spcBef>
                <a:spcPts val="450"/>
              </a:spcBef>
              <a:spcAft>
                <a:spcPts val="450"/>
              </a:spcAft>
            </a:pPr>
            <a:r>
              <a:rPr lang="en-GB" sz="2000" dirty="0"/>
              <a:t>But it can be seen that feminism has indeed had a great impact on ‘mainstream’ political thinking (see for example the </a:t>
            </a:r>
            <a:r>
              <a:rPr lang="en-GB" sz="2000" dirty="0">
                <a:hlinkClick r:id="rId2"/>
              </a:rPr>
              <a:t>Equality Act 2010</a:t>
            </a:r>
            <a:r>
              <a:rPr lang="en-GB" sz="2000" dirty="0"/>
              <a:t>)</a:t>
            </a:r>
          </a:p>
          <a:p>
            <a:pPr>
              <a:lnSpc>
                <a:spcPct val="120000"/>
              </a:lnSpc>
              <a:spcBef>
                <a:spcPts val="450"/>
              </a:spcBef>
              <a:spcAft>
                <a:spcPts val="450"/>
              </a:spcAft>
            </a:pPr>
            <a:r>
              <a:rPr lang="en-GB" sz="2000" dirty="0"/>
              <a:t>However, researchers, such as </a:t>
            </a:r>
            <a:r>
              <a:rPr lang="en-GB" sz="2000" dirty="0" err="1"/>
              <a:t>Oceno</a:t>
            </a:r>
            <a:r>
              <a:rPr lang="en-GB" sz="2000" dirty="0"/>
              <a:t>, Valentino &amp; Wayne (2024) have identified a growing counter reaction to feminist theory and policy in politics</a:t>
            </a:r>
          </a:p>
          <a:p>
            <a:pPr>
              <a:lnSpc>
                <a:spcPct val="120000"/>
              </a:lnSpc>
              <a:spcBef>
                <a:spcPts val="450"/>
              </a:spcBef>
              <a:spcAft>
                <a:spcPts val="450"/>
              </a:spcAft>
            </a:pPr>
            <a:r>
              <a:rPr lang="en-GB" sz="2000" dirty="0"/>
              <a:t>In their study of the role that feminist politics played in the 2016 US Presidential election they found that;</a:t>
            </a:r>
          </a:p>
          <a:p>
            <a:pPr marL="0" indent="0" algn="ctr">
              <a:lnSpc>
                <a:spcPct val="120000"/>
              </a:lnSpc>
              <a:spcBef>
                <a:spcPts val="450"/>
              </a:spcBef>
              <a:spcAft>
                <a:spcPts val="450"/>
              </a:spcAft>
              <a:buNone/>
            </a:pPr>
            <a:r>
              <a:rPr lang="en-GB" sz="2000" dirty="0"/>
              <a:t>Being </a:t>
            </a:r>
            <a:r>
              <a:rPr lang="en-GB" sz="2000" dirty="0" err="1"/>
              <a:t>labeled</a:t>
            </a:r>
            <a:r>
              <a:rPr lang="en-GB" sz="2000" dirty="0"/>
              <a:t> a feminist by either supporters or opponents can activate anti-feminist attitudes. As a result, women candidates may face a trade-off in mobilizing feminist voters while potentially turning off the larger segment of the electorate that hold anti-feminist attitudes. (Ibid.)</a:t>
            </a:r>
          </a:p>
        </p:txBody>
      </p:sp>
    </p:spTree>
    <p:extLst>
      <p:ext uri="{BB962C8B-B14F-4D97-AF65-F5344CB8AC3E}">
        <p14:creationId xmlns:p14="http://schemas.microsoft.com/office/powerpoint/2010/main" val="32035197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7425" y="225726"/>
            <a:ext cx="4629150" cy="445550"/>
          </a:xfrm>
        </p:spPr>
        <p:txBody>
          <a:bodyPr>
            <a:noAutofit/>
          </a:bodyPr>
          <a:lstStyle/>
          <a:p>
            <a:pPr algn="ctr"/>
            <a:r>
              <a:rPr lang="en-GB" b="1" dirty="0"/>
              <a:t>References</a:t>
            </a:r>
          </a:p>
        </p:txBody>
      </p:sp>
      <p:sp>
        <p:nvSpPr>
          <p:cNvPr id="4" name="TextBox 3"/>
          <p:cNvSpPr txBox="1"/>
          <p:nvPr/>
        </p:nvSpPr>
        <p:spPr>
          <a:xfrm>
            <a:off x="304939" y="917034"/>
            <a:ext cx="8400149" cy="4996240"/>
          </a:xfrm>
          <a:prstGeom prst="rect">
            <a:avLst/>
          </a:prstGeom>
          <a:noFill/>
        </p:spPr>
        <p:txBody>
          <a:bodyPr wrap="square" rtlCol="0">
            <a:spAutoFit/>
          </a:bodyPr>
          <a:lstStyle/>
          <a:p>
            <a:pPr>
              <a:spcBef>
                <a:spcPts val="450"/>
              </a:spcBef>
              <a:spcAft>
                <a:spcPts val="450"/>
              </a:spcAft>
            </a:pPr>
            <a:r>
              <a:rPr lang="en-GB" sz="1400" b="0" i="0" dirty="0">
                <a:solidFill>
                  <a:srgbClr val="3A3A3A"/>
                </a:solidFill>
                <a:effectLst/>
                <a:latin typeface="Source Sans Pro" panose="020B0503030403020204" pitchFamily="34" charset="0"/>
              </a:rPr>
              <a:t>Adichie, C.N. (2014) </a:t>
            </a:r>
            <a:r>
              <a:rPr lang="en-GB" sz="1400" b="0" i="1" dirty="0">
                <a:solidFill>
                  <a:srgbClr val="3A3A3A"/>
                </a:solidFill>
                <a:effectLst/>
                <a:latin typeface="Source Sans Pro" panose="020B0503030403020204" pitchFamily="34" charset="0"/>
              </a:rPr>
              <a:t>We should all be feminists</a:t>
            </a:r>
            <a:r>
              <a:rPr lang="en-GB" sz="1400" b="0" i="0" dirty="0">
                <a:solidFill>
                  <a:srgbClr val="3A3A3A"/>
                </a:solidFill>
                <a:effectLst/>
                <a:latin typeface="Source Sans Pro" panose="020B0503030403020204" pitchFamily="34" charset="0"/>
              </a:rPr>
              <a:t>. London: Fourth Estate Available at: </a:t>
            </a:r>
            <a:r>
              <a:rPr lang="en-GB" sz="1400" dirty="0">
                <a:hlinkClick r:id="rId2"/>
              </a:rPr>
              <a:t>Full details and actions for We should all be feminists</a:t>
            </a:r>
            <a:r>
              <a:rPr lang="en-GB" sz="1400" dirty="0"/>
              <a:t> [Not Available online 07/01/2026]</a:t>
            </a:r>
          </a:p>
          <a:p>
            <a:pPr>
              <a:spcBef>
                <a:spcPts val="450"/>
              </a:spcBef>
              <a:spcAft>
                <a:spcPts val="450"/>
              </a:spcAft>
            </a:pPr>
            <a:r>
              <a:rPr lang="en-GB" sz="1400" dirty="0"/>
              <a:t>Beauvoir, S. de, (1949) </a:t>
            </a:r>
            <a:r>
              <a:rPr lang="en-GB" sz="1400" i="1" dirty="0"/>
              <a:t>The Second Sex</a:t>
            </a:r>
            <a:r>
              <a:rPr lang="en-GB" sz="1400" dirty="0"/>
              <a:t> London: Vintage Books Available at; </a:t>
            </a:r>
            <a:r>
              <a:rPr lang="en-GB" sz="1400" dirty="0">
                <a:hlinkClick r:id="rId3"/>
              </a:rPr>
              <a:t>1949 Simone De Beauvoir The Second Sex : </a:t>
            </a:r>
            <a:r>
              <a:rPr lang="en-GB" sz="1400" dirty="0" err="1">
                <a:hlinkClick r:id="rId3"/>
              </a:rPr>
              <a:t>simone</a:t>
            </a:r>
            <a:r>
              <a:rPr lang="en-GB" sz="1400" dirty="0">
                <a:hlinkClick r:id="rId3"/>
              </a:rPr>
              <a:t> de </a:t>
            </a:r>
            <a:r>
              <a:rPr lang="en-GB" sz="1400" dirty="0" err="1">
                <a:hlinkClick r:id="rId3"/>
              </a:rPr>
              <a:t>beauvoir</a:t>
            </a:r>
            <a:r>
              <a:rPr lang="en-GB" sz="1400" dirty="0">
                <a:hlinkClick r:id="rId3"/>
              </a:rPr>
              <a:t> : Free Download, Borrow, and Streaming : Internet Archive</a:t>
            </a:r>
            <a:r>
              <a:rPr lang="en-GB" sz="1400" dirty="0"/>
              <a:t> [Last Accessed 07/01/2026]</a:t>
            </a:r>
          </a:p>
          <a:p>
            <a:pPr>
              <a:spcBef>
                <a:spcPts val="450"/>
              </a:spcBef>
              <a:spcAft>
                <a:spcPts val="450"/>
              </a:spcAft>
            </a:pPr>
            <a:r>
              <a:rPr lang="en-GB" sz="1400" b="0" i="0" dirty="0">
                <a:solidFill>
                  <a:srgbClr val="3A3A3A"/>
                </a:solidFill>
                <a:effectLst/>
                <a:latin typeface="Source Sans Pro" panose="020B0503030403020204" pitchFamily="34" charset="0"/>
              </a:rPr>
              <a:t>Butler, J. (1990, 2007) </a:t>
            </a:r>
            <a:r>
              <a:rPr lang="en-GB" sz="1400" b="0" i="1" dirty="0">
                <a:solidFill>
                  <a:srgbClr val="3A3A3A"/>
                </a:solidFill>
                <a:effectLst/>
                <a:latin typeface="Source Sans Pro" panose="020B0503030403020204" pitchFamily="34" charset="0"/>
              </a:rPr>
              <a:t>Gender trouble : feminism and the subversion of identity</a:t>
            </a:r>
            <a:r>
              <a:rPr lang="en-GB" sz="1400" b="0" i="0" dirty="0">
                <a:solidFill>
                  <a:srgbClr val="3A3A3A"/>
                </a:solidFill>
                <a:effectLst/>
                <a:latin typeface="Source Sans Pro" panose="020B0503030403020204" pitchFamily="34" charset="0"/>
              </a:rPr>
              <a:t>. New York: Routledge Available at: </a:t>
            </a:r>
            <a:r>
              <a:rPr lang="en-GB" sz="1400" dirty="0">
                <a:hlinkClick r:id="rId4"/>
              </a:rPr>
              <a:t>Full details and actions for Gender trouble: feminism and the subversion of identity</a:t>
            </a:r>
            <a:r>
              <a:rPr lang="en-GB" sz="1400" dirty="0"/>
              <a:t> [Not Available online 07/01/2026]</a:t>
            </a:r>
          </a:p>
          <a:p>
            <a:pPr>
              <a:spcBef>
                <a:spcPts val="450"/>
              </a:spcBef>
              <a:spcAft>
                <a:spcPts val="450"/>
              </a:spcAft>
            </a:pPr>
            <a:r>
              <a:rPr lang="en-GB" sz="1400" b="0" i="0" dirty="0">
                <a:solidFill>
                  <a:srgbClr val="3A3A3A"/>
                </a:solidFill>
                <a:effectLst/>
                <a:latin typeface="Source Sans Pro" panose="020B0503030403020204" pitchFamily="34" charset="0"/>
              </a:rPr>
              <a:t>Crenshaw, K. (1991) ‘Mapping the Margins: Intersectionality, Identity Politics, and Violence against Women of </a:t>
            </a:r>
            <a:r>
              <a:rPr lang="en-GB" sz="1400" b="0" i="0" dirty="0" err="1">
                <a:solidFill>
                  <a:srgbClr val="3A3A3A"/>
                </a:solidFill>
                <a:effectLst/>
                <a:latin typeface="Source Sans Pro" panose="020B0503030403020204" pitchFamily="34" charset="0"/>
              </a:rPr>
              <a:t>Color</a:t>
            </a:r>
            <a:r>
              <a:rPr lang="en-GB" sz="1400" b="0" i="0" dirty="0">
                <a:solidFill>
                  <a:srgbClr val="3A3A3A"/>
                </a:solidFill>
                <a:effectLst/>
                <a:latin typeface="Source Sans Pro" panose="020B0503030403020204" pitchFamily="34" charset="0"/>
              </a:rPr>
              <a:t>’, </a:t>
            </a:r>
            <a:r>
              <a:rPr lang="en-GB" sz="1400" b="0" i="1" dirty="0">
                <a:solidFill>
                  <a:srgbClr val="3A3A3A"/>
                </a:solidFill>
                <a:effectLst/>
                <a:latin typeface="Source Sans Pro" panose="020B0503030403020204" pitchFamily="34" charset="0"/>
              </a:rPr>
              <a:t>Stanford law review</a:t>
            </a:r>
            <a:r>
              <a:rPr lang="en-GB" sz="1400" b="0" i="0" dirty="0">
                <a:solidFill>
                  <a:srgbClr val="3A3A3A"/>
                </a:solidFill>
                <a:effectLst/>
                <a:latin typeface="Source Sans Pro" panose="020B0503030403020204" pitchFamily="34" charset="0"/>
              </a:rPr>
              <a:t>, 43(6), pp. 1241–1299. Available at: </a:t>
            </a:r>
            <a:r>
              <a:rPr lang="en-GB" sz="1400" dirty="0">
                <a:hlinkClick r:id="rId5"/>
              </a:rPr>
              <a:t>Mapping the Margins: Intersectionality, Identity Politics, and Violence against Women of </a:t>
            </a:r>
            <a:r>
              <a:rPr lang="en-GB" sz="1400" dirty="0" err="1">
                <a:hlinkClick r:id="rId5"/>
              </a:rPr>
              <a:t>Color</a:t>
            </a:r>
            <a:r>
              <a:rPr lang="en-GB" sz="1400" dirty="0">
                <a:hlinkClick r:id="rId5"/>
              </a:rPr>
              <a:t> on JSTOR</a:t>
            </a:r>
            <a:r>
              <a:rPr lang="en-GB" sz="1400" dirty="0"/>
              <a:t> [Last Accessed 07/01/2026]</a:t>
            </a:r>
          </a:p>
          <a:p>
            <a:pPr>
              <a:spcBef>
                <a:spcPts val="450"/>
              </a:spcBef>
              <a:spcAft>
                <a:spcPts val="450"/>
              </a:spcAft>
            </a:pPr>
            <a:r>
              <a:rPr lang="en-GB" sz="1400" b="0" i="0" dirty="0">
                <a:solidFill>
                  <a:srgbClr val="3A3A3A"/>
                </a:solidFill>
                <a:effectLst/>
                <a:latin typeface="Source Sans Pro" panose="020B0503030403020204" pitchFamily="34" charset="0"/>
              </a:rPr>
              <a:t>Davis, A.Y. </a:t>
            </a:r>
            <a:r>
              <a:rPr lang="en-GB" sz="1400" dirty="0">
                <a:solidFill>
                  <a:srgbClr val="3A3A3A"/>
                </a:solidFill>
                <a:latin typeface="Source Sans Pro" panose="020B0503030403020204" pitchFamily="34" charset="0"/>
              </a:rPr>
              <a:t> </a:t>
            </a:r>
            <a:r>
              <a:rPr lang="en-GB" sz="1400" b="0" i="0" dirty="0">
                <a:solidFill>
                  <a:srgbClr val="3A3A3A"/>
                </a:solidFill>
                <a:effectLst/>
                <a:latin typeface="Source Sans Pro" panose="020B0503030403020204" pitchFamily="34" charset="0"/>
              </a:rPr>
              <a:t>(1981, republished 2019) </a:t>
            </a:r>
            <a:r>
              <a:rPr lang="en-GB" sz="1400" b="0" i="1" dirty="0">
                <a:solidFill>
                  <a:srgbClr val="3A3A3A"/>
                </a:solidFill>
                <a:effectLst/>
                <a:latin typeface="Source Sans Pro" panose="020B0503030403020204" pitchFamily="34" charset="0"/>
              </a:rPr>
              <a:t>Women, race &amp; class</a:t>
            </a:r>
            <a:r>
              <a:rPr lang="en-GB" sz="1400" b="0" i="0" dirty="0">
                <a:solidFill>
                  <a:srgbClr val="3A3A3A"/>
                </a:solidFill>
                <a:effectLst/>
                <a:latin typeface="Source Sans Pro" panose="020B0503030403020204" pitchFamily="34" charset="0"/>
              </a:rPr>
              <a:t>. London: Penguin Books Available at: </a:t>
            </a:r>
            <a:r>
              <a:rPr lang="en-GB" sz="1400" dirty="0">
                <a:hlinkClick r:id="rId6"/>
              </a:rPr>
              <a:t>Full details and actions for Women, race &amp; class</a:t>
            </a:r>
            <a:r>
              <a:rPr lang="en-GB" sz="1400" dirty="0"/>
              <a:t> [Not Available online 07/01/2026]</a:t>
            </a:r>
          </a:p>
          <a:p>
            <a:pPr>
              <a:spcBef>
                <a:spcPts val="450"/>
              </a:spcBef>
              <a:spcAft>
                <a:spcPts val="450"/>
              </a:spcAft>
            </a:pPr>
            <a:r>
              <a:rPr lang="en-GB" sz="1400" i="1" dirty="0"/>
              <a:t>Equality Act 2010 c.15 </a:t>
            </a:r>
            <a:r>
              <a:rPr lang="en-GB" sz="1400" dirty="0"/>
              <a:t>Available at </a:t>
            </a:r>
            <a:r>
              <a:rPr lang="en-GB" sz="1400" dirty="0">
                <a:hlinkClick r:id="rId7"/>
              </a:rPr>
              <a:t>Equality Act 2010</a:t>
            </a:r>
            <a:r>
              <a:rPr lang="en-GB" sz="1400" dirty="0"/>
              <a:t> [Last Accessed 07/01/2026]</a:t>
            </a:r>
          </a:p>
          <a:p>
            <a:pPr>
              <a:spcBef>
                <a:spcPts val="450"/>
              </a:spcBef>
              <a:spcAft>
                <a:spcPts val="450"/>
              </a:spcAft>
            </a:pPr>
            <a:r>
              <a:rPr lang="en-GB" sz="1400" dirty="0"/>
              <a:t>Friedan, B. (1964) </a:t>
            </a:r>
            <a:r>
              <a:rPr lang="en-GB" sz="1400" i="1" dirty="0"/>
              <a:t>The Feminine Mystique</a:t>
            </a:r>
            <a:r>
              <a:rPr lang="en-GB" sz="1400" dirty="0"/>
              <a:t> London: Dell Books Available at: </a:t>
            </a:r>
            <a:r>
              <a:rPr lang="en-GB" sz="1400" dirty="0">
                <a:hlinkClick r:id="rId8"/>
              </a:rPr>
              <a:t>The Feminine Mystique : </a:t>
            </a:r>
            <a:r>
              <a:rPr lang="en-GB" sz="1400" dirty="0" err="1">
                <a:hlinkClick r:id="rId8"/>
              </a:rPr>
              <a:t>Frieddan</a:t>
            </a:r>
            <a:r>
              <a:rPr lang="en-GB" sz="1400" dirty="0">
                <a:hlinkClick r:id="rId8"/>
              </a:rPr>
              <a:t>, Betty : Free Download, Borrow, and Streaming : Internet Archive</a:t>
            </a:r>
            <a:r>
              <a:rPr lang="en-GB" sz="1400" dirty="0"/>
              <a:t> [Last Accessed 07/01/2026]</a:t>
            </a:r>
          </a:p>
          <a:p>
            <a:pPr>
              <a:spcBef>
                <a:spcPts val="450"/>
              </a:spcBef>
              <a:spcAft>
                <a:spcPts val="450"/>
              </a:spcAft>
            </a:pPr>
            <a:r>
              <a:rPr lang="en-GB" sz="1400" dirty="0"/>
              <a:t>Greer, G. (1970) </a:t>
            </a:r>
            <a:r>
              <a:rPr lang="en-GB" sz="1400" i="1" dirty="0"/>
              <a:t>The Female Eunuch </a:t>
            </a:r>
            <a:r>
              <a:rPr lang="en-GB" sz="1400" dirty="0"/>
              <a:t>London: Flamingo Available at: </a:t>
            </a:r>
            <a:r>
              <a:rPr lang="en-GB" sz="1400" dirty="0">
                <a:hlinkClick r:id="rId9"/>
              </a:rPr>
              <a:t>The female eunuch : Greer, Germaine, 1939- : Free Download, Borrow, and Streaming : Internet Archive</a:t>
            </a:r>
            <a:r>
              <a:rPr lang="en-GB" sz="1400" dirty="0"/>
              <a:t> [Last Accessed 07/01/2026]</a:t>
            </a:r>
          </a:p>
          <a:p>
            <a:pPr>
              <a:spcBef>
                <a:spcPts val="450"/>
              </a:spcBef>
              <a:spcAft>
                <a:spcPts val="450"/>
              </a:spcAft>
            </a:pPr>
            <a:endParaRPr lang="en-GB" sz="1400" dirty="0"/>
          </a:p>
        </p:txBody>
      </p:sp>
    </p:spTree>
    <p:extLst>
      <p:ext uri="{BB962C8B-B14F-4D97-AF65-F5344CB8AC3E}">
        <p14:creationId xmlns:p14="http://schemas.microsoft.com/office/powerpoint/2010/main" val="156791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EF8592-5944-890D-ACC4-7D231AB09A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74C2C9-53DD-6A46-8B57-7D0C79E3287B}"/>
              </a:ext>
            </a:extLst>
          </p:cNvPr>
          <p:cNvSpPr>
            <a:spLocks noGrp="1"/>
          </p:cNvSpPr>
          <p:nvPr>
            <p:ph type="title"/>
          </p:nvPr>
        </p:nvSpPr>
        <p:spPr>
          <a:xfrm>
            <a:off x="2257425" y="161718"/>
            <a:ext cx="4629150" cy="445550"/>
          </a:xfrm>
        </p:spPr>
        <p:txBody>
          <a:bodyPr>
            <a:noAutofit/>
          </a:bodyPr>
          <a:lstStyle/>
          <a:p>
            <a:pPr algn="ctr"/>
            <a:r>
              <a:rPr lang="en-GB" b="1" dirty="0"/>
              <a:t>References</a:t>
            </a:r>
          </a:p>
        </p:txBody>
      </p:sp>
      <p:sp>
        <p:nvSpPr>
          <p:cNvPr id="4" name="TextBox 3">
            <a:extLst>
              <a:ext uri="{FF2B5EF4-FFF2-40B4-BE49-F238E27FC236}">
                <a16:creationId xmlns:a16="http://schemas.microsoft.com/office/drawing/2014/main" id="{B8FC990C-D9AA-498A-5D12-D73E247945E3}"/>
              </a:ext>
            </a:extLst>
          </p:cNvPr>
          <p:cNvSpPr txBox="1"/>
          <p:nvPr/>
        </p:nvSpPr>
        <p:spPr>
          <a:xfrm>
            <a:off x="596516" y="926179"/>
            <a:ext cx="8218300" cy="3406061"/>
          </a:xfrm>
          <a:prstGeom prst="rect">
            <a:avLst/>
          </a:prstGeom>
          <a:noFill/>
        </p:spPr>
        <p:txBody>
          <a:bodyPr wrap="square" rtlCol="0">
            <a:spAutoFit/>
          </a:bodyPr>
          <a:lstStyle/>
          <a:p>
            <a:pPr>
              <a:spcBef>
                <a:spcPts val="450"/>
              </a:spcBef>
              <a:spcAft>
                <a:spcPts val="450"/>
              </a:spcAft>
            </a:pPr>
            <a:r>
              <a:rPr lang="en-GB" sz="1400" dirty="0"/>
              <a:t>hooks, b. (1984,2000) </a:t>
            </a:r>
            <a:r>
              <a:rPr lang="en-GB" sz="1400" i="1" dirty="0"/>
              <a:t>Feminist Theory: From Margin to </a:t>
            </a:r>
            <a:r>
              <a:rPr lang="en-GB" sz="1400" i="1" dirty="0" err="1"/>
              <a:t>Center</a:t>
            </a:r>
            <a:r>
              <a:rPr lang="en-GB" sz="1400" dirty="0"/>
              <a:t> Cambridge MA: South End Press Available at: </a:t>
            </a:r>
            <a:r>
              <a:rPr lang="en-GB" sz="1400" dirty="0">
                <a:hlinkClick r:id="rId2"/>
              </a:rPr>
              <a:t>Feminist theory : from margin to </a:t>
            </a:r>
            <a:r>
              <a:rPr lang="en-GB" sz="1400" dirty="0" err="1">
                <a:hlinkClick r:id="rId2"/>
              </a:rPr>
              <a:t>center</a:t>
            </a:r>
            <a:r>
              <a:rPr lang="en-GB" sz="1400" dirty="0">
                <a:hlinkClick r:id="rId2"/>
              </a:rPr>
              <a:t> : Hooks, Bell, 1952- : Free Download, Borrow, and Streaming : Internet Archive</a:t>
            </a:r>
            <a:r>
              <a:rPr lang="en-GB" sz="1400" dirty="0"/>
              <a:t> [Last Accessed 07/01/2026]</a:t>
            </a:r>
          </a:p>
          <a:p>
            <a:pPr>
              <a:spcBef>
                <a:spcPts val="450"/>
              </a:spcBef>
              <a:spcAft>
                <a:spcPts val="450"/>
              </a:spcAft>
            </a:pPr>
            <a:r>
              <a:rPr lang="en-GB" sz="1400" dirty="0" err="1"/>
              <a:t>Oceno</a:t>
            </a:r>
            <a:r>
              <a:rPr lang="en-GB" sz="1400" dirty="0"/>
              <a:t>, M., Valentino, N.A. and Wayne, C. (2023) ‘The Electoral Costs and Benefits of Feminism in Contemporary American Politics’, Political </a:t>
            </a:r>
            <a:r>
              <a:rPr lang="en-GB" sz="1400" dirty="0" err="1"/>
              <a:t>behavior</a:t>
            </a:r>
            <a:r>
              <a:rPr lang="en-GB" sz="1400" dirty="0"/>
              <a:t>, 45(1), pp. 153–173 Available at: </a:t>
            </a:r>
            <a:r>
              <a:rPr lang="en-GB" sz="1400" dirty="0">
                <a:hlinkClick r:id="rId3"/>
              </a:rPr>
              <a:t>The Electoral Costs and Benefits of Feminism in Contemporary American Politics | Political </a:t>
            </a:r>
            <a:r>
              <a:rPr lang="en-GB" sz="1400" dirty="0" err="1">
                <a:hlinkClick r:id="rId3"/>
              </a:rPr>
              <a:t>Behavior</a:t>
            </a:r>
            <a:r>
              <a:rPr lang="en-GB" sz="1400" dirty="0"/>
              <a:t> [Last Accessed 07/01/2026]</a:t>
            </a:r>
          </a:p>
          <a:p>
            <a:pPr>
              <a:spcBef>
                <a:spcPts val="450"/>
              </a:spcBef>
              <a:spcAft>
                <a:spcPts val="450"/>
              </a:spcAft>
            </a:pPr>
            <a:r>
              <a:rPr lang="en-GB" sz="1400" dirty="0"/>
              <a:t>Pankhurst, E.S.  (1911) </a:t>
            </a:r>
            <a:r>
              <a:rPr lang="en-GB" sz="1400" i="1" dirty="0"/>
              <a:t>The Suffragette: The History of the Women's Militant Suffrage Movement 1905-1910</a:t>
            </a:r>
            <a:r>
              <a:rPr lang="en-GB" sz="1400" dirty="0"/>
              <a:t> Available at: </a:t>
            </a:r>
            <a:r>
              <a:rPr lang="en-GB" sz="1400" dirty="0">
                <a:hlinkClick r:id="rId4"/>
              </a:rPr>
              <a:t>The Suffragette: The History of the Women's Militant Suffrage Movement,… | Project Gutenberg</a:t>
            </a:r>
            <a:r>
              <a:rPr lang="en-GB" sz="1400" dirty="0"/>
              <a:t> [Last Accessed 07/01/2026]</a:t>
            </a:r>
          </a:p>
          <a:p>
            <a:pPr>
              <a:spcBef>
                <a:spcPts val="450"/>
              </a:spcBef>
              <a:spcAft>
                <a:spcPts val="450"/>
              </a:spcAft>
            </a:pPr>
            <a:r>
              <a:rPr lang="en-GB" sz="1400" dirty="0"/>
              <a:t>Truth, S. (1851) </a:t>
            </a:r>
            <a:r>
              <a:rPr lang="en-GB" sz="1400" i="1" dirty="0" err="1"/>
              <a:t>Ain’t</a:t>
            </a:r>
            <a:r>
              <a:rPr lang="en-GB" sz="1400" i="1" dirty="0"/>
              <a:t> I A Woman</a:t>
            </a:r>
            <a:r>
              <a:rPr lang="en-GB" sz="1400" dirty="0"/>
              <a:t> [Text of Speech] Available at </a:t>
            </a:r>
            <a:r>
              <a:rPr lang="en-GB" sz="1400" dirty="0">
                <a:hlinkClick r:id="rId5"/>
              </a:rPr>
              <a:t>Sojourner Truth: </a:t>
            </a:r>
            <a:r>
              <a:rPr lang="en-GB" sz="1400" dirty="0" err="1">
                <a:hlinkClick r:id="rId5"/>
              </a:rPr>
              <a:t>Ain't</a:t>
            </a:r>
            <a:r>
              <a:rPr lang="en-GB" sz="1400" dirty="0">
                <a:hlinkClick r:id="rId5"/>
              </a:rPr>
              <a:t> I A Woman? (U.S. National Park Service)</a:t>
            </a:r>
            <a:r>
              <a:rPr lang="en-GB" sz="1400" dirty="0"/>
              <a:t> [Last Accessed 07/01/2026]</a:t>
            </a:r>
          </a:p>
          <a:p>
            <a:pPr>
              <a:spcBef>
                <a:spcPts val="450"/>
              </a:spcBef>
              <a:spcAft>
                <a:spcPts val="450"/>
              </a:spcAft>
            </a:pPr>
            <a:r>
              <a:rPr lang="en-GB" sz="1400" dirty="0"/>
              <a:t>Wollstonecraft, M. (1792) </a:t>
            </a:r>
            <a:r>
              <a:rPr lang="en-GB" sz="1400" i="1" dirty="0"/>
              <a:t>A Vindication of the Rights of Woman</a:t>
            </a:r>
            <a:r>
              <a:rPr lang="en-GB" sz="1400" dirty="0"/>
              <a:t> Available at: </a:t>
            </a:r>
            <a:r>
              <a:rPr lang="en-GB" sz="1400" dirty="0">
                <a:hlinkClick r:id="rId6"/>
              </a:rPr>
              <a:t>A Vindication of the Rights of Woman | Online Library of </a:t>
            </a:r>
            <a:r>
              <a:rPr lang="en-GB" sz="1400">
                <a:hlinkClick r:id="rId6"/>
              </a:rPr>
              <a:t>Liberty</a:t>
            </a:r>
            <a:r>
              <a:rPr lang="en-GB" sz="1400"/>
              <a:t> [Last Accessed 07/01/2026]</a:t>
            </a:r>
          </a:p>
        </p:txBody>
      </p:sp>
    </p:spTree>
    <p:extLst>
      <p:ext uri="{BB962C8B-B14F-4D97-AF65-F5344CB8AC3E}">
        <p14:creationId xmlns:p14="http://schemas.microsoft.com/office/powerpoint/2010/main" val="255957176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1635</Words>
  <Application>Microsoft Office PowerPoint</Application>
  <PresentationFormat>On-screen Show (4:3)</PresentationFormat>
  <Paragraphs>64</Paragraphs>
  <Slides>13</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13</vt:i4>
      </vt:variant>
    </vt:vector>
  </HeadingPairs>
  <TitlesOfParts>
    <vt:vector size="19" baseType="lpstr">
      <vt:lpstr>Arial</vt:lpstr>
      <vt:lpstr>Calibri</vt:lpstr>
      <vt:lpstr>Calibri Light</vt:lpstr>
      <vt:lpstr>Source Sans Pro</vt:lpstr>
      <vt:lpstr>Holding PAge</vt:lpstr>
      <vt:lpstr>Accessible 2</vt:lpstr>
      <vt:lpstr>PowerPoint Presentation</vt:lpstr>
      <vt:lpstr>PowerPoint Presentation</vt:lpstr>
      <vt:lpstr>Challenges to the ‘Mainstream’  Feminism</vt:lpstr>
      <vt:lpstr>Origins of Feminism</vt:lpstr>
      <vt:lpstr>First Wave Feminism</vt:lpstr>
      <vt:lpstr>Suffragist / Suffragette</vt:lpstr>
      <vt:lpstr>Second Wave Feminism</vt:lpstr>
      <vt:lpstr>Second Wave Feminism</vt:lpstr>
      <vt:lpstr>Third Wave Feminism</vt:lpstr>
      <vt:lpstr>Third Wave Feminism</vt:lpstr>
      <vt:lpstr>Feminism and Mainstream Politics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63</cp:revision>
  <dcterms:created xsi:type="dcterms:W3CDTF">2024-09-09T09:14:57Z</dcterms:created>
  <dcterms:modified xsi:type="dcterms:W3CDTF">2026-01-07T17:51:47Z</dcterms:modified>
</cp:coreProperties>
</file>