
<file path=[Content_Types].xml><?xml version="1.0" encoding="utf-8"?>
<Types xmlns="http://schemas.openxmlformats.org/package/2006/content-types">
  <Default Extension="jpg" ContentType="image/jpeg"/>
  <Default Extension="MOV" ContentType="video/quicktime"/>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 id="2147483660" r:id="rId2"/>
  </p:sldMasterIdLst>
  <p:notesMasterIdLst>
    <p:notesMasterId r:id="rId19"/>
  </p:notesMasterIdLst>
  <p:sldIdLst>
    <p:sldId id="256" r:id="rId3"/>
    <p:sldId id="266" r:id="rId4"/>
    <p:sldId id="257" r:id="rId5"/>
    <p:sldId id="258" r:id="rId6"/>
    <p:sldId id="259" r:id="rId7"/>
    <p:sldId id="260" r:id="rId8"/>
    <p:sldId id="261" r:id="rId9"/>
    <p:sldId id="262" r:id="rId10"/>
    <p:sldId id="263" r:id="rId11"/>
    <p:sldId id="264" r:id="rId12"/>
    <p:sldId id="265" r:id="rId13"/>
    <p:sldId id="270" r:id="rId14"/>
    <p:sldId id="271" r:id="rId15"/>
    <p:sldId id="267" r:id="rId16"/>
    <p:sldId id="268" r:id="rId17"/>
    <p:sldId id="269" r:id="rId18"/>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457" userDrawn="1">
          <p15:clr>
            <a:srgbClr val="747775"/>
          </p15:clr>
        </p15:guide>
        <p15:guide id="2" pos="438" userDrawn="1">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E9E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44" d="100"/>
          <a:sy n="44" d="100"/>
        </p:scale>
        <p:origin x="1056" y="528"/>
      </p:cViewPr>
      <p:guideLst>
        <p:guide orient="horz" pos="1457"/>
        <p:guide pos="43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09.12.2025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nchor="ctr"/>
          <a:lstStyle>
            <a:lvl1pPr algn="l">
              <a:defRPr sz="1400" b="0" i="0" u="none" strike="noStrike"/>
            </a:lvl1pPr>
          </a:lstStyle>
          <a:p>
            <a:pPr algn="l"/>
            <a:endParaRP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标题幻灯片" type="title">
  <p:cSld name="TITLE">
    <p:spTree>
      <p:nvGrpSpPr>
        <p:cNvPr id="1" name="Shape 11"/>
        <p:cNvGrpSpPr/>
        <p:nvPr/>
      </p:nvGrpSpPr>
      <p:grpSpPr>
        <a:xfrm>
          <a:off x="0" y="0"/>
          <a:ext cx="0" cy="0"/>
          <a:chOff x="0" y="0"/>
          <a:chExt cx="0" cy="0"/>
        </a:xfrm>
      </p:grpSpPr>
      <p:sp>
        <p:nvSpPr>
          <p:cNvPr id="12" name="Shape 30"/>
          <p:cNvSpPr txBox="1">
            <a:spLocks noGrp="1"/>
          </p:cNvSpPr>
          <p:nvPr>
            <p:ph type="ctrTitle"/>
          </p:nvPr>
        </p:nvSpPr>
        <p:spPr>
          <a:xfrm>
            <a:off x="1143000" y="841772"/>
            <a:ext cx="6858000" cy="1790700"/>
          </a:xfrm>
          <a:prstGeom prst="rect">
            <a:avLst/>
          </a:prstGeom>
          <a:noFill/>
          <a:ln>
            <a:noFill/>
          </a:ln>
        </p:spPr>
        <p:txBody>
          <a:bodyPr spcFirstLastPara="1" wrap="square" lIns="68575" tIns="34275" rIns="68575" bIns="34275" anchor="b" anchorCtr="0">
            <a:normAutofit/>
          </a:bodyPr>
          <a:lstStyle>
            <a:lvl1pPr lvl="0" algn="ctr">
              <a:lnSpc>
                <a:spcPct val="90000"/>
              </a:lnSpc>
              <a:spcBef>
                <a:spcPts val="0"/>
              </a:spcBef>
              <a:spcAft>
                <a:spcPts val="0"/>
              </a:spcAft>
              <a:buClr>
                <a:schemeClr val="dk1"/>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3" name="Shape 31"/>
          <p:cNvSpPr txBox="1">
            <a:spLocks noGrp="1"/>
          </p:cNvSpPr>
          <p:nvPr>
            <p:ph type="subTitle" idx="1"/>
          </p:nvPr>
        </p:nvSpPr>
        <p:spPr>
          <a:xfrm>
            <a:off x="1143000" y="2701528"/>
            <a:ext cx="6858000" cy="1241821"/>
          </a:xfrm>
          <a:prstGeom prst="rect">
            <a:avLst/>
          </a:prstGeom>
          <a:noFill/>
          <a:ln>
            <a:noFill/>
          </a:ln>
        </p:spPr>
        <p:txBody>
          <a:bodyPr spcFirstLastPara="1" wrap="square" lIns="68575" tIns="34275" rIns="68575" bIns="34275" anchor="t" anchorCtr="0">
            <a:normAutofit/>
          </a:bodyPr>
          <a:lstStyle>
            <a:lvl1pPr lvl="0" algn="ctr">
              <a:lnSpc>
                <a:spcPct val="90000"/>
              </a:lnSpc>
              <a:spcBef>
                <a:spcPts val="800"/>
              </a:spcBef>
              <a:spcAft>
                <a:spcPts val="0"/>
              </a:spcAft>
              <a:buClr>
                <a:schemeClr val="dk1"/>
              </a:buClr>
              <a:buSzPts val="1800"/>
              <a:buNone/>
              <a:defRPr sz="1800"/>
            </a:lvl1pPr>
            <a:lvl2pPr lvl="1" algn="ctr">
              <a:lnSpc>
                <a:spcPct val="90000"/>
              </a:lnSpc>
              <a:spcBef>
                <a:spcPts val="400"/>
              </a:spcBef>
              <a:spcAft>
                <a:spcPts val="0"/>
              </a:spcAft>
              <a:buClr>
                <a:schemeClr val="dk1"/>
              </a:buClr>
              <a:buSzPts val="1500"/>
              <a:buNone/>
              <a:defRPr sz="1500"/>
            </a:lvl2pPr>
            <a:lvl3pPr lvl="2" algn="ctr">
              <a:lnSpc>
                <a:spcPct val="90000"/>
              </a:lnSpc>
              <a:spcBef>
                <a:spcPts val="400"/>
              </a:spcBef>
              <a:spcAft>
                <a:spcPts val="0"/>
              </a:spcAft>
              <a:buClr>
                <a:schemeClr val="dk1"/>
              </a:buClr>
              <a:buSzPts val="1400"/>
              <a:buNone/>
              <a:defRPr sz="1400"/>
            </a:lvl3pPr>
            <a:lvl4pPr lvl="3" algn="ctr">
              <a:lnSpc>
                <a:spcPct val="90000"/>
              </a:lnSpc>
              <a:spcBef>
                <a:spcPts val="400"/>
              </a:spcBef>
              <a:spcAft>
                <a:spcPts val="0"/>
              </a:spcAft>
              <a:buClr>
                <a:schemeClr val="dk1"/>
              </a:buClr>
              <a:buSzPts val="1200"/>
              <a:buNone/>
              <a:defRPr sz="1200"/>
            </a:lvl4pPr>
            <a:lvl5pPr lvl="4" algn="ctr">
              <a:lnSpc>
                <a:spcPct val="90000"/>
              </a:lnSpc>
              <a:spcBef>
                <a:spcPts val="400"/>
              </a:spcBef>
              <a:spcAft>
                <a:spcPts val="0"/>
              </a:spcAft>
              <a:buClr>
                <a:schemeClr val="dk1"/>
              </a:buClr>
              <a:buSzPts val="1200"/>
              <a:buNone/>
              <a:defRPr sz="1200"/>
            </a:lvl5pPr>
            <a:lvl6pPr lvl="5" algn="ctr">
              <a:lnSpc>
                <a:spcPct val="90000"/>
              </a:lnSpc>
              <a:spcBef>
                <a:spcPts val="400"/>
              </a:spcBef>
              <a:spcAft>
                <a:spcPts val="0"/>
              </a:spcAft>
              <a:buClr>
                <a:schemeClr val="dk1"/>
              </a:buClr>
              <a:buSzPts val="1200"/>
              <a:buNone/>
              <a:defRPr sz="1200"/>
            </a:lvl6pPr>
            <a:lvl7pPr lvl="6" algn="ctr">
              <a:lnSpc>
                <a:spcPct val="90000"/>
              </a:lnSpc>
              <a:spcBef>
                <a:spcPts val="400"/>
              </a:spcBef>
              <a:spcAft>
                <a:spcPts val="0"/>
              </a:spcAft>
              <a:buClr>
                <a:schemeClr val="dk1"/>
              </a:buClr>
              <a:buSzPts val="1200"/>
              <a:buNone/>
              <a:defRPr sz="1200"/>
            </a:lvl7pPr>
            <a:lvl8pPr lvl="7" algn="ctr">
              <a:lnSpc>
                <a:spcPct val="90000"/>
              </a:lnSpc>
              <a:spcBef>
                <a:spcPts val="400"/>
              </a:spcBef>
              <a:spcAft>
                <a:spcPts val="0"/>
              </a:spcAft>
              <a:buClr>
                <a:schemeClr val="dk1"/>
              </a:buClr>
              <a:buSzPts val="1200"/>
              <a:buNone/>
              <a:defRPr sz="1200"/>
            </a:lvl8pPr>
            <a:lvl9pPr lvl="8" algn="ctr">
              <a:lnSpc>
                <a:spcPct val="90000"/>
              </a:lnSpc>
              <a:spcBef>
                <a:spcPts val="400"/>
              </a:spcBef>
              <a:spcAft>
                <a:spcPts val="0"/>
              </a:spcAft>
              <a:buClr>
                <a:schemeClr val="dk1"/>
              </a:buClr>
              <a:buSzPts val="1200"/>
              <a:buNone/>
              <a:defRPr sz="1200"/>
            </a:lvl9pPr>
          </a:lstStyle>
          <a:p>
            <a:endParaRPr/>
          </a:p>
        </p:txBody>
      </p:sp>
      <p:sp>
        <p:nvSpPr>
          <p:cNvPr id="14" name="Shape 32"/>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5" name="Shape 33"/>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16" name="Shape 34"/>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标题和内容" type="obj">
  <p:cSld name="OBJECT">
    <p:spTree>
      <p:nvGrpSpPr>
        <p:cNvPr id="1" name="Shape 17"/>
        <p:cNvGrpSpPr/>
        <p:nvPr/>
      </p:nvGrpSpPr>
      <p:grpSpPr>
        <a:xfrm>
          <a:off x="0" y="0"/>
          <a:ext cx="0" cy="0"/>
          <a:chOff x="0" y="0"/>
          <a:chExt cx="0" cy="0"/>
        </a:xfrm>
      </p:grpSpPr>
      <p:sp>
        <p:nvSpPr>
          <p:cNvPr id="18" name="Shape 54"/>
          <p:cNvSpPr txBox="1">
            <a:spLocks noGrp="1"/>
          </p:cNvSpPr>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19" name="Shape 55"/>
          <p:cNvSpPr txBox="1">
            <a:spLocks noGrp="1"/>
          </p:cNvSpPr>
          <p:nvPr>
            <p:ph type="body" idx="1"/>
          </p:nvPr>
        </p:nvSpPr>
        <p:spPr>
          <a:xfrm>
            <a:off x="628650" y="1369219"/>
            <a:ext cx="7886700" cy="3263504"/>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20" name="Shape 56"/>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1" name="Shape 57"/>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a:p>
        </p:txBody>
      </p:sp>
      <p:sp>
        <p:nvSpPr>
          <p:cNvPr id="22" name="Shape 58"/>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节标题" type="secHead">
  <p:cSld name="SECTION_HEADER">
    <p:spTree>
      <p:nvGrpSpPr>
        <p:cNvPr id="1" name="Shape 23"/>
        <p:cNvGrpSpPr/>
        <p:nvPr/>
      </p:nvGrpSpPr>
      <p:grpSpPr>
        <a:xfrm>
          <a:off x="0" y="0"/>
          <a:ext cx="0" cy="0"/>
          <a:chOff x="0" y="0"/>
          <a:chExt cx="0" cy="0"/>
        </a:xfrm>
      </p:grpSpPr>
      <p:sp>
        <p:nvSpPr>
          <p:cNvPr id="24" name="Shape 59"/>
          <p:cNvSpPr txBox="1">
            <a:spLocks noGrp="1"/>
          </p:cNvSpPr>
          <p:nvPr>
            <p:ph type="title"/>
          </p:nvPr>
        </p:nvSpPr>
        <p:spPr>
          <a:xfrm>
            <a:off x="623888" y="1282304"/>
            <a:ext cx="7886700" cy="2139553"/>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4500"/>
              <a:buFont typeface="Arial"/>
              <a:buNone/>
              <a:defRPr sz="45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25" name="Shape 60"/>
          <p:cNvSpPr txBox="1">
            <a:spLocks noGrp="1"/>
          </p:cNvSpPr>
          <p:nvPr>
            <p:ph type="body" idx="1"/>
          </p:nvPr>
        </p:nvSpPr>
        <p:spPr>
          <a:xfrm>
            <a:off x="623888" y="3442097"/>
            <a:ext cx="7886700" cy="1125140"/>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rgbClr val="888888"/>
              </a:buClr>
              <a:buSzPts val="1800"/>
              <a:buNone/>
              <a:defRPr sz="1800">
                <a:solidFill>
                  <a:srgbClr val="888888"/>
                </a:solidFill>
              </a:defRPr>
            </a:lvl1pPr>
            <a:lvl2pPr marL="914400" lvl="1" indent="-228600" algn="l">
              <a:lnSpc>
                <a:spcPct val="90000"/>
              </a:lnSpc>
              <a:spcBef>
                <a:spcPts val="400"/>
              </a:spcBef>
              <a:spcAft>
                <a:spcPts val="0"/>
              </a:spcAft>
              <a:buClr>
                <a:srgbClr val="888888"/>
              </a:buClr>
              <a:buSzPts val="1500"/>
              <a:buNone/>
              <a:defRPr sz="1500">
                <a:solidFill>
                  <a:srgbClr val="888888"/>
                </a:solidFill>
              </a:defRPr>
            </a:lvl2pPr>
            <a:lvl3pPr marL="1371600" lvl="2" indent="-228600" algn="l">
              <a:lnSpc>
                <a:spcPct val="90000"/>
              </a:lnSpc>
              <a:spcBef>
                <a:spcPts val="400"/>
              </a:spcBef>
              <a:spcAft>
                <a:spcPts val="0"/>
              </a:spcAft>
              <a:buClr>
                <a:srgbClr val="888888"/>
              </a:buClr>
              <a:buSzPts val="1400"/>
              <a:buNone/>
              <a:defRPr sz="1400">
                <a:solidFill>
                  <a:srgbClr val="888888"/>
                </a:solidFill>
              </a:defRPr>
            </a:lvl3pPr>
            <a:lvl4pPr marL="1828800" lvl="3" indent="-228600" algn="l">
              <a:lnSpc>
                <a:spcPct val="90000"/>
              </a:lnSpc>
              <a:spcBef>
                <a:spcPts val="400"/>
              </a:spcBef>
              <a:spcAft>
                <a:spcPts val="0"/>
              </a:spcAft>
              <a:buClr>
                <a:srgbClr val="888888"/>
              </a:buClr>
              <a:buSzPts val="1200"/>
              <a:buNone/>
              <a:defRPr sz="1200">
                <a:solidFill>
                  <a:srgbClr val="888888"/>
                </a:solidFill>
              </a:defRPr>
            </a:lvl4pPr>
            <a:lvl5pPr marL="2286000" lvl="4" indent="-228600" algn="l">
              <a:lnSpc>
                <a:spcPct val="90000"/>
              </a:lnSpc>
              <a:spcBef>
                <a:spcPts val="400"/>
              </a:spcBef>
              <a:spcAft>
                <a:spcPts val="0"/>
              </a:spcAft>
              <a:buClr>
                <a:srgbClr val="888888"/>
              </a:buClr>
              <a:buSzPts val="1200"/>
              <a:buNone/>
              <a:defRPr sz="1200">
                <a:solidFill>
                  <a:srgbClr val="888888"/>
                </a:solidFill>
              </a:defRPr>
            </a:lvl5pPr>
            <a:lvl6pPr marL="2743200" lvl="5" indent="-228600" algn="l">
              <a:lnSpc>
                <a:spcPct val="90000"/>
              </a:lnSpc>
              <a:spcBef>
                <a:spcPts val="400"/>
              </a:spcBef>
              <a:spcAft>
                <a:spcPts val="0"/>
              </a:spcAft>
              <a:buClr>
                <a:srgbClr val="888888"/>
              </a:buClr>
              <a:buSzPts val="1200"/>
              <a:buNone/>
              <a:defRPr sz="1200">
                <a:solidFill>
                  <a:srgbClr val="888888"/>
                </a:solidFill>
              </a:defRPr>
            </a:lvl6pPr>
            <a:lvl7pPr marL="3200400" lvl="6" indent="-228600" algn="l">
              <a:lnSpc>
                <a:spcPct val="90000"/>
              </a:lnSpc>
              <a:spcBef>
                <a:spcPts val="400"/>
              </a:spcBef>
              <a:spcAft>
                <a:spcPts val="0"/>
              </a:spcAft>
              <a:buClr>
                <a:srgbClr val="888888"/>
              </a:buClr>
              <a:buSzPts val="1200"/>
              <a:buNone/>
              <a:defRPr sz="1200">
                <a:solidFill>
                  <a:srgbClr val="888888"/>
                </a:solidFill>
              </a:defRPr>
            </a:lvl7pPr>
            <a:lvl8pPr marL="3657600" lvl="7" indent="-228600" algn="l">
              <a:lnSpc>
                <a:spcPct val="90000"/>
              </a:lnSpc>
              <a:spcBef>
                <a:spcPts val="400"/>
              </a:spcBef>
              <a:spcAft>
                <a:spcPts val="0"/>
              </a:spcAft>
              <a:buClr>
                <a:srgbClr val="888888"/>
              </a:buClr>
              <a:buSzPts val="1200"/>
              <a:buNone/>
              <a:defRPr sz="1200">
                <a:solidFill>
                  <a:srgbClr val="888888"/>
                </a:solidFill>
              </a:defRPr>
            </a:lvl8pPr>
            <a:lvl9pPr marL="4114800" lvl="8" indent="-228600" algn="l">
              <a:lnSpc>
                <a:spcPct val="90000"/>
              </a:lnSpc>
              <a:spcBef>
                <a:spcPts val="400"/>
              </a:spcBef>
              <a:spcAft>
                <a:spcPts val="0"/>
              </a:spcAft>
              <a:buClr>
                <a:srgbClr val="888888"/>
              </a:buClr>
              <a:buSzPts val="1200"/>
              <a:buNone/>
              <a:defRPr sz="1200">
                <a:solidFill>
                  <a:srgbClr val="888888"/>
                </a:solidFill>
              </a:defRPr>
            </a:lvl9pPr>
          </a:lstStyle>
          <a:p>
            <a:endParaRPr/>
          </a:p>
        </p:txBody>
      </p:sp>
      <p:sp>
        <p:nvSpPr>
          <p:cNvPr id="26" name="Shape 61"/>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27" name="Shape 62"/>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28" name="Shape 63"/>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两栏内容" type="twoObj">
  <p:cSld name="TWO_OBJECTS">
    <p:spTree>
      <p:nvGrpSpPr>
        <p:cNvPr id="1" name="Shape 29"/>
        <p:cNvGrpSpPr/>
        <p:nvPr/>
      </p:nvGrpSpPr>
      <p:grpSpPr>
        <a:xfrm>
          <a:off x="0" y="0"/>
          <a:ext cx="0" cy="0"/>
          <a:chOff x="0" y="0"/>
          <a:chExt cx="0" cy="0"/>
        </a:xfrm>
      </p:grpSpPr>
      <p:sp>
        <p:nvSpPr>
          <p:cNvPr id="30" name="Shape 9"/>
          <p:cNvSpPr txBox="1">
            <a:spLocks noGrp="1"/>
          </p:cNvSpPr>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1" name="Shape 10"/>
          <p:cNvSpPr txBox="1">
            <a:spLocks noGrp="1"/>
          </p:cNvSpPr>
          <p:nvPr>
            <p:ph type="body" idx="1"/>
          </p:nvPr>
        </p:nvSpPr>
        <p:spPr>
          <a:xfrm>
            <a:off x="628650" y="1369219"/>
            <a:ext cx="3886200" cy="3263504"/>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2" name="Shape 11"/>
          <p:cNvSpPr txBox="1">
            <a:spLocks noGrp="1"/>
          </p:cNvSpPr>
          <p:nvPr>
            <p:ph type="body" idx="2"/>
          </p:nvPr>
        </p:nvSpPr>
        <p:spPr>
          <a:xfrm>
            <a:off x="4629150" y="1369219"/>
            <a:ext cx="3886200" cy="3263504"/>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33" name="Shape 12"/>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34" name="Shape 13"/>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35" name="Shape 14"/>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比较" type="twoTxTwoObj">
  <p:cSld name="TWO_OBJECTS_WITH_TEXT">
    <p:spTree>
      <p:nvGrpSpPr>
        <p:cNvPr id="1" name="Shape 36"/>
        <p:cNvGrpSpPr/>
        <p:nvPr/>
      </p:nvGrpSpPr>
      <p:grpSpPr>
        <a:xfrm>
          <a:off x="0" y="0"/>
          <a:ext cx="0" cy="0"/>
          <a:chOff x="0" y="0"/>
          <a:chExt cx="0" cy="0"/>
        </a:xfrm>
      </p:grpSpPr>
      <p:sp>
        <p:nvSpPr>
          <p:cNvPr id="37" name="Shape 35"/>
          <p:cNvSpPr txBox="1">
            <a:spLocks noGrp="1"/>
          </p:cNvSpPr>
          <p:nvPr>
            <p:ph type="title"/>
          </p:nvPr>
        </p:nvSpPr>
        <p:spPr>
          <a:xfrm>
            <a:off x="629841"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38" name="Shape 36"/>
          <p:cNvSpPr txBox="1">
            <a:spLocks noGrp="1"/>
          </p:cNvSpPr>
          <p:nvPr>
            <p:ph type="body" idx="1"/>
          </p:nvPr>
        </p:nvSpPr>
        <p:spPr>
          <a:xfrm>
            <a:off x="629841" y="1260872"/>
            <a:ext cx="3868340" cy="617934"/>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39" name="Shape 37"/>
          <p:cNvSpPr txBox="1">
            <a:spLocks noGrp="1"/>
          </p:cNvSpPr>
          <p:nvPr>
            <p:ph type="body" idx="2"/>
          </p:nvPr>
        </p:nvSpPr>
        <p:spPr>
          <a:xfrm>
            <a:off x="629841" y="1878806"/>
            <a:ext cx="3868340" cy="2763441"/>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0" name="Shape 38"/>
          <p:cNvSpPr txBox="1">
            <a:spLocks noGrp="1"/>
          </p:cNvSpPr>
          <p:nvPr>
            <p:ph type="body" idx="3"/>
          </p:nvPr>
        </p:nvSpPr>
        <p:spPr>
          <a:xfrm>
            <a:off x="4629150" y="1260872"/>
            <a:ext cx="3887391" cy="617934"/>
          </a:xfrm>
          <a:prstGeom prst="rect">
            <a:avLst/>
          </a:prstGeom>
          <a:noFill/>
          <a:ln>
            <a:noFill/>
          </a:ln>
        </p:spPr>
        <p:txBody>
          <a:bodyPr spcFirstLastPara="1" wrap="square" lIns="68575" tIns="34275" rIns="68575" bIns="34275" anchor="b" anchorCtr="0">
            <a:normAutofit/>
          </a:bodyPr>
          <a:lstStyle>
            <a:lvl1pPr marL="457200" lvl="0" indent="-228600" algn="l">
              <a:lnSpc>
                <a:spcPct val="90000"/>
              </a:lnSpc>
              <a:spcBef>
                <a:spcPts val="800"/>
              </a:spcBef>
              <a:spcAft>
                <a:spcPts val="0"/>
              </a:spcAft>
              <a:buClr>
                <a:schemeClr val="dk1"/>
              </a:buClr>
              <a:buSzPts val="1800"/>
              <a:buNone/>
              <a:defRPr sz="1800" b="1"/>
            </a:lvl1pPr>
            <a:lvl2pPr marL="914400" lvl="1" indent="-228600" algn="l">
              <a:lnSpc>
                <a:spcPct val="90000"/>
              </a:lnSpc>
              <a:spcBef>
                <a:spcPts val="400"/>
              </a:spcBef>
              <a:spcAft>
                <a:spcPts val="0"/>
              </a:spcAft>
              <a:buClr>
                <a:schemeClr val="dk1"/>
              </a:buClr>
              <a:buSzPts val="1500"/>
              <a:buNone/>
              <a:defRPr sz="1500" b="1"/>
            </a:lvl2pPr>
            <a:lvl3pPr marL="1371600" lvl="2" indent="-228600" algn="l">
              <a:lnSpc>
                <a:spcPct val="90000"/>
              </a:lnSpc>
              <a:spcBef>
                <a:spcPts val="400"/>
              </a:spcBef>
              <a:spcAft>
                <a:spcPts val="0"/>
              </a:spcAft>
              <a:buClr>
                <a:schemeClr val="dk1"/>
              </a:buClr>
              <a:buSzPts val="1400"/>
              <a:buNone/>
              <a:defRPr sz="1400" b="1"/>
            </a:lvl3pPr>
            <a:lvl4pPr marL="1828800" lvl="3" indent="-228600" algn="l">
              <a:lnSpc>
                <a:spcPct val="90000"/>
              </a:lnSpc>
              <a:spcBef>
                <a:spcPts val="400"/>
              </a:spcBef>
              <a:spcAft>
                <a:spcPts val="0"/>
              </a:spcAft>
              <a:buClr>
                <a:schemeClr val="dk1"/>
              </a:buClr>
              <a:buSzPts val="1200"/>
              <a:buNone/>
              <a:defRPr sz="1200" b="1"/>
            </a:lvl4pPr>
            <a:lvl5pPr marL="2286000" lvl="4" indent="-228600" algn="l">
              <a:lnSpc>
                <a:spcPct val="90000"/>
              </a:lnSpc>
              <a:spcBef>
                <a:spcPts val="400"/>
              </a:spcBef>
              <a:spcAft>
                <a:spcPts val="0"/>
              </a:spcAft>
              <a:buClr>
                <a:schemeClr val="dk1"/>
              </a:buClr>
              <a:buSzPts val="1200"/>
              <a:buNone/>
              <a:defRPr sz="1200" b="1"/>
            </a:lvl5pPr>
            <a:lvl6pPr marL="2743200" lvl="5" indent="-228600" algn="l">
              <a:lnSpc>
                <a:spcPct val="90000"/>
              </a:lnSpc>
              <a:spcBef>
                <a:spcPts val="400"/>
              </a:spcBef>
              <a:spcAft>
                <a:spcPts val="0"/>
              </a:spcAft>
              <a:buClr>
                <a:schemeClr val="dk1"/>
              </a:buClr>
              <a:buSzPts val="1200"/>
              <a:buNone/>
              <a:defRPr sz="1200" b="1"/>
            </a:lvl6pPr>
            <a:lvl7pPr marL="3200400" lvl="6" indent="-228600" algn="l">
              <a:lnSpc>
                <a:spcPct val="90000"/>
              </a:lnSpc>
              <a:spcBef>
                <a:spcPts val="400"/>
              </a:spcBef>
              <a:spcAft>
                <a:spcPts val="0"/>
              </a:spcAft>
              <a:buClr>
                <a:schemeClr val="dk1"/>
              </a:buClr>
              <a:buSzPts val="1200"/>
              <a:buNone/>
              <a:defRPr sz="1200" b="1"/>
            </a:lvl7pPr>
            <a:lvl8pPr marL="3657600" lvl="7" indent="-228600" algn="l">
              <a:lnSpc>
                <a:spcPct val="90000"/>
              </a:lnSpc>
              <a:spcBef>
                <a:spcPts val="400"/>
              </a:spcBef>
              <a:spcAft>
                <a:spcPts val="0"/>
              </a:spcAft>
              <a:buClr>
                <a:schemeClr val="dk1"/>
              </a:buClr>
              <a:buSzPts val="1200"/>
              <a:buNone/>
              <a:defRPr sz="1200" b="1"/>
            </a:lvl8pPr>
            <a:lvl9pPr marL="4114800" lvl="8" indent="-228600" algn="l">
              <a:lnSpc>
                <a:spcPct val="90000"/>
              </a:lnSpc>
              <a:spcBef>
                <a:spcPts val="400"/>
              </a:spcBef>
              <a:spcAft>
                <a:spcPts val="0"/>
              </a:spcAft>
              <a:buClr>
                <a:schemeClr val="dk1"/>
              </a:buClr>
              <a:buSzPts val="1200"/>
              <a:buNone/>
              <a:defRPr sz="1200" b="1"/>
            </a:lvl9pPr>
          </a:lstStyle>
          <a:p>
            <a:endParaRPr/>
          </a:p>
        </p:txBody>
      </p:sp>
      <p:sp>
        <p:nvSpPr>
          <p:cNvPr id="41" name="Shape 39"/>
          <p:cNvSpPr txBox="1">
            <a:spLocks noGrp="1"/>
          </p:cNvSpPr>
          <p:nvPr>
            <p:ph type="body" idx="4"/>
          </p:nvPr>
        </p:nvSpPr>
        <p:spPr>
          <a:xfrm>
            <a:off x="4629150" y="1878806"/>
            <a:ext cx="3887391" cy="2763441"/>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42" name="Shape 40"/>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43" name="Shape 41"/>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44" name="Shape 42"/>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仅标题" type="titleOnly">
  <p:cSld name="TITLE_ONLY">
    <p:spTree>
      <p:nvGrpSpPr>
        <p:cNvPr id="1" name="Shape 45"/>
        <p:cNvGrpSpPr/>
        <p:nvPr/>
      </p:nvGrpSpPr>
      <p:grpSpPr>
        <a:xfrm>
          <a:off x="0" y="0"/>
          <a:ext cx="0" cy="0"/>
          <a:chOff x="0" y="0"/>
          <a:chExt cx="0" cy="0"/>
        </a:xfrm>
      </p:grpSpPr>
      <p:sp>
        <p:nvSpPr>
          <p:cNvPr id="46" name="Shape 20"/>
          <p:cNvSpPr txBox="1">
            <a:spLocks noGrp="1"/>
          </p:cNvSpPr>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47" name="Shape 21"/>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48" name="Shape 22"/>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49" name="Shape 23"/>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空白" type="blank">
  <p:cSld name="BLANK">
    <p:spTree>
      <p:nvGrpSpPr>
        <p:cNvPr id="1" name="Shape 50"/>
        <p:cNvGrpSpPr/>
        <p:nvPr/>
      </p:nvGrpSpPr>
      <p:grpSpPr>
        <a:xfrm>
          <a:off x="0" y="0"/>
          <a:ext cx="0" cy="0"/>
          <a:chOff x="0" y="0"/>
          <a:chExt cx="0" cy="0"/>
        </a:xfrm>
      </p:grpSpPr>
      <p:sp>
        <p:nvSpPr>
          <p:cNvPr id="51" name="Shape 6"/>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52" name="Shape 7"/>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53" name="Shape 8"/>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内容与标题" type="objTx">
  <p:cSld name="OBJECT_WITH_CAPTION_TEXT">
    <p:spTree>
      <p:nvGrpSpPr>
        <p:cNvPr id="1" name="Shape 54"/>
        <p:cNvGrpSpPr/>
        <p:nvPr/>
      </p:nvGrpSpPr>
      <p:grpSpPr>
        <a:xfrm>
          <a:off x="0" y="0"/>
          <a:ext cx="0" cy="0"/>
          <a:chOff x="0" y="0"/>
          <a:chExt cx="0" cy="0"/>
        </a:xfrm>
      </p:grpSpPr>
      <p:sp>
        <p:nvSpPr>
          <p:cNvPr id="55" name="Shape 43"/>
          <p:cNvSpPr txBox="1">
            <a:spLocks noGrp="1"/>
          </p:cNvSpPr>
          <p:nvPr>
            <p:ph type="title"/>
          </p:nvPr>
        </p:nvSpPr>
        <p:spPr>
          <a:xfrm>
            <a:off x="629841" y="342900"/>
            <a:ext cx="2949178" cy="120015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Arial"/>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56" name="Shape 44"/>
          <p:cNvSpPr txBox="1">
            <a:spLocks noGrp="1"/>
          </p:cNvSpPr>
          <p:nvPr>
            <p:ph type="body" idx="1"/>
          </p:nvPr>
        </p:nvSpPr>
        <p:spPr>
          <a:xfrm>
            <a:off x="3887391" y="740569"/>
            <a:ext cx="4629150" cy="3655219"/>
          </a:xfrm>
          <a:prstGeom prst="rect">
            <a:avLst/>
          </a:prstGeom>
          <a:noFill/>
          <a:ln>
            <a:noFill/>
          </a:ln>
        </p:spPr>
        <p:txBody>
          <a:bodyPr spcFirstLastPara="1" wrap="square" lIns="68575" tIns="34275" rIns="68575" bIns="34275" anchor="t" anchorCtr="0">
            <a:normAutofit/>
          </a:bodyPr>
          <a:lstStyle>
            <a:lvl1pPr marL="457200" lvl="0" indent="-381000" algn="l">
              <a:lnSpc>
                <a:spcPct val="90000"/>
              </a:lnSpc>
              <a:spcBef>
                <a:spcPts val="800"/>
              </a:spcBef>
              <a:spcAft>
                <a:spcPts val="0"/>
              </a:spcAft>
              <a:buClr>
                <a:schemeClr val="dk1"/>
              </a:buClr>
              <a:buSzPts val="2400"/>
              <a:buChar char="•"/>
              <a:defRPr sz="2400"/>
            </a:lvl1pPr>
            <a:lvl2pPr marL="914400" lvl="1" indent="-361950" algn="l">
              <a:lnSpc>
                <a:spcPct val="90000"/>
              </a:lnSpc>
              <a:spcBef>
                <a:spcPts val="400"/>
              </a:spcBef>
              <a:spcAft>
                <a:spcPts val="0"/>
              </a:spcAft>
              <a:buClr>
                <a:schemeClr val="dk1"/>
              </a:buClr>
              <a:buSzPts val="2100"/>
              <a:buChar char="•"/>
              <a:defRPr sz="2100"/>
            </a:lvl2pPr>
            <a:lvl3pPr marL="1371600" lvl="2" indent="-342900" algn="l">
              <a:lnSpc>
                <a:spcPct val="90000"/>
              </a:lnSpc>
              <a:spcBef>
                <a:spcPts val="400"/>
              </a:spcBef>
              <a:spcAft>
                <a:spcPts val="0"/>
              </a:spcAft>
              <a:buClr>
                <a:schemeClr val="dk1"/>
              </a:buClr>
              <a:buSzPts val="1800"/>
              <a:buChar char="•"/>
              <a:defRPr sz="1800"/>
            </a:lvl3pPr>
            <a:lvl4pPr marL="1828800" lvl="3" indent="-323850" algn="l">
              <a:lnSpc>
                <a:spcPct val="90000"/>
              </a:lnSpc>
              <a:spcBef>
                <a:spcPts val="400"/>
              </a:spcBef>
              <a:spcAft>
                <a:spcPts val="0"/>
              </a:spcAft>
              <a:buClr>
                <a:schemeClr val="dk1"/>
              </a:buClr>
              <a:buSzPts val="1500"/>
              <a:buChar char="•"/>
              <a:defRPr sz="1500"/>
            </a:lvl4pPr>
            <a:lvl5pPr marL="2286000" lvl="4" indent="-323850" algn="l">
              <a:lnSpc>
                <a:spcPct val="90000"/>
              </a:lnSpc>
              <a:spcBef>
                <a:spcPts val="400"/>
              </a:spcBef>
              <a:spcAft>
                <a:spcPts val="0"/>
              </a:spcAft>
              <a:buClr>
                <a:schemeClr val="dk1"/>
              </a:buClr>
              <a:buSzPts val="1500"/>
              <a:buChar char="•"/>
              <a:defRPr sz="1500"/>
            </a:lvl5pPr>
            <a:lvl6pPr marL="2743200" lvl="5" indent="-323850" algn="l">
              <a:lnSpc>
                <a:spcPct val="90000"/>
              </a:lnSpc>
              <a:spcBef>
                <a:spcPts val="400"/>
              </a:spcBef>
              <a:spcAft>
                <a:spcPts val="0"/>
              </a:spcAft>
              <a:buClr>
                <a:schemeClr val="dk1"/>
              </a:buClr>
              <a:buSzPts val="1500"/>
              <a:buChar char="•"/>
              <a:defRPr sz="1500"/>
            </a:lvl6pPr>
            <a:lvl7pPr marL="3200400" lvl="6" indent="-323850" algn="l">
              <a:lnSpc>
                <a:spcPct val="90000"/>
              </a:lnSpc>
              <a:spcBef>
                <a:spcPts val="400"/>
              </a:spcBef>
              <a:spcAft>
                <a:spcPts val="0"/>
              </a:spcAft>
              <a:buClr>
                <a:schemeClr val="dk1"/>
              </a:buClr>
              <a:buSzPts val="1500"/>
              <a:buChar char="•"/>
              <a:defRPr sz="1500"/>
            </a:lvl7pPr>
            <a:lvl8pPr marL="3657600" lvl="7" indent="-323850" algn="l">
              <a:lnSpc>
                <a:spcPct val="90000"/>
              </a:lnSpc>
              <a:spcBef>
                <a:spcPts val="400"/>
              </a:spcBef>
              <a:spcAft>
                <a:spcPts val="0"/>
              </a:spcAft>
              <a:buClr>
                <a:schemeClr val="dk1"/>
              </a:buClr>
              <a:buSzPts val="1500"/>
              <a:buChar char="•"/>
              <a:defRPr sz="1500"/>
            </a:lvl8pPr>
            <a:lvl9pPr marL="4114800" lvl="8" indent="-323850" algn="l">
              <a:lnSpc>
                <a:spcPct val="90000"/>
              </a:lnSpc>
              <a:spcBef>
                <a:spcPts val="400"/>
              </a:spcBef>
              <a:spcAft>
                <a:spcPts val="0"/>
              </a:spcAft>
              <a:buClr>
                <a:schemeClr val="dk1"/>
              </a:buClr>
              <a:buSzPts val="1500"/>
              <a:buChar char="•"/>
              <a:defRPr sz="1500"/>
            </a:lvl9pPr>
          </a:lstStyle>
          <a:p>
            <a:endParaRPr/>
          </a:p>
        </p:txBody>
      </p:sp>
      <p:sp>
        <p:nvSpPr>
          <p:cNvPr id="57" name="Shape 45"/>
          <p:cNvSpPr txBox="1">
            <a:spLocks noGrp="1"/>
          </p:cNvSpPr>
          <p:nvPr>
            <p:ph type="body" idx="2"/>
          </p:nvPr>
        </p:nvSpPr>
        <p:spPr>
          <a:xfrm>
            <a:off x="629841" y="1543050"/>
            <a:ext cx="2949178" cy="2858691"/>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58" name="Shape 46"/>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59" name="Shape 47"/>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60" name="Shape 48"/>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图片与标题" type="picTx">
  <p:cSld name="PICTURE_WITH_CAPTION_TEXT">
    <p:spTree>
      <p:nvGrpSpPr>
        <p:cNvPr id="1" name="Shape 61"/>
        <p:cNvGrpSpPr/>
        <p:nvPr/>
      </p:nvGrpSpPr>
      <p:grpSpPr>
        <a:xfrm>
          <a:off x="0" y="0"/>
          <a:ext cx="0" cy="0"/>
          <a:chOff x="0" y="0"/>
          <a:chExt cx="0" cy="0"/>
        </a:xfrm>
      </p:grpSpPr>
      <p:sp>
        <p:nvSpPr>
          <p:cNvPr id="62" name="Shape 24"/>
          <p:cNvSpPr txBox="1">
            <a:spLocks noGrp="1"/>
          </p:cNvSpPr>
          <p:nvPr>
            <p:ph type="title"/>
          </p:nvPr>
        </p:nvSpPr>
        <p:spPr>
          <a:xfrm>
            <a:off x="629841" y="342900"/>
            <a:ext cx="2949178" cy="1200150"/>
          </a:xfrm>
          <a:prstGeom prst="rect">
            <a:avLst/>
          </a:prstGeom>
          <a:noFill/>
          <a:ln>
            <a:noFill/>
          </a:ln>
        </p:spPr>
        <p:txBody>
          <a:bodyPr spcFirstLastPara="1" wrap="square" lIns="68575" tIns="34275" rIns="68575" bIns="34275" anchor="b" anchorCtr="0">
            <a:normAutofit/>
          </a:bodyPr>
          <a:lstStyle>
            <a:lvl1pPr lvl="0" algn="l">
              <a:lnSpc>
                <a:spcPct val="90000"/>
              </a:lnSpc>
              <a:spcBef>
                <a:spcPts val="0"/>
              </a:spcBef>
              <a:spcAft>
                <a:spcPts val="0"/>
              </a:spcAft>
              <a:buClr>
                <a:schemeClr val="dk1"/>
              </a:buClr>
              <a:buSzPts val="2400"/>
              <a:buFont typeface="Arial"/>
              <a:buNone/>
              <a:defRPr sz="2400"/>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63" name="Shape 25"/>
          <p:cNvSpPr>
            <a:spLocks noGrp="1"/>
          </p:cNvSpPr>
          <p:nvPr>
            <p:ph type="pic" idx="2"/>
          </p:nvPr>
        </p:nvSpPr>
        <p:spPr>
          <a:xfrm>
            <a:off x="3887391" y="740569"/>
            <a:ext cx="4629150" cy="3655219"/>
          </a:xfrm>
          <a:prstGeom prst="rect">
            <a:avLst/>
          </a:prstGeom>
          <a:noFill/>
          <a:ln>
            <a:noFill/>
          </a:ln>
        </p:spPr>
      </p:sp>
      <p:sp>
        <p:nvSpPr>
          <p:cNvPr id="64" name="Shape 26"/>
          <p:cNvSpPr txBox="1">
            <a:spLocks noGrp="1"/>
          </p:cNvSpPr>
          <p:nvPr>
            <p:ph type="body" idx="1"/>
          </p:nvPr>
        </p:nvSpPr>
        <p:spPr>
          <a:xfrm>
            <a:off x="629841" y="1543050"/>
            <a:ext cx="2949178" cy="2858691"/>
          </a:xfrm>
          <a:prstGeom prst="rect">
            <a:avLst/>
          </a:prstGeom>
          <a:noFill/>
          <a:ln>
            <a:noFill/>
          </a:ln>
        </p:spPr>
        <p:txBody>
          <a:bodyPr spcFirstLastPara="1" wrap="square" lIns="68575" tIns="34275" rIns="68575" bIns="34275" anchor="t" anchorCtr="0">
            <a:normAutofit/>
          </a:bodyPr>
          <a:lstStyle>
            <a:lvl1pPr marL="457200" lvl="0" indent="-228600" algn="l">
              <a:lnSpc>
                <a:spcPct val="90000"/>
              </a:lnSpc>
              <a:spcBef>
                <a:spcPts val="800"/>
              </a:spcBef>
              <a:spcAft>
                <a:spcPts val="0"/>
              </a:spcAft>
              <a:buClr>
                <a:schemeClr val="dk1"/>
              </a:buClr>
              <a:buSzPts val="1200"/>
              <a:buNone/>
              <a:defRPr sz="1200"/>
            </a:lvl1pPr>
            <a:lvl2pPr marL="914400" lvl="1" indent="-228600" algn="l">
              <a:lnSpc>
                <a:spcPct val="90000"/>
              </a:lnSpc>
              <a:spcBef>
                <a:spcPts val="400"/>
              </a:spcBef>
              <a:spcAft>
                <a:spcPts val="0"/>
              </a:spcAft>
              <a:buClr>
                <a:schemeClr val="dk1"/>
              </a:buClr>
              <a:buSzPts val="1100"/>
              <a:buNone/>
              <a:defRPr sz="1100"/>
            </a:lvl2pPr>
            <a:lvl3pPr marL="1371600" lvl="2" indent="-228600" algn="l">
              <a:lnSpc>
                <a:spcPct val="90000"/>
              </a:lnSpc>
              <a:spcBef>
                <a:spcPts val="400"/>
              </a:spcBef>
              <a:spcAft>
                <a:spcPts val="0"/>
              </a:spcAft>
              <a:buClr>
                <a:schemeClr val="dk1"/>
              </a:buClr>
              <a:buSzPts val="900"/>
              <a:buNone/>
              <a:defRPr sz="900"/>
            </a:lvl3pPr>
            <a:lvl4pPr marL="1828800" lvl="3" indent="-228600" algn="l">
              <a:lnSpc>
                <a:spcPct val="90000"/>
              </a:lnSpc>
              <a:spcBef>
                <a:spcPts val="400"/>
              </a:spcBef>
              <a:spcAft>
                <a:spcPts val="0"/>
              </a:spcAft>
              <a:buClr>
                <a:schemeClr val="dk1"/>
              </a:buClr>
              <a:buSzPts val="800"/>
              <a:buNone/>
              <a:defRPr sz="800"/>
            </a:lvl4pPr>
            <a:lvl5pPr marL="2286000" lvl="4" indent="-228600" algn="l">
              <a:lnSpc>
                <a:spcPct val="90000"/>
              </a:lnSpc>
              <a:spcBef>
                <a:spcPts val="400"/>
              </a:spcBef>
              <a:spcAft>
                <a:spcPts val="0"/>
              </a:spcAft>
              <a:buClr>
                <a:schemeClr val="dk1"/>
              </a:buClr>
              <a:buSzPts val="800"/>
              <a:buNone/>
              <a:defRPr sz="800"/>
            </a:lvl5pPr>
            <a:lvl6pPr marL="2743200" lvl="5" indent="-228600" algn="l">
              <a:lnSpc>
                <a:spcPct val="90000"/>
              </a:lnSpc>
              <a:spcBef>
                <a:spcPts val="400"/>
              </a:spcBef>
              <a:spcAft>
                <a:spcPts val="0"/>
              </a:spcAft>
              <a:buClr>
                <a:schemeClr val="dk1"/>
              </a:buClr>
              <a:buSzPts val="800"/>
              <a:buNone/>
              <a:defRPr sz="800"/>
            </a:lvl6pPr>
            <a:lvl7pPr marL="3200400" lvl="6" indent="-228600" algn="l">
              <a:lnSpc>
                <a:spcPct val="90000"/>
              </a:lnSpc>
              <a:spcBef>
                <a:spcPts val="400"/>
              </a:spcBef>
              <a:spcAft>
                <a:spcPts val="0"/>
              </a:spcAft>
              <a:buClr>
                <a:schemeClr val="dk1"/>
              </a:buClr>
              <a:buSzPts val="800"/>
              <a:buNone/>
              <a:defRPr sz="800"/>
            </a:lvl7pPr>
            <a:lvl8pPr marL="3657600" lvl="7" indent="-228600" algn="l">
              <a:lnSpc>
                <a:spcPct val="90000"/>
              </a:lnSpc>
              <a:spcBef>
                <a:spcPts val="400"/>
              </a:spcBef>
              <a:spcAft>
                <a:spcPts val="0"/>
              </a:spcAft>
              <a:buClr>
                <a:schemeClr val="dk1"/>
              </a:buClr>
              <a:buSzPts val="800"/>
              <a:buNone/>
              <a:defRPr sz="800"/>
            </a:lvl8pPr>
            <a:lvl9pPr marL="4114800" lvl="8" indent="-228600" algn="l">
              <a:lnSpc>
                <a:spcPct val="90000"/>
              </a:lnSpc>
              <a:spcBef>
                <a:spcPts val="400"/>
              </a:spcBef>
              <a:spcAft>
                <a:spcPts val="0"/>
              </a:spcAft>
              <a:buClr>
                <a:schemeClr val="dk1"/>
              </a:buClr>
              <a:buSzPts val="800"/>
              <a:buNone/>
              <a:defRPr sz="800"/>
            </a:lvl9pPr>
          </a:lstStyle>
          <a:p>
            <a:endParaRPr/>
          </a:p>
        </p:txBody>
      </p:sp>
      <p:sp>
        <p:nvSpPr>
          <p:cNvPr id="65" name="Shape 27"/>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66" name="Shape 28"/>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67" name="Shape 29"/>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标题和竖排文字" type="vertTx">
  <p:cSld name="VERTICAL_TEXT">
    <p:spTree>
      <p:nvGrpSpPr>
        <p:cNvPr id="1" name="Shape 68"/>
        <p:cNvGrpSpPr/>
        <p:nvPr/>
      </p:nvGrpSpPr>
      <p:grpSpPr>
        <a:xfrm>
          <a:off x="0" y="0"/>
          <a:ext cx="0" cy="0"/>
          <a:chOff x="0" y="0"/>
          <a:chExt cx="0" cy="0"/>
        </a:xfrm>
      </p:grpSpPr>
      <p:sp>
        <p:nvSpPr>
          <p:cNvPr id="69" name="Shape 49"/>
          <p:cNvSpPr txBox="1">
            <a:spLocks noGrp="1"/>
          </p:cNvSpPr>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0" name="Shape 50"/>
          <p:cNvSpPr txBox="1">
            <a:spLocks noGrp="1"/>
          </p:cNvSpPr>
          <p:nvPr>
            <p:ph type="body" idx="1"/>
          </p:nvPr>
        </p:nvSpPr>
        <p:spPr>
          <a:xfrm rot="5400000">
            <a:off x="2940248" y="-942379"/>
            <a:ext cx="3263504" cy="7886700"/>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1" name="Shape 51"/>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72" name="Shape 52"/>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73" name="Shape 53"/>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竖排标题与文本" type="vertTitleAndTx">
  <p:cSld name="VERTICAL_TITLE_AND_VERTICAL_TEXT">
    <p:spTree>
      <p:nvGrpSpPr>
        <p:cNvPr id="1" name="Shape 74"/>
        <p:cNvGrpSpPr/>
        <p:nvPr/>
      </p:nvGrpSpPr>
      <p:grpSpPr>
        <a:xfrm>
          <a:off x="0" y="0"/>
          <a:ext cx="0" cy="0"/>
          <a:chOff x="0" y="0"/>
          <a:chExt cx="0" cy="0"/>
        </a:xfrm>
      </p:grpSpPr>
      <p:sp>
        <p:nvSpPr>
          <p:cNvPr id="75" name="Shape 15"/>
          <p:cNvSpPr txBox="1">
            <a:spLocks noGrp="1"/>
          </p:cNvSpPr>
          <p:nvPr>
            <p:ph type="title"/>
          </p:nvPr>
        </p:nvSpPr>
        <p:spPr>
          <a:xfrm rot="5400000">
            <a:off x="5350073" y="1467445"/>
            <a:ext cx="4358879" cy="1971675"/>
          </a:xfrm>
          <a:prstGeom prst="rect">
            <a:avLst/>
          </a:prstGeom>
          <a:noFill/>
          <a:ln>
            <a:noFill/>
          </a:ln>
        </p:spPr>
        <p:txBody>
          <a:bodyPr spcFirstLastPara="1" wrap="square" lIns="68575" tIns="34275" rIns="68575" bIns="34275" anchor="ctr" anchorCtr="0">
            <a:normAutofit/>
          </a:bodyPr>
          <a:lstStyle>
            <a:lvl1pPr lvl="0" algn="l">
              <a:lnSpc>
                <a:spcPct val="90000"/>
              </a:lnSpc>
              <a:spcBef>
                <a:spcPts val="0"/>
              </a:spcBef>
              <a:spcAft>
                <a:spcPts val="0"/>
              </a:spcAft>
              <a:buClr>
                <a:schemeClr val="dk1"/>
              </a:buClr>
              <a:buSzPts val="1400"/>
              <a:buNone/>
              <a:defRPr/>
            </a:lvl1pPr>
            <a:lvl2pPr lvl="1">
              <a:spcBef>
                <a:spcPts val="0"/>
              </a:spcBef>
              <a:spcAft>
                <a:spcPts val="0"/>
              </a:spcAft>
              <a:buSzPts val="1100"/>
              <a:buNone/>
              <a:defRPr/>
            </a:lvl2pPr>
            <a:lvl3pPr lvl="2">
              <a:spcBef>
                <a:spcPts val="0"/>
              </a:spcBef>
              <a:spcAft>
                <a:spcPts val="0"/>
              </a:spcAft>
              <a:buSzPts val="1100"/>
              <a:buNone/>
              <a:defRPr/>
            </a:lvl3pPr>
            <a:lvl4pPr lvl="3">
              <a:spcBef>
                <a:spcPts val="0"/>
              </a:spcBef>
              <a:spcAft>
                <a:spcPts val="0"/>
              </a:spcAft>
              <a:buSzPts val="1100"/>
              <a:buNone/>
              <a:defRPr/>
            </a:lvl4pPr>
            <a:lvl5pPr lvl="4">
              <a:spcBef>
                <a:spcPts val="0"/>
              </a:spcBef>
              <a:spcAft>
                <a:spcPts val="0"/>
              </a:spcAft>
              <a:buSzPts val="1100"/>
              <a:buNone/>
              <a:defRPr/>
            </a:lvl5pPr>
            <a:lvl6pPr lvl="5">
              <a:spcBef>
                <a:spcPts val="0"/>
              </a:spcBef>
              <a:spcAft>
                <a:spcPts val="0"/>
              </a:spcAft>
              <a:buSzPts val="1100"/>
              <a:buNone/>
              <a:defRPr/>
            </a:lvl6pPr>
            <a:lvl7pPr lvl="6">
              <a:spcBef>
                <a:spcPts val="0"/>
              </a:spcBef>
              <a:spcAft>
                <a:spcPts val="0"/>
              </a:spcAft>
              <a:buSzPts val="1100"/>
              <a:buNone/>
              <a:defRPr/>
            </a:lvl7pPr>
            <a:lvl8pPr lvl="7">
              <a:spcBef>
                <a:spcPts val="0"/>
              </a:spcBef>
              <a:spcAft>
                <a:spcPts val="0"/>
              </a:spcAft>
              <a:buSzPts val="1100"/>
              <a:buNone/>
              <a:defRPr/>
            </a:lvl8pPr>
            <a:lvl9pPr lvl="8">
              <a:spcBef>
                <a:spcPts val="0"/>
              </a:spcBef>
              <a:spcAft>
                <a:spcPts val="0"/>
              </a:spcAft>
              <a:buSzPts val="1100"/>
              <a:buNone/>
              <a:defRPr/>
            </a:lvl9pPr>
          </a:lstStyle>
          <a:p>
            <a:endParaRPr/>
          </a:p>
        </p:txBody>
      </p:sp>
      <p:sp>
        <p:nvSpPr>
          <p:cNvPr id="76" name="Shape 16"/>
          <p:cNvSpPr txBox="1">
            <a:spLocks noGrp="1"/>
          </p:cNvSpPr>
          <p:nvPr>
            <p:ph type="body" idx="1"/>
          </p:nvPr>
        </p:nvSpPr>
        <p:spPr>
          <a:xfrm rot="5400000">
            <a:off x="1349573" y="-447080"/>
            <a:ext cx="4358879" cy="5800725"/>
          </a:xfrm>
          <a:prstGeom prst="rect">
            <a:avLst/>
          </a:prstGeom>
          <a:noFill/>
          <a:ln>
            <a:noFill/>
          </a:ln>
        </p:spPr>
        <p:txBody>
          <a:bodyPr spcFirstLastPara="1" wrap="square" lIns="68575" tIns="34275" rIns="68575" bIns="34275" anchor="t" anchorCtr="0">
            <a:normAutofit/>
          </a:bodyPr>
          <a:lstStyle>
            <a:lvl1pPr marL="457200" lvl="0" indent="-317500" algn="l">
              <a:lnSpc>
                <a:spcPct val="90000"/>
              </a:lnSpc>
              <a:spcBef>
                <a:spcPts val="800"/>
              </a:spcBef>
              <a:spcAft>
                <a:spcPts val="0"/>
              </a:spcAft>
              <a:buClr>
                <a:schemeClr val="dk1"/>
              </a:buClr>
              <a:buSzPts val="1400"/>
              <a:buChar char="•"/>
              <a:defRPr/>
            </a:lvl1pPr>
            <a:lvl2pPr marL="914400" lvl="1" indent="-317500" algn="l">
              <a:lnSpc>
                <a:spcPct val="90000"/>
              </a:lnSpc>
              <a:spcBef>
                <a:spcPts val="400"/>
              </a:spcBef>
              <a:spcAft>
                <a:spcPts val="0"/>
              </a:spcAft>
              <a:buClr>
                <a:schemeClr val="dk1"/>
              </a:buClr>
              <a:buSzPts val="1400"/>
              <a:buChar char="•"/>
              <a:defRPr/>
            </a:lvl2pPr>
            <a:lvl3pPr marL="1371600" lvl="2" indent="-317500" algn="l">
              <a:lnSpc>
                <a:spcPct val="90000"/>
              </a:lnSpc>
              <a:spcBef>
                <a:spcPts val="400"/>
              </a:spcBef>
              <a:spcAft>
                <a:spcPts val="0"/>
              </a:spcAft>
              <a:buClr>
                <a:schemeClr val="dk1"/>
              </a:buClr>
              <a:buSzPts val="1400"/>
              <a:buChar char="•"/>
              <a:defRPr/>
            </a:lvl3pPr>
            <a:lvl4pPr marL="1828800" lvl="3" indent="-317500" algn="l">
              <a:lnSpc>
                <a:spcPct val="90000"/>
              </a:lnSpc>
              <a:spcBef>
                <a:spcPts val="400"/>
              </a:spcBef>
              <a:spcAft>
                <a:spcPts val="0"/>
              </a:spcAft>
              <a:buClr>
                <a:schemeClr val="dk1"/>
              </a:buClr>
              <a:buSzPts val="1400"/>
              <a:buChar char="•"/>
              <a:defRPr/>
            </a:lvl4pPr>
            <a:lvl5pPr marL="2286000" lvl="4" indent="-317500" algn="l">
              <a:lnSpc>
                <a:spcPct val="90000"/>
              </a:lnSpc>
              <a:spcBef>
                <a:spcPts val="400"/>
              </a:spcBef>
              <a:spcAft>
                <a:spcPts val="0"/>
              </a:spcAft>
              <a:buClr>
                <a:schemeClr val="dk1"/>
              </a:buClr>
              <a:buSzPts val="1400"/>
              <a:buChar char="•"/>
              <a:defRPr/>
            </a:lvl5pPr>
            <a:lvl6pPr marL="2743200" lvl="5" indent="-317500" algn="l">
              <a:lnSpc>
                <a:spcPct val="90000"/>
              </a:lnSpc>
              <a:spcBef>
                <a:spcPts val="400"/>
              </a:spcBef>
              <a:spcAft>
                <a:spcPts val="0"/>
              </a:spcAft>
              <a:buClr>
                <a:schemeClr val="dk1"/>
              </a:buClr>
              <a:buSzPts val="1400"/>
              <a:buChar char="•"/>
              <a:defRPr/>
            </a:lvl6pPr>
            <a:lvl7pPr marL="3200400" lvl="6" indent="-317500" algn="l">
              <a:lnSpc>
                <a:spcPct val="90000"/>
              </a:lnSpc>
              <a:spcBef>
                <a:spcPts val="400"/>
              </a:spcBef>
              <a:spcAft>
                <a:spcPts val="0"/>
              </a:spcAft>
              <a:buClr>
                <a:schemeClr val="dk1"/>
              </a:buClr>
              <a:buSzPts val="1400"/>
              <a:buChar char="•"/>
              <a:defRPr/>
            </a:lvl7pPr>
            <a:lvl8pPr marL="3657600" lvl="7" indent="-317500" algn="l">
              <a:lnSpc>
                <a:spcPct val="90000"/>
              </a:lnSpc>
              <a:spcBef>
                <a:spcPts val="400"/>
              </a:spcBef>
              <a:spcAft>
                <a:spcPts val="0"/>
              </a:spcAft>
              <a:buClr>
                <a:schemeClr val="dk1"/>
              </a:buClr>
              <a:buSzPts val="1400"/>
              <a:buChar char="•"/>
              <a:defRPr/>
            </a:lvl8pPr>
            <a:lvl9pPr marL="4114800" lvl="8" indent="-317500" algn="l">
              <a:lnSpc>
                <a:spcPct val="90000"/>
              </a:lnSpc>
              <a:spcBef>
                <a:spcPts val="400"/>
              </a:spcBef>
              <a:spcAft>
                <a:spcPts val="0"/>
              </a:spcAft>
              <a:buClr>
                <a:schemeClr val="dk1"/>
              </a:buClr>
              <a:buSzPts val="1400"/>
              <a:buChar char="•"/>
              <a:defRPr/>
            </a:lvl9pPr>
          </a:lstStyle>
          <a:p>
            <a:endParaRPr/>
          </a:p>
        </p:txBody>
      </p:sp>
      <p:sp>
        <p:nvSpPr>
          <p:cNvPr id="77" name="Shape 17"/>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lvl="0" algn="l">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78" name="Shape 18"/>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lvl="0" algn="ctr">
              <a:spcBef>
                <a:spcPts val="0"/>
              </a:spcBef>
              <a:spcAft>
                <a:spcPts val="0"/>
              </a:spcAft>
              <a:buSzPts val="1100"/>
              <a:buNone/>
              <a:defRPr/>
            </a:lvl1pPr>
            <a:lvl2pPr lvl="1" algn="l">
              <a:spcBef>
                <a:spcPts val="0"/>
              </a:spcBef>
              <a:spcAft>
                <a:spcPts val="0"/>
              </a:spcAft>
              <a:buSzPts val="1100"/>
              <a:buNone/>
              <a:defRPr/>
            </a:lvl2pPr>
            <a:lvl3pPr lvl="2" algn="l">
              <a:spcBef>
                <a:spcPts val="0"/>
              </a:spcBef>
              <a:spcAft>
                <a:spcPts val="0"/>
              </a:spcAft>
              <a:buSzPts val="1100"/>
              <a:buNone/>
              <a:defRPr/>
            </a:lvl3pPr>
            <a:lvl4pPr lvl="3" algn="l">
              <a:spcBef>
                <a:spcPts val="0"/>
              </a:spcBef>
              <a:spcAft>
                <a:spcPts val="0"/>
              </a:spcAft>
              <a:buSzPts val="1100"/>
              <a:buNone/>
              <a:defRPr/>
            </a:lvl4pPr>
            <a:lvl5pPr lvl="4" algn="l">
              <a:spcBef>
                <a:spcPts val="0"/>
              </a:spcBef>
              <a:spcAft>
                <a:spcPts val="0"/>
              </a:spcAft>
              <a:buSzPts val="1100"/>
              <a:buNone/>
              <a:defRPr/>
            </a:lvl5pPr>
            <a:lvl6pPr lvl="5" algn="l">
              <a:spcBef>
                <a:spcPts val="0"/>
              </a:spcBef>
              <a:spcAft>
                <a:spcPts val="0"/>
              </a:spcAft>
              <a:buSzPts val="1100"/>
              <a:buNone/>
              <a:defRPr/>
            </a:lvl6pPr>
            <a:lvl7pPr lvl="6" algn="l">
              <a:spcBef>
                <a:spcPts val="0"/>
              </a:spcBef>
              <a:spcAft>
                <a:spcPts val="0"/>
              </a:spcAft>
              <a:buSzPts val="1100"/>
              <a:buNone/>
              <a:defRPr/>
            </a:lvl7pPr>
            <a:lvl8pPr lvl="7" algn="l">
              <a:spcBef>
                <a:spcPts val="0"/>
              </a:spcBef>
              <a:spcAft>
                <a:spcPts val="0"/>
              </a:spcAft>
              <a:buSzPts val="1100"/>
              <a:buNone/>
              <a:defRPr/>
            </a:lvl8pPr>
            <a:lvl9pPr lvl="8" algn="l">
              <a:spcBef>
                <a:spcPts val="0"/>
              </a:spcBef>
              <a:spcAft>
                <a:spcPts val="0"/>
              </a:spcAft>
              <a:buSzPts val="1100"/>
              <a:buNone/>
              <a:defRPr/>
            </a:lvl9pPr>
          </a:lstStyle>
          <a:p>
            <a:endParaRPr dirty="0"/>
          </a:p>
        </p:txBody>
      </p:sp>
      <p:sp>
        <p:nvSpPr>
          <p:cNvPr id="79" name="Shape 19"/>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zh-CN"/>
              <a:t>‹#›</a:t>
            </a:fld>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p:spTree>
      <p:nvGrpSpPr>
        <p:cNvPr id="1" name=""/>
        <p:cNvGrpSpPr/>
        <p:nvPr/>
      </p:nvGrpSpPr>
      <p:grpSpPr>
        <a:xfrm>
          <a:off x="0" y="0"/>
          <a:ext cx="0" cy="0"/>
          <a:chOff x="0" y="0"/>
          <a:chExt cx="0" cy="0"/>
        </a:xfrm>
      </p:grpSpPr>
    </p:spTree>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Shape 1"/>
          <p:cNvSpPr txBox="1">
            <a:spLocks noGrp="1"/>
          </p:cNvSpPr>
          <p:nvPr>
            <p:ph type="title"/>
          </p:nvPr>
        </p:nvSpPr>
        <p:spPr>
          <a:xfrm>
            <a:off x="628650" y="273844"/>
            <a:ext cx="7886700" cy="994172"/>
          </a:xfrm>
          <a:prstGeom prst="rect">
            <a:avLst/>
          </a:prstGeom>
          <a:noFill/>
          <a:ln>
            <a:noFill/>
          </a:ln>
        </p:spPr>
        <p:txBody>
          <a:bodyPr spcFirstLastPara="1" wrap="square" lIns="68575" tIns="34275" rIns="68575" bIns="34275" anchor="ctr" anchorCtr="0">
            <a:normAutofit/>
          </a:bodyPr>
          <a:lstStyle>
            <a:lvl1pPr marR="0" lvl="0" algn="l" rtl="0">
              <a:lnSpc>
                <a:spcPct val="90000"/>
              </a:lnSpc>
              <a:spcBef>
                <a:spcPts val="0"/>
              </a:spcBef>
              <a:spcAft>
                <a:spcPts val="0"/>
              </a:spcAft>
              <a:buClr>
                <a:schemeClr val="dk1"/>
              </a:buClr>
              <a:buSzPts val="3300"/>
              <a:buFont typeface="Arial"/>
              <a:buNone/>
              <a:defRPr sz="3300" b="0" i="0" u="none" strike="noStrike" cap="none">
                <a:solidFill>
                  <a:schemeClr val="dk1"/>
                </a:solidFill>
                <a:latin typeface="Arial"/>
                <a:ea typeface="Arial"/>
                <a:cs typeface="Arial"/>
                <a:sym typeface="Arial"/>
              </a:defRPr>
            </a:lvl1pPr>
            <a:lvl2pPr lvl="1">
              <a:spcBef>
                <a:spcPts val="0"/>
              </a:spcBef>
              <a:spcAft>
                <a:spcPts val="0"/>
              </a:spcAft>
              <a:buSzPts val="1100"/>
              <a:buNone/>
              <a:defRPr sz="1400"/>
            </a:lvl2pPr>
            <a:lvl3pPr lvl="2">
              <a:spcBef>
                <a:spcPts val="0"/>
              </a:spcBef>
              <a:spcAft>
                <a:spcPts val="0"/>
              </a:spcAft>
              <a:buSzPts val="1100"/>
              <a:buNone/>
              <a:defRPr sz="1400"/>
            </a:lvl3pPr>
            <a:lvl4pPr lvl="3">
              <a:spcBef>
                <a:spcPts val="0"/>
              </a:spcBef>
              <a:spcAft>
                <a:spcPts val="0"/>
              </a:spcAft>
              <a:buSzPts val="1100"/>
              <a:buNone/>
              <a:defRPr sz="1400"/>
            </a:lvl4pPr>
            <a:lvl5pPr lvl="4">
              <a:spcBef>
                <a:spcPts val="0"/>
              </a:spcBef>
              <a:spcAft>
                <a:spcPts val="0"/>
              </a:spcAft>
              <a:buSzPts val="1100"/>
              <a:buNone/>
              <a:defRPr sz="1400"/>
            </a:lvl5pPr>
            <a:lvl6pPr lvl="5">
              <a:spcBef>
                <a:spcPts val="0"/>
              </a:spcBef>
              <a:spcAft>
                <a:spcPts val="0"/>
              </a:spcAft>
              <a:buSzPts val="1100"/>
              <a:buNone/>
              <a:defRPr sz="1400"/>
            </a:lvl6pPr>
            <a:lvl7pPr lvl="6">
              <a:spcBef>
                <a:spcPts val="0"/>
              </a:spcBef>
              <a:spcAft>
                <a:spcPts val="0"/>
              </a:spcAft>
              <a:buSzPts val="1100"/>
              <a:buNone/>
              <a:defRPr sz="1400"/>
            </a:lvl7pPr>
            <a:lvl8pPr lvl="7">
              <a:spcBef>
                <a:spcPts val="0"/>
              </a:spcBef>
              <a:spcAft>
                <a:spcPts val="0"/>
              </a:spcAft>
              <a:buSzPts val="1100"/>
              <a:buNone/>
              <a:defRPr sz="1400"/>
            </a:lvl8pPr>
            <a:lvl9pPr lvl="8">
              <a:spcBef>
                <a:spcPts val="0"/>
              </a:spcBef>
              <a:spcAft>
                <a:spcPts val="0"/>
              </a:spcAft>
              <a:buSzPts val="1100"/>
              <a:buNone/>
              <a:defRPr sz="1400"/>
            </a:lvl9pPr>
          </a:lstStyle>
          <a:p>
            <a:endParaRPr/>
          </a:p>
        </p:txBody>
      </p:sp>
      <p:sp>
        <p:nvSpPr>
          <p:cNvPr id="7" name="Shape 2"/>
          <p:cNvSpPr txBox="1">
            <a:spLocks noGrp="1"/>
          </p:cNvSpPr>
          <p:nvPr>
            <p:ph type="body" idx="1"/>
          </p:nvPr>
        </p:nvSpPr>
        <p:spPr>
          <a:xfrm>
            <a:off x="628650" y="1369219"/>
            <a:ext cx="7886700" cy="3263504"/>
          </a:xfrm>
          <a:prstGeom prst="rect">
            <a:avLst/>
          </a:prstGeom>
          <a:noFill/>
          <a:ln>
            <a:noFill/>
          </a:ln>
        </p:spPr>
        <p:txBody>
          <a:bodyPr spcFirstLastPara="1" wrap="square" lIns="68575" tIns="34275" rIns="68575" bIns="34275" anchor="t" anchorCtr="0">
            <a:normAutofit/>
          </a:bodyPr>
          <a:lstStyle>
            <a:lvl1pPr marL="457200" marR="0" lvl="0" indent="-361950" algn="l" rtl="0">
              <a:lnSpc>
                <a:spcPct val="90000"/>
              </a:lnSpc>
              <a:spcBef>
                <a:spcPts val="800"/>
              </a:spcBef>
              <a:spcAft>
                <a:spcPts val="0"/>
              </a:spcAft>
              <a:buClr>
                <a:schemeClr val="dk1"/>
              </a:buClr>
              <a:buSzPts val="2100"/>
              <a:buFont typeface="Arial"/>
              <a:buChar char="•"/>
              <a:defRPr sz="2100" b="0" i="0" u="none" strike="noStrike" cap="none">
                <a:solidFill>
                  <a:schemeClr val="dk1"/>
                </a:solidFill>
                <a:latin typeface="Arial"/>
                <a:ea typeface="Arial"/>
                <a:cs typeface="Arial"/>
                <a:sym typeface="Arial"/>
              </a:defRPr>
            </a:lvl1pPr>
            <a:lvl2pPr marL="914400" marR="0" lvl="1" indent="-342900" algn="l" rtl="0">
              <a:lnSpc>
                <a:spcPct val="90000"/>
              </a:lnSpc>
              <a:spcBef>
                <a:spcPts val="4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2pPr>
            <a:lvl3pPr marL="1371600" marR="0" lvl="2" indent="-323850" algn="l" rtl="0">
              <a:lnSpc>
                <a:spcPct val="90000"/>
              </a:lnSpc>
              <a:spcBef>
                <a:spcPts val="400"/>
              </a:spcBef>
              <a:spcAft>
                <a:spcPts val="0"/>
              </a:spcAft>
              <a:buClr>
                <a:schemeClr val="dk1"/>
              </a:buClr>
              <a:buSzPts val="1500"/>
              <a:buFont typeface="Arial"/>
              <a:buChar char="•"/>
              <a:defRPr sz="1500" b="0" i="0" u="none" strike="noStrike" cap="none">
                <a:solidFill>
                  <a:schemeClr val="dk1"/>
                </a:solidFill>
                <a:latin typeface="Arial"/>
                <a:ea typeface="Arial"/>
                <a:cs typeface="Arial"/>
                <a:sym typeface="Arial"/>
              </a:defRPr>
            </a:lvl3pPr>
            <a:lvl4pPr marL="1828800" marR="0" lvl="3"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4pPr>
            <a:lvl5pPr marL="2286000" marR="0" lvl="4"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5pPr>
            <a:lvl6pPr marL="2743200" marR="0" lvl="5"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6pPr>
            <a:lvl7pPr marL="3200400" marR="0" lvl="6"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7pPr>
            <a:lvl8pPr marL="3657600" marR="0" lvl="7"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8pPr>
            <a:lvl9pPr marL="4114800" marR="0" lvl="8" indent="-317500" algn="l" rtl="0">
              <a:lnSpc>
                <a:spcPct val="90000"/>
              </a:lnSpc>
              <a:spcBef>
                <a:spcPts val="400"/>
              </a:spcBef>
              <a:spcAft>
                <a:spcPts val="0"/>
              </a:spcAft>
              <a:buClr>
                <a:schemeClr val="dk1"/>
              </a:buClr>
              <a:buSzPts val="1400"/>
              <a:buFont typeface="Arial"/>
              <a:buChar char="•"/>
              <a:defRPr sz="1400" b="0" i="0" u="none" strike="noStrike" cap="none">
                <a:solidFill>
                  <a:schemeClr val="dk1"/>
                </a:solidFill>
                <a:latin typeface="Arial"/>
                <a:ea typeface="Arial"/>
                <a:cs typeface="Arial"/>
                <a:sym typeface="Arial"/>
              </a:defRPr>
            </a:lvl9pPr>
          </a:lstStyle>
          <a:p>
            <a:endParaRPr/>
          </a:p>
        </p:txBody>
      </p:sp>
      <p:sp>
        <p:nvSpPr>
          <p:cNvPr id="8" name="Shape 3"/>
          <p:cNvSpPr txBox="1">
            <a:spLocks noGrp="1"/>
          </p:cNvSpPr>
          <p:nvPr>
            <p:ph type="dt" idx="10"/>
          </p:nvPr>
        </p:nvSpPr>
        <p:spPr>
          <a:xfrm>
            <a:off x="628650" y="4767263"/>
            <a:ext cx="2057400" cy="273844"/>
          </a:xfrm>
          <a:prstGeom prst="rect">
            <a:avLst/>
          </a:prstGeom>
          <a:noFill/>
          <a:ln>
            <a:noFill/>
          </a:ln>
        </p:spPr>
        <p:txBody>
          <a:bodyPr spcFirstLastPara="1" wrap="square" lIns="68575" tIns="34275" rIns="68575" bIns="34275" anchor="ctr" anchorCtr="0">
            <a:noAutofit/>
          </a:bodyPr>
          <a:lstStyle>
            <a:lvl1pPr marR="0" lvl="0" algn="l" rtl="0">
              <a:spcBef>
                <a:spcPts val="0"/>
              </a:spcBef>
              <a:spcAft>
                <a:spcPts val="0"/>
              </a:spcAft>
              <a:buSzPts val="1100"/>
              <a:buNone/>
              <a:defRPr sz="900" b="0" i="0" u="none" strike="noStrike" cap="none">
                <a:solidFill>
                  <a:srgbClr val="888888"/>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9" name="Shape 4"/>
          <p:cNvSpPr txBox="1">
            <a:spLocks noGrp="1"/>
          </p:cNvSpPr>
          <p:nvPr>
            <p:ph type="ftr" idx="11"/>
          </p:nvPr>
        </p:nvSpPr>
        <p:spPr>
          <a:xfrm>
            <a:off x="3028950" y="4767263"/>
            <a:ext cx="3086100" cy="273844"/>
          </a:xfrm>
          <a:prstGeom prst="rect">
            <a:avLst/>
          </a:prstGeom>
          <a:noFill/>
          <a:ln>
            <a:noFill/>
          </a:ln>
        </p:spPr>
        <p:txBody>
          <a:bodyPr spcFirstLastPara="1" wrap="square" lIns="68575" tIns="34275" rIns="68575" bIns="34275" anchor="ctr" anchorCtr="0">
            <a:noAutofit/>
          </a:bodyPr>
          <a:lstStyle>
            <a:lvl1pPr marR="0" lvl="0" algn="ctr" rtl="0">
              <a:spcBef>
                <a:spcPts val="0"/>
              </a:spcBef>
              <a:spcAft>
                <a:spcPts val="0"/>
              </a:spcAft>
              <a:buSzPts val="1100"/>
              <a:buNone/>
              <a:defRPr sz="900" b="0" i="0" u="none" strike="noStrike" cap="none">
                <a:solidFill>
                  <a:srgbClr val="888888"/>
                </a:solidFill>
                <a:latin typeface="Arial"/>
                <a:ea typeface="Arial"/>
                <a:cs typeface="Arial"/>
                <a:sym typeface="Arial"/>
              </a:defRPr>
            </a:lvl1pPr>
            <a:lvl2pPr marR="0" lvl="1" algn="l" rtl="0">
              <a:spcBef>
                <a:spcPts val="0"/>
              </a:spcBef>
              <a:spcAft>
                <a:spcPts val="0"/>
              </a:spcAft>
              <a:buSzPts val="1100"/>
              <a:buNone/>
              <a:defRPr sz="1400" b="0" i="0" u="none" strike="noStrike" cap="none">
                <a:solidFill>
                  <a:schemeClr val="dk1"/>
                </a:solidFill>
                <a:latin typeface="Arial"/>
                <a:ea typeface="Arial"/>
                <a:cs typeface="Arial"/>
                <a:sym typeface="Arial"/>
              </a:defRPr>
            </a:lvl2pPr>
            <a:lvl3pPr marR="0" lvl="2" algn="l" rtl="0">
              <a:spcBef>
                <a:spcPts val="0"/>
              </a:spcBef>
              <a:spcAft>
                <a:spcPts val="0"/>
              </a:spcAft>
              <a:buSzPts val="1100"/>
              <a:buNone/>
              <a:defRPr sz="1400" b="0" i="0" u="none" strike="noStrike" cap="none">
                <a:solidFill>
                  <a:schemeClr val="dk1"/>
                </a:solidFill>
                <a:latin typeface="Arial"/>
                <a:ea typeface="Arial"/>
                <a:cs typeface="Arial"/>
                <a:sym typeface="Arial"/>
              </a:defRPr>
            </a:lvl3pPr>
            <a:lvl4pPr marR="0" lvl="3" algn="l" rtl="0">
              <a:spcBef>
                <a:spcPts val="0"/>
              </a:spcBef>
              <a:spcAft>
                <a:spcPts val="0"/>
              </a:spcAft>
              <a:buSzPts val="1100"/>
              <a:buNone/>
              <a:defRPr sz="1400" b="0" i="0" u="none" strike="noStrike" cap="none">
                <a:solidFill>
                  <a:schemeClr val="dk1"/>
                </a:solidFill>
                <a:latin typeface="Arial"/>
                <a:ea typeface="Arial"/>
                <a:cs typeface="Arial"/>
                <a:sym typeface="Arial"/>
              </a:defRPr>
            </a:lvl4pPr>
            <a:lvl5pPr marR="0" lvl="4" algn="l" rtl="0">
              <a:spcBef>
                <a:spcPts val="0"/>
              </a:spcBef>
              <a:spcAft>
                <a:spcPts val="0"/>
              </a:spcAft>
              <a:buSzPts val="1100"/>
              <a:buNone/>
              <a:defRPr sz="1400" b="0" i="0" u="none" strike="noStrike" cap="none">
                <a:solidFill>
                  <a:schemeClr val="dk1"/>
                </a:solidFill>
                <a:latin typeface="Arial"/>
                <a:ea typeface="Arial"/>
                <a:cs typeface="Arial"/>
                <a:sym typeface="Arial"/>
              </a:defRPr>
            </a:lvl5pPr>
            <a:lvl6pPr marR="0" lvl="5" algn="l" rtl="0">
              <a:spcBef>
                <a:spcPts val="0"/>
              </a:spcBef>
              <a:spcAft>
                <a:spcPts val="0"/>
              </a:spcAft>
              <a:buSzPts val="1100"/>
              <a:buNone/>
              <a:defRPr sz="1400" b="0" i="0" u="none" strike="noStrike" cap="none">
                <a:solidFill>
                  <a:schemeClr val="dk1"/>
                </a:solidFill>
                <a:latin typeface="Arial"/>
                <a:ea typeface="Arial"/>
                <a:cs typeface="Arial"/>
                <a:sym typeface="Arial"/>
              </a:defRPr>
            </a:lvl6pPr>
            <a:lvl7pPr marR="0" lvl="6" algn="l" rtl="0">
              <a:spcBef>
                <a:spcPts val="0"/>
              </a:spcBef>
              <a:spcAft>
                <a:spcPts val="0"/>
              </a:spcAft>
              <a:buSzPts val="1100"/>
              <a:buNone/>
              <a:defRPr sz="1400" b="0" i="0" u="none" strike="noStrike" cap="none">
                <a:solidFill>
                  <a:schemeClr val="dk1"/>
                </a:solidFill>
                <a:latin typeface="Arial"/>
                <a:ea typeface="Arial"/>
                <a:cs typeface="Arial"/>
                <a:sym typeface="Arial"/>
              </a:defRPr>
            </a:lvl7pPr>
            <a:lvl8pPr marR="0" lvl="7" algn="l" rtl="0">
              <a:spcBef>
                <a:spcPts val="0"/>
              </a:spcBef>
              <a:spcAft>
                <a:spcPts val="0"/>
              </a:spcAft>
              <a:buSzPts val="1100"/>
              <a:buNone/>
              <a:defRPr sz="1400" b="0" i="0" u="none" strike="noStrike" cap="none">
                <a:solidFill>
                  <a:schemeClr val="dk1"/>
                </a:solidFill>
                <a:latin typeface="Arial"/>
                <a:ea typeface="Arial"/>
                <a:cs typeface="Arial"/>
                <a:sym typeface="Arial"/>
              </a:defRPr>
            </a:lvl8pPr>
            <a:lvl9pPr marR="0" lvl="8" algn="l" rtl="0">
              <a:spcBef>
                <a:spcPts val="0"/>
              </a:spcBef>
              <a:spcAft>
                <a:spcPts val="0"/>
              </a:spcAft>
              <a:buSzPts val="1100"/>
              <a:buNone/>
              <a:defRPr sz="1400" b="0" i="0" u="none" strike="noStrike" cap="none">
                <a:solidFill>
                  <a:schemeClr val="dk1"/>
                </a:solidFill>
                <a:latin typeface="Arial"/>
                <a:ea typeface="Arial"/>
                <a:cs typeface="Arial"/>
                <a:sym typeface="Arial"/>
              </a:defRPr>
            </a:lvl9pPr>
          </a:lstStyle>
          <a:p>
            <a:endParaRPr/>
          </a:p>
        </p:txBody>
      </p:sp>
      <p:sp>
        <p:nvSpPr>
          <p:cNvPr id="10" name="Shape 5"/>
          <p:cNvSpPr txBox="1">
            <a:spLocks noGrp="1"/>
          </p:cNvSpPr>
          <p:nvPr>
            <p:ph type="sldNum" idx="12"/>
          </p:nvPr>
        </p:nvSpPr>
        <p:spPr>
          <a:xfrm>
            <a:off x="6457950" y="4767263"/>
            <a:ext cx="2057400" cy="273844"/>
          </a:xfrm>
          <a:prstGeom prst="rect">
            <a:avLst/>
          </a:prstGeom>
          <a:noFill/>
          <a:ln>
            <a:noFill/>
          </a:ln>
        </p:spPr>
        <p:txBody>
          <a:bodyPr spcFirstLastPara="1" wrap="square" lIns="68575" tIns="34275" rIns="68575" bIns="34275" anchor="ctr" anchorCtr="0">
            <a:noAutofit/>
          </a:bodyPr>
          <a:lstStyle>
            <a:lvl1pPr marL="0" marR="0" lvl="0" indent="0" algn="r" rtl="0">
              <a:spcBef>
                <a:spcPts val="0"/>
              </a:spcBef>
              <a:buNone/>
              <a:defRPr sz="900" b="0" i="0" u="none" strike="noStrike" cap="none">
                <a:solidFill>
                  <a:srgbClr val="888888"/>
                </a:solidFill>
                <a:latin typeface="Arial"/>
                <a:ea typeface="Arial"/>
                <a:cs typeface="Arial"/>
                <a:sym typeface="Arial"/>
              </a:defRPr>
            </a:lvl1pPr>
            <a:lvl2pPr marL="0" marR="0" lvl="1" indent="0" algn="r" rtl="0">
              <a:spcBef>
                <a:spcPts val="0"/>
              </a:spcBef>
              <a:buNone/>
              <a:defRPr sz="900" b="0" i="0" u="none" strike="noStrike" cap="none">
                <a:solidFill>
                  <a:srgbClr val="888888"/>
                </a:solidFill>
                <a:latin typeface="Arial"/>
                <a:ea typeface="Arial"/>
                <a:cs typeface="Arial"/>
                <a:sym typeface="Arial"/>
              </a:defRPr>
            </a:lvl2pPr>
            <a:lvl3pPr marL="0" marR="0" lvl="2" indent="0" algn="r" rtl="0">
              <a:spcBef>
                <a:spcPts val="0"/>
              </a:spcBef>
              <a:buNone/>
              <a:defRPr sz="900" b="0" i="0" u="none" strike="noStrike" cap="none">
                <a:solidFill>
                  <a:srgbClr val="888888"/>
                </a:solidFill>
                <a:latin typeface="Arial"/>
                <a:ea typeface="Arial"/>
                <a:cs typeface="Arial"/>
                <a:sym typeface="Arial"/>
              </a:defRPr>
            </a:lvl3pPr>
            <a:lvl4pPr marL="0" marR="0" lvl="3" indent="0" algn="r" rtl="0">
              <a:spcBef>
                <a:spcPts val="0"/>
              </a:spcBef>
              <a:buNone/>
              <a:defRPr sz="900" b="0" i="0" u="none" strike="noStrike" cap="none">
                <a:solidFill>
                  <a:srgbClr val="888888"/>
                </a:solidFill>
                <a:latin typeface="Arial"/>
                <a:ea typeface="Arial"/>
                <a:cs typeface="Arial"/>
                <a:sym typeface="Arial"/>
              </a:defRPr>
            </a:lvl4pPr>
            <a:lvl5pPr marL="0" marR="0" lvl="4" indent="0" algn="r" rtl="0">
              <a:spcBef>
                <a:spcPts val="0"/>
              </a:spcBef>
              <a:buNone/>
              <a:defRPr sz="900" b="0" i="0" u="none" strike="noStrike" cap="none">
                <a:solidFill>
                  <a:srgbClr val="888888"/>
                </a:solidFill>
                <a:latin typeface="Arial"/>
                <a:ea typeface="Arial"/>
                <a:cs typeface="Arial"/>
                <a:sym typeface="Arial"/>
              </a:defRPr>
            </a:lvl5pPr>
            <a:lvl6pPr marL="0" marR="0" lvl="5" indent="0" algn="r" rtl="0">
              <a:spcBef>
                <a:spcPts val="0"/>
              </a:spcBef>
              <a:buNone/>
              <a:defRPr sz="900" b="0" i="0" u="none" strike="noStrike" cap="none">
                <a:solidFill>
                  <a:srgbClr val="888888"/>
                </a:solidFill>
                <a:latin typeface="Arial"/>
                <a:ea typeface="Arial"/>
                <a:cs typeface="Arial"/>
                <a:sym typeface="Arial"/>
              </a:defRPr>
            </a:lvl6pPr>
            <a:lvl7pPr marL="0" marR="0" lvl="6" indent="0" algn="r" rtl="0">
              <a:spcBef>
                <a:spcPts val="0"/>
              </a:spcBef>
              <a:buNone/>
              <a:defRPr sz="900" b="0" i="0" u="none" strike="noStrike" cap="none">
                <a:solidFill>
                  <a:srgbClr val="888888"/>
                </a:solidFill>
                <a:latin typeface="Arial"/>
                <a:ea typeface="Arial"/>
                <a:cs typeface="Arial"/>
                <a:sym typeface="Arial"/>
              </a:defRPr>
            </a:lvl7pPr>
            <a:lvl8pPr marL="0" marR="0" lvl="7" indent="0" algn="r" rtl="0">
              <a:spcBef>
                <a:spcPts val="0"/>
              </a:spcBef>
              <a:buNone/>
              <a:defRPr sz="900" b="0" i="0" u="none" strike="noStrike" cap="none">
                <a:solidFill>
                  <a:srgbClr val="888888"/>
                </a:solidFill>
                <a:latin typeface="Arial"/>
                <a:ea typeface="Arial"/>
                <a:cs typeface="Arial"/>
                <a:sym typeface="Arial"/>
              </a:defRPr>
            </a:lvl8pPr>
            <a:lvl9pPr marL="0" marR="0" lvl="8" indent="0" algn="r" rtl="0">
              <a:spcBef>
                <a:spcPts val="0"/>
              </a:spcBef>
              <a:buNone/>
              <a:defRPr sz="900" b="0" i="0" u="none" strike="noStrike" cap="none">
                <a:solidFill>
                  <a:srgbClr val="888888"/>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zh-C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name="默认主题">
    <p:bg>
      <p:bgPr>
        <a:solidFill>
          <a:srgbClr val="FFFFFF">
            <a:alpha val="100000"/>
          </a:srgbClr>
        </a:solidFill>
        <a:effectLst/>
      </p:bgPr>
    </p:bg>
    <p:spTree>
      <p:nvGrpSpPr>
        <p:cNvPr id="1" name="Shape 5"/>
        <p:cNvGrpSpPr/>
        <p:nvPr/>
      </p:nvGrpSpPr>
      <p:grpSpPr>
        <a:xfrm>
          <a:off x="0" y="0"/>
          <a:ext cx="0" cy="0"/>
          <a:chOff x="0" y="0"/>
          <a:chExt cx="0" cy="0"/>
        </a:xfrm>
      </p:grpSpPr>
    </p:spTree>
  </p:cSld>
  <p:clrMap bg1="lt1" tx1="dk1" bg2="dk2" tx2="lt2" accent1="accent1" accent2="accent2" accent3="accent3" accent4="accent4" accent5="accent5" accent6="accent6" hlink="hlink" folHlink="folHlink"/>
  <p:sldLayoutIdLst>
    <p:sldLayoutId id="215748369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8" Type="http://schemas.openxmlformats.org/officeDocument/2006/relationships/image" Target="../media/image9.jpg"/><Relationship Id="rId13" Type="http://schemas.openxmlformats.org/officeDocument/2006/relationships/image" Target="../media/image14.jpg"/><Relationship Id="rId3" Type="http://schemas.microsoft.com/office/2007/relationships/media" Target="../media/media3.MOV"/><Relationship Id="rId7" Type="http://schemas.openxmlformats.org/officeDocument/2006/relationships/image" Target="../media/image8.jpg"/><Relationship Id="rId12" Type="http://schemas.openxmlformats.org/officeDocument/2006/relationships/image" Target="../media/image13.jpg"/><Relationship Id="rId2" Type="http://schemas.openxmlformats.org/officeDocument/2006/relationships/video" Target="../media/media2.MOV"/><Relationship Id="rId1" Type="http://schemas.microsoft.com/office/2007/relationships/media" Target="../media/media2.MOV"/><Relationship Id="rId6" Type="http://schemas.openxmlformats.org/officeDocument/2006/relationships/image" Target="../media/image7.png"/><Relationship Id="rId11" Type="http://schemas.openxmlformats.org/officeDocument/2006/relationships/image" Target="../media/image12.jpg"/><Relationship Id="rId5" Type="http://schemas.openxmlformats.org/officeDocument/2006/relationships/slideLayout" Target="../slideLayouts/slideLayout12.xml"/><Relationship Id="rId10" Type="http://schemas.openxmlformats.org/officeDocument/2006/relationships/image" Target="../media/image11.jpg"/><Relationship Id="rId4" Type="http://schemas.openxmlformats.org/officeDocument/2006/relationships/video" Target="../media/media3.MOV"/><Relationship Id="rId9" Type="http://schemas.openxmlformats.org/officeDocument/2006/relationships/image" Target="../media/image10.jpg"/><Relationship Id="rId1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3" name="AutoShape 3"/>
          <p:cNvSpPr/>
          <p:nvPr/>
        </p:nvSpPr>
        <p:spPr>
          <a:xfrm>
            <a:off x="0" y="6350000"/>
            <a:ext cx="12192000" cy="508000"/>
          </a:xfrm>
          <a:prstGeom prst="roundRect">
            <a:avLst>
              <a:gd name="adj" fmla="val 0"/>
            </a:avLst>
          </a:prstGeom>
          <a:solidFill>
            <a:srgbClr val="7EC8E3">
              <a:alpha val="100000"/>
            </a:srgbClr>
          </a:solidFill>
          <a:ln w="25400" cap="flat" cmpd="sng">
            <a:noFill/>
            <a:prstDash val="solid"/>
            <a:round/>
          </a:ln>
        </p:spPr>
        <p:txBody>
          <a:bodyPr vert="horz" wrap="square" lIns="63500" tIns="63500" rIns="63500" bIns="63500" rtlCol="0" anchor="ctr"/>
          <a:lstStyle/>
          <a:p>
            <a:pPr algn="ctr">
              <a:defRPr/>
            </a:pPr>
            <a:endParaRPr dirty="0">
              <a:latin typeface="+mn-lt"/>
            </a:endParaRPr>
          </a:p>
        </p:txBody>
      </p:sp>
      <p:sp>
        <p:nvSpPr>
          <p:cNvPr id="5" name="AutoShape 5"/>
          <p:cNvSpPr/>
          <p:nvPr/>
        </p:nvSpPr>
        <p:spPr>
          <a:xfrm>
            <a:off x="1651000" y="4064000"/>
            <a:ext cx="8890000" cy="762000"/>
          </a:xfrm>
          <a:prstGeom prst="rect">
            <a:avLst/>
          </a:prstGeom>
          <a:noFill/>
          <a:ln w="12700" cap="flat" cmpd="sng">
            <a:noFill/>
            <a:prstDash val="solid"/>
            <a:round/>
          </a:ln>
        </p:spPr>
        <p:txBody>
          <a:bodyPr vert="horz" wrap="square" lIns="0" tIns="0" rIns="0" bIns="0" rtlCol="0" anchor="t" anchorCtr="0"/>
          <a:lstStyle/>
          <a:p>
            <a:pPr indent="0" algn="ctr">
              <a:lnSpc>
                <a:spcPct val="125000"/>
              </a:lnSpc>
              <a:defRPr/>
            </a:pPr>
            <a:r>
              <a:rPr lang="en-US" sz="2800" b="0" i="0" u="none" strike="noStrike" dirty="0">
                <a:solidFill>
                  <a:schemeClr val="tx1">
                    <a:lumMod val="85000"/>
                    <a:lumOff val="15000"/>
                  </a:schemeClr>
                </a:solidFill>
                <a:latin typeface="+mj-lt"/>
                <a:ea typeface="Arial"/>
                <a:cs typeface="Arial"/>
                <a:sym typeface="Arial"/>
              </a:rPr>
              <a:t>A research‑driven concept validated by the data</a:t>
            </a:r>
            <a:endParaRPr lang="en-US" dirty="0">
              <a:solidFill>
                <a:schemeClr val="tx1">
                  <a:lumMod val="85000"/>
                  <a:lumOff val="15000"/>
                </a:schemeClr>
              </a:solidFill>
              <a:latin typeface="+mj-lt"/>
            </a:endParaRPr>
          </a:p>
        </p:txBody>
      </p:sp>
      <p:sp>
        <p:nvSpPr>
          <p:cNvPr id="6" name="AutoShape 6"/>
          <p:cNvSpPr/>
          <p:nvPr/>
        </p:nvSpPr>
        <p:spPr>
          <a:xfrm>
            <a:off x="1103682" y="4614710"/>
            <a:ext cx="10160000" cy="508000"/>
          </a:xfrm>
          <a:prstGeom prst="rect">
            <a:avLst/>
          </a:prstGeom>
          <a:noFill/>
          <a:ln w="12700" cap="flat" cmpd="sng">
            <a:noFill/>
            <a:prstDash val="solid"/>
            <a:round/>
          </a:ln>
        </p:spPr>
        <p:txBody>
          <a:bodyPr vert="horz" wrap="square" lIns="0" tIns="0" rIns="0" bIns="0" rtlCol="0" anchor="t" anchorCtr="0"/>
          <a:lstStyle/>
          <a:p>
            <a:pPr indent="0" algn="ctr">
              <a:lnSpc>
                <a:spcPct val="125000"/>
              </a:lnSpc>
              <a:defRPr/>
            </a:pPr>
            <a:r>
              <a:rPr lang="en-US" sz="1800" b="0" i="0" u="none" strike="noStrike" dirty="0">
                <a:solidFill>
                  <a:srgbClr val="787878"/>
                </a:solidFill>
                <a:latin typeface="+mj-lt"/>
                <a:ea typeface="Arial"/>
                <a:cs typeface="Arial"/>
                <a:sym typeface="Arial"/>
              </a:rPr>
              <a:t>By Mircea | Based on Primary Survey Insights (Q1-Q15)</a:t>
            </a:r>
            <a:endParaRPr lang="en-US" sz="1200" dirty="0">
              <a:latin typeface="+mj-lt"/>
            </a:endParaRPr>
          </a:p>
        </p:txBody>
      </p:sp>
      <p:sp>
        <p:nvSpPr>
          <p:cNvPr id="8" name="AutoShape 8"/>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pic>
        <p:nvPicPr>
          <p:cNvPr id="17" name="Picture 16" descr="A blue and black letter&#10;&#10;AI-generated content may be incorrect.">
            <a:extLst>
              <a:ext uri="{FF2B5EF4-FFF2-40B4-BE49-F238E27FC236}">
                <a16:creationId xmlns:a16="http://schemas.microsoft.com/office/drawing/2014/main" id="{9288E519-C883-2F39-E0BC-C2AFD49E1F14}"/>
              </a:ext>
            </a:extLst>
          </p:cNvPr>
          <p:cNvPicPr>
            <a:picLocks noChangeAspect="1"/>
          </p:cNvPicPr>
          <p:nvPr/>
        </p:nvPicPr>
        <p:blipFill>
          <a:blip r:embed="rId3"/>
          <a:stretch>
            <a:fillRect/>
          </a:stretch>
        </p:blipFill>
        <p:spPr>
          <a:xfrm>
            <a:off x="2239214" y="2204713"/>
            <a:ext cx="7713572" cy="1010879"/>
          </a:xfrm>
          <a:prstGeom prst="rect">
            <a:avLst/>
          </a:prstGeom>
        </p:spPr>
      </p:pic>
      <p:sp>
        <p:nvSpPr>
          <p:cNvPr id="18" name="Rectangle 17">
            <a:extLst>
              <a:ext uri="{FF2B5EF4-FFF2-40B4-BE49-F238E27FC236}">
                <a16:creationId xmlns:a16="http://schemas.microsoft.com/office/drawing/2014/main" id="{23190848-BCF1-2605-ACE6-6CC31FA2B59F}"/>
              </a:ext>
            </a:extLst>
          </p:cNvPr>
          <p:cNvSpPr/>
          <p:nvPr/>
        </p:nvSpPr>
        <p:spPr>
          <a:xfrm>
            <a:off x="-2306268" y="3552668"/>
            <a:ext cx="6819900" cy="2365955"/>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19" name="Rectangle 18">
            <a:extLst>
              <a:ext uri="{FF2B5EF4-FFF2-40B4-BE49-F238E27FC236}">
                <a16:creationId xmlns:a16="http://schemas.microsoft.com/office/drawing/2014/main" id="{6E02B6DA-A1DF-61D1-C6C4-869F1FB63903}"/>
              </a:ext>
            </a:extLst>
          </p:cNvPr>
          <p:cNvSpPr/>
          <p:nvPr/>
        </p:nvSpPr>
        <p:spPr>
          <a:xfrm rot="5400000">
            <a:off x="6238414" y="1842799"/>
            <a:ext cx="8007354" cy="2365955"/>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20" name="TextBox 19">
            <a:extLst>
              <a:ext uri="{FF2B5EF4-FFF2-40B4-BE49-F238E27FC236}">
                <a16:creationId xmlns:a16="http://schemas.microsoft.com/office/drawing/2014/main" id="{05D1DC1E-69EA-C2D0-03A1-A3C5A9606546}"/>
              </a:ext>
            </a:extLst>
          </p:cNvPr>
          <p:cNvSpPr txBox="1"/>
          <p:nvPr/>
        </p:nvSpPr>
        <p:spPr>
          <a:xfrm>
            <a:off x="695325" y="5349290"/>
            <a:ext cx="10301452" cy="769441"/>
          </a:xfrm>
          <a:prstGeom prst="rect">
            <a:avLst/>
          </a:prstGeom>
          <a:noFill/>
        </p:spPr>
        <p:txBody>
          <a:bodyPr wrap="square" rtlCol="0">
            <a:spAutoFit/>
          </a:bodyPr>
          <a:lstStyle/>
          <a:p>
            <a:r>
              <a:rPr lang="en-US" sz="1100" dirty="0">
                <a:solidFill>
                  <a:schemeClr val="tx1">
                    <a:lumMod val="65000"/>
                    <a:lumOff val="35000"/>
                  </a:schemeClr>
                </a:solidFill>
              </a:rPr>
              <a:t>Acknowledgement </a:t>
            </a:r>
          </a:p>
          <a:p>
            <a:r>
              <a:rPr lang="en-US" sz="1100" dirty="0">
                <a:solidFill>
                  <a:schemeClr val="tx1">
                    <a:lumMod val="65000"/>
                    <a:lumOff val="35000"/>
                  </a:schemeClr>
                </a:solidFill>
              </a:rPr>
              <a:t>I acknowledge that AI-based tools were used in the creation and enhancement of some of the visual content included in this work. These tools  were used to increase the quality of the visual materials, and some of them in processing them. A complete list of all external tools, sources, and references utilized throughout this project will be provided in the final section.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7E9EB20-57CB-FB71-142F-96CDB497E669}"/>
              </a:ext>
            </a:extLst>
          </p:cNvPr>
          <p:cNvSpPr/>
          <p:nvPr/>
        </p:nvSpPr>
        <p:spPr>
          <a:xfrm>
            <a:off x="-1302327" y="-1246909"/>
            <a:ext cx="15600218" cy="9864436"/>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video 3 male (best version, good sound and lenght)">
            <a:hlinkClick r:id="" action="ppaction://media"/>
            <a:extLst>
              <a:ext uri="{FF2B5EF4-FFF2-40B4-BE49-F238E27FC236}">
                <a16:creationId xmlns:a16="http://schemas.microsoft.com/office/drawing/2014/main" id="{99CD958B-5AB3-E5A6-FB31-3F2839A3493F}"/>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2036618" y="-3787679"/>
            <a:ext cx="8118764" cy="14433358"/>
          </a:xfrm>
          <a:prstGeom prst="rect">
            <a:avLst/>
          </a:prstGeom>
        </p:spPr>
      </p:pic>
    </p:spTree>
    <p:extLst>
      <p:ext uri="{BB962C8B-B14F-4D97-AF65-F5344CB8AC3E}">
        <p14:creationId xmlns:p14="http://schemas.microsoft.com/office/powerpoint/2010/main" val="2415676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dirty="0">
                <a:solidFill>
                  <a:srgbClr val="282828"/>
                </a:solidFill>
                <a:latin typeface="+mj-lt"/>
                <a:ea typeface="Arial"/>
                <a:cs typeface="Arial"/>
                <a:sym typeface="Arial"/>
              </a:rPr>
              <a:t>Introduction &amp; Methods</a:t>
            </a:r>
            <a:endParaRPr lang="en-US" sz="1100" dirty="0">
              <a:latin typeface="+mj-lt"/>
            </a:endParaRPr>
          </a:p>
        </p:txBody>
      </p:sp>
      <p:cxnSp>
        <p:nvCxnSpPr>
          <p:cNvPr id="3" name="Connector 3"/>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sp>
        <p:nvSpPr>
          <p:cNvPr id="6" name="AutoShape 6"/>
          <p:cNvSpPr/>
          <p:nvPr/>
        </p:nvSpPr>
        <p:spPr>
          <a:xfrm>
            <a:off x="12585700" y="190500"/>
            <a:ext cx="635000" cy="635000"/>
          </a:xfrm>
          <a:prstGeom prst="roundRect">
            <a:avLst>
              <a:gd name="adj" fmla="val 0"/>
            </a:avLst>
          </a:prstGeom>
          <a:solidFill>
            <a:srgbClr val="000000">
              <a:alpha val="0"/>
            </a:srgbClr>
          </a:solidFill>
          <a:ln w="25400" cap="flat" cmpd="sng">
            <a:solidFill>
              <a:srgbClr val="003366">
                <a:alpha val="100000"/>
              </a:srgbClr>
            </a:solidFill>
            <a:prstDash val="solid"/>
            <a:round/>
          </a:ln>
        </p:spPr>
        <p:txBody>
          <a:bodyPr vert="horz" wrap="square" lIns="0" tIns="0" rIns="0" bIns="0" rtlCol="0" anchor="ctr" anchorCtr="0"/>
          <a:lstStyle/>
          <a:p>
            <a:pPr indent="0" algn="ctr">
              <a:lnSpc>
                <a:spcPct val="125000"/>
              </a:lnSpc>
              <a:defRPr/>
            </a:pPr>
            <a:r>
              <a:rPr lang="en-US" sz="1000" b="0" i="0" u="none" strike="noStrike" dirty="0">
                <a:solidFill>
                  <a:srgbClr val="003366"/>
                </a:solidFill>
                <a:latin typeface="+mj-lt"/>
                <a:ea typeface="Noto Sans SC"/>
                <a:cs typeface="Noto Sans SC"/>
                <a:sym typeface="Noto Sans SC"/>
              </a:rPr>
              <a:t>LOGO</a:t>
            </a:r>
            <a:endParaRPr lang="en-US" sz="1100" dirty="0">
              <a:latin typeface="+mj-lt"/>
            </a:endParaRPr>
          </a:p>
        </p:txBody>
      </p:sp>
      <p:sp>
        <p:nvSpPr>
          <p:cNvPr id="7" name="AutoShape 7"/>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j-lt"/>
            </a:endParaRPr>
          </a:p>
        </p:txBody>
      </p:sp>
      <p:sp>
        <p:nvSpPr>
          <p:cNvPr id="8" name="AutoShape 8"/>
          <p:cNvSpPr/>
          <p:nvPr/>
        </p:nvSpPr>
        <p:spPr>
          <a:xfrm>
            <a:off x="0" y="6819900"/>
            <a:ext cx="24384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j-lt"/>
            </a:endParaRPr>
          </a:p>
        </p:txBody>
      </p:sp>
      <p:sp>
        <p:nvSpPr>
          <p:cNvPr id="16" name="TextBox 15">
            <a:extLst>
              <a:ext uri="{FF2B5EF4-FFF2-40B4-BE49-F238E27FC236}">
                <a16:creationId xmlns:a16="http://schemas.microsoft.com/office/drawing/2014/main" id="{38446B8A-BFC2-56FD-D3AD-C90608F586AA}"/>
              </a:ext>
            </a:extLst>
          </p:cNvPr>
          <p:cNvSpPr txBox="1"/>
          <p:nvPr/>
        </p:nvSpPr>
        <p:spPr>
          <a:xfrm>
            <a:off x="6096000" y="4576403"/>
            <a:ext cx="3680987" cy="677108"/>
          </a:xfrm>
          <a:prstGeom prst="rect">
            <a:avLst/>
          </a:prstGeom>
          <a:noFill/>
        </p:spPr>
        <p:txBody>
          <a:bodyPr wrap="square" rtlCol="0">
            <a:spAutoFit/>
          </a:bodyPr>
          <a:lstStyle/>
          <a:p>
            <a:r>
              <a:rPr lang="en-US" sz="1800" dirty="0">
                <a:solidFill>
                  <a:schemeClr val="tx1">
                    <a:lumMod val="85000"/>
                    <a:lumOff val="15000"/>
                  </a:schemeClr>
                </a:solidFill>
                <a:latin typeface="Arial" panose="020B0604020202020204" pitchFamily="34" charset="0"/>
                <a:cs typeface="Arial" panose="020B0604020202020204" pitchFamily="34" charset="0"/>
              </a:rPr>
              <a:t>To </a:t>
            </a:r>
            <a:r>
              <a:rPr lang="en-US" sz="2000" dirty="0">
                <a:solidFill>
                  <a:schemeClr val="tx1">
                    <a:lumMod val="85000"/>
                    <a:lumOff val="15000"/>
                  </a:schemeClr>
                </a:solidFill>
                <a:latin typeface="+mj-lt"/>
              </a:rPr>
              <a:t>design</a:t>
            </a:r>
            <a:r>
              <a:rPr lang="en-US" sz="1800" dirty="0">
                <a:solidFill>
                  <a:schemeClr val="tx1">
                    <a:lumMod val="85000"/>
                    <a:lumOff val="15000"/>
                  </a:schemeClr>
                </a:solidFill>
                <a:latin typeface="Arial" panose="020B0604020202020204" pitchFamily="34" charset="0"/>
                <a:cs typeface="Arial" panose="020B0604020202020204" pitchFamily="34" charset="0"/>
              </a:rPr>
              <a:t> a business concept supported by real market data.</a:t>
            </a:r>
          </a:p>
        </p:txBody>
      </p:sp>
      <p:grpSp>
        <p:nvGrpSpPr>
          <p:cNvPr id="31" name="Group 30">
            <a:extLst>
              <a:ext uri="{FF2B5EF4-FFF2-40B4-BE49-F238E27FC236}">
                <a16:creationId xmlns:a16="http://schemas.microsoft.com/office/drawing/2014/main" id="{DABEB230-D02A-90B2-2690-56695C3B32E4}"/>
              </a:ext>
            </a:extLst>
          </p:cNvPr>
          <p:cNvGrpSpPr/>
          <p:nvPr/>
        </p:nvGrpSpPr>
        <p:grpSpPr>
          <a:xfrm>
            <a:off x="6159400" y="3966638"/>
            <a:ext cx="1990323" cy="513671"/>
            <a:chOff x="761365" y="1446193"/>
            <a:chExt cx="1990323" cy="513671"/>
          </a:xfrm>
        </p:grpSpPr>
        <p:sp>
          <p:nvSpPr>
            <p:cNvPr id="15" name="Rectangle 14">
              <a:extLst>
                <a:ext uri="{FF2B5EF4-FFF2-40B4-BE49-F238E27FC236}">
                  <a16:creationId xmlns:a16="http://schemas.microsoft.com/office/drawing/2014/main" id="{B3C12C15-5890-2FE3-6902-B3F216667106}"/>
                </a:ext>
              </a:extLst>
            </p:cNvPr>
            <p:cNvSpPr/>
            <p:nvPr/>
          </p:nvSpPr>
          <p:spPr>
            <a:xfrm>
              <a:off x="761365" y="1446193"/>
              <a:ext cx="790173" cy="486441"/>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17" name="TextBox 16">
              <a:extLst>
                <a:ext uri="{FF2B5EF4-FFF2-40B4-BE49-F238E27FC236}">
                  <a16:creationId xmlns:a16="http://schemas.microsoft.com/office/drawing/2014/main" id="{493E7E10-1314-B5B5-160C-9424E4F17FC3}"/>
                </a:ext>
              </a:extLst>
            </p:cNvPr>
            <p:cNvSpPr txBox="1"/>
            <p:nvPr/>
          </p:nvSpPr>
          <p:spPr>
            <a:xfrm>
              <a:off x="1078463" y="1498199"/>
              <a:ext cx="1673225" cy="461665"/>
            </a:xfrm>
            <a:prstGeom prst="rect">
              <a:avLst/>
            </a:prstGeom>
            <a:noFill/>
          </p:spPr>
          <p:txBody>
            <a:bodyPr wrap="square" rtlCol="0">
              <a:spAutoFit/>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Purpose</a:t>
              </a:r>
            </a:p>
          </p:txBody>
        </p:sp>
      </p:grpSp>
      <p:grpSp>
        <p:nvGrpSpPr>
          <p:cNvPr id="36" name="Group 35">
            <a:extLst>
              <a:ext uri="{FF2B5EF4-FFF2-40B4-BE49-F238E27FC236}">
                <a16:creationId xmlns:a16="http://schemas.microsoft.com/office/drawing/2014/main" id="{3FAC8F30-019A-951D-CF81-4BBF8FC4741C}"/>
              </a:ext>
            </a:extLst>
          </p:cNvPr>
          <p:cNvGrpSpPr/>
          <p:nvPr/>
        </p:nvGrpSpPr>
        <p:grpSpPr>
          <a:xfrm>
            <a:off x="685165" y="3966638"/>
            <a:ext cx="3758976" cy="1271036"/>
            <a:chOff x="1154967" y="3466721"/>
            <a:chExt cx="3758976" cy="1271036"/>
          </a:xfrm>
        </p:grpSpPr>
        <p:sp>
          <p:nvSpPr>
            <p:cNvPr id="19" name="TextBox 18">
              <a:extLst>
                <a:ext uri="{FF2B5EF4-FFF2-40B4-BE49-F238E27FC236}">
                  <a16:creationId xmlns:a16="http://schemas.microsoft.com/office/drawing/2014/main" id="{A603A892-5600-FB03-13E3-1F7EA4C170D2}"/>
                </a:ext>
              </a:extLst>
            </p:cNvPr>
            <p:cNvSpPr txBox="1"/>
            <p:nvPr/>
          </p:nvSpPr>
          <p:spPr>
            <a:xfrm>
              <a:off x="1154967" y="4091426"/>
              <a:ext cx="3758976" cy="646331"/>
            </a:xfrm>
            <a:prstGeom prst="rect">
              <a:avLst/>
            </a:prstGeom>
            <a:noFill/>
          </p:spPr>
          <p:txBody>
            <a:bodyPr wrap="square" rtlCol="0">
              <a:spAutoFit/>
            </a:bodyPr>
            <a:lstStyle/>
            <a:p>
              <a:r>
                <a:rPr lang="en-US" sz="1800" dirty="0">
                  <a:solidFill>
                    <a:schemeClr val="tx1">
                      <a:lumMod val="85000"/>
                      <a:lumOff val="15000"/>
                    </a:schemeClr>
                  </a:solidFill>
                  <a:latin typeface="Arial" panose="020B0604020202020204" pitchFamily="34" charset="0"/>
                  <a:cs typeface="Arial" panose="020B0604020202020204" pitchFamily="34" charset="0"/>
                </a:rPr>
                <a:t>Focusing on Hydration Habits, Interest, Sustainability &amp; Pricing.</a:t>
              </a:r>
            </a:p>
          </p:txBody>
        </p:sp>
        <p:grpSp>
          <p:nvGrpSpPr>
            <p:cNvPr id="28" name="Group 27">
              <a:extLst>
                <a:ext uri="{FF2B5EF4-FFF2-40B4-BE49-F238E27FC236}">
                  <a16:creationId xmlns:a16="http://schemas.microsoft.com/office/drawing/2014/main" id="{55759D62-44F4-DFCB-27D4-7AC5F8456374}"/>
                </a:ext>
              </a:extLst>
            </p:cNvPr>
            <p:cNvGrpSpPr/>
            <p:nvPr/>
          </p:nvGrpSpPr>
          <p:grpSpPr>
            <a:xfrm>
              <a:off x="1218367" y="3466721"/>
              <a:ext cx="2895600" cy="513671"/>
              <a:chOff x="3886200" y="1485900"/>
              <a:chExt cx="2895600" cy="513671"/>
            </a:xfrm>
          </p:grpSpPr>
          <p:sp>
            <p:nvSpPr>
              <p:cNvPr id="18" name="Rectangle 17">
                <a:extLst>
                  <a:ext uri="{FF2B5EF4-FFF2-40B4-BE49-F238E27FC236}">
                    <a16:creationId xmlns:a16="http://schemas.microsoft.com/office/drawing/2014/main" id="{24736E35-B854-163F-05F5-B6EC9B99664F}"/>
                  </a:ext>
                </a:extLst>
              </p:cNvPr>
              <p:cNvSpPr/>
              <p:nvPr/>
            </p:nvSpPr>
            <p:spPr>
              <a:xfrm>
                <a:off x="3886200" y="1485900"/>
                <a:ext cx="790173" cy="486441"/>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20" name="TextBox 19">
                <a:extLst>
                  <a:ext uri="{FF2B5EF4-FFF2-40B4-BE49-F238E27FC236}">
                    <a16:creationId xmlns:a16="http://schemas.microsoft.com/office/drawing/2014/main" id="{62D5BC40-E21F-537C-A858-64649211D34B}"/>
                  </a:ext>
                </a:extLst>
              </p:cNvPr>
              <p:cNvSpPr txBox="1"/>
              <p:nvPr/>
            </p:nvSpPr>
            <p:spPr>
              <a:xfrm>
                <a:off x="4203298" y="1537906"/>
                <a:ext cx="2578502" cy="461665"/>
              </a:xfrm>
              <a:prstGeom prst="rect">
                <a:avLst/>
              </a:prstGeom>
              <a:noFill/>
            </p:spPr>
            <p:txBody>
              <a:bodyPr wrap="square" rtlCol="0">
                <a:spAutoFit/>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Survey Scope</a:t>
                </a:r>
              </a:p>
            </p:txBody>
          </p:sp>
        </p:grpSp>
      </p:grpSp>
      <p:grpSp>
        <p:nvGrpSpPr>
          <p:cNvPr id="39" name="Group 38">
            <a:extLst>
              <a:ext uri="{FF2B5EF4-FFF2-40B4-BE49-F238E27FC236}">
                <a16:creationId xmlns:a16="http://schemas.microsoft.com/office/drawing/2014/main" id="{A6A6E2D4-902D-EB98-D332-86F7B4FCABEF}"/>
              </a:ext>
            </a:extLst>
          </p:cNvPr>
          <p:cNvGrpSpPr/>
          <p:nvPr/>
        </p:nvGrpSpPr>
        <p:grpSpPr>
          <a:xfrm>
            <a:off x="685165" y="1568320"/>
            <a:ext cx="3912003" cy="1531862"/>
            <a:chOff x="1154967" y="1568320"/>
            <a:chExt cx="3912003" cy="1531862"/>
          </a:xfrm>
        </p:grpSpPr>
        <p:sp>
          <p:nvSpPr>
            <p:cNvPr id="25" name="TextBox 24">
              <a:extLst>
                <a:ext uri="{FF2B5EF4-FFF2-40B4-BE49-F238E27FC236}">
                  <a16:creationId xmlns:a16="http://schemas.microsoft.com/office/drawing/2014/main" id="{F0CEFF2C-6093-4F42-0945-487BE04EC837}"/>
                </a:ext>
              </a:extLst>
            </p:cNvPr>
            <p:cNvSpPr txBox="1"/>
            <p:nvPr/>
          </p:nvSpPr>
          <p:spPr>
            <a:xfrm>
              <a:off x="1154967" y="2176852"/>
              <a:ext cx="3912003" cy="923330"/>
            </a:xfrm>
            <a:prstGeom prst="rect">
              <a:avLst/>
            </a:prstGeom>
            <a:noFill/>
          </p:spPr>
          <p:txBody>
            <a:bodyPr wrap="square" rtlCol="0">
              <a:spAutoFit/>
            </a:bodyPr>
            <a:lstStyle/>
            <a:p>
              <a:r>
                <a:rPr lang="en-US" sz="1800" dirty="0">
                  <a:solidFill>
                    <a:schemeClr val="tx1">
                      <a:lumMod val="85000"/>
                      <a:lumOff val="15000"/>
                    </a:schemeClr>
                  </a:solidFill>
                  <a:latin typeface="Arial" panose="020B0604020202020204" pitchFamily="34" charset="0"/>
                  <a:cs typeface="Arial" panose="020B0604020202020204" pitchFamily="34" charset="0"/>
                </a:rPr>
                <a:t>A dissolvable pad that improves taste, adds functional benefits, and reduces plastic waste.</a:t>
              </a:r>
            </a:p>
          </p:txBody>
        </p:sp>
        <p:grpSp>
          <p:nvGrpSpPr>
            <p:cNvPr id="29" name="Group 28">
              <a:extLst>
                <a:ext uri="{FF2B5EF4-FFF2-40B4-BE49-F238E27FC236}">
                  <a16:creationId xmlns:a16="http://schemas.microsoft.com/office/drawing/2014/main" id="{B816D635-F931-D5B6-2A4C-FBFB47CCBE97}"/>
                </a:ext>
              </a:extLst>
            </p:cNvPr>
            <p:cNvGrpSpPr/>
            <p:nvPr/>
          </p:nvGrpSpPr>
          <p:grpSpPr>
            <a:xfrm>
              <a:off x="1218367" y="1568320"/>
              <a:ext cx="2895600" cy="513671"/>
              <a:chOff x="7353300" y="1473423"/>
              <a:chExt cx="2895600" cy="513671"/>
            </a:xfrm>
          </p:grpSpPr>
          <p:sp>
            <p:nvSpPr>
              <p:cNvPr id="24" name="Rectangle 23">
                <a:extLst>
                  <a:ext uri="{FF2B5EF4-FFF2-40B4-BE49-F238E27FC236}">
                    <a16:creationId xmlns:a16="http://schemas.microsoft.com/office/drawing/2014/main" id="{FA01CF04-3864-53F0-90EF-6DC039D4A774}"/>
                  </a:ext>
                </a:extLst>
              </p:cNvPr>
              <p:cNvSpPr/>
              <p:nvPr/>
            </p:nvSpPr>
            <p:spPr>
              <a:xfrm>
                <a:off x="7353300" y="1473423"/>
                <a:ext cx="790173" cy="486441"/>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26" name="TextBox 25">
                <a:extLst>
                  <a:ext uri="{FF2B5EF4-FFF2-40B4-BE49-F238E27FC236}">
                    <a16:creationId xmlns:a16="http://schemas.microsoft.com/office/drawing/2014/main" id="{BCF29409-9E84-932D-837F-F8A64B31C63B}"/>
                  </a:ext>
                </a:extLst>
              </p:cNvPr>
              <p:cNvSpPr txBox="1"/>
              <p:nvPr/>
            </p:nvSpPr>
            <p:spPr>
              <a:xfrm>
                <a:off x="7670398" y="1525429"/>
                <a:ext cx="2578502" cy="461665"/>
              </a:xfrm>
              <a:prstGeom prst="rect">
                <a:avLst/>
              </a:prstGeom>
              <a:noFill/>
            </p:spPr>
            <p:txBody>
              <a:bodyPr wrap="square" rtlCol="0">
                <a:spAutoFit/>
              </a:bodyPr>
              <a:lstStyle/>
              <a:p>
                <a:endParaRPr lang="en-US" sz="2400" b="1" dirty="0">
                  <a:solidFill>
                    <a:schemeClr val="tx1">
                      <a:lumMod val="85000"/>
                      <a:lumOff val="15000"/>
                    </a:schemeClr>
                  </a:solidFill>
                  <a:latin typeface="Arial" panose="020B0604020202020204" pitchFamily="34" charset="0"/>
                  <a:cs typeface="Arial" panose="020B0604020202020204" pitchFamily="34" charset="0"/>
                </a:endParaRPr>
              </a:p>
            </p:txBody>
          </p:sp>
        </p:grpSp>
      </p:grpSp>
      <p:grpSp>
        <p:nvGrpSpPr>
          <p:cNvPr id="38" name="Group 37">
            <a:extLst>
              <a:ext uri="{FF2B5EF4-FFF2-40B4-BE49-F238E27FC236}">
                <a16:creationId xmlns:a16="http://schemas.microsoft.com/office/drawing/2014/main" id="{039E0FB3-635B-25A0-1F18-44A70EBA8077}"/>
              </a:ext>
            </a:extLst>
          </p:cNvPr>
          <p:cNvGrpSpPr/>
          <p:nvPr/>
        </p:nvGrpSpPr>
        <p:grpSpPr>
          <a:xfrm>
            <a:off x="6088924" y="1568320"/>
            <a:ext cx="3912003" cy="1237560"/>
            <a:chOff x="1154966" y="3429000"/>
            <a:chExt cx="3912003" cy="1237560"/>
          </a:xfrm>
        </p:grpSpPr>
        <p:grpSp>
          <p:nvGrpSpPr>
            <p:cNvPr id="32" name="Group 31">
              <a:extLst>
                <a:ext uri="{FF2B5EF4-FFF2-40B4-BE49-F238E27FC236}">
                  <a16:creationId xmlns:a16="http://schemas.microsoft.com/office/drawing/2014/main" id="{EF55A5E6-2923-1652-8D24-F55BAC3C8A40}"/>
                </a:ext>
              </a:extLst>
            </p:cNvPr>
            <p:cNvGrpSpPr/>
            <p:nvPr/>
          </p:nvGrpSpPr>
          <p:grpSpPr>
            <a:xfrm>
              <a:off x="1218367" y="3429000"/>
              <a:ext cx="3296284" cy="513671"/>
              <a:chOff x="3886200" y="1485900"/>
              <a:chExt cx="3296284" cy="513671"/>
            </a:xfrm>
          </p:grpSpPr>
          <p:sp>
            <p:nvSpPr>
              <p:cNvPr id="33" name="Rectangle 32">
                <a:extLst>
                  <a:ext uri="{FF2B5EF4-FFF2-40B4-BE49-F238E27FC236}">
                    <a16:creationId xmlns:a16="http://schemas.microsoft.com/office/drawing/2014/main" id="{B20CAFE2-7B10-AC58-8788-5DD2F3F09058}"/>
                  </a:ext>
                </a:extLst>
              </p:cNvPr>
              <p:cNvSpPr/>
              <p:nvPr/>
            </p:nvSpPr>
            <p:spPr>
              <a:xfrm>
                <a:off x="3886200" y="1485900"/>
                <a:ext cx="790173" cy="486441"/>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34" name="TextBox 33">
                <a:extLst>
                  <a:ext uri="{FF2B5EF4-FFF2-40B4-BE49-F238E27FC236}">
                    <a16:creationId xmlns:a16="http://schemas.microsoft.com/office/drawing/2014/main" id="{A5F9BCB2-2E77-270A-7233-24BC4BA84C37}"/>
                  </a:ext>
                </a:extLst>
              </p:cNvPr>
              <p:cNvSpPr txBox="1"/>
              <p:nvPr/>
            </p:nvSpPr>
            <p:spPr>
              <a:xfrm>
                <a:off x="4203297" y="1537906"/>
                <a:ext cx="2979187" cy="461665"/>
              </a:xfrm>
              <a:prstGeom prst="rect">
                <a:avLst/>
              </a:prstGeom>
              <a:noFill/>
            </p:spPr>
            <p:txBody>
              <a:bodyPr wrap="square" rtlCol="0">
                <a:spAutoFit/>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Methods &amp; Sample</a:t>
                </a:r>
              </a:p>
            </p:txBody>
          </p:sp>
        </p:grpSp>
        <p:sp>
          <p:nvSpPr>
            <p:cNvPr id="35" name="TextBox 34">
              <a:extLst>
                <a:ext uri="{FF2B5EF4-FFF2-40B4-BE49-F238E27FC236}">
                  <a16:creationId xmlns:a16="http://schemas.microsoft.com/office/drawing/2014/main" id="{2341237E-AE1E-49AA-FE7B-F343FB109F79}"/>
                </a:ext>
              </a:extLst>
            </p:cNvPr>
            <p:cNvSpPr txBox="1"/>
            <p:nvPr/>
          </p:nvSpPr>
          <p:spPr>
            <a:xfrm>
              <a:off x="1154966" y="4020229"/>
              <a:ext cx="3912003" cy="646331"/>
            </a:xfrm>
            <a:prstGeom prst="rect">
              <a:avLst/>
            </a:prstGeom>
            <a:noFill/>
          </p:spPr>
          <p:txBody>
            <a:bodyPr wrap="square" rtlCol="0">
              <a:spAutoFit/>
            </a:bodyPr>
            <a:lstStyle/>
            <a:p>
              <a:r>
                <a:rPr lang="en-US" sz="1800" dirty="0">
                  <a:solidFill>
                    <a:schemeClr val="tx1">
                      <a:lumMod val="85000"/>
                      <a:lumOff val="15000"/>
                    </a:schemeClr>
                  </a:solidFill>
                  <a:latin typeface="Arial" panose="020B0604020202020204" pitchFamily="34" charset="0"/>
                  <a:cs typeface="Arial" panose="020B0604020202020204" pitchFamily="34" charset="0"/>
                </a:rPr>
                <a:t>Source: Google Forms Survey</a:t>
              </a:r>
            </a:p>
            <a:p>
              <a:r>
                <a:rPr lang="en-US" sz="1800" dirty="0">
                  <a:solidFill>
                    <a:schemeClr val="tx1">
                      <a:lumMod val="85000"/>
                      <a:lumOff val="15000"/>
                    </a:schemeClr>
                  </a:solidFill>
                  <a:latin typeface="Arial" panose="020B0604020202020204" pitchFamily="34" charset="0"/>
                  <a:cs typeface="Arial" panose="020B0604020202020204" pitchFamily="34" charset="0"/>
                </a:rPr>
                <a:t>Sample: 31 responders</a:t>
              </a:r>
            </a:p>
          </p:txBody>
        </p:sp>
      </p:grpSp>
      <p:pic>
        <p:nvPicPr>
          <p:cNvPr id="40" name="Picture 39" descr="A blue and black letter&#10;&#10;AI-generated content may be incorrect.">
            <a:extLst>
              <a:ext uri="{FF2B5EF4-FFF2-40B4-BE49-F238E27FC236}">
                <a16:creationId xmlns:a16="http://schemas.microsoft.com/office/drawing/2014/main" id="{D260BF0C-05FC-AE0E-5FDE-25291E8B6217}"/>
              </a:ext>
            </a:extLst>
          </p:cNvPr>
          <p:cNvPicPr>
            <a:picLocks noChangeAspect="1"/>
          </p:cNvPicPr>
          <p:nvPr/>
        </p:nvPicPr>
        <p:blipFill>
          <a:blip r:embed="rId3"/>
          <a:stretch>
            <a:fillRect/>
          </a:stretch>
        </p:blipFill>
        <p:spPr>
          <a:xfrm>
            <a:off x="1219200" y="1653965"/>
            <a:ext cx="2712595" cy="355491"/>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a:solidFill>
                  <a:srgbClr val="282828"/>
                </a:solidFill>
                <a:latin typeface="+mn-lt"/>
                <a:ea typeface="Arial"/>
                <a:cs typeface="Arial"/>
                <a:sym typeface="Arial"/>
              </a:rPr>
              <a:t>Key Finding: Water Habits (Q1)</a:t>
            </a:r>
            <a:endParaRPr lang="en-US" sz="1100">
              <a:latin typeface="+mn-lt"/>
            </a:endParaRPr>
          </a:p>
        </p:txBody>
      </p:sp>
      <p:sp>
        <p:nvSpPr>
          <p:cNvPr id="6" name="AutoShape 6"/>
          <p:cNvSpPr/>
          <p:nvPr/>
        </p:nvSpPr>
        <p:spPr>
          <a:xfrm>
            <a:off x="762000" y="5143500"/>
            <a:ext cx="10668000" cy="1143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2400" b="1" i="0" u="none" strike="noStrike" dirty="0">
                <a:solidFill>
                  <a:srgbClr val="282828"/>
                </a:solidFill>
                <a:latin typeface="+mj-lt"/>
                <a:ea typeface="Noto Sans SC"/>
                <a:cs typeface="Noto Sans SC"/>
                <a:sym typeface="Noto Sans SC"/>
              </a:rPr>
              <a:t>Strategic Implication: </a:t>
            </a:r>
            <a:r>
              <a:rPr lang="en-US" sz="2400" b="0" i="0" u="none" strike="noStrike" dirty="0">
                <a:solidFill>
                  <a:schemeClr val="tx1">
                    <a:lumMod val="85000"/>
                    <a:lumOff val="15000"/>
                  </a:schemeClr>
                </a:solidFill>
                <a:latin typeface="+mj-lt"/>
                <a:ea typeface="Noto Sans SC"/>
                <a:cs typeface="Noto Sans SC"/>
                <a:sym typeface="Noto Sans SC"/>
              </a:rPr>
              <a:t>Demand exists</a:t>
            </a:r>
            <a:r>
              <a:rPr lang="en-US" sz="2400" dirty="0">
                <a:solidFill>
                  <a:schemeClr val="tx1">
                    <a:lumMod val="85000"/>
                    <a:lumOff val="15000"/>
                  </a:schemeClr>
                </a:solidFill>
                <a:latin typeface="+mj-lt"/>
                <a:ea typeface="Noto Sans SC"/>
                <a:cs typeface="Noto Sans SC"/>
                <a:sym typeface="Noto Sans SC"/>
              </a:rPr>
              <a:t>, but </a:t>
            </a:r>
            <a:r>
              <a:rPr lang="en-US" sz="2400" b="0" i="0" u="none" strike="noStrike" dirty="0">
                <a:solidFill>
                  <a:schemeClr val="tx1">
                    <a:lumMod val="85000"/>
                    <a:lumOff val="15000"/>
                  </a:schemeClr>
                </a:solidFill>
                <a:latin typeface="+mj-lt"/>
                <a:ea typeface="Noto Sans SC"/>
                <a:cs typeface="Noto Sans SC"/>
                <a:sym typeface="Noto Sans SC"/>
              </a:rPr>
              <a:t>behavior varies.</a:t>
            </a:r>
            <a:endParaRPr lang="en-US" sz="2400" dirty="0">
              <a:solidFill>
                <a:schemeClr val="tx1">
                  <a:lumMod val="85000"/>
                  <a:lumOff val="15000"/>
                </a:schemeClr>
              </a:solidFill>
              <a:latin typeface="+mj-lt"/>
            </a:endParaRPr>
          </a:p>
          <a:p>
            <a:pPr algn="l">
              <a:lnSpc>
                <a:spcPct val="125000"/>
              </a:lnSpc>
              <a:buClr>
                <a:srgbClr val="003366"/>
              </a:buClr>
            </a:pPr>
            <a:r>
              <a:rPr lang="en-US" sz="2400" b="1" i="0" u="none" strike="noStrike" dirty="0">
                <a:solidFill>
                  <a:srgbClr val="003366"/>
                </a:solidFill>
                <a:latin typeface="+mj-lt"/>
                <a:ea typeface="Noto Sans SC"/>
                <a:cs typeface="Noto Sans SC"/>
                <a:sym typeface="Noto Sans SC"/>
              </a:rPr>
              <a:t>Two audiences: </a:t>
            </a:r>
            <a:r>
              <a:rPr lang="en-US" sz="2400" b="0" i="0" u="none" strike="noStrike" dirty="0">
                <a:solidFill>
                  <a:schemeClr val="tx1">
                    <a:lumMod val="85000"/>
                    <a:lumOff val="15000"/>
                  </a:schemeClr>
                </a:solidFill>
                <a:latin typeface="+mj-lt"/>
                <a:ea typeface="Noto Sans SC"/>
                <a:cs typeface="Noto Sans SC"/>
                <a:sym typeface="Noto Sans SC"/>
              </a:rPr>
              <a:t>hydration strugglers vs engaged drinkers.</a:t>
            </a:r>
          </a:p>
        </p:txBody>
      </p:sp>
      <p:sp>
        <p:nvSpPr>
          <p:cNvPr id="9" name="AutoShape 9"/>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0" name="AutoShape 10"/>
          <p:cNvSpPr/>
          <p:nvPr/>
        </p:nvSpPr>
        <p:spPr>
          <a:xfrm>
            <a:off x="0" y="6819900"/>
            <a:ext cx="36576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pic>
        <p:nvPicPr>
          <p:cNvPr id="18" name="Picture 17" descr="A blue and black letter&#10;&#10;AI-generated content may be incorrect.">
            <a:extLst>
              <a:ext uri="{FF2B5EF4-FFF2-40B4-BE49-F238E27FC236}">
                <a16:creationId xmlns:a16="http://schemas.microsoft.com/office/drawing/2014/main" id="{9217221C-8BF3-48B8-E62B-DB9DDEB293C4}"/>
              </a:ext>
            </a:extLst>
          </p:cNvPr>
          <p:cNvPicPr>
            <a:picLocks noChangeAspect="1"/>
          </p:cNvPicPr>
          <p:nvPr/>
        </p:nvPicPr>
        <p:blipFill>
          <a:blip r:embed="rId3"/>
          <a:stretch>
            <a:fillRect/>
          </a:stretch>
        </p:blipFill>
        <p:spPr>
          <a:xfrm>
            <a:off x="9277350" y="6350000"/>
            <a:ext cx="2712595" cy="355491"/>
          </a:xfrm>
          <a:prstGeom prst="rect">
            <a:avLst/>
          </a:prstGeom>
        </p:spPr>
      </p:pic>
      <p:cxnSp>
        <p:nvCxnSpPr>
          <p:cNvPr id="19" name="Connector 3">
            <a:extLst>
              <a:ext uri="{FF2B5EF4-FFF2-40B4-BE49-F238E27FC236}">
                <a16:creationId xmlns:a16="http://schemas.microsoft.com/office/drawing/2014/main" id="{440D0852-8DAA-ED7C-BC95-063F9EB1859C}"/>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sp>
        <p:nvSpPr>
          <p:cNvPr id="20" name="Rectangle 19">
            <a:extLst>
              <a:ext uri="{FF2B5EF4-FFF2-40B4-BE49-F238E27FC236}">
                <a16:creationId xmlns:a16="http://schemas.microsoft.com/office/drawing/2014/main" id="{667B2FC2-8CA5-C52D-8631-9DA518800E48}"/>
              </a:ext>
            </a:extLst>
          </p:cNvPr>
          <p:cNvSpPr/>
          <p:nvPr/>
        </p:nvSpPr>
        <p:spPr>
          <a:xfrm rot="5400000">
            <a:off x="-1042307" y="-2008414"/>
            <a:ext cx="6819900" cy="1402178"/>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pic>
        <p:nvPicPr>
          <p:cNvPr id="25" name="Picture 24" descr="A collage of a graph">
            <a:extLst>
              <a:ext uri="{FF2B5EF4-FFF2-40B4-BE49-F238E27FC236}">
                <a16:creationId xmlns:a16="http://schemas.microsoft.com/office/drawing/2014/main" id="{5FD53F66-135A-E7D3-4FB2-377D64B9C45A}"/>
              </a:ext>
            </a:extLst>
          </p:cNvPr>
          <p:cNvPicPr>
            <a:picLocks noChangeAspect="1"/>
          </p:cNvPicPr>
          <p:nvPr/>
        </p:nvPicPr>
        <p:blipFill>
          <a:blip r:embed="rId4"/>
          <a:srcRect l="4753" t="9882" r="58952" b="55136"/>
          <a:stretch>
            <a:fillRect/>
          </a:stretch>
        </p:blipFill>
        <p:spPr>
          <a:xfrm>
            <a:off x="1453241" y="1282700"/>
            <a:ext cx="7490357" cy="3860800"/>
          </a:xfrm>
          <a:custGeom>
            <a:avLst/>
            <a:gdLst>
              <a:gd name="csX0" fmla="*/ 0 w 4267201"/>
              <a:gd name="csY0" fmla="*/ 0 h 2247900"/>
              <a:gd name="csX1" fmla="*/ 4267201 w 4267201"/>
              <a:gd name="csY1" fmla="*/ 0 h 2247900"/>
              <a:gd name="csX2" fmla="*/ 4267201 w 4267201"/>
              <a:gd name="csY2" fmla="*/ 2247900 h 2247900"/>
              <a:gd name="csX3" fmla="*/ 0 w 4267201"/>
              <a:gd name="csY3" fmla="*/ 2247900 h 2247900"/>
            </a:gdLst>
            <a:ahLst/>
            <a:cxnLst>
              <a:cxn ang="0">
                <a:pos x="csX0" y="csY0"/>
              </a:cxn>
              <a:cxn ang="0">
                <a:pos x="csX1" y="csY1"/>
              </a:cxn>
              <a:cxn ang="0">
                <a:pos x="csX2" y="csY2"/>
              </a:cxn>
              <a:cxn ang="0">
                <a:pos x="csX3" y="csY3"/>
              </a:cxn>
            </a:cxnLst>
            <a:rect l="l" t="t" r="r" b="b"/>
            <a:pathLst>
              <a:path w="4267201" h="2247900">
                <a:moveTo>
                  <a:pt x="0" y="0"/>
                </a:moveTo>
                <a:lnTo>
                  <a:pt x="4267201" y="0"/>
                </a:lnTo>
                <a:lnTo>
                  <a:pt x="4267201" y="2247900"/>
                </a:lnTo>
                <a:lnTo>
                  <a:pt x="0" y="2247900"/>
                </a:lnTo>
                <a:close/>
              </a:path>
            </a:pathLst>
          </a:cu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a:solidFill>
                  <a:srgbClr val="282828"/>
                </a:solidFill>
                <a:latin typeface="+mn-lt"/>
                <a:ea typeface="Arial"/>
                <a:cs typeface="Arial"/>
                <a:sym typeface="Arial"/>
              </a:rPr>
              <a:t>Key Finding: Core Problem (Q2)</a:t>
            </a:r>
            <a:endParaRPr lang="en-US" sz="1100">
              <a:latin typeface="+mn-lt"/>
            </a:endParaRPr>
          </a:p>
        </p:txBody>
      </p:sp>
      <p:sp>
        <p:nvSpPr>
          <p:cNvPr id="6" name="AutoShape 6"/>
          <p:cNvSpPr/>
          <p:nvPr/>
        </p:nvSpPr>
        <p:spPr>
          <a:xfrm>
            <a:off x="6350000" y="1905000"/>
            <a:ext cx="5080000" cy="3810000"/>
          </a:xfrm>
          <a:prstGeom prst="rect">
            <a:avLst/>
          </a:prstGeom>
          <a:noFill/>
          <a:ln w="12700" cap="flat" cmpd="sng">
            <a:noFill/>
            <a:prstDash val="solid"/>
            <a:round/>
          </a:ln>
        </p:spPr>
        <p:txBody>
          <a:bodyPr vert="horz" wrap="square" lIns="0" tIns="0" rIns="0" bIns="0" rtlCol="0" anchor="ctr" anchorCtr="0"/>
          <a:lstStyle/>
          <a:p>
            <a:pPr indent="0" algn="l">
              <a:lnSpc>
                <a:spcPct val="125000"/>
              </a:lnSpc>
              <a:defRPr/>
            </a:pPr>
            <a:r>
              <a:rPr lang="en-US" sz="2400" b="1" i="0" u="none" strike="noStrike" dirty="0">
                <a:solidFill>
                  <a:srgbClr val="282828"/>
                </a:solidFill>
                <a:latin typeface="+mn-lt"/>
                <a:ea typeface="Noto Sans SC"/>
                <a:cs typeface="Noto Sans SC"/>
                <a:sym typeface="Noto Sans SC"/>
              </a:rPr>
              <a:t>The "On-the-Go" Gap</a:t>
            </a:r>
            <a:endParaRPr lang="en-US" sz="1100" dirty="0">
              <a:latin typeface="+mn-lt"/>
            </a:endParaRPr>
          </a:p>
          <a:p>
            <a:pPr indent="0" algn="l">
              <a:lnSpc>
                <a:spcPct val="125000"/>
              </a:lnSpc>
            </a:pPr>
            <a:r>
              <a:rPr lang="en-US" sz="2000" b="0" i="0" u="none" strike="noStrike" dirty="0">
                <a:solidFill>
                  <a:schemeClr val="tx1">
                    <a:lumMod val="85000"/>
                    <a:lumOff val="15000"/>
                  </a:schemeClr>
                </a:solidFill>
                <a:latin typeface="+mn-lt"/>
                <a:ea typeface="Noto Sans SC"/>
                <a:cs typeface="Noto Sans SC"/>
                <a:sym typeface="Noto Sans SC"/>
              </a:rPr>
              <a:t>Poor taste away from home explains lower intake.</a:t>
            </a:r>
          </a:p>
          <a:p>
            <a:pPr indent="0" algn="l">
              <a:lnSpc>
                <a:spcPct val="125000"/>
              </a:lnSpc>
            </a:pPr>
            <a:r>
              <a:rPr lang="en-US" sz="1800" b="0" i="0" u="none" strike="noStrike" dirty="0">
                <a:solidFill>
                  <a:srgbClr val="505050"/>
                </a:solidFill>
                <a:latin typeface="+mn-lt"/>
                <a:ea typeface="Noto Sans SC"/>
                <a:cs typeface="Noto Sans SC"/>
                <a:sym typeface="Noto Sans SC"/>
              </a:rPr>
              <a:t>                             </a:t>
            </a:r>
            <a:r>
              <a:rPr lang="en-US" sz="2000" b="0" i="0" u="none" strike="noStrike" dirty="0">
                <a:solidFill>
                  <a:schemeClr val="tx1">
                    <a:lumMod val="85000"/>
                    <a:lumOff val="15000"/>
                  </a:schemeClr>
                </a:solidFill>
                <a:latin typeface="+mn-lt"/>
                <a:ea typeface="Noto Sans SC"/>
                <a:cs typeface="Noto Sans SC"/>
                <a:sym typeface="Noto Sans SC"/>
              </a:rPr>
              <a:t>must be portable and quick-dissolving to solve this specific pain point.</a:t>
            </a:r>
            <a:endParaRPr lang="en-US" sz="1800" b="0" i="0" u="none" strike="noStrike" dirty="0">
              <a:solidFill>
                <a:schemeClr val="tx1">
                  <a:lumMod val="85000"/>
                  <a:lumOff val="15000"/>
                </a:schemeClr>
              </a:solidFill>
              <a:latin typeface="+mn-lt"/>
              <a:ea typeface="Noto Sans SC"/>
              <a:cs typeface="Noto Sans SC"/>
              <a:sym typeface="Noto Sans SC"/>
            </a:endParaRPr>
          </a:p>
        </p:txBody>
      </p:sp>
      <p:sp>
        <p:nvSpPr>
          <p:cNvPr id="9" name="AutoShape 9"/>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0" name="AutoShape 10"/>
          <p:cNvSpPr/>
          <p:nvPr/>
        </p:nvSpPr>
        <p:spPr>
          <a:xfrm>
            <a:off x="0" y="6819900"/>
            <a:ext cx="48768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pic>
        <p:nvPicPr>
          <p:cNvPr id="11" name="Picture 10" descr="A blue and black letter&#10;&#10;AI-generated content may be incorrect.">
            <a:extLst>
              <a:ext uri="{FF2B5EF4-FFF2-40B4-BE49-F238E27FC236}">
                <a16:creationId xmlns:a16="http://schemas.microsoft.com/office/drawing/2014/main" id="{9D9D2E2D-2162-5F48-475B-2AB851EBE674}"/>
              </a:ext>
            </a:extLst>
          </p:cNvPr>
          <p:cNvPicPr>
            <a:picLocks noChangeAspect="1"/>
          </p:cNvPicPr>
          <p:nvPr/>
        </p:nvPicPr>
        <p:blipFill>
          <a:blip r:embed="rId3"/>
          <a:stretch>
            <a:fillRect/>
          </a:stretch>
        </p:blipFill>
        <p:spPr>
          <a:xfrm>
            <a:off x="6350000" y="4163786"/>
            <a:ext cx="1752600" cy="229682"/>
          </a:xfrm>
          <a:prstGeom prst="rect">
            <a:avLst/>
          </a:prstGeom>
        </p:spPr>
      </p:pic>
      <p:cxnSp>
        <p:nvCxnSpPr>
          <p:cNvPr id="12" name="Connector 3">
            <a:extLst>
              <a:ext uri="{FF2B5EF4-FFF2-40B4-BE49-F238E27FC236}">
                <a16:creationId xmlns:a16="http://schemas.microsoft.com/office/drawing/2014/main" id="{6E068C58-4FB2-6A90-C0A0-06853BEDF76D}"/>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sp>
        <p:nvSpPr>
          <p:cNvPr id="13" name="Rectangle 12">
            <a:extLst>
              <a:ext uri="{FF2B5EF4-FFF2-40B4-BE49-F238E27FC236}">
                <a16:creationId xmlns:a16="http://schemas.microsoft.com/office/drawing/2014/main" id="{888791BC-7B53-05D2-4488-D512025507CC}"/>
              </a:ext>
            </a:extLst>
          </p:cNvPr>
          <p:cNvSpPr/>
          <p:nvPr/>
        </p:nvSpPr>
        <p:spPr>
          <a:xfrm>
            <a:off x="6096000" y="2798473"/>
            <a:ext cx="6096000" cy="2365955"/>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pic>
        <p:nvPicPr>
          <p:cNvPr id="14" name="Picture 13" descr="A collage of a graph">
            <a:extLst>
              <a:ext uri="{FF2B5EF4-FFF2-40B4-BE49-F238E27FC236}">
                <a16:creationId xmlns:a16="http://schemas.microsoft.com/office/drawing/2014/main" id="{A60C4212-5DAF-3C1F-652F-E44DEA8F6B23}"/>
              </a:ext>
            </a:extLst>
          </p:cNvPr>
          <p:cNvPicPr>
            <a:picLocks noChangeAspect="1"/>
          </p:cNvPicPr>
          <p:nvPr/>
        </p:nvPicPr>
        <p:blipFill>
          <a:blip r:embed="rId4"/>
          <a:srcRect l="55993" t="8894" r="7712" b="56124"/>
          <a:stretch>
            <a:fillRect/>
          </a:stretch>
        </p:blipFill>
        <p:spPr>
          <a:xfrm>
            <a:off x="765635" y="2335825"/>
            <a:ext cx="5229557" cy="3090008"/>
          </a:xfrm>
          <a:custGeom>
            <a:avLst/>
            <a:gdLst>
              <a:gd name="csX0" fmla="*/ 0 w 4267200"/>
              <a:gd name="csY0" fmla="*/ 0 h 2247900"/>
              <a:gd name="csX1" fmla="*/ 4267200 w 4267200"/>
              <a:gd name="csY1" fmla="*/ 0 h 2247900"/>
              <a:gd name="csX2" fmla="*/ 4267200 w 4267200"/>
              <a:gd name="csY2" fmla="*/ 2247900 h 2247900"/>
              <a:gd name="csX3" fmla="*/ 0 w 4267200"/>
              <a:gd name="csY3" fmla="*/ 2247900 h 2247900"/>
            </a:gdLst>
            <a:ahLst/>
            <a:cxnLst>
              <a:cxn ang="0">
                <a:pos x="csX0" y="csY0"/>
              </a:cxn>
              <a:cxn ang="0">
                <a:pos x="csX1" y="csY1"/>
              </a:cxn>
              <a:cxn ang="0">
                <a:pos x="csX2" y="csY2"/>
              </a:cxn>
              <a:cxn ang="0">
                <a:pos x="csX3" y="csY3"/>
              </a:cxn>
            </a:cxnLst>
            <a:rect l="l" t="t" r="r" b="b"/>
            <a:pathLst>
              <a:path w="4267200" h="2247900">
                <a:moveTo>
                  <a:pt x="0" y="0"/>
                </a:moveTo>
                <a:lnTo>
                  <a:pt x="4267200" y="0"/>
                </a:lnTo>
                <a:lnTo>
                  <a:pt x="4267200" y="2247900"/>
                </a:lnTo>
                <a:lnTo>
                  <a:pt x="0" y="2247900"/>
                </a:lnTo>
                <a:close/>
              </a:path>
            </a:pathLst>
          </a:cu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dirty="0">
                <a:solidFill>
                  <a:srgbClr val="282828"/>
                </a:solidFill>
                <a:latin typeface="+mn-lt"/>
                <a:ea typeface="Arial"/>
                <a:cs typeface="Arial"/>
                <a:sym typeface="Arial"/>
              </a:rPr>
              <a:t>Q6 &amp; Q15</a:t>
            </a:r>
            <a:r>
              <a:rPr lang="en-US" sz="3200" b="1" dirty="0">
                <a:solidFill>
                  <a:srgbClr val="282828"/>
                </a:solidFill>
                <a:latin typeface="+mn-lt"/>
              </a:rPr>
              <a:t> - </a:t>
            </a:r>
            <a:r>
              <a:rPr lang="en-US" sz="3200" b="1" i="0" u="none" strike="noStrike" dirty="0">
                <a:solidFill>
                  <a:srgbClr val="282828"/>
                </a:solidFill>
                <a:latin typeface="+mn-lt"/>
                <a:ea typeface="Arial"/>
                <a:cs typeface="Arial"/>
                <a:sym typeface="Arial"/>
              </a:rPr>
              <a:t>Interest and Purchase Intent</a:t>
            </a:r>
            <a:endParaRPr lang="en-US" sz="1100" dirty="0">
              <a:latin typeface="+mn-lt"/>
            </a:endParaRPr>
          </a:p>
        </p:txBody>
      </p:sp>
      <p:sp>
        <p:nvSpPr>
          <p:cNvPr id="4" name="AutoShape 4"/>
          <p:cNvSpPr/>
          <p:nvPr/>
        </p:nvSpPr>
        <p:spPr>
          <a:xfrm>
            <a:off x="762000" y="1651000"/>
            <a:ext cx="10668000" cy="508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0" i="0" u="none" strike="noStrike" dirty="0">
                <a:solidFill>
                  <a:schemeClr val="tx1">
                    <a:lumMod val="85000"/>
                    <a:lumOff val="15000"/>
                  </a:schemeClr>
                </a:solidFill>
                <a:latin typeface="+mn-lt"/>
                <a:ea typeface="Noto Sans SC"/>
                <a:cs typeface="Noto Sans SC"/>
                <a:sym typeface="Noto Sans SC"/>
              </a:rPr>
              <a:t>Early interest reduces uncertainty and validates the product concept</a:t>
            </a:r>
            <a:r>
              <a:rPr lang="en-US" sz="1800" b="0" i="0" u="none" strike="noStrike" dirty="0">
                <a:solidFill>
                  <a:srgbClr val="3C3C3C"/>
                </a:solidFill>
                <a:latin typeface="+mn-lt"/>
                <a:ea typeface="Noto Sans SC"/>
                <a:cs typeface="Noto Sans SC"/>
                <a:sym typeface="Noto Sans SC"/>
              </a:rPr>
              <a:t>.</a:t>
            </a:r>
            <a:endParaRPr lang="en-US" sz="1100" dirty="0">
              <a:latin typeface="+mn-lt"/>
            </a:endParaRPr>
          </a:p>
        </p:txBody>
      </p:sp>
      <p:sp>
        <p:nvSpPr>
          <p:cNvPr id="6" name="AutoShape 6"/>
          <p:cNvSpPr/>
          <p:nvPr/>
        </p:nvSpPr>
        <p:spPr>
          <a:xfrm>
            <a:off x="762000" y="4953000"/>
            <a:ext cx="5080000" cy="1270000"/>
          </a:xfrm>
          <a:prstGeom prst="rect">
            <a:avLst/>
          </a:prstGeom>
          <a:noFill/>
          <a:ln w="12700" cap="flat" cmpd="sng">
            <a:noFill/>
            <a:prstDash val="solid"/>
            <a:round/>
          </a:ln>
        </p:spPr>
        <p:txBody>
          <a:bodyPr vert="horz" wrap="square" lIns="0" tIns="0" rIns="0" bIns="0" rtlCol="0" anchor="t" anchorCtr="0"/>
          <a:lstStyle/>
          <a:p>
            <a:pPr algn="l">
              <a:lnSpc>
                <a:spcPct val="125000"/>
              </a:lnSpc>
              <a:buClr>
                <a:srgbClr val="003366"/>
              </a:buClr>
              <a:defRPr/>
            </a:pPr>
            <a:r>
              <a:rPr lang="en-US" sz="2400" b="1" i="0" u="none" strike="noStrike" dirty="0">
                <a:solidFill>
                  <a:schemeClr val="tx1">
                    <a:lumMod val="85000"/>
                    <a:lumOff val="15000"/>
                  </a:schemeClr>
                </a:solidFill>
                <a:latin typeface="+mn-lt"/>
                <a:ea typeface="Noto Sans SC"/>
                <a:cs typeface="Noto Sans SC"/>
                <a:sym typeface="Noto Sans SC"/>
              </a:rPr>
              <a:t>Early interest implies adoption potential</a:t>
            </a:r>
            <a:endParaRPr lang="en-US" sz="2400" dirty="0">
              <a:solidFill>
                <a:schemeClr val="tx1">
                  <a:lumMod val="85000"/>
                  <a:lumOff val="15000"/>
                </a:schemeClr>
              </a:solidFill>
              <a:latin typeface="+mn-lt"/>
            </a:endParaRPr>
          </a:p>
          <a:p>
            <a:pPr algn="l">
              <a:lnSpc>
                <a:spcPct val="125000"/>
              </a:lnSpc>
              <a:buClr>
                <a:srgbClr val="646464"/>
              </a:buClr>
            </a:pPr>
            <a:r>
              <a:rPr lang="en-US" sz="1600" b="0" u="none" strike="noStrike" dirty="0">
                <a:solidFill>
                  <a:srgbClr val="646464"/>
                </a:solidFill>
                <a:latin typeface="+mn-lt"/>
                <a:ea typeface="Noto Sans SC"/>
                <a:cs typeface="Noto Sans SC"/>
                <a:sym typeface="Noto Sans SC"/>
              </a:rPr>
              <a:t>Rogers (2003</a:t>
            </a:r>
            <a:r>
              <a:rPr lang="en-US" sz="1600" b="0" i="1" u="none" strike="noStrike" dirty="0">
                <a:solidFill>
                  <a:srgbClr val="646464"/>
                </a:solidFill>
                <a:latin typeface="+mn-lt"/>
                <a:ea typeface="Noto Sans SC"/>
                <a:cs typeface="Noto Sans SC"/>
                <a:sym typeface="Noto Sans SC"/>
              </a:rPr>
              <a:t>)</a:t>
            </a:r>
          </a:p>
        </p:txBody>
      </p:sp>
      <p:sp>
        <p:nvSpPr>
          <p:cNvPr id="8" name="AutoShape 8"/>
          <p:cNvSpPr/>
          <p:nvPr/>
        </p:nvSpPr>
        <p:spPr>
          <a:xfrm>
            <a:off x="6350000" y="4953000"/>
            <a:ext cx="5080000" cy="1270000"/>
          </a:xfrm>
          <a:prstGeom prst="rect">
            <a:avLst/>
          </a:prstGeom>
          <a:noFill/>
          <a:ln w="12700" cap="flat" cmpd="sng">
            <a:noFill/>
            <a:prstDash val="solid"/>
            <a:round/>
          </a:ln>
        </p:spPr>
        <p:txBody>
          <a:bodyPr vert="horz" wrap="square" lIns="0" tIns="0" rIns="0" bIns="0" rtlCol="0" anchor="t" anchorCtr="0"/>
          <a:lstStyle/>
          <a:p>
            <a:pPr algn="l">
              <a:lnSpc>
                <a:spcPct val="125000"/>
              </a:lnSpc>
              <a:buClr>
                <a:srgbClr val="003366"/>
              </a:buClr>
              <a:defRPr/>
            </a:pPr>
            <a:r>
              <a:rPr lang="en-US" sz="2400" b="1" i="0" u="none" strike="noStrike" dirty="0">
                <a:solidFill>
                  <a:schemeClr val="tx1">
                    <a:lumMod val="85000"/>
                    <a:lumOff val="15000"/>
                  </a:schemeClr>
                </a:solidFill>
                <a:latin typeface="+mn-lt"/>
                <a:ea typeface="Noto Sans SC"/>
                <a:cs typeface="Noto Sans SC"/>
                <a:sym typeface="Noto Sans SC"/>
              </a:rPr>
              <a:t>Trial intent confirms actionability</a:t>
            </a:r>
            <a:endParaRPr lang="en-US" sz="2400" dirty="0">
              <a:solidFill>
                <a:schemeClr val="tx1">
                  <a:lumMod val="85000"/>
                  <a:lumOff val="15000"/>
                </a:schemeClr>
              </a:solidFill>
              <a:latin typeface="+mn-lt"/>
            </a:endParaRPr>
          </a:p>
          <a:p>
            <a:pPr algn="l">
              <a:lnSpc>
                <a:spcPct val="125000"/>
              </a:lnSpc>
              <a:buClr>
                <a:srgbClr val="646464"/>
              </a:buClr>
            </a:pPr>
            <a:r>
              <a:rPr lang="en-US" sz="1600" b="0" u="none" strike="noStrike" dirty="0">
                <a:solidFill>
                  <a:srgbClr val="646464"/>
                </a:solidFill>
                <a:latin typeface="+mn-lt"/>
                <a:ea typeface="Noto Sans SC"/>
                <a:cs typeface="Noto Sans SC"/>
                <a:sym typeface="Noto Sans SC"/>
              </a:rPr>
              <a:t>Morwitz (2014)</a:t>
            </a:r>
            <a:endParaRPr lang="en-US" sz="1400" b="0" u="none" strike="noStrike" dirty="0">
              <a:solidFill>
                <a:srgbClr val="646464"/>
              </a:solidFill>
              <a:latin typeface="+mn-lt"/>
              <a:ea typeface="Noto Sans SC"/>
              <a:cs typeface="Noto Sans SC"/>
              <a:sym typeface="Noto Sans SC"/>
            </a:endParaRPr>
          </a:p>
        </p:txBody>
      </p:sp>
      <p:sp>
        <p:nvSpPr>
          <p:cNvPr id="10" name="AutoShape 10"/>
          <p:cNvSpPr/>
          <p:nvPr/>
        </p:nvSpPr>
        <p:spPr>
          <a:xfrm>
            <a:off x="0" y="6350000"/>
            <a:ext cx="12192000" cy="4445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1" name="AutoShape 11"/>
          <p:cNvSpPr/>
          <p:nvPr/>
        </p:nvSpPr>
        <p:spPr>
          <a:xfrm>
            <a:off x="0" y="6350000"/>
            <a:ext cx="12192000" cy="444500"/>
          </a:xfrm>
          <a:prstGeom prst="rect">
            <a:avLst/>
          </a:prstGeom>
          <a:noFill/>
          <a:ln w="12700" cap="flat" cmpd="sng">
            <a:noFill/>
            <a:prstDash val="solid"/>
            <a:round/>
          </a:ln>
        </p:spPr>
        <p:txBody>
          <a:bodyPr vert="horz" wrap="square" lIns="0" tIns="0" rIns="0" bIns="0" rtlCol="0" anchor="ctr" anchorCtr="0"/>
          <a:lstStyle/>
          <a:p>
            <a:pPr indent="0" algn="ctr">
              <a:lnSpc>
                <a:spcPct val="125000"/>
              </a:lnSpc>
              <a:defRPr/>
            </a:pPr>
            <a:r>
              <a:rPr lang="en-US" sz="1800" b="1" i="0" u="none" strike="noStrike" dirty="0">
                <a:solidFill>
                  <a:srgbClr val="003366"/>
                </a:solidFill>
                <a:latin typeface="+mn-lt"/>
                <a:ea typeface="Noto Sans SC"/>
                <a:cs typeface="Noto Sans SC"/>
                <a:sym typeface="Noto Sans SC"/>
              </a:rPr>
              <a:t>Early interest + trial intent = strong adoption signals</a:t>
            </a:r>
            <a:endParaRPr lang="en-US" sz="1200" dirty="0">
              <a:latin typeface="+mn-lt"/>
            </a:endParaRPr>
          </a:p>
        </p:txBody>
      </p:sp>
      <p:sp>
        <p:nvSpPr>
          <p:cNvPr id="12" name="AutoShape 12"/>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3" name="AutoShape 13"/>
          <p:cNvSpPr/>
          <p:nvPr/>
        </p:nvSpPr>
        <p:spPr>
          <a:xfrm>
            <a:off x="0" y="6819900"/>
            <a:ext cx="60960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pic>
        <p:nvPicPr>
          <p:cNvPr id="14" name="Picture 13" descr="A blue and black letter&#10;&#10;AI-generated content may be incorrect.">
            <a:extLst>
              <a:ext uri="{FF2B5EF4-FFF2-40B4-BE49-F238E27FC236}">
                <a16:creationId xmlns:a16="http://schemas.microsoft.com/office/drawing/2014/main" id="{01BE0EF7-9B1D-8822-B0B9-653C9B2C392D}"/>
              </a:ext>
            </a:extLst>
          </p:cNvPr>
          <p:cNvPicPr>
            <a:picLocks noChangeAspect="1"/>
          </p:cNvPicPr>
          <p:nvPr/>
        </p:nvPicPr>
        <p:blipFill>
          <a:blip r:embed="rId3"/>
          <a:stretch>
            <a:fillRect/>
          </a:stretch>
        </p:blipFill>
        <p:spPr>
          <a:xfrm>
            <a:off x="10317843" y="6489700"/>
            <a:ext cx="1752600" cy="229682"/>
          </a:xfrm>
          <a:prstGeom prst="rect">
            <a:avLst/>
          </a:prstGeom>
        </p:spPr>
      </p:pic>
      <p:cxnSp>
        <p:nvCxnSpPr>
          <p:cNvPr id="15" name="Connector 3">
            <a:extLst>
              <a:ext uri="{FF2B5EF4-FFF2-40B4-BE49-F238E27FC236}">
                <a16:creationId xmlns:a16="http://schemas.microsoft.com/office/drawing/2014/main" id="{54A4542F-3EA2-E57E-18DA-520F587962BE}"/>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sp>
        <p:nvSpPr>
          <p:cNvPr id="16" name="Rectangle 15">
            <a:extLst>
              <a:ext uri="{FF2B5EF4-FFF2-40B4-BE49-F238E27FC236}">
                <a16:creationId xmlns:a16="http://schemas.microsoft.com/office/drawing/2014/main" id="{DF7A2132-6203-81B5-40AA-4C374530CF54}"/>
              </a:ext>
            </a:extLst>
          </p:cNvPr>
          <p:cNvSpPr/>
          <p:nvPr/>
        </p:nvSpPr>
        <p:spPr>
          <a:xfrm>
            <a:off x="5308992" y="422993"/>
            <a:ext cx="3769693" cy="847007"/>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17" name="Rectangle 16">
            <a:extLst>
              <a:ext uri="{FF2B5EF4-FFF2-40B4-BE49-F238E27FC236}">
                <a16:creationId xmlns:a16="http://schemas.microsoft.com/office/drawing/2014/main" id="{0F98D121-772A-3942-3CB1-6B175AB07BD4}"/>
              </a:ext>
            </a:extLst>
          </p:cNvPr>
          <p:cNvSpPr/>
          <p:nvPr/>
        </p:nvSpPr>
        <p:spPr>
          <a:xfrm>
            <a:off x="695325" y="4826000"/>
            <a:ext cx="585622" cy="618407"/>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18" name="Rectangle 17">
            <a:extLst>
              <a:ext uri="{FF2B5EF4-FFF2-40B4-BE49-F238E27FC236}">
                <a16:creationId xmlns:a16="http://schemas.microsoft.com/office/drawing/2014/main" id="{D1E5DEF5-BCA3-BCCF-3977-1CB88C8F7060}"/>
              </a:ext>
            </a:extLst>
          </p:cNvPr>
          <p:cNvSpPr/>
          <p:nvPr/>
        </p:nvSpPr>
        <p:spPr>
          <a:xfrm>
            <a:off x="6350000" y="4799050"/>
            <a:ext cx="585622" cy="618407"/>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pic>
        <p:nvPicPr>
          <p:cNvPr id="23" name="Picture 22" descr="A collage of a pie chart">
            <a:extLst>
              <a:ext uri="{FF2B5EF4-FFF2-40B4-BE49-F238E27FC236}">
                <a16:creationId xmlns:a16="http://schemas.microsoft.com/office/drawing/2014/main" id="{AD2259F6-1695-953A-8303-61D4FB6A7EAE}"/>
              </a:ext>
            </a:extLst>
          </p:cNvPr>
          <p:cNvPicPr>
            <a:picLocks noChangeAspect="1"/>
          </p:cNvPicPr>
          <p:nvPr/>
        </p:nvPicPr>
        <p:blipFill>
          <a:blip r:embed="rId4"/>
          <a:srcRect l="55702" t="8720" r="8004" b="56283"/>
          <a:stretch>
            <a:fillRect/>
          </a:stretch>
        </p:blipFill>
        <p:spPr>
          <a:xfrm>
            <a:off x="761365" y="1993446"/>
            <a:ext cx="5209152" cy="2744107"/>
          </a:xfrm>
          <a:custGeom>
            <a:avLst/>
            <a:gdLst>
              <a:gd name="csX0" fmla="*/ 0 w 4267200"/>
              <a:gd name="csY0" fmla="*/ 0 h 2247900"/>
              <a:gd name="csX1" fmla="*/ 4267200 w 4267200"/>
              <a:gd name="csY1" fmla="*/ 0 h 2247900"/>
              <a:gd name="csX2" fmla="*/ 4267200 w 4267200"/>
              <a:gd name="csY2" fmla="*/ 2247900 h 2247900"/>
              <a:gd name="csX3" fmla="*/ 0 w 4267200"/>
              <a:gd name="csY3" fmla="*/ 2247900 h 2247900"/>
            </a:gdLst>
            <a:ahLst/>
            <a:cxnLst>
              <a:cxn ang="0">
                <a:pos x="csX0" y="csY0"/>
              </a:cxn>
              <a:cxn ang="0">
                <a:pos x="csX1" y="csY1"/>
              </a:cxn>
              <a:cxn ang="0">
                <a:pos x="csX2" y="csY2"/>
              </a:cxn>
              <a:cxn ang="0">
                <a:pos x="csX3" y="csY3"/>
              </a:cxn>
            </a:cxnLst>
            <a:rect l="l" t="t" r="r" b="b"/>
            <a:pathLst>
              <a:path w="4267200" h="2247900">
                <a:moveTo>
                  <a:pt x="0" y="0"/>
                </a:moveTo>
                <a:lnTo>
                  <a:pt x="4267200" y="0"/>
                </a:lnTo>
                <a:lnTo>
                  <a:pt x="4267200" y="2247900"/>
                </a:lnTo>
                <a:lnTo>
                  <a:pt x="0" y="2247900"/>
                </a:lnTo>
                <a:close/>
              </a:path>
            </a:pathLst>
          </a:custGeom>
        </p:spPr>
      </p:pic>
      <p:pic>
        <p:nvPicPr>
          <p:cNvPr id="26" name="Picture 25" descr="A screenshot of a computer screen">
            <a:extLst>
              <a:ext uri="{FF2B5EF4-FFF2-40B4-BE49-F238E27FC236}">
                <a16:creationId xmlns:a16="http://schemas.microsoft.com/office/drawing/2014/main" id="{3A534140-CE7E-F1D5-E2E1-065764C6F57A}"/>
              </a:ext>
            </a:extLst>
          </p:cNvPr>
          <p:cNvPicPr>
            <a:picLocks noChangeAspect="1"/>
          </p:cNvPicPr>
          <p:nvPr/>
        </p:nvPicPr>
        <p:blipFill>
          <a:blip r:embed="rId5"/>
          <a:srcRect l="55161" t="8497" r="8545" b="56521"/>
          <a:stretch>
            <a:fillRect/>
          </a:stretch>
        </p:blipFill>
        <p:spPr>
          <a:xfrm>
            <a:off x="6474109" y="1977969"/>
            <a:ext cx="5209151" cy="2744106"/>
          </a:xfrm>
          <a:custGeom>
            <a:avLst/>
            <a:gdLst>
              <a:gd name="csX0" fmla="*/ 0 w 4267200"/>
              <a:gd name="csY0" fmla="*/ 0 h 2247900"/>
              <a:gd name="csX1" fmla="*/ 4267200 w 4267200"/>
              <a:gd name="csY1" fmla="*/ 0 h 2247900"/>
              <a:gd name="csX2" fmla="*/ 4267200 w 4267200"/>
              <a:gd name="csY2" fmla="*/ 2247900 h 2247900"/>
              <a:gd name="csX3" fmla="*/ 0 w 4267200"/>
              <a:gd name="csY3" fmla="*/ 2247900 h 2247900"/>
            </a:gdLst>
            <a:ahLst/>
            <a:cxnLst>
              <a:cxn ang="0">
                <a:pos x="csX0" y="csY0"/>
              </a:cxn>
              <a:cxn ang="0">
                <a:pos x="csX1" y="csY1"/>
              </a:cxn>
              <a:cxn ang="0">
                <a:pos x="csX2" y="csY2"/>
              </a:cxn>
              <a:cxn ang="0">
                <a:pos x="csX3" y="csY3"/>
              </a:cxn>
            </a:cxnLst>
            <a:rect l="l" t="t" r="r" b="b"/>
            <a:pathLst>
              <a:path w="4267200" h="2247900">
                <a:moveTo>
                  <a:pt x="0" y="0"/>
                </a:moveTo>
                <a:lnTo>
                  <a:pt x="4267200" y="0"/>
                </a:lnTo>
                <a:lnTo>
                  <a:pt x="4267200" y="2247900"/>
                </a:lnTo>
                <a:lnTo>
                  <a:pt x="0" y="2247900"/>
                </a:lnTo>
                <a:close/>
              </a:path>
            </a:pathLst>
          </a:cu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dirty="0">
                <a:solidFill>
                  <a:srgbClr val="282828"/>
                </a:solidFill>
                <a:latin typeface="+mn-lt"/>
                <a:ea typeface="Arial"/>
                <a:cs typeface="Arial"/>
                <a:sym typeface="Arial"/>
              </a:rPr>
              <a:t>Q9 &amp; Q10 - Sustainability and Willingness to Pay</a:t>
            </a:r>
            <a:endParaRPr lang="en-US" sz="1100" dirty="0">
              <a:latin typeface="+mn-lt"/>
            </a:endParaRPr>
          </a:p>
        </p:txBody>
      </p:sp>
      <p:sp>
        <p:nvSpPr>
          <p:cNvPr id="4" name="AutoShape 4"/>
          <p:cNvSpPr/>
          <p:nvPr/>
        </p:nvSpPr>
        <p:spPr>
          <a:xfrm>
            <a:off x="762000" y="1651000"/>
            <a:ext cx="10668000" cy="762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0" i="0" u="none" strike="noStrike" dirty="0">
                <a:solidFill>
                  <a:schemeClr val="tx1">
                    <a:lumMod val="85000"/>
                    <a:lumOff val="15000"/>
                  </a:schemeClr>
                </a:solidFill>
                <a:latin typeface="+mj-lt"/>
                <a:ea typeface="Noto Sans SC"/>
                <a:cs typeface="Noto Sans SC"/>
                <a:sym typeface="Noto Sans SC"/>
              </a:rPr>
              <a:t>Sustainability is a non-negotiable expectation (100%), and willingness to pay confirms margin viability</a:t>
            </a:r>
            <a:r>
              <a:rPr lang="en-US" sz="1800" b="0" i="0" u="none" strike="noStrike" dirty="0">
                <a:solidFill>
                  <a:srgbClr val="3C3C3C"/>
                </a:solidFill>
                <a:latin typeface="+mj-lt"/>
                <a:ea typeface="Noto Sans SC"/>
                <a:cs typeface="Noto Sans SC"/>
                <a:sym typeface="Noto Sans SC"/>
              </a:rPr>
              <a:t>.</a:t>
            </a:r>
            <a:endParaRPr lang="en-US" sz="1100" dirty="0">
              <a:latin typeface="+mj-lt"/>
            </a:endParaRPr>
          </a:p>
        </p:txBody>
      </p:sp>
      <p:sp>
        <p:nvSpPr>
          <p:cNvPr id="6" name="AutoShape 6"/>
          <p:cNvSpPr/>
          <p:nvPr/>
        </p:nvSpPr>
        <p:spPr>
          <a:xfrm>
            <a:off x="762000" y="5207000"/>
            <a:ext cx="5080000" cy="1524000"/>
          </a:xfrm>
          <a:prstGeom prst="rect">
            <a:avLst/>
          </a:prstGeom>
          <a:noFill/>
          <a:ln w="12700" cap="flat" cmpd="sng">
            <a:noFill/>
            <a:prstDash val="solid"/>
            <a:round/>
          </a:ln>
        </p:spPr>
        <p:txBody>
          <a:bodyPr vert="horz" wrap="square" lIns="0" tIns="0" rIns="0" bIns="0" rtlCol="0" anchor="t" anchorCtr="0"/>
          <a:lstStyle/>
          <a:p>
            <a:pPr algn="l">
              <a:lnSpc>
                <a:spcPct val="125000"/>
              </a:lnSpc>
              <a:buClr>
                <a:srgbClr val="003366"/>
              </a:buClr>
              <a:defRPr/>
            </a:pPr>
            <a:r>
              <a:rPr lang="en-US" sz="2400" b="1" i="0" u="none" strike="noStrike" dirty="0">
                <a:solidFill>
                  <a:srgbClr val="003366"/>
                </a:solidFill>
                <a:latin typeface="+mn-lt"/>
                <a:ea typeface="Noto Sans SC"/>
                <a:cs typeface="Noto Sans SC"/>
                <a:sym typeface="Noto Sans SC"/>
              </a:rPr>
              <a:t>100% value eco‑friendly packaging</a:t>
            </a:r>
            <a:endParaRPr lang="en-US" sz="2400" dirty="0">
              <a:latin typeface="+mn-lt"/>
            </a:endParaRPr>
          </a:p>
          <a:p>
            <a:pPr algn="l">
              <a:lnSpc>
                <a:spcPct val="125000"/>
              </a:lnSpc>
              <a:buClr>
                <a:srgbClr val="646464"/>
              </a:buClr>
            </a:pPr>
            <a:r>
              <a:rPr lang="en-US" sz="1600" b="0" u="none" strike="noStrike" dirty="0">
                <a:solidFill>
                  <a:srgbClr val="646464"/>
                </a:solidFill>
                <a:latin typeface="+mn-lt"/>
                <a:ea typeface="Noto Sans SC"/>
                <a:cs typeface="Noto Sans SC"/>
                <a:sym typeface="Noto Sans SC"/>
              </a:rPr>
              <a:t>WRAP (2024); Peattie &amp; Peattie (2009)</a:t>
            </a:r>
            <a:endParaRPr lang="en-US" sz="1400" b="0" u="none" strike="noStrike" dirty="0">
              <a:solidFill>
                <a:srgbClr val="646464"/>
              </a:solidFill>
              <a:latin typeface="+mn-lt"/>
              <a:ea typeface="Noto Sans SC"/>
              <a:cs typeface="Noto Sans SC"/>
              <a:sym typeface="Noto Sans SC"/>
            </a:endParaRPr>
          </a:p>
        </p:txBody>
      </p:sp>
      <p:sp>
        <p:nvSpPr>
          <p:cNvPr id="8" name="AutoShape 8"/>
          <p:cNvSpPr/>
          <p:nvPr/>
        </p:nvSpPr>
        <p:spPr>
          <a:xfrm>
            <a:off x="6350000" y="5207000"/>
            <a:ext cx="5080000" cy="1524000"/>
          </a:xfrm>
          <a:prstGeom prst="rect">
            <a:avLst/>
          </a:prstGeom>
          <a:noFill/>
          <a:ln w="12700" cap="flat" cmpd="sng">
            <a:noFill/>
            <a:prstDash val="solid"/>
            <a:round/>
          </a:ln>
        </p:spPr>
        <p:txBody>
          <a:bodyPr vert="horz" wrap="square" lIns="0" tIns="0" rIns="0" bIns="0" rtlCol="0" anchor="t" anchorCtr="0"/>
          <a:lstStyle/>
          <a:p>
            <a:pPr algn="l">
              <a:lnSpc>
                <a:spcPct val="125000"/>
              </a:lnSpc>
              <a:buClr>
                <a:srgbClr val="003366"/>
              </a:buClr>
              <a:defRPr/>
            </a:pPr>
            <a:r>
              <a:rPr lang="en-US" sz="2400" b="1" i="0" u="none" strike="noStrike" dirty="0">
                <a:solidFill>
                  <a:srgbClr val="003366"/>
                </a:solidFill>
                <a:latin typeface="+mn-lt"/>
                <a:ea typeface="Noto Sans SC"/>
                <a:cs typeface="Noto Sans SC"/>
                <a:sym typeface="Noto Sans SC"/>
              </a:rPr>
              <a:t>£1–£2 sweet spot validates £1.80 one‑off and lower subscription</a:t>
            </a:r>
            <a:endParaRPr lang="en-US" sz="2400" dirty="0">
              <a:latin typeface="+mn-lt"/>
            </a:endParaRPr>
          </a:p>
          <a:p>
            <a:pPr algn="l">
              <a:lnSpc>
                <a:spcPct val="125000"/>
              </a:lnSpc>
              <a:buClr>
                <a:srgbClr val="646464"/>
              </a:buClr>
            </a:pPr>
            <a:r>
              <a:rPr lang="en-US" sz="1600" b="0" u="none" strike="noStrike" dirty="0">
                <a:solidFill>
                  <a:srgbClr val="646464"/>
                </a:solidFill>
                <a:latin typeface="+mn-lt"/>
                <a:ea typeface="Noto Sans SC"/>
                <a:cs typeface="Noto Sans SC"/>
                <a:sym typeface="Noto Sans SC"/>
              </a:rPr>
              <a:t>Shorr (2025)</a:t>
            </a:r>
          </a:p>
        </p:txBody>
      </p:sp>
      <p:sp>
        <p:nvSpPr>
          <p:cNvPr id="10" name="AutoShape 10"/>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1" name="AutoShape 11"/>
          <p:cNvSpPr/>
          <p:nvPr/>
        </p:nvSpPr>
        <p:spPr>
          <a:xfrm>
            <a:off x="0" y="6819900"/>
            <a:ext cx="73152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cxnSp>
        <p:nvCxnSpPr>
          <p:cNvPr id="12" name="Connector 3">
            <a:extLst>
              <a:ext uri="{FF2B5EF4-FFF2-40B4-BE49-F238E27FC236}">
                <a16:creationId xmlns:a16="http://schemas.microsoft.com/office/drawing/2014/main" id="{A28A456C-4B5B-D95B-7AD2-F4E31AC7EF3D}"/>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sp>
        <p:nvSpPr>
          <p:cNvPr id="13" name="Rectangle 12">
            <a:extLst>
              <a:ext uri="{FF2B5EF4-FFF2-40B4-BE49-F238E27FC236}">
                <a16:creationId xmlns:a16="http://schemas.microsoft.com/office/drawing/2014/main" id="{111FEE97-833C-8411-9B3C-AE319D7478D8}"/>
              </a:ext>
            </a:extLst>
          </p:cNvPr>
          <p:cNvSpPr/>
          <p:nvPr/>
        </p:nvSpPr>
        <p:spPr>
          <a:xfrm rot="5400000">
            <a:off x="8794437" y="3460438"/>
            <a:ext cx="6032499" cy="762626"/>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14" name="Rectangle 13">
            <a:extLst>
              <a:ext uri="{FF2B5EF4-FFF2-40B4-BE49-F238E27FC236}">
                <a16:creationId xmlns:a16="http://schemas.microsoft.com/office/drawing/2014/main" id="{76F44DA0-1B2B-88E3-2AE0-0BBB52E6DD23}"/>
              </a:ext>
            </a:extLst>
          </p:cNvPr>
          <p:cNvSpPr/>
          <p:nvPr/>
        </p:nvSpPr>
        <p:spPr>
          <a:xfrm>
            <a:off x="2375134" y="5206999"/>
            <a:ext cx="1917780" cy="404321"/>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pic>
        <p:nvPicPr>
          <p:cNvPr id="15" name="Picture 14" descr="A blue and black letter&#10;&#10;AI-generated content may be incorrect.">
            <a:extLst>
              <a:ext uri="{FF2B5EF4-FFF2-40B4-BE49-F238E27FC236}">
                <a16:creationId xmlns:a16="http://schemas.microsoft.com/office/drawing/2014/main" id="{45BE49EC-CF28-A42E-F95E-226FFE9BDE64}"/>
              </a:ext>
            </a:extLst>
          </p:cNvPr>
          <p:cNvPicPr>
            <a:picLocks noChangeAspect="1"/>
          </p:cNvPicPr>
          <p:nvPr/>
        </p:nvPicPr>
        <p:blipFill>
          <a:blip r:embed="rId3"/>
          <a:stretch>
            <a:fillRect/>
          </a:stretch>
        </p:blipFill>
        <p:spPr>
          <a:xfrm>
            <a:off x="10317843" y="6489700"/>
            <a:ext cx="1752600" cy="229682"/>
          </a:xfrm>
          <a:prstGeom prst="rect">
            <a:avLst/>
          </a:prstGeom>
        </p:spPr>
      </p:pic>
      <p:pic>
        <p:nvPicPr>
          <p:cNvPr id="22" name="Picture 21" descr="A screenshot of a graph">
            <a:extLst>
              <a:ext uri="{FF2B5EF4-FFF2-40B4-BE49-F238E27FC236}">
                <a16:creationId xmlns:a16="http://schemas.microsoft.com/office/drawing/2014/main" id="{8DB4C5E2-0AB6-29CD-9C05-613E57280738}"/>
              </a:ext>
            </a:extLst>
          </p:cNvPr>
          <p:cNvPicPr>
            <a:picLocks noChangeAspect="1"/>
          </p:cNvPicPr>
          <p:nvPr/>
        </p:nvPicPr>
        <p:blipFill>
          <a:blip r:embed="rId4"/>
          <a:srcRect l="55823" t="9466" r="6487" b="57620"/>
          <a:stretch>
            <a:fillRect/>
          </a:stretch>
        </p:blipFill>
        <p:spPr>
          <a:xfrm>
            <a:off x="6096000" y="2242039"/>
            <a:ext cx="5346702" cy="2550764"/>
          </a:xfrm>
          <a:custGeom>
            <a:avLst/>
            <a:gdLst>
              <a:gd name="csX0" fmla="*/ 0 w 4431323"/>
              <a:gd name="csY0" fmla="*/ 0 h 2114062"/>
              <a:gd name="csX1" fmla="*/ 4431323 w 4431323"/>
              <a:gd name="csY1" fmla="*/ 0 h 2114062"/>
              <a:gd name="csX2" fmla="*/ 4431323 w 4431323"/>
              <a:gd name="csY2" fmla="*/ 2114062 h 2114062"/>
              <a:gd name="csX3" fmla="*/ 0 w 4431323"/>
              <a:gd name="csY3" fmla="*/ 2114062 h 2114062"/>
              <a:gd name="csX4" fmla="*/ 0 w 4431323"/>
              <a:gd name="csY4" fmla="*/ 0 h 2114062"/>
            </a:gdLst>
            <a:ahLst/>
            <a:cxnLst>
              <a:cxn ang="0">
                <a:pos x="csX0" y="csY0"/>
              </a:cxn>
              <a:cxn ang="0">
                <a:pos x="csX1" y="csY1"/>
              </a:cxn>
              <a:cxn ang="0">
                <a:pos x="csX2" y="csY2"/>
              </a:cxn>
              <a:cxn ang="0">
                <a:pos x="csX3" y="csY3"/>
              </a:cxn>
              <a:cxn ang="0">
                <a:pos x="csX4" y="csY4"/>
              </a:cxn>
            </a:cxnLst>
            <a:rect l="l" t="t" r="r" b="b"/>
            <a:pathLst>
              <a:path w="4431323" h="2114062">
                <a:moveTo>
                  <a:pt x="0" y="0"/>
                </a:moveTo>
                <a:lnTo>
                  <a:pt x="4431323" y="0"/>
                </a:lnTo>
                <a:lnTo>
                  <a:pt x="4431323" y="2114062"/>
                </a:lnTo>
                <a:lnTo>
                  <a:pt x="0" y="2114062"/>
                </a:lnTo>
                <a:lnTo>
                  <a:pt x="0" y="0"/>
                </a:lnTo>
                <a:close/>
              </a:path>
            </a:pathLst>
          </a:custGeom>
        </p:spPr>
      </p:pic>
      <p:pic>
        <p:nvPicPr>
          <p:cNvPr id="21" name="Picture 20" descr="A screenshot of a graph">
            <a:extLst>
              <a:ext uri="{FF2B5EF4-FFF2-40B4-BE49-F238E27FC236}">
                <a16:creationId xmlns:a16="http://schemas.microsoft.com/office/drawing/2014/main" id="{0F2C3192-6831-AC51-11CD-9707A30120A4}"/>
              </a:ext>
            </a:extLst>
          </p:cNvPr>
          <p:cNvPicPr>
            <a:picLocks noChangeAspect="1"/>
          </p:cNvPicPr>
          <p:nvPr/>
        </p:nvPicPr>
        <p:blipFill>
          <a:blip r:embed="rId4"/>
          <a:srcRect l="8171" t="11398" r="54138" b="55688"/>
          <a:stretch>
            <a:fillRect/>
          </a:stretch>
        </p:blipFill>
        <p:spPr>
          <a:xfrm>
            <a:off x="761365" y="2330939"/>
            <a:ext cx="5334635" cy="2545007"/>
          </a:xfrm>
          <a:custGeom>
            <a:avLst/>
            <a:gdLst>
              <a:gd name="csX0" fmla="*/ 0 w 4431323"/>
              <a:gd name="csY0" fmla="*/ 0 h 2114062"/>
              <a:gd name="csX1" fmla="*/ 4431323 w 4431323"/>
              <a:gd name="csY1" fmla="*/ 0 h 2114062"/>
              <a:gd name="csX2" fmla="*/ 4431323 w 4431323"/>
              <a:gd name="csY2" fmla="*/ 2114062 h 2114062"/>
              <a:gd name="csX3" fmla="*/ 0 w 4431323"/>
              <a:gd name="csY3" fmla="*/ 2114062 h 2114062"/>
              <a:gd name="csX4" fmla="*/ 0 w 4431323"/>
              <a:gd name="csY4" fmla="*/ 0 h 2114062"/>
            </a:gdLst>
            <a:ahLst/>
            <a:cxnLst>
              <a:cxn ang="0">
                <a:pos x="csX0" y="csY0"/>
              </a:cxn>
              <a:cxn ang="0">
                <a:pos x="csX1" y="csY1"/>
              </a:cxn>
              <a:cxn ang="0">
                <a:pos x="csX2" y="csY2"/>
              </a:cxn>
              <a:cxn ang="0">
                <a:pos x="csX3" y="csY3"/>
              </a:cxn>
              <a:cxn ang="0">
                <a:pos x="csX4" y="csY4"/>
              </a:cxn>
            </a:cxnLst>
            <a:rect l="l" t="t" r="r" b="b"/>
            <a:pathLst>
              <a:path w="4431323" h="2114062">
                <a:moveTo>
                  <a:pt x="0" y="0"/>
                </a:moveTo>
                <a:lnTo>
                  <a:pt x="4431323" y="0"/>
                </a:lnTo>
                <a:lnTo>
                  <a:pt x="4431323" y="2114062"/>
                </a:lnTo>
                <a:lnTo>
                  <a:pt x="0" y="2114062"/>
                </a:lnTo>
                <a:lnTo>
                  <a:pt x="0" y="0"/>
                </a:lnTo>
                <a:close/>
              </a:path>
            </a:pathLst>
          </a:cu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a:solidFill>
                  <a:srgbClr val="282828"/>
                </a:solidFill>
                <a:latin typeface="+mn-lt"/>
                <a:ea typeface="Arial"/>
                <a:cs typeface="Arial"/>
                <a:sym typeface="Arial"/>
              </a:rPr>
              <a:t>How Insights Shaped the Business Idea</a:t>
            </a:r>
            <a:endParaRPr lang="en-US" sz="1100">
              <a:latin typeface="+mn-lt"/>
            </a:endParaRPr>
          </a:p>
        </p:txBody>
      </p:sp>
      <p:sp>
        <p:nvSpPr>
          <p:cNvPr id="4" name="AutoShape 4"/>
          <p:cNvSpPr/>
          <p:nvPr/>
        </p:nvSpPr>
        <p:spPr>
          <a:xfrm>
            <a:off x="762000" y="1524000"/>
            <a:ext cx="10668000" cy="508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0" i="0" u="none" strike="noStrike" dirty="0">
                <a:solidFill>
                  <a:schemeClr val="tx1">
                    <a:lumMod val="85000"/>
                    <a:lumOff val="15000"/>
                  </a:schemeClr>
                </a:solidFill>
                <a:latin typeface="+mn-lt"/>
                <a:ea typeface="Noto Sans SC"/>
                <a:cs typeface="Noto Sans SC"/>
                <a:sym typeface="Noto Sans SC"/>
              </a:rPr>
              <a:t>The survey insights formed the </a:t>
            </a:r>
            <a:r>
              <a:rPr lang="en-US" sz="1800" dirty="0">
                <a:solidFill>
                  <a:schemeClr val="tx1">
                    <a:lumMod val="85000"/>
                    <a:lumOff val="15000"/>
                  </a:schemeClr>
                </a:solidFill>
                <a:latin typeface="+mn-lt"/>
                <a:ea typeface="Noto Sans SC"/>
                <a:cs typeface="Noto Sans SC"/>
                <a:sym typeface="Noto Sans SC"/>
              </a:rPr>
              <a:t>structure</a:t>
            </a:r>
            <a:r>
              <a:rPr lang="en-US" sz="1800" b="0" i="0" u="none" strike="noStrike" dirty="0">
                <a:solidFill>
                  <a:schemeClr val="tx1">
                    <a:lumMod val="85000"/>
                    <a:lumOff val="15000"/>
                  </a:schemeClr>
                </a:solidFill>
                <a:latin typeface="+mn-lt"/>
                <a:ea typeface="Noto Sans SC"/>
                <a:cs typeface="Noto Sans SC"/>
                <a:sym typeface="Noto Sans SC"/>
              </a:rPr>
              <a:t> of the business concept.</a:t>
            </a:r>
            <a:endParaRPr lang="en-US" sz="1100" dirty="0">
              <a:solidFill>
                <a:schemeClr val="tx1">
                  <a:lumMod val="85000"/>
                  <a:lumOff val="15000"/>
                </a:schemeClr>
              </a:solidFill>
              <a:latin typeface="+mn-lt"/>
            </a:endParaRPr>
          </a:p>
        </p:txBody>
      </p:sp>
      <p:sp>
        <p:nvSpPr>
          <p:cNvPr id="5" name="AutoShape 5"/>
          <p:cNvSpPr/>
          <p:nvPr/>
        </p:nvSpPr>
        <p:spPr>
          <a:xfrm>
            <a:off x="762000" y="2286000"/>
            <a:ext cx="5080000" cy="1270000"/>
          </a:xfrm>
          <a:prstGeom prst="roundRect">
            <a:avLst>
              <a:gd name="adj" fmla="val 8000"/>
            </a:avLst>
          </a:prstGeom>
          <a:solidFill>
            <a:srgbClr val="F5F7F6">
              <a:alpha val="100000"/>
            </a:srgbClr>
          </a:solidFill>
          <a:ln w="25400" cap="flat" cmpd="sng">
            <a:noFill/>
            <a:prstDash val="solid"/>
            <a:round/>
          </a:ln>
        </p:spPr>
        <p:txBody>
          <a:bodyPr vert="horz" wrap="square" lIns="190500" tIns="190500" rIns="0" bIns="0" rtlCol="0" anchor="t" anchorCtr="0"/>
          <a:lstStyle/>
          <a:p>
            <a:pPr indent="0" algn="l">
              <a:lnSpc>
                <a:spcPct val="125000"/>
              </a:lnSpc>
              <a:defRPr/>
            </a:pPr>
            <a:r>
              <a:rPr lang="en-US" sz="2400" b="1" i="0" u="none" strike="noStrike" dirty="0">
                <a:solidFill>
                  <a:srgbClr val="003366"/>
                </a:solidFill>
                <a:latin typeface="+mn-lt"/>
                <a:ea typeface="Noto Sans SC"/>
                <a:cs typeface="Noto Sans SC"/>
                <a:sym typeface="Noto Sans SC"/>
              </a:rPr>
              <a:t>Q2: The Problem</a:t>
            </a:r>
            <a:endParaRPr lang="en-US" sz="2400" dirty="0">
              <a:latin typeface="+mn-lt"/>
            </a:endParaRP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Insight: Taste is a barrier away from home.</a:t>
            </a: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Decision: Portable, fast-dissolving pad.</a:t>
            </a:r>
          </a:p>
        </p:txBody>
      </p:sp>
      <p:sp>
        <p:nvSpPr>
          <p:cNvPr id="6" name="AutoShape 6"/>
          <p:cNvSpPr/>
          <p:nvPr/>
        </p:nvSpPr>
        <p:spPr>
          <a:xfrm>
            <a:off x="6350000" y="2286000"/>
            <a:ext cx="5080000" cy="1270000"/>
          </a:xfrm>
          <a:prstGeom prst="roundRect">
            <a:avLst>
              <a:gd name="adj" fmla="val 8000"/>
            </a:avLst>
          </a:prstGeom>
          <a:solidFill>
            <a:srgbClr val="F5F7F6">
              <a:alpha val="100000"/>
            </a:srgbClr>
          </a:solidFill>
          <a:ln w="25400" cap="flat" cmpd="sng">
            <a:noFill/>
            <a:prstDash val="solid"/>
            <a:round/>
          </a:ln>
        </p:spPr>
        <p:txBody>
          <a:bodyPr vert="horz" wrap="square" lIns="190500" tIns="190500" rIns="0" bIns="0" rtlCol="0" anchor="t" anchorCtr="0"/>
          <a:lstStyle/>
          <a:p>
            <a:pPr indent="0" algn="l">
              <a:lnSpc>
                <a:spcPct val="125000"/>
              </a:lnSpc>
              <a:defRPr/>
            </a:pPr>
            <a:r>
              <a:rPr lang="en-US" sz="2400" b="1" i="0" u="none" strike="noStrike" dirty="0">
                <a:solidFill>
                  <a:srgbClr val="003366"/>
                </a:solidFill>
                <a:latin typeface="+mn-lt"/>
                <a:ea typeface="Noto Sans SC"/>
                <a:cs typeface="Noto Sans SC"/>
                <a:sym typeface="Noto Sans SC"/>
              </a:rPr>
              <a:t>Q1 &amp; Q4: The Product</a:t>
            </a:r>
            <a:endParaRPr lang="en-US" sz="2400" dirty="0">
              <a:latin typeface="+mn-lt"/>
            </a:endParaRP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Insight: Hydration needs &amp; enjoyment vary.</a:t>
            </a: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Decision: Functional, </a:t>
            </a:r>
            <a:r>
              <a:rPr lang="en-US" sz="1600" b="0" i="0" u="none" strike="noStrike" dirty="0" err="1">
                <a:solidFill>
                  <a:schemeClr val="tx1">
                    <a:lumMod val="85000"/>
                    <a:lumOff val="15000"/>
                  </a:schemeClr>
                </a:solidFill>
                <a:latin typeface="+mn-lt"/>
                <a:ea typeface="Noto Sans SC"/>
                <a:cs typeface="Noto Sans SC"/>
                <a:sym typeface="Noto Sans SC"/>
              </a:rPr>
              <a:t>Flavour</a:t>
            </a:r>
            <a:r>
              <a:rPr lang="en-US" sz="1600" b="0" i="0" u="none" strike="noStrike" dirty="0">
                <a:solidFill>
                  <a:schemeClr val="tx1">
                    <a:lumMod val="85000"/>
                    <a:lumOff val="15000"/>
                  </a:schemeClr>
                </a:solidFill>
                <a:latin typeface="+mn-lt"/>
                <a:ea typeface="Noto Sans SC"/>
                <a:cs typeface="Noto Sans SC"/>
                <a:sym typeface="Noto Sans SC"/>
              </a:rPr>
              <a:t> and Wellness lines</a:t>
            </a:r>
            <a:r>
              <a:rPr lang="en-US" sz="1400" b="0" i="0" u="none" strike="noStrike" dirty="0">
                <a:solidFill>
                  <a:srgbClr val="1F2329"/>
                </a:solidFill>
                <a:latin typeface="+mn-lt"/>
                <a:ea typeface="Noto Sans SC"/>
                <a:cs typeface="Noto Sans SC"/>
                <a:sym typeface="Noto Sans SC"/>
              </a:rPr>
              <a:t>.</a:t>
            </a:r>
          </a:p>
        </p:txBody>
      </p:sp>
      <p:sp>
        <p:nvSpPr>
          <p:cNvPr id="7" name="AutoShape 7"/>
          <p:cNvSpPr/>
          <p:nvPr/>
        </p:nvSpPr>
        <p:spPr>
          <a:xfrm>
            <a:off x="762000" y="3810000"/>
            <a:ext cx="5080000" cy="1270000"/>
          </a:xfrm>
          <a:prstGeom prst="roundRect">
            <a:avLst>
              <a:gd name="adj" fmla="val 8000"/>
            </a:avLst>
          </a:prstGeom>
          <a:solidFill>
            <a:srgbClr val="F5F7F6">
              <a:alpha val="100000"/>
            </a:srgbClr>
          </a:solidFill>
          <a:ln w="25400" cap="flat" cmpd="sng">
            <a:noFill/>
            <a:prstDash val="solid"/>
            <a:round/>
          </a:ln>
        </p:spPr>
        <p:txBody>
          <a:bodyPr vert="horz" wrap="square" lIns="190500" tIns="190500" rIns="0" bIns="0" rtlCol="0" anchor="t" anchorCtr="0"/>
          <a:lstStyle/>
          <a:p>
            <a:pPr indent="0" algn="l">
              <a:lnSpc>
                <a:spcPct val="125000"/>
              </a:lnSpc>
              <a:defRPr/>
            </a:pPr>
            <a:r>
              <a:rPr lang="en-US" sz="2400" b="1" i="0" u="none" strike="noStrike" dirty="0">
                <a:solidFill>
                  <a:srgbClr val="003366"/>
                </a:solidFill>
                <a:latin typeface="+mn-lt"/>
                <a:ea typeface="Noto Sans SC"/>
                <a:cs typeface="Noto Sans SC"/>
                <a:sym typeface="Noto Sans SC"/>
              </a:rPr>
              <a:t>Q6 &amp; Q15: The Validation</a:t>
            </a:r>
            <a:endParaRPr lang="en-US" sz="2400" dirty="0">
              <a:latin typeface="+mn-lt"/>
            </a:endParaRP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Insight: High interest and trial intent.</a:t>
            </a: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Decision: Idea is attractive &amp; actionable</a:t>
            </a:r>
            <a:r>
              <a:rPr lang="en-US" sz="1400" b="0" i="0" u="none" strike="noStrike" dirty="0">
                <a:solidFill>
                  <a:srgbClr val="1F2329"/>
                </a:solidFill>
                <a:latin typeface="+mn-lt"/>
                <a:ea typeface="Noto Sans SC"/>
                <a:cs typeface="Noto Sans SC"/>
                <a:sym typeface="Noto Sans SC"/>
              </a:rPr>
              <a:t>.</a:t>
            </a:r>
          </a:p>
        </p:txBody>
      </p:sp>
      <p:sp>
        <p:nvSpPr>
          <p:cNvPr id="8" name="AutoShape 8"/>
          <p:cNvSpPr/>
          <p:nvPr/>
        </p:nvSpPr>
        <p:spPr>
          <a:xfrm>
            <a:off x="6350000" y="3810000"/>
            <a:ext cx="5080000" cy="1270000"/>
          </a:xfrm>
          <a:prstGeom prst="roundRect">
            <a:avLst>
              <a:gd name="adj" fmla="val 8000"/>
            </a:avLst>
          </a:prstGeom>
          <a:solidFill>
            <a:srgbClr val="F5F7F6">
              <a:alpha val="100000"/>
            </a:srgbClr>
          </a:solidFill>
          <a:ln w="25400" cap="flat" cmpd="sng">
            <a:noFill/>
            <a:prstDash val="solid"/>
            <a:round/>
          </a:ln>
        </p:spPr>
        <p:txBody>
          <a:bodyPr vert="horz" wrap="square" lIns="190500" tIns="190500" rIns="0" bIns="0" rtlCol="0" anchor="t" anchorCtr="0"/>
          <a:lstStyle/>
          <a:p>
            <a:pPr indent="0" algn="l">
              <a:lnSpc>
                <a:spcPct val="125000"/>
              </a:lnSpc>
              <a:defRPr/>
            </a:pPr>
            <a:r>
              <a:rPr lang="en-US" sz="2400" b="1" i="0" u="none" strike="noStrike" dirty="0">
                <a:solidFill>
                  <a:srgbClr val="003366"/>
                </a:solidFill>
                <a:latin typeface="+mn-lt"/>
                <a:ea typeface="Noto Sans SC"/>
                <a:cs typeface="Noto Sans SC"/>
                <a:sym typeface="Noto Sans SC"/>
              </a:rPr>
              <a:t>Q9 &amp; Q10: The Details</a:t>
            </a:r>
            <a:endParaRPr lang="en-US" sz="2400" dirty="0">
              <a:latin typeface="+mn-lt"/>
            </a:endParaRP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Insight: Eco-demand &amp; price willingness.</a:t>
            </a:r>
          </a:p>
          <a:p>
            <a:pPr indent="0" algn="l">
              <a:lnSpc>
                <a:spcPct val="125000"/>
              </a:lnSpc>
            </a:pPr>
            <a:r>
              <a:rPr lang="en-US" sz="1600" b="0" i="0" u="none" strike="noStrike" dirty="0">
                <a:solidFill>
                  <a:schemeClr val="tx1">
                    <a:lumMod val="85000"/>
                    <a:lumOff val="15000"/>
                  </a:schemeClr>
                </a:solidFill>
                <a:latin typeface="+mn-lt"/>
                <a:ea typeface="Noto Sans SC"/>
                <a:cs typeface="Noto Sans SC"/>
                <a:sym typeface="Noto Sans SC"/>
              </a:rPr>
              <a:t>Decision: Compostable pack + Fair pricing</a:t>
            </a:r>
            <a:r>
              <a:rPr lang="en-US" sz="1400" b="0" i="0" u="none" strike="noStrike" dirty="0">
                <a:solidFill>
                  <a:srgbClr val="1F2329"/>
                </a:solidFill>
                <a:latin typeface="+mn-lt"/>
                <a:ea typeface="Noto Sans SC"/>
                <a:cs typeface="Noto Sans SC"/>
                <a:sym typeface="Noto Sans SC"/>
              </a:rPr>
              <a:t>.</a:t>
            </a:r>
          </a:p>
        </p:txBody>
      </p:sp>
      <p:cxnSp>
        <p:nvCxnSpPr>
          <p:cNvPr id="10" name="Connector 10"/>
          <p:cNvCxnSpPr/>
          <p:nvPr/>
        </p:nvCxnSpPr>
        <p:spPr>
          <a:xfrm rot="-85925">
            <a:off x="5841444" y="2914650"/>
            <a:ext cx="508000" cy="12700"/>
          </a:xfrm>
          <a:prstGeom prst="straightConnector1">
            <a:avLst/>
          </a:prstGeom>
          <a:solidFill>
            <a:srgbClr val="DEE0E3">
              <a:alpha val="100000"/>
            </a:srgbClr>
          </a:solidFill>
          <a:ln w="25400" cap="flat" cmpd="sng">
            <a:solidFill>
              <a:srgbClr val="003366">
                <a:alpha val="100000"/>
              </a:srgbClr>
            </a:solidFill>
            <a:prstDash val="solid"/>
            <a:round/>
            <a:headEnd type="none" w="lg" len="lg"/>
            <a:tailEnd type="triangle" w="lg" len="lg"/>
          </a:ln>
        </p:spPr>
      </p:cxnSp>
      <p:cxnSp>
        <p:nvCxnSpPr>
          <p:cNvPr id="11" name="Connector 11"/>
          <p:cNvCxnSpPr/>
          <p:nvPr/>
        </p:nvCxnSpPr>
        <p:spPr>
          <a:xfrm rot="-85925">
            <a:off x="5841444" y="4438650"/>
            <a:ext cx="508000" cy="12700"/>
          </a:xfrm>
          <a:prstGeom prst="straightConnector1">
            <a:avLst/>
          </a:prstGeom>
          <a:solidFill>
            <a:srgbClr val="DEE0E3">
              <a:alpha val="100000"/>
            </a:srgbClr>
          </a:solidFill>
          <a:ln w="25400" cap="flat" cmpd="sng">
            <a:solidFill>
              <a:srgbClr val="003366">
                <a:alpha val="100000"/>
              </a:srgbClr>
            </a:solidFill>
            <a:prstDash val="solid"/>
            <a:round/>
            <a:headEnd type="none" w="lg" len="lg"/>
            <a:tailEnd type="triangle" w="lg" len="lg"/>
          </a:ln>
        </p:spPr>
      </p:cxnSp>
      <p:sp>
        <p:nvSpPr>
          <p:cNvPr id="12" name="AutoShape 12"/>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3" name="AutoShape 13"/>
          <p:cNvSpPr/>
          <p:nvPr/>
        </p:nvSpPr>
        <p:spPr>
          <a:xfrm>
            <a:off x="0" y="6819900"/>
            <a:ext cx="85344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cxnSp>
        <p:nvCxnSpPr>
          <p:cNvPr id="14" name="Connector 3">
            <a:extLst>
              <a:ext uri="{FF2B5EF4-FFF2-40B4-BE49-F238E27FC236}">
                <a16:creationId xmlns:a16="http://schemas.microsoft.com/office/drawing/2014/main" id="{59B42EE6-E337-93D9-F578-4407D9E78E21}"/>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pic>
        <p:nvPicPr>
          <p:cNvPr id="15" name="Picture 14" descr="A blue and black letter&#10;&#10;AI-generated content may be incorrect.">
            <a:extLst>
              <a:ext uri="{FF2B5EF4-FFF2-40B4-BE49-F238E27FC236}">
                <a16:creationId xmlns:a16="http://schemas.microsoft.com/office/drawing/2014/main" id="{F7463C86-1B95-F15F-7DB9-D134B3F2FD97}"/>
              </a:ext>
            </a:extLst>
          </p:cNvPr>
          <p:cNvPicPr>
            <a:picLocks noChangeAspect="1"/>
          </p:cNvPicPr>
          <p:nvPr/>
        </p:nvPicPr>
        <p:blipFill>
          <a:blip r:embed="rId3"/>
          <a:stretch>
            <a:fillRect/>
          </a:stretch>
        </p:blipFill>
        <p:spPr>
          <a:xfrm>
            <a:off x="10317843" y="6489700"/>
            <a:ext cx="1752600" cy="22968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a:solidFill>
                  <a:srgbClr val="282828"/>
                </a:solidFill>
                <a:latin typeface="+mn-lt"/>
                <a:ea typeface="Arial"/>
                <a:cs typeface="Arial"/>
                <a:sym typeface="Arial"/>
              </a:rPr>
              <a:t>Audience Segmentation</a:t>
            </a:r>
            <a:endParaRPr lang="en-US" sz="1100">
              <a:latin typeface="+mn-lt"/>
            </a:endParaRPr>
          </a:p>
        </p:txBody>
      </p:sp>
      <p:sp>
        <p:nvSpPr>
          <p:cNvPr id="4" name="AutoShape 4"/>
          <p:cNvSpPr/>
          <p:nvPr/>
        </p:nvSpPr>
        <p:spPr>
          <a:xfrm>
            <a:off x="762000" y="1651000"/>
            <a:ext cx="10668000" cy="762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0" i="0" u="none" strike="noStrike" dirty="0">
                <a:solidFill>
                  <a:schemeClr val="tx1">
                    <a:lumMod val="85000"/>
                    <a:lumOff val="15000"/>
                  </a:schemeClr>
                </a:solidFill>
                <a:latin typeface="+mj-lt"/>
                <a:ea typeface="Noto Sans SC"/>
                <a:cs typeface="Noto Sans SC"/>
                <a:sym typeface="Noto Sans SC"/>
              </a:rPr>
              <a:t>Data points (Q1/Q2/Q6/Q9) support two clear target groups:</a:t>
            </a:r>
            <a:endParaRPr lang="en-US" sz="1100" dirty="0">
              <a:solidFill>
                <a:schemeClr val="tx1">
                  <a:lumMod val="85000"/>
                  <a:lumOff val="15000"/>
                </a:schemeClr>
              </a:solidFill>
              <a:latin typeface="+mj-lt"/>
            </a:endParaRPr>
          </a:p>
        </p:txBody>
      </p:sp>
      <p:sp>
        <p:nvSpPr>
          <p:cNvPr id="5" name="AutoShape 5"/>
          <p:cNvSpPr/>
          <p:nvPr/>
        </p:nvSpPr>
        <p:spPr>
          <a:xfrm>
            <a:off x="762000" y="2540000"/>
            <a:ext cx="3810000" cy="508000"/>
          </a:xfrm>
          <a:prstGeom prst="roundRect">
            <a:avLst>
              <a:gd name="adj" fmla="val 0"/>
            </a:avLst>
          </a:prstGeom>
          <a:solidFill>
            <a:srgbClr val="00336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sz="1600" b="1" i="0" u="none" strike="noStrike" dirty="0">
                <a:solidFill>
                  <a:srgbClr val="FFFFFF"/>
                </a:solidFill>
                <a:latin typeface="+mn-lt"/>
                <a:ea typeface="Noto Sans SC"/>
                <a:cs typeface="Noto Sans SC"/>
                <a:sym typeface="Noto Sans SC"/>
              </a:rPr>
              <a:t>Segment</a:t>
            </a:r>
            <a:endParaRPr lang="en-US" sz="1100" dirty="0">
              <a:latin typeface="+mn-lt"/>
            </a:endParaRPr>
          </a:p>
        </p:txBody>
      </p:sp>
      <p:sp>
        <p:nvSpPr>
          <p:cNvPr id="6" name="AutoShape 6"/>
          <p:cNvSpPr/>
          <p:nvPr/>
        </p:nvSpPr>
        <p:spPr>
          <a:xfrm>
            <a:off x="6095999" y="2540000"/>
            <a:ext cx="4403271" cy="508000"/>
          </a:xfrm>
          <a:prstGeom prst="roundRect">
            <a:avLst>
              <a:gd name="adj" fmla="val 0"/>
            </a:avLst>
          </a:prstGeom>
          <a:solidFill>
            <a:srgbClr val="00336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sz="1600" b="1" i="0" u="none" strike="noStrike">
                <a:solidFill>
                  <a:srgbClr val="FFFFFF"/>
                </a:solidFill>
                <a:latin typeface="+mn-lt"/>
                <a:ea typeface="Noto Sans SC"/>
                <a:cs typeface="Noto Sans SC"/>
                <a:sym typeface="Noto Sans SC"/>
              </a:rPr>
              <a:t>Key Needs</a:t>
            </a:r>
            <a:endParaRPr lang="en-US" sz="1100">
              <a:latin typeface="+mn-lt"/>
            </a:endParaRPr>
          </a:p>
        </p:txBody>
      </p:sp>
      <p:sp>
        <p:nvSpPr>
          <p:cNvPr id="8" name="AutoShape 8"/>
          <p:cNvSpPr/>
          <p:nvPr/>
        </p:nvSpPr>
        <p:spPr>
          <a:xfrm>
            <a:off x="762000" y="3048000"/>
            <a:ext cx="3810000" cy="1016000"/>
          </a:xfrm>
          <a:prstGeom prst="roundRect">
            <a:avLst>
              <a:gd name="adj" fmla="val 0"/>
            </a:avLst>
          </a:prstGeom>
          <a:solidFill>
            <a:srgbClr val="F5F7F6">
              <a:alpha val="100000"/>
            </a:srgbClr>
          </a:solidFill>
          <a:ln w="25400" cap="flat" cmpd="sng">
            <a:noFill/>
            <a:prstDash val="solid"/>
            <a:round/>
          </a:ln>
        </p:spPr>
        <p:txBody>
          <a:bodyPr vert="horz" wrap="square" lIns="127000" tIns="0" rIns="0" bIns="0" rtlCol="0" anchor="ctr" anchorCtr="0"/>
          <a:lstStyle/>
          <a:p>
            <a:pPr indent="0" algn="l">
              <a:lnSpc>
                <a:spcPct val="125000"/>
              </a:lnSpc>
              <a:defRPr/>
            </a:pPr>
            <a:r>
              <a:rPr lang="en-US" sz="1800" b="1" i="0" u="none" strike="noStrike" dirty="0">
                <a:solidFill>
                  <a:srgbClr val="1F2329"/>
                </a:solidFill>
                <a:latin typeface="+mn-lt"/>
                <a:ea typeface="Noto Sans SC"/>
                <a:cs typeface="Noto Sans SC"/>
                <a:sym typeface="Noto Sans SC"/>
              </a:rPr>
              <a:t> </a:t>
            </a:r>
            <a:r>
              <a:rPr lang="en-US" sz="2000" b="1" i="0" u="none" strike="noStrike" dirty="0">
                <a:solidFill>
                  <a:srgbClr val="1F2329"/>
                </a:solidFill>
                <a:latin typeface="+mn-lt"/>
                <a:ea typeface="Noto Sans SC"/>
                <a:cs typeface="Noto Sans SC"/>
                <a:sym typeface="Noto Sans SC"/>
              </a:rPr>
              <a:t>Professionals &amp; Students </a:t>
            </a:r>
            <a:endParaRPr lang="en-US" sz="1200" dirty="0">
              <a:latin typeface="+mn-lt"/>
            </a:endParaRPr>
          </a:p>
        </p:txBody>
      </p:sp>
      <p:sp>
        <p:nvSpPr>
          <p:cNvPr id="9" name="AutoShape 9"/>
          <p:cNvSpPr/>
          <p:nvPr/>
        </p:nvSpPr>
        <p:spPr>
          <a:xfrm>
            <a:off x="6095999" y="3048000"/>
            <a:ext cx="4403271" cy="1016000"/>
          </a:xfrm>
          <a:prstGeom prst="roundRect">
            <a:avLst>
              <a:gd name="adj" fmla="val 0"/>
            </a:avLst>
          </a:prstGeom>
          <a:solidFill>
            <a:srgbClr val="F5F7F6">
              <a:alpha val="100000"/>
            </a:srgbClr>
          </a:solidFill>
          <a:ln w="25400" cap="flat" cmpd="sng">
            <a:noFill/>
            <a:prstDash val="solid"/>
            <a:round/>
          </a:ln>
        </p:spPr>
        <p:txBody>
          <a:bodyPr vert="horz" wrap="square" lIns="127000" tIns="0" rIns="0" bIns="0" rtlCol="0" anchor="ctr" anchorCtr="0"/>
          <a:lstStyle/>
          <a:p>
            <a:pPr indent="0" algn="l">
              <a:lnSpc>
                <a:spcPct val="125000"/>
              </a:lnSpc>
              <a:defRPr/>
            </a:pPr>
            <a:r>
              <a:rPr lang="en-US" sz="1800" b="0" i="0" u="none" strike="noStrike" dirty="0">
                <a:solidFill>
                  <a:srgbClr val="1F2329"/>
                </a:solidFill>
                <a:latin typeface="+mn-lt"/>
                <a:ea typeface="Noto Sans SC"/>
                <a:cs typeface="Noto Sans SC"/>
                <a:sym typeface="Noto Sans SC"/>
              </a:rPr>
              <a:t>Convenience (Q2), Eco-friendly (Q9)</a:t>
            </a:r>
            <a:endParaRPr lang="en-US" sz="1200" dirty="0">
              <a:latin typeface="+mn-lt"/>
            </a:endParaRPr>
          </a:p>
        </p:txBody>
      </p:sp>
      <p:sp>
        <p:nvSpPr>
          <p:cNvPr id="11" name="AutoShape 11"/>
          <p:cNvSpPr/>
          <p:nvPr/>
        </p:nvSpPr>
        <p:spPr>
          <a:xfrm>
            <a:off x="762000" y="4191000"/>
            <a:ext cx="3810000" cy="1016000"/>
          </a:xfrm>
          <a:prstGeom prst="roundRect">
            <a:avLst>
              <a:gd name="adj" fmla="val 0"/>
            </a:avLst>
          </a:prstGeom>
          <a:solidFill>
            <a:srgbClr val="F5F7F6">
              <a:alpha val="100000"/>
            </a:srgbClr>
          </a:solidFill>
          <a:ln w="25400" cap="flat" cmpd="sng">
            <a:noFill/>
            <a:prstDash val="solid"/>
            <a:round/>
          </a:ln>
        </p:spPr>
        <p:txBody>
          <a:bodyPr vert="horz" wrap="square" lIns="127000" tIns="0" rIns="0" bIns="0" rtlCol="0" anchor="ctr" anchorCtr="0"/>
          <a:lstStyle/>
          <a:p>
            <a:pPr indent="0" algn="l">
              <a:lnSpc>
                <a:spcPct val="125000"/>
              </a:lnSpc>
              <a:defRPr/>
            </a:pPr>
            <a:r>
              <a:rPr lang="en-US" sz="2000" b="1" i="0" u="none" strike="noStrike" dirty="0">
                <a:solidFill>
                  <a:srgbClr val="1F2329"/>
                </a:solidFill>
                <a:latin typeface="+mn-lt"/>
                <a:ea typeface="Noto Sans SC"/>
                <a:cs typeface="Noto Sans SC"/>
                <a:sym typeface="Noto Sans SC"/>
              </a:rPr>
              <a:t>Regular Gym Users </a:t>
            </a:r>
            <a:endParaRPr lang="en-US" sz="1200" dirty="0">
              <a:latin typeface="+mn-lt"/>
            </a:endParaRPr>
          </a:p>
        </p:txBody>
      </p:sp>
      <p:sp>
        <p:nvSpPr>
          <p:cNvPr id="12" name="AutoShape 12"/>
          <p:cNvSpPr/>
          <p:nvPr/>
        </p:nvSpPr>
        <p:spPr>
          <a:xfrm>
            <a:off x="6095999" y="4191000"/>
            <a:ext cx="4403271" cy="1016000"/>
          </a:xfrm>
          <a:prstGeom prst="roundRect">
            <a:avLst>
              <a:gd name="adj" fmla="val 0"/>
            </a:avLst>
          </a:prstGeom>
          <a:solidFill>
            <a:srgbClr val="F5F7F6">
              <a:alpha val="100000"/>
            </a:srgbClr>
          </a:solidFill>
          <a:ln w="25400" cap="flat" cmpd="sng">
            <a:noFill/>
            <a:prstDash val="solid"/>
            <a:round/>
          </a:ln>
        </p:spPr>
        <p:txBody>
          <a:bodyPr vert="horz" wrap="square" lIns="127000" tIns="0" rIns="0" bIns="0" rtlCol="0" anchor="ctr" anchorCtr="0"/>
          <a:lstStyle/>
          <a:p>
            <a:pPr indent="0" algn="l">
              <a:lnSpc>
                <a:spcPct val="125000"/>
              </a:lnSpc>
              <a:defRPr/>
            </a:pPr>
            <a:r>
              <a:rPr lang="en-US" sz="1800" b="0" i="0" u="none" strike="noStrike" dirty="0">
                <a:solidFill>
                  <a:srgbClr val="1F2329"/>
                </a:solidFill>
                <a:latin typeface="+mn-lt"/>
                <a:ea typeface="Noto Sans SC"/>
                <a:cs typeface="Noto Sans SC"/>
                <a:sym typeface="Noto Sans SC"/>
              </a:rPr>
              <a:t>Performance, Functional Benefits (Q6)</a:t>
            </a:r>
            <a:endParaRPr lang="en-US" sz="1200" dirty="0">
              <a:latin typeface="+mn-lt"/>
            </a:endParaRPr>
          </a:p>
        </p:txBody>
      </p:sp>
      <p:sp>
        <p:nvSpPr>
          <p:cNvPr id="15" name="AutoShape 15"/>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6" name="AutoShape 16"/>
          <p:cNvSpPr/>
          <p:nvPr/>
        </p:nvSpPr>
        <p:spPr>
          <a:xfrm>
            <a:off x="0" y="6819900"/>
            <a:ext cx="97536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cxnSp>
        <p:nvCxnSpPr>
          <p:cNvPr id="17" name="Connector 3">
            <a:extLst>
              <a:ext uri="{FF2B5EF4-FFF2-40B4-BE49-F238E27FC236}">
                <a16:creationId xmlns:a16="http://schemas.microsoft.com/office/drawing/2014/main" id="{11D82BE3-0155-F6CF-07E0-BF25220E562B}"/>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pic>
        <p:nvPicPr>
          <p:cNvPr id="18" name="Picture 17" descr="A blue and black letter&#10;&#10;AI-generated content may be incorrect.">
            <a:extLst>
              <a:ext uri="{FF2B5EF4-FFF2-40B4-BE49-F238E27FC236}">
                <a16:creationId xmlns:a16="http://schemas.microsoft.com/office/drawing/2014/main" id="{8CB2FB8D-1586-52A7-26BC-72EABE22AC27}"/>
              </a:ext>
            </a:extLst>
          </p:cNvPr>
          <p:cNvPicPr>
            <a:picLocks noChangeAspect="1"/>
          </p:cNvPicPr>
          <p:nvPr/>
        </p:nvPicPr>
        <p:blipFill>
          <a:blip r:embed="rId3"/>
          <a:stretch>
            <a:fillRect/>
          </a:stretch>
        </p:blipFill>
        <p:spPr>
          <a:xfrm>
            <a:off x="10317843" y="6489700"/>
            <a:ext cx="1752600" cy="229682"/>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dirty="0">
                <a:solidFill>
                  <a:srgbClr val="282828"/>
                </a:solidFill>
                <a:latin typeface="+mn-lt"/>
                <a:ea typeface="Arial"/>
                <a:cs typeface="Arial"/>
                <a:sym typeface="Arial"/>
              </a:rPr>
              <a:t>Website &amp; SEO Strategy</a:t>
            </a:r>
            <a:endParaRPr lang="en-US" sz="1100" dirty="0">
              <a:latin typeface="+mn-lt"/>
            </a:endParaRPr>
          </a:p>
        </p:txBody>
      </p:sp>
      <p:sp>
        <p:nvSpPr>
          <p:cNvPr id="4" name="AutoShape 4"/>
          <p:cNvSpPr/>
          <p:nvPr/>
        </p:nvSpPr>
        <p:spPr>
          <a:xfrm>
            <a:off x="762000" y="1397000"/>
            <a:ext cx="10160000" cy="381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0" i="0" u="none" strike="noStrike" dirty="0">
                <a:solidFill>
                  <a:schemeClr val="tx1">
                    <a:lumMod val="85000"/>
                    <a:lumOff val="15000"/>
                  </a:schemeClr>
                </a:solidFill>
                <a:latin typeface="+mn-lt"/>
                <a:ea typeface="Noto Sans SC"/>
                <a:cs typeface="Noto Sans SC"/>
                <a:sym typeface="Noto Sans SC"/>
              </a:rPr>
              <a:t>Designing the experience based on data.</a:t>
            </a:r>
            <a:endParaRPr lang="en-US" sz="1100" dirty="0">
              <a:solidFill>
                <a:schemeClr val="tx1">
                  <a:lumMod val="85000"/>
                  <a:lumOff val="15000"/>
                </a:schemeClr>
              </a:solidFill>
              <a:latin typeface="+mn-lt"/>
            </a:endParaRPr>
          </a:p>
        </p:txBody>
      </p:sp>
      <p:sp>
        <p:nvSpPr>
          <p:cNvPr id="5" name="AutoShape 5"/>
          <p:cNvSpPr/>
          <p:nvPr/>
        </p:nvSpPr>
        <p:spPr>
          <a:xfrm>
            <a:off x="762000" y="1778000"/>
            <a:ext cx="3810000" cy="381000"/>
          </a:xfrm>
          <a:prstGeom prst="rect">
            <a:avLst/>
          </a:prstGeom>
          <a:noFill/>
          <a:ln w="12700" cap="flat" cmpd="sng">
            <a:noFill/>
            <a:prstDash val="solid"/>
            <a:round/>
          </a:ln>
        </p:spPr>
        <p:txBody>
          <a:bodyPr vert="horz" wrap="square" lIns="0" tIns="0" rIns="0" bIns="0" rtlCol="0" anchor="ctr" anchorCtr="0"/>
          <a:lstStyle/>
          <a:p>
            <a:pPr indent="0" algn="ctr">
              <a:lnSpc>
                <a:spcPct val="125000"/>
              </a:lnSpc>
              <a:defRPr/>
            </a:pPr>
            <a:r>
              <a:rPr lang="en-US" sz="1800" b="1" i="0" u="none" strike="noStrike" dirty="0">
                <a:solidFill>
                  <a:srgbClr val="003366"/>
                </a:solidFill>
                <a:latin typeface="+mn-lt"/>
                <a:ea typeface="Noto Sans SC"/>
                <a:cs typeface="Noto Sans SC"/>
                <a:sym typeface="Noto Sans SC"/>
              </a:rPr>
              <a:t>RESEARCH INSIGHT</a:t>
            </a:r>
            <a:endParaRPr lang="en-US" dirty="0">
              <a:latin typeface="+mn-lt"/>
            </a:endParaRPr>
          </a:p>
        </p:txBody>
      </p:sp>
      <p:sp>
        <p:nvSpPr>
          <p:cNvPr id="6" name="AutoShape 6"/>
          <p:cNvSpPr/>
          <p:nvPr/>
        </p:nvSpPr>
        <p:spPr>
          <a:xfrm>
            <a:off x="6858000" y="1778000"/>
            <a:ext cx="4572000" cy="381000"/>
          </a:xfrm>
          <a:prstGeom prst="rect">
            <a:avLst/>
          </a:prstGeom>
          <a:noFill/>
          <a:ln w="12700" cap="flat" cmpd="sng">
            <a:noFill/>
            <a:prstDash val="solid"/>
            <a:round/>
          </a:ln>
        </p:spPr>
        <p:txBody>
          <a:bodyPr vert="horz" wrap="square" lIns="0" tIns="0" rIns="0" bIns="0" rtlCol="0" anchor="ctr" anchorCtr="0"/>
          <a:lstStyle/>
          <a:p>
            <a:pPr indent="0" algn="ctr">
              <a:lnSpc>
                <a:spcPct val="125000"/>
              </a:lnSpc>
              <a:defRPr/>
            </a:pPr>
            <a:r>
              <a:rPr lang="en-US" sz="1800" b="1" i="0" u="none" strike="noStrike" dirty="0">
                <a:solidFill>
                  <a:srgbClr val="282828"/>
                </a:solidFill>
                <a:latin typeface="+mn-lt"/>
                <a:ea typeface="Noto Sans SC"/>
                <a:cs typeface="Noto Sans SC"/>
                <a:sym typeface="Noto Sans SC"/>
              </a:rPr>
              <a:t>WEBSITE FEATURE</a:t>
            </a:r>
            <a:endParaRPr lang="en-US" dirty="0">
              <a:latin typeface="+mn-lt"/>
            </a:endParaRPr>
          </a:p>
        </p:txBody>
      </p:sp>
      <p:sp>
        <p:nvSpPr>
          <p:cNvPr id="7" name="AutoShape 7"/>
          <p:cNvSpPr/>
          <p:nvPr/>
        </p:nvSpPr>
        <p:spPr>
          <a:xfrm>
            <a:off x="762000" y="2159000"/>
            <a:ext cx="3810000" cy="508000"/>
          </a:xfrm>
          <a:prstGeom prst="roundRect">
            <a:avLst>
              <a:gd name="adj" fmla="val 20000"/>
            </a:avLst>
          </a:prstGeom>
          <a:solidFill>
            <a:srgbClr val="F5F7F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b="0" i="0" u="none" strike="noStrike" dirty="0">
                <a:solidFill>
                  <a:schemeClr val="tx1">
                    <a:lumMod val="85000"/>
                    <a:lumOff val="15000"/>
                  </a:schemeClr>
                </a:solidFill>
                <a:latin typeface="+mn-lt"/>
                <a:ea typeface="Noto Sans SC"/>
                <a:cs typeface="Noto Sans SC"/>
                <a:sym typeface="Noto Sans SC"/>
              </a:rPr>
              <a:t>Q3: Reusable Bottles Dominant</a:t>
            </a:r>
            <a:endParaRPr lang="en-US" sz="1200" dirty="0">
              <a:solidFill>
                <a:schemeClr val="tx1">
                  <a:lumMod val="85000"/>
                  <a:lumOff val="15000"/>
                </a:schemeClr>
              </a:solidFill>
              <a:latin typeface="+mn-lt"/>
            </a:endParaRPr>
          </a:p>
        </p:txBody>
      </p:sp>
      <p:cxnSp>
        <p:nvCxnSpPr>
          <p:cNvPr id="8" name="Connector 8"/>
          <p:cNvCxnSpPr/>
          <p:nvPr/>
        </p:nvCxnSpPr>
        <p:spPr>
          <a:xfrm rot="-21485">
            <a:off x="4698385" y="2406650"/>
            <a:ext cx="2032000" cy="12700"/>
          </a:xfrm>
          <a:prstGeom prst="straightConnector1">
            <a:avLst/>
          </a:prstGeom>
          <a:solidFill>
            <a:srgbClr val="DEE0E3">
              <a:alpha val="100000"/>
            </a:srgbClr>
          </a:solidFill>
          <a:ln w="25400" cap="flat" cmpd="sng">
            <a:solidFill>
              <a:srgbClr val="C8C8C8">
                <a:alpha val="100000"/>
              </a:srgbClr>
            </a:solidFill>
            <a:prstDash val="solid"/>
            <a:round/>
            <a:headEnd type="none" w="lg" len="lg"/>
            <a:tailEnd type="triangle" w="lg" len="lg"/>
          </a:ln>
        </p:spPr>
      </p:cxnSp>
      <p:sp>
        <p:nvSpPr>
          <p:cNvPr id="9" name="AutoShape 9"/>
          <p:cNvSpPr/>
          <p:nvPr/>
        </p:nvSpPr>
        <p:spPr>
          <a:xfrm>
            <a:off x="6858000" y="2159000"/>
            <a:ext cx="4572000" cy="508000"/>
          </a:xfrm>
          <a:prstGeom prst="roundRect">
            <a:avLst>
              <a:gd name="adj" fmla="val 20000"/>
            </a:avLst>
          </a:prstGeom>
          <a:solidFill>
            <a:srgbClr val="7EC8E3">
              <a:alpha val="20000"/>
            </a:srgbClr>
          </a:solidFill>
          <a:ln w="12700" cap="flat" cmpd="sng">
            <a:solidFill>
              <a:srgbClr val="003366">
                <a:alpha val="100000"/>
              </a:srgbClr>
            </a:solidFill>
            <a:prstDash val="solid"/>
            <a:round/>
          </a:ln>
        </p:spPr>
        <p:txBody>
          <a:bodyPr vert="horz" wrap="square" lIns="0" tIns="0" rIns="0" bIns="0" rtlCol="0" anchor="ctr" anchorCtr="0"/>
          <a:lstStyle/>
          <a:p>
            <a:pPr indent="0" algn="ctr">
              <a:lnSpc>
                <a:spcPct val="125000"/>
              </a:lnSpc>
              <a:defRPr/>
            </a:pPr>
            <a:r>
              <a:rPr lang="en-US" b="1" i="0" u="none" strike="noStrike">
                <a:solidFill>
                  <a:srgbClr val="1F2329"/>
                </a:solidFill>
                <a:latin typeface="+mn-lt"/>
                <a:ea typeface="Noto Sans SC"/>
                <a:cs typeface="Noto Sans SC"/>
                <a:sym typeface="Noto Sans SC"/>
              </a:rPr>
              <a:t>Bottle-first design &amp; instructions</a:t>
            </a:r>
            <a:endParaRPr lang="en-US" sz="1200">
              <a:latin typeface="+mn-lt"/>
            </a:endParaRPr>
          </a:p>
        </p:txBody>
      </p:sp>
      <p:sp>
        <p:nvSpPr>
          <p:cNvPr id="10" name="AutoShape 10"/>
          <p:cNvSpPr/>
          <p:nvPr/>
        </p:nvSpPr>
        <p:spPr>
          <a:xfrm>
            <a:off x="762000" y="2794000"/>
            <a:ext cx="3810000" cy="508000"/>
          </a:xfrm>
          <a:prstGeom prst="roundRect">
            <a:avLst>
              <a:gd name="adj" fmla="val 20000"/>
            </a:avLst>
          </a:prstGeom>
          <a:solidFill>
            <a:srgbClr val="F5F7F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b="0" i="0" u="none" strike="noStrike">
                <a:solidFill>
                  <a:schemeClr val="tx1">
                    <a:lumMod val="85000"/>
                    <a:lumOff val="15000"/>
                  </a:schemeClr>
                </a:solidFill>
                <a:latin typeface="+mn-lt"/>
                <a:ea typeface="Noto Sans SC"/>
                <a:cs typeface="Noto Sans SC"/>
                <a:sym typeface="Noto Sans SC"/>
              </a:rPr>
              <a:t>Q4: Enjoyment via Flavour</a:t>
            </a:r>
            <a:endParaRPr lang="en-US" sz="1200">
              <a:solidFill>
                <a:schemeClr val="tx1">
                  <a:lumMod val="85000"/>
                  <a:lumOff val="15000"/>
                </a:schemeClr>
              </a:solidFill>
              <a:latin typeface="+mn-lt"/>
            </a:endParaRPr>
          </a:p>
        </p:txBody>
      </p:sp>
      <p:cxnSp>
        <p:nvCxnSpPr>
          <p:cNvPr id="11" name="Connector 11"/>
          <p:cNvCxnSpPr/>
          <p:nvPr/>
        </p:nvCxnSpPr>
        <p:spPr>
          <a:xfrm rot="-21485">
            <a:off x="4698385" y="3041650"/>
            <a:ext cx="2032000" cy="12700"/>
          </a:xfrm>
          <a:prstGeom prst="straightConnector1">
            <a:avLst/>
          </a:prstGeom>
          <a:solidFill>
            <a:srgbClr val="DEE0E3">
              <a:alpha val="100000"/>
            </a:srgbClr>
          </a:solidFill>
          <a:ln w="25400" cap="flat" cmpd="sng">
            <a:solidFill>
              <a:srgbClr val="C8C8C8">
                <a:alpha val="100000"/>
              </a:srgbClr>
            </a:solidFill>
            <a:prstDash val="solid"/>
            <a:round/>
            <a:headEnd type="none" w="lg" len="lg"/>
            <a:tailEnd type="triangle" w="lg" len="lg"/>
          </a:ln>
        </p:spPr>
      </p:cxnSp>
      <p:sp>
        <p:nvSpPr>
          <p:cNvPr id="12" name="AutoShape 12"/>
          <p:cNvSpPr/>
          <p:nvPr/>
        </p:nvSpPr>
        <p:spPr>
          <a:xfrm>
            <a:off x="6858000" y="2794000"/>
            <a:ext cx="4572000" cy="508000"/>
          </a:xfrm>
          <a:prstGeom prst="roundRect">
            <a:avLst>
              <a:gd name="adj" fmla="val 20000"/>
            </a:avLst>
          </a:prstGeom>
          <a:solidFill>
            <a:srgbClr val="7EC8E3">
              <a:alpha val="20000"/>
            </a:srgbClr>
          </a:solidFill>
          <a:ln w="12700" cap="flat" cmpd="sng">
            <a:solidFill>
              <a:srgbClr val="003366">
                <a:alpha val="100000"/>
              </a:srgbClr>
            </a:solidFill>
            <a:prstDash val="solid"/>
            <a:round/>
          </a:ln>
        </p:spPr>
        <p:txBody>
          <a:bodyPr vert="horz" wrap="square" lIns="0" tIns="0" rIns="0" bIns="0" rtlCol="0" anchor="ctr" anchorCtr="0"/>
          <a:lstStyle/>
          <a:p>
            <a:pPr indent="0" algn="ctr">
              <a:lnSpc>
                <a:spcPct val="125000"/>
              </a:lnSpc>
              <a:defRPr/>
            </a:pPr>
            <a:r>
              <a:rPr lang="en-US" b="1" i="0" u="none" strike="noStrike">
                <a:solidFill>
                  <a:srgbClr val="1F2329"/>
                </a:solidFill>
                <a:latin typeface="+mn-lt"/>
                <a:ea typeface="Noto Sans SC"/>
                <a:cs typeface="Noto Sans SC"/>
                <a:sym typeface="Noto Sans SC"/>
              </a:rPr>
              <a:t>3 Product Lines: Functional, Flavour, Wellness</a:t>
            </a:r>
            <a:endParaRPr lang="en-US" sz="1200">
              <a:latin typeface="+mn-lt"/>
            </a:endParaRPr>
          </a:p>
        </p:txBody>
      </p:sp>
      <p:sp>
        <p:nvSpPr>
          <p:cNvPr id="13" name="AutoShape 13"/>
          <p:cNvSpPr/>
          <p:nvPr/>
        </p:nvSpPr>
        <p:spPr>
          <a:xfrm>
            <a:off x="762000" y="3429000"/>
            <a:ext cx="3810000" cy="508000"/>
          </a:xfrm>
          <a:prstGeom prst="roundRect">
            <a:avLst>
              <a:gd name="adj" fmla="val 20000"/>
            </a:avLst>
          </a:prstGeom>
          <a:solidFill>
            <a:srgbClr val="F5F7F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b="0" i="0" u="none" strike="noStrike" dirty="0">
                <a:solidFill>
                  <a:schemeClr val="tx1">
                    <a:lumMod val="85000"/>
                    <a:lumOff val="15000"/>
                  </a:schemeClr>
                </a:solidFill>
                <a:latin typeface="+mn-lt"/>
                <a:ea typeface="Noto Sans SC"/>
                <a:cs typeface="Noto Sans SC"/>
                <a:sym typeface="Noto Sans SC"/>
              </a:rPr>
              <a:t>Q7: Health = Top Decision Factor</a:t>
            </a:r>
            <a:endParaRPr lang="en-US" sz="1200" dirty="0">
              <a:solidFill>
                <a:schemeClr val="tx1">
                  <a:lumMod val="85000"/>
                  <a:lumOff val="15000"/>
                </a:schemeClr>
              </a:solidFill>
              <a:latin typeface="+mn-lt"/>
            </a:endParaRPr>
          </a:p>
        </p:txBody>
      </p:sp>
      <p:cxnSp>
        <p:nvCxnSpPr>
          <p:cNvPr id="14" name="Connector 14"/>
          <p:cNvCxnSpPr/>
          <p:nvPr/>
        </p:nvCxnSpPr>
        <p:spPr>
          <a:xfrm rot="-21485">
            <a:off x="4698385" y="3676650"/>
            <a:ext cx="2032000" cy="12700"/>
          </a:xfrm>
          <a:prstGeom prst="straightConnector1">
            <a:avLst/>
          </a:prstGeom>
          <a:solidFill>
            <a:srgbClr val="DEE0E3">
              <a:alpha val="100000"/>
            </a:srgbClr>
          </a:solidFill>
          <a:ln w="25400" cap="flat" cmpd="sng">
            <a:solidFill>
              <a:srgbClr val="C8C8C8">
                <a:alpha val="100000"/>
              </a:srgbClr>
            </a:solidFill>
            <a:prstDash val="solid"/>
            <a:round/>
            <a:headEnd type="none" w="lg" len="lg"/>
            <a:tailEnd type="triangle" w="lg" len="lg"/>
          </a:ln>
        </p:spPr>
      </p:cxnSp>
      <p:sp>
        <p:nvSpPr>
          <p:cNvPr id="15" name="AutoShape 15"/>
          <p:cNvSpPr/>
          <p:nvPr/>
        </p:nvSpPr>
        <p:spPr>
          <a:xfrm>
            <a:off x="6858000" y="3429000"/>
            <a:ext cx="4572000" cy="508000"/>
          </a:xfrm>
          <a:prstGeom prst="roundRect">
            <a:avLst>
              <a:gd name="adj" fmla="val 20000"/>
            </a:avLst>
          </a:prstGeom>
          <a:solidFill>
            <a:srgbClr val="7EC8E3">
              <a:alpha val="20000"/>
            </a:srgbClr>
          </a:solidFill>
          <a:ln w="12700" cap="flat" cmpd="sng">
            <a:solidFill>
              <a:srgbClr val="003366">
                <a:alpha val="100000"/>
              </a:srgbClr>
            </a:solidFill>
            <a:prstDash val="solid"/>
            <a:round/>
          </a:ln>
        </p:spPr>
        <p:txBody>
          <a:bodyPr vert="horz" wrap="square" lIns="0" tIns="0" rIns="0" bIns="0" rtlCol="0" anchor="ctr" anchorCtr="0"/>
          <a:lstStyle/>
          <a:p>
            <a:pPr indent="0" algn="ctr">
              <a:lnSpc>
                <a:spcPct val="125000"/>
              </a:lnSpc>
              <a:defRPr/>
            </a:pPr>
            <a:r>
              <a:rPr lang="en-US" b="1" i="0" u="none" strike="noStrike">
                <a:solidFill>
                  <a:srgbClr val="1F2329"/>
                </a:solidFill>
                <a:latin typeface="+mn-lt"/>
                <a:ea typeface="Noto Sans SC"/>
                <a:cs typeface="Noto Sans SC"/>
                <a:sym typeface="Noto Sans SC"/>
              </a:rPr>
              <a:t>Emphasize Functional Health Benefits</a:t>
            </a:r>
            <a:endParaRPr lang="en-US" sz="1200">
              <a:latin typeface="+mn-lt"/>
            </a:endParaRPr>
          </a:p>
        </p:txBody>
      </p:sp>
      <p:sp>
        <p:nvSpPr>
          <p:cNvPr id="16" name="AutoShape 16"/>
          <p:cNvSpPr/>
          <p:nvPr/>
        </p:nvSpPr>
        <p:spPr>
          <a:xfrm>
            <a:off x="762000" y="4064000"/>
            <a:ext cx="3810000" cy="508000"/>
          </a:xfrm>
          <a:prstGeom prst="roundRect">
            <a:avLst>
              <a:gd name="adj" fmla="val 20000"/>
            </a:avLst>
          </a:prstGeom>
          <a:solidFill>
            <a:srgbClr val="F5F7F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b="0" i="0" u="none" strike="noStrike" dirty="0">
                <a:solidFill>
                  <a:schemeClr val="tx1">
                    <a:lumMod val="85000"/>
                    <a:lumOff val="15000"/>
                  </a:schemeClr>
                </a:solidFill>
                <a:latin typeface="+mn-lt"/>
                <a:ea typeface="Noto Sans SC"/>
                <a:cs typeface="Noto Sans SC"/>
                <a:sym typeface="Noto Sans SC"/>
              </a:rPr>
              <a:t>Q8: Work/Travel/Gym Contexts</a:t>
            </a:r>
            <a:endParaRPr lang="en-US" sz="1200" dirty="0">
              <a:solidFill>
                <a:schemeClr val="tx1">
                  <a:lumMod val="85000"/>
                  <a:lumOff val="15000"/>
                </a:schemeClr>
              </a:solidFill>
              <a:latin typeface="+mn-lt"/>
            </a:endParaRPr>
          </a:p>
        </p:txBody>
      </p:sp>
      <p:cxnSp>
        <p:nvCxnSpPr>
          <p:cNvPr id="17" name="Connector 17"/>
          <p:cNvCxnSpPr/>
          <p:nvPr/>
        </p:nvCxnSpPr>
        <p:spPr>
          <a:xfrm rot="-21485">
            <a:off x="4698385" y="4311650"/>
            <a:ext cx="2032000" cy="12700"/>
          </a:xfrm>
          <a:prstGeom prst="straightConnector1">
            <a:avLst/>
          </a:prstGeom>
          <a:solidFill>
            <a:srgbClr val="DEE0E3">
              <a:alpha val="100000"/>
            </a:srgbClr>
          </a:solidFill>
          <a:ln w="25400" cap="flat" cmpd="sng">
            <a:solidFill>
              <a:srgbClr val="C8C8C8">
                <a:alpha val="100000"/>
              </a:srgbClr>
            </a:solidFill>
            <a:prstDash val="solid"/>
            <a:round/>
            <a:headEnd type="none" w="lg" len="lg"/>
            <a:tailEnd type="triangle" w="lg" len="lg"/>
          </a:ln>
        </p:spPr>
      </p:cxnSp>
      <p:sp>
        <p:nvSpPr>
          <p:cNvPr id="18" name="AutoShape 18"/>
          <p:cNvSpPr/>
          <p:nvPr/>
        </p:nvSpPr>
        <p:spPr>
          <a:xfrm>
            <a:off x="6858000" y="4064000"/>
            <a:ext cx="4572000" cy="508000"/>
          </a:xfrm>
          <a:prstGeom prst="roundRect">
            <a:avLst>
              <a:gd name="adj" fmla="val 20000"/>
            </a:avLst>
          </a:prstGeom>
          <a:solidFill>
            <a:srgbClr val="7EC8E3">
              <a:alpha val="20000"/>
            </a:srgbClr>
          </a:solidFill>
          <a:ln w="12700" cap="flat" cmpd="sng">
            <a:solidFill>
              <a:srgbClr val="003366">
                <a:alpha val="100000"/>
              </a:srgbClr>
            </a:solidFill>
            <a:prstDash val="solid"/>
            <a:round/>
          </a:ln>
        </p:spPr>
        <p:txBody>
          <a:bodyPr vert="horz" wrap="square" lIns="0" tIns="0" rIns="0" bIns="0" rtlCol="0" anchor="ctr" anchorCtr="0"/>
          <a:lstStyle/>
          <a:p>
            <a:pPr indent="0" algn="ctr">
              <a:lnSpc>
                <a:spcPct val="125000"/>
              </a:lnSpc>
              <a:defRPr/>
            </a:pPr>
            <a:r>
              <a:rPr lang="en-US" b="1" i="0" u="none" strike="noStrike">
                <a:solidFill>
                  <a:srgbClr val="1F2329"/>
                </a:solidFill>
                <a:latin typeface="+mn-lt"/>
                <a:ea typeface="Noto Sans SC"/>
                <a:cs typeface="Noto Sans SC"/>
                <a:sym typeface="Noto Sans SC"/>
              </a:rPr>
              <a:t>Tailored Imagery &amp; Contextual Copy</a:t>
            </a:r>
            <a:endParaRPr lang="en-US" sz="1200">
              <a:latin typeface="+mn-lt"/>
            </a:endParaRPr>
          </a:p>
        </p:txBody>
      </p:sp>
      <p:sp>
        <p:nvSpPr>
          <p:cNvPr id="19" name="AutoShape 19"/>
          <p:cNvSpPr/>
          <p:nvPr/>
        </p:nvSpPr>
        <p:spPr>
          <a:xfrm>
            <a:off x="762000" y="4699000"/>
            <a:ext cx="3810000" cy="508000"/>
          </a:xfrm>
          <a:prstGeom prst="roundRect">
            <a:avLst>
              <a:gd name="adj" fmla="val 20000"/>
            </a:avLst>
          </a:prstGeom>
          <a:solidFill>
            <a:srgbClr val="F5F7F6">
              <a:alpha val="100000"/>
            </a:srgbClr>
          </a:solidFill>
          <a:ln w="25400" cap="flat" cmpd="sng">
            <a:noFill/>
            <a:prstDash val="solid"/>
            <a:round/>
          </a:ln>
        </p:spPr>
        <p:txBody>
          <a:bodyPr vert="horz" wrap="square" lIns="0" tIns="0" rIns="0" bIns="0" rtlCol="0" anchor="ctr" anchorCtr="0"/>
          <a:lstStyle/>
          <a:p>
            <a:pPr indent="0" algn="ctr">
              <a:lnSpc>
                <a:spcPct val="125000"/>
              </a:lnSpc>
              <a:defRPr/>
            </a:pPr>
            <a:r>
              <a:rPr lang="en-US" b="0" i="0" u="none" strike="noStrike" dirty="0">
                <a:solidFill>
                  <a:schemeClr val="tx1">
                    <a:lumMod val="85000"/>
                    <a:lumOff val="15000"/>
                  </a:schemeClr>
                </a:solidFill>
                <a:latin typeface="+mn-lt"/>
                <a:ea typeface="Noto Sans SC"/>
                <a:cs typeface="Noto Sans SC"/>
                <a:sym typeface="Noto Sans SC"/>
              </a:rPr>
              <a:t>Q13: Convenient Payment</a:t>
            </a:r>
            <a:endParaRPr lang="en-US" sz="1200" dirty="0">
              <a:solidFill>
                <a:schemeClr val="tx1">
                  <a:lumMod val="85000"/>
                  <a:lumOff val="15000"/>
                </a:schemeClr>
              </a:solidFill>
              <a:latin typeface="+mn-lt"/>
            </a:endParaRPr>
          </a:p>
        </p:txBody>
      </p:sp>
      <p:cxnSp>
        <p:nvCxnSpPr>
          <p:cNvPr id="20" name="Connector 20"/>
          <p:cNvCxnSpPr/>
          <p:nvPr/>
        </p:nvCxnSpPr>
        <p:spPr>
          <a:xfrm rot="-21485">
            <a:off x="4698385" y="4946650"/>
            <a:ext cx="2032000" cy="12700"/>
          </a:xfrm>
          <a:prstGeom prst="straightConnector1">
            <a:avLst/>
          </a:prstGeom>
          <a:solidFill>
            <a:srgbClr val="DEE0E3">
              <a:alpha val="100000"/>
            </a:srgbClr>
          </a:solidFill>
          <a:ln w="25400" cap="flat" cmpd="sng">
            <a:solidFill>
              <a:srgbClr val="C8C8C8">
                <a:alpha val="100000"/>
              </a:srgbClr>
            </a:solidFill>
            <a:prstDash val="solid"/>
            <a:round/>
            <a:headEnd type="none" w="lg" len="lg"/>
            <a:tailEnd type="triangle" w="lg" len="lg"/>
          </a:ln>
        </p:spPr>
      </p:cxnSp>
      <p:sp>
        <p:nvSpPr>
          <p:cNvPr id="21" name="AutoShape 21"/>
          <p:cNvSpPr/>
          <p:nvPr/>
        </p:nvSpPr>
        <p:spPr>
          <a:xfrm>
            <a:off x="6858000" y="4699000"/>
            <a:ext cx="4572000" cy="508000"/>
          </a:xfrm>
          <a:prstGeom prst="roundRect">
            <a:avLst>
              <a:gd name="adj" fmla="val 20000"/>
            </a:avLst>
          </a:prstGeom>
          <a:solidFill>
            <a:srgbClr val="7EC8E3">
              <a:alpha val="20000"/>
            </a:srgbClr>
          </a:solidFill>
          <a:ln w="12700" cap="flat" cmpd="sng">
            <a:solidFill>
              <a:srgbClr val="003366">
                <a:alpha val="100000"/>
              </a:srgbClr>
            </a:solidFill>
            <a:prstDash val="solid"/>
            <a:round/>
          </a:ln>
        </p:spPr>
        <p:txBody>
          <a:bodyPr vert="horz" wrap="square" lIns="0" tIns="0" rIns="0" bIns="0" rtlCol="0" anchor="ctr" anchorCtr="0"/>
          <a:lstStyle/>
          <a:p>
            <a:pPr indent="0" algn="ctr">
              <a:lnSpc>
                <a:spcPct val="125000"/>
              </a:lnSpc>
              <a:defRPr/>
            </a:pPr>
            <a:r>
              <a:rPr lang="en-US" b="1" i="0" u="none" strike="noStrike">
                <a:solidFill>
                  <a:srgbClr val="1F2329"/>
                </a:solidFill>
                <a:latin typeface="+mn-lt"/>
                <a:ea typeface="Noto Sans SC"/>
                <a:cs typeface="Noto Sans SC"/>
                <a:sym typeface="Noto Sans SC"/>
              </a:rPr>
              <a:t>Card/Phone/QR Vending Support</a:t>
            </a:r>
            <a:endParaRPr lang="en-US" sz="1200">
              <a:latin typeface="+mn-lt"/>
            </a:endParaRPr>
          </a:p>
        </p:txBody>
      </p:sp>
      <p:sp>
        <p:nvSpPr>
          <p:cNvPr id="25" name="AutoShape 25"/>
          <p:cNvSpPr/>
          <p:nvPr/>
        </p:nvSpPr>
        <p:spPr>
          <a:xfrm>
            <a:off x="2667000" y="5887499"/>
            <a:ext cx="5807530" cy="762000"/>
          </a:xfrm>
          <a:prstGeom prst="rect">
            <a:avLst/>
          </a:prstGeom>
          <a:noFill/>
          <a:ln w="12700" cap="flat" cmpd="sng">
            <a:noFill/>
            <a:prstDash val="solid"/>
            <a:round/>
          </a:ln>
        </p:spPr>
        <p:txBody>
          <a:bodyPr vert="horz" wrap="square" lIns="0" tIns="0" rIns="0" bIns="0" rtlCol="0" anchor="t" anchorCtr="0"/>
          <a:lstStyle/>
          <a:p>
            <a:pPr algn="l">
              <a:lnSpc>
                <a:spcPct val="125000"/>
              </a:lnSpc>
              <a:buClr>
                <a:srgbClr val="1F2329"/>
              </a:buClr>
              <a:defRPr/>
            </a:pPr>
            <a:r>
              <a:rPr lang="en-US" b="0" i="0" u="none" strike="noStrike" dirty="0">
                <a:solidFill>
                  <a:srgbClr val="1F2329"/>
                </a:solidFill>
                <a:latin typeface="+mn-lt"/>
                <a:ea typeface="Noto Sans SC"/>
                <a:cs typeface="Noto Sans SC"/>
                <a:sym typeface="Noto Sans SC"/>
              </a:rPr>
              <a:t>#healthy hydration #natural water enhancer #Eco-Friendly #Convenince</a:t>
            </a:r>
            <a:r>
              <a:rPr lang="en-US" dirty="0">
                <a:solidFill>
                  <a:srgbClr val="1F2329"/>
                </a:solidFill>
                <a:latin typeface="+mn-lt"/>
                <a:ea typeface="Noto Sans SC"/>
                <a:cs typeface="Noto Sans SC"/>
                <a:sym typeface="Noto Sans SC"/>
              </a:rPr>
              <a:t> </a:t>
            </a:r>
            <a:endParaRPr lang="en-US" b="0" i="0" u="none" strike="noStrike" dirty="0">
              <a:solidFill>
                <a:srgbClr val="1F2329"/>
              </a:solidFill>
              <a:latin typeface="+mn-lt"/>
              <a:ea typeface="Noto Sans SC"/>
              <a:cs typeface="Noto Sans SC"/>
              <a:sym typeface="Noto Sans SC"/>
            </a:endParaRPr>
          </a:p>
        </p:txBody>
      </p:sp>
      <p:sp>
        <p:nvSpPr>
          <p:cNvPr id="29" name="AutoShape 29"/>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30" name="AutoShape 30"/>
          <p:cNvSpPr/>
          <p:nvPr/>
        </p:nvSpPr>
        <p:spPr>
          <a:xfrm>
            <a:off x="0" y="6819900"/>
            <a:ext cx="109728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cxnSp>
        <p:nvCxnSpPr>
          <p:cNvPr id="31" name="Connector 3">
            <a:extLst>
              <a:ext uri="{FF2B5EF4-FFF2-40B4-BE49-F238E27FC236}">
                <a16:creationId xmlns:a16="http://schemas.microsoft.com/office/drawing/2014/main" id="{36CF843E-1B49-3D1D-796A-7634E36C9A66}"/>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grpSp>
        <p:nvGrpSpPr>
          <p:cNvPr id="32" name="Group 31">
            <a:extLst>
              <a:ext uri="{FF2B5EF4-FFF2-40B4-BE49-F238E27FC236}">
                <a16:creationId xmlns:a16="http://schemas.microsoft.com/office/drawing/2014/main" id="{14E85ED2-C382-F7BF-2AD1-AE78C3FF6F03}"/>
              </a:ext>
            </a:extLst>
          </p:cNvPr>
          <p:cNvGrpSpPr/>
          <p:nvPr/>
        </p:nvGrpSpPr>
        <p:grpSpPr>
          <a:xfrm>
            <a:off x="761365" y="5850235"/>
            <a:ext cx="1990323" cy="513671"/>
            <a:chOff x="761365" y="1446193"/>
            <a:chExt cx="1990323" cy="513671"/>
          </a:xfrm>
        </p:grpSpPr>
        <p:sp>
          <p:nvSpPr>
            <p:cNvPr id="33" name="Rectangle 32">
              <a:extLst>
                <a:ext uri="{FF2B5EF4-FFF2-40B4-BE49-F238E27FC236}">
                  <a16:creationId xmlns:a16="http://schemas.microsoft.com/office/drawing/2014/main" id="{E88C8BA6-CCFA-F259-1AB5-34FACFCF4B86}"/>
                </a:ext>
              </a:extLst>
            </p:cNvPr>
            <p:cNvSpPr/>
            <p:nvPr/>
          </p:nvSpPr>
          <p:spPr>
            <a:xfrm>
              <a:off x="761365" y="1446193"/>
              <a:ext cx="790173" cy="486441"/>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34" name="TextBox 33">
              <a:extLst>
                <a:ext uri="{FF2B5EF4-FFF2-40B4-BE49-F238E27FC236}">
                  <a16:creationId xmlns:a16="http://schemas.microsoft.com/office/drawing/2014/main" id="{386D9292-50C4-D803-8698-F516C4E383CB}"/>
                </a:ext>
              </a:extLst>
            </p:cNvPr>
            <p:cNvSpPr txBox="1"/>
            <p:nvPr/>
          </p:nvSpPr>
          <p:spPr>
            <a:xfrm>
              <a:off x="1078463" y="1498199"/>
              <a:ext cx="1673225" cy="461665"/>
            </a:xfrm>
            <a:prstGeom prst="rect">
              <a:avLst/>
            </a:prstGeom>
            <a:noFill/>
          </p:spPr>
          <p:txBody>
            <a:bodyPr wrap="square" rtlCol="0">
              <a:spAutoFit/>
            </a:bodyPr>
            <a:lstStyle/>
            <a:p>
              <a:r>
                <a:rPr lang="en-US" sz="2400" b="1" dirty="0">
                  <a:solidFill>
                    <a:schemeClr val="tx1">
                      <a:lumMod val="85000"/>
                      <a:lumOff val="15000"/>
                    </a:schemeClr>
                  </a:solidFill>
                  <a:latin typeface="Arial" panose="020B0604020202020204" pitchFamily="34" charset="0"/>
                  <a:cs typeface="Arial" panose="020B0604020202020204" pitchFamily="34" charset="0"/>
                </a:rPr>
                <a:t>SEO</a:t>
              </a:r>
            </a:p>
          </p:txBody>
        </p:sp>
      </p:grpSp>
      <p:sp>
        <p:nvSpPr>
          <p:cNvPr id="36" name="TextBox 35">
            <a:extLst>
              <a:ext uri="{FF2B5EF4-FFF2-40B4-BE49-F238E27FC236}">
                <a16:creationId xmlns:a16="http://schemas.microsoft.com/office/drawing/2014/main" id="{2A0119B3-3490-C967-AB20-C191199C0E73}"/>
              </a:ext>
            </a:extLst>
          </p:cNvPr>
          <p:cNvSpPr txBox="1"/>
          <p:nvPr/>
        </p:nvSpPr>
        <p:spPr>
          <a:xfrm>
            <a:off x="2510227" y="6136935"/>
            <a:ext cx="5964304" cy="307777"/>
          </a:xfrm>
          <a:prstGeom prst="rect">
            <a:avLst/>
          </a:prstGeom>
          <a:noFill/>
        </p:spPr>
        <p:txBody>
          <a:bodyPr wrap="square">
            <a:spAutoFit/>
          </a:bodyPr>
          <a:lstStyle/>
          <a:p>
            <a:r>
              <a:rPr lang="en-US" dirty="0"/>
              <a:t>#healty hydration #water with electrolytes #vitamin water #flavour drink</a:t>
            </a:r>
            <a:endParaRPr lang="en-GB" dirty="0"/>
          </a:p>
        </p:txBody>
      </p:sp>
      <p:pic>
        <p:nvPicPr>
          <p:cNvPr id="37" name="Picture 36" descr="A blue and black letter&#10;&#10;AI-generated content may be incorrect.">
            <a:extLst>
              <a:ext uri="{FF2B5EF4-FFF2-40B4-BE49-F238E27FC236}">
                <a16:creationId xmlns:a16="http://schemas.microsoft.com/office/drawing/2014/main" id="{A87C277D-3B84-B428-5AB5-BDAE294E5944}"/>
              </a:ext>
            </a:extLst>
          </p:cNvPr>
          <p:cNvPicPr>
            <a:picLocks noChangeAspect="1"/>
          </p:cNvPicPr>
          <p:nvPr/>
        </p:nvPicPr>
        <p:blipFill>
          <a:blip r:embed="rId3"/>
          <a:stretch>
            <a:fillRect/>
          </a:stretch>
        </p:blipFill>
        <p:spPr>
          <a:xfrm>
            <a:off x="10317843" y="6489700"/>
            <a:ext cx="1752600" cy="229682"/>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FFFF">
            <a:alpha val="100000"/>
          </a:srgbClr>
        </a:solidFill>
        <a:effectLst/>
      </p:bgPr>
    </p:bg>
    <p:spTree>
      <p:nvGrpSpPr>
        <p:cNvPr id="1" name=""/>
        <p:cNvGrpSpPr/>
        <p:nvPr/>
      </p:nvGrpSpPr>
      <p:grpSpPr>
        <a:xfrm>
          <a:off x="0" y="0"/>
          <a:ext cx="0" cy="0"/>
          <a:chOff x="0" y="0"/>
          <a:chExt cx="0" cy="0"/>
        </a:xfrm>
      </p:grpSpPr>
      <p:sp>
        <p:nvSpPr>
          <p:cNvPr id="2" name="AutoShape 2"/>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a:solidFill>
                  <a:srgbClr val="282828"/>
                </a:solidFill>
                <a:latin typeface="+mn-lt"/>
                <a:ea typeface="Arial"/>
                <a:cs typeface="Arial"/>
                <a:sym typeface="Arial"/>
              </a:rPr>
              <a:t>Marketing Materials &amp; Conclusion</a:t>
            </a:r>
            <a:endParaRPr lang="en-US" sz="1100">
              <a:latin typeface="+mn-lt"/>
            </a:endParaRPr>
          </a:p>
        </p:txBody>
      </p:sp>
      <p:sp>
        <p:nvSpPr>
          <p:cNvPr id="4" name="AutoShape 4"/>
          <p:cNvSpPr/>
          <p:nvPr/>
        </p:nvSpPr>
        <p:spPr>
          <a:xfrm>
            <a:off x="762000" y="1397000"/>
            <a:ext cx="5080000" cy="381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1" i="0" u="none" strike="noStrike">
                <a:solidFill>
                  <a:srgbClr val="003366"/>
                </a:solidFill>
                <a:latin typeface="+mn-lt"/>
                <a:ea typeface="Noto Sans SC"/>
                <a:cs typeface="Noto Sans SC"/>
                <a:sym typeface="Noto Sans SC"/>
              </a:rPr>
              <a:t>Marketing Materials (Canva)</a:t>
            </a:r>
            <a:endParaRPr lang="en-US" sz="1100">
              <a:latin typeface="+mn-lt"/>
            </a:endParaRPr>
          </a:p>
        </p:txBody>
      </p:sp>
      <p:sp>
        <p:nvSpPr>
          <p:cNvPr id="5" name="AutoShape 5"/>
          <p:cNvSpPr/>
          <p:nvPr/>
        </p:nvSpPr>
        <p:spPr>
          <a:xfrm>
            <a:off x="762000" y="1778000"/>
            <a:ext cx="5334000" cy="3067050"/>
          </a:xfrm>
          <a:prstGeom prst="roundRect">
            <a:avLst>
              <a:gd name="adj" fmla="val 4000"/>
            </a:avLst>
          </a:prstGeom>
          <a:solidFill>
            <a:srgbClr val="F5F7F6">
              <a:alpha val="100000"/>
            </a:srgbClr>
          </a:solidFill>
          <a:ln w="25400" cap="flat" cmpd="sng">
            <a:noFill/>
            <a:prstDash val="solid"/>
            <a:round/>
          </a:ln>
        </p:spPr>
        <p:txBody>
          <a:bodyPr vert="horz" wrap="square" lIns="190500" tIns="190500" rIns="190500" bIns="0" rtlCol="0" anchor="t" anchorCtr="0"/>
          <a:lstStyle/>
          <a:p>
            <a:pPr algn="l">
              <a:lnSpc>
                <a:spcPct val="125000"/>
              </a:lnSpc>
              <a:buClr>
                <a:srgbClr val="1F2329"/>
              </a:buClr>
              <a:defRPr/>
            </a:pPr>
            <a:r>
              <a:rPr lang="en-US" sz="1800" b="0" i="0" u="none" strike="noStrike" dirty="0">
                <a:solidFill>
                  <a:srgbClr val="1F2329"/>
                </a:solidFill>
                <a:latin typeface="+mn-lt"/>
                <a:ea typeface="Noto Sans SC"/>
                <a:cs typeface="Noto Sans SC"/>
                <a:sym typeface="Noto Sans SC"/>
              </a:rPr>
              <a:t>Blue Green Orange (Health focus).</a:t>
            </a:r>
            <a:endParaRPr lang="en-US" dirty="0">
              <a:latin typeface="+mn-lt"/>
              <a:ea typeface="Noto Sans SC"/>
            </a:endParaRPr>
          </a:p>
          <a:p>
            <a:pPr algn="l">
              <a:lnSpc>
                <a:spcPct val="125000"/>
              </a:lnSpc>
              <a:buClr>
                <a:srgbClr val="1F2329"/>
              </a:buClr>
              <a:defRPr/>
            </a:pPr>
            <a:r>
              <a:rPr lang="en-US" sz="1800" b="0" i="0" u="none" strike="noStrike" dirty="0" err="1">
                <a:solidFill>
                  <a:srgbClr val="1F2329"/>
                </a:solidFill>
                <a:latin typeface="+mn-lt"/>
                <a:ea typeface="Noto Sans SC"/>
                <a:cs typeface="Noto Sans SC"/>
                <a:sym typeface="Noto Sans SC"/>
              </a:rPr>
              <a:t>Flavours</a:t>
            </a:r>
            <a:r>
              <a:rPr lang="en-US" sz="1800" b="0" i="0" u="none" strike="noStrike" dirty="0">
                <a:solidFill>
                  <a:srgbClr val="1F2329"/>
                </a:solidFill>
                <a:latin typeface="+mn-lt"/>
                <a:ea typeface="Noto Sans SC"/>
                <a:cs typeface="Noto Sans SC"/>
                <a:sym typeface="Noto Sans SC"/>
              </a:rPr>
              <a:t>: Informed by Q4 and Q5.</a:t>
            </a:r>
          </a:p>
          <a:p>
            <a:pPr algn="l">
              <a:lnSpc>
                <a:spcPct val="125000"/>
              </a:lnSpc>
              <a:buClr>
                <a:srgbClr val="1F2329"/>
              </a:buClr>
            </a:pPr>
            <a:r>
              <a:rPr lang="en-US" sz="1800" b="0" i="0" u="none" strike="noStrike" dirty="0">
                <a:solidFill>
                  <a:srgbClr val="1F2329"/>
                </a:solidFill>
                <a:latin typeface="+mn-lt"/>
                <a:ea typeface="Noto Sans SC"/>
                <a:cs typeface="Noto Sans SC"/>
                <a:sym typeface="Noto Sans SC"/>
              </a:rPr>
              <a:t>Eco- Friendly Credentials: Compostable sachet visuals (Q9).</a:t>
            </a:r>
          </a:p>
          <a:p>
            <a:pPr algn="l">
              <a:lnSpc>
                <a:spcPct val="125000"/>
              </a:lnSpc>
              <a:buClr>
                <a:srgbClr val="1F2329"/>
              </a:buClr>
            </a:pPr>
            <a:r>
              <a:rPr lang="en-US" sz="1800" b="0" i="0" u="none" strike="noStrike" dirty="0">
                <a:solidFill>
                  <a:srgbClr val="1F2329"/>
                </a:solidFill>
                <a:latin typeface="+mn-lt"/>
                <a:ea typeface="Noto Sans SC"/>
                <a:cs typeface="Noto Sans SC"/>
                <a:sym typeface="Noto Sans SC"/>
              </a:rPr>
              <a:t>Pricing: Aligned to £1–£2 sweet spot (Q10).</a:t>
            </a:r>
          </a:p>
        </p:txBody>
      </p:sp>
      <p:sp>
        <p:nvSpPr>
          <p:cNvPr id="6" name="AutoShape 6"/>
          <p:cNvSpPr/>
          <p:nvPr/>
        </p:nvSpPr>
        <p:spPr>
          <a:xfrm>
            <a:off x="6350000" y="1397000"/>
            <a:ext cx="5080000" cy="381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1800" b="1" i="0" u="none" strike="noStrike">
                <a:solidFill>
                  <a:srgbClr val="003366"/>
                </a:solidFill>
                <a:latin typeface="+mn-lt"/>
                <a:ea typeface="Noto Sans SC"/>
                <a:cs typeface="Noto Sans SC"/>
                <a:sym typeface="Noto Sans SC"/>
              </a:rPr>
              <a:t>Video Narrative Structure</a:t>
            </a:r>
            <a:endParaRPr lang="en-US" sz="1100">
              <a:latin typeface="+mn-lt"/>
            </a:endParaRPr>
          </a:p>
        </p:txBody>
      </p:sp>
      <p:sp>
        <p:nvSpPr>
          <p:cNvPr id="7" name="AutoShape 7"/>
          <p:cNvSpPr/>
          <p:nvPr/>
        </p:nvSpPr>
        <p:spPr>
          <a:xfrm>
            <a:off x="6096000" y="1778000"/>
            <a:ext cx="5334000" cy="3098800"/>
          </a:xfrm>
          <a:prstGeom prst="roundRect">
            <a:avLst>
              <a:gd name="adj" fmla="val 4000"/>
            </a:avLst>
          </a:prstGeom>
          <a:solidFill>
            <a:srgbClr val="F5F7F6">
              <a:alpha val="100000"/>
            </a:srgbClr>
          </a:solidFill>
          <a:ln w="25400" cap="flat" cmpd="sng">
            <a:noFill/>
            <a:prstDash val="solid"/>
            <a:round/>
          </a:ln>
        </p:spPr>
        <p:txBody>
          <a:bodyPr vert="horz" wrap="square" lIns="190500" tIns="190500" rIns="190500" bIns="0" rtlCol="0" anchor="t" anchorCtr="0"/>
          <a:lstStyle/>
          <a:p>
            <a:pPr indent="0" algn="l">
              <a:lnSpc>
                <a:spcPct val="125000"/>
              </a:lnSpc>
              <a:defRPr/>
            </a:pPr>
            <a:r>
              <a:rPr lang="en-US" sz="2000" b="1" i="0" u="none" strike="noStrike" dirty="0">
                <a:solidFill>
                  <a:srgbClr val="1F2329"/>
                </a:solidFill>
                <a:latin typeface="+mn-lt"/>
                <a:ea typeface="Noto Sans SC"/>
                <a:cs typeface="Noto Sans SC"/>
                <a:sym typeface="Noto Sans SC"/>
              </a:rPr>
              <a:t>The Problem</a:t>
            </a:r>
            <a:r>
              <a:rPr lang="en-US" sz="1600" b="1" i="0" u="none" strike="noStrike" dirty="0">
                <a:solidFill>
                  <a:srgbClr val="1F2329"/>
                </a:solidFill>
                <a:latin typeface="+mn-lt"/>
                <a:ea typeface="Noto Sans SC"/>
                <a:cs typeface="Noto Sans SC"/>
                <a:sym typeface="Noto Sans SC"/>
              </a:rPr>
              <a:t>: </a:t>
            </a:r>
            <a:r>
              <a:rPr lang="en-US" sz="1800" b="0" i="0" u="none" strike="noStrike" dirty="0">
                <a:solidFill>
                  <a:srgbClr val="1F2329"/>
                </a:solidFill>
                <a:latin typeface="+mn-lt"/>
                <a:ea typeface="Noto Sans SC"/>
                <a:cs typeface="Noto Sans SC"/>
                <a:sym typeface="Noto Sans SC"/>
              </a:rPr>
              <a:t>Q2 pain point</a:t>
            </a:r>
          </a:p>
          <a:p>
            <a:pPr indent="0" algn="l">
              <a:lnSpc>
                <a:spcPct val="125000"/>
              </a:lnSpc>
            </a:pPr>
            <a:r>
              <a:rPr lang="en-US" sz="2000" b="1" i="0" u="none" strike="noStrike" dirty="0">
                <a:solidFill>
                  <a:srgbClr val="1F2329"/>
                </a:solidFill>
                <a:latin typeface="+mn-lt"/>
                <a:ea typeface="Noto Sans SC"/>
                <a:cs typeface="Noto Sans SC"/>
                <a:sym typeface="Noto Sans SC"/>
              </a:rPr>
              <a:t>The Solution: </a:t>
            </a:r>
            <a:r>
              <a:rPr lang="en-US" sz="1800" b="0" i="0" u="none" strike="noStrike" dirty="0">
                <a:solidFill>
                  <a:srgbClr val="1F2329"/>
                </a:solidFill>
                <a:latin typeface="+mn-lt"/>
                <a:ea typeface="Noto Sans SC"/>
                <a:cs typeface="Noto Sans SC"/>
                <a:sym typeface="Noto Sans SC"/>
              </a:rPr>
              <a:t>Q6 interest &amp; Q15 intent.</a:t>
            </a:r>
          </a:p>
          <a:p>
            <a:pPr indent="0" algn="l">
              <a:lnSpc>
                <a:spcPct val="125000"/>
              </a:lnSpc>
            </a:pPr>
            <a:r>
              <a:rPr lang="en-US" sz="2000" b="1" i="0" u="none" strike="noStrike" dirty="0">
                <a:solidFill>
                  <a:srgbClr val="1F2329"/>
                </a:solidFill>
                <a:latin typeface="+mn-lt"/>
                <a:ea typeface="Noto Sans SC"/>
                <a:cs typeface="Noto Sans SC"/>
                <a:sym typeface="Noto Sans SC"/>
              </a:rPr>
              <a:t>The Benefit: </a:t>
            </a:r>
            <a:r>
              <a:rPr lang="en-US" sz="1800" b="0" i="0" u="none" strike="noStrike" dirty="0">
                <a:solidFill>
                  <a:srgbClr val="1F2329"/>
                </a:solidFill>
                <a:latin typeface="+mn-lt"/>
                <a:ea typeface="Noto Sans SC"/>
                <a:cs typeface="Noto Sans SC"/>
                <a:sym typeface="Noto Sans SC"/>
              </a:rPr>
              <a:t>Q9</a:t>
            </a:r>
          </a:p>
        </p:txBody>
      </p:sp>
      <p:sp>
        <p:nvSpPr>
          <p:cNvPr id="8" name="AutoShape 8"/>
          <p:cNvSpPr/>
          <p:nvPr/>
        </p:nvSpPr>
        <p:spPr>
          <a:xfrm>
            <a:off x="507999" y="4902200"/>
            <a:ext cx="11160539" cy="1244600"/>
          </a:xfrm>
          <a:prstGeom prst="roundRect">
            <a:avLst>
              <a:gd name="adj" fmla="val 0"/>
            </a:avLst>
          </a:prstGeom>
          <a:solidFill>
            <a:srgbClr val="FFFFFF">
              <a:alpha val="100000"/>
            </a:srgbClr>
          </a:solidFill>
          <a:ln w="12700" cap="flat" cmpd="sng">
            <a:noFill/>
            <a:prstDash val="solid"/>
            <a:round/>
          </a:ln>
        </p:spPr>
        <p:txBody>
          <a:bodyPr vert="horz" wrap="square" lIns="254000" tIns="0" rIns="254000" bIns="0" rtlCol="0" anchor="ctr" anchorCtr="0"/>
          <a:lstStyle/>
          <a:p>
            <a:pPr indent="0" algn="l">
              <a:lnSpc>
                <a:spcPct val="125000"/>
              </a:lnSpc>
              <a:defRPr/>
            </a:pPr>
            <a:r>
              <a:rPr lang="en-US" sz="1800" b="1" i="0" u="none" strike="noStrike" dirty="0">
                <a:solidFill>
                  <a:srgbClr val="003366"/>
                </a:solidFill>
                <a:latin typeface="+mn-lt"/>
                <a:ea typeface="Noto Sans SC"/>
                <a:cs typeface="Noto Sans SC"/>
                <a:sym typeface="Noto Sans SC"/>
              </a:rPr>
              <a:t>Conclusion</a:t>
            </a:r>
            <a:endParaRPr lang="en-US" sz="1800" dirty="0">
              <a:latin typeface="+mn-lt"/>
            </a:endParaRPr>
          </a:p>
          <a:p>
            <a:pPr indent="0" algn="l">
              <a:lnSpc>
                <a:spcPct val="125000"/>
              </a:lnSpc>
            </a:pPr>
            <a:r>
              <a:rPr lang="en-US" sz="1800" b="0" i="0" u="none" strike="noStrike" dirty="0">
                <a:solidFill>
                  <a:srgbClr val="3C3C3C"/>
                </a:solidFill>
                <a:latin typeface="+mn-lt"/>
                <a:ea typeface="Noto Sans SC"/>
                <a:cs typeface="Noto Sans SC"/>
                <a:sym typeface="Noto Sans SC"/>
              </a:rPr>
              <a:t>Research guided problem definition, product, segmentation, website and marketing. Demand is strong, sustainability is expected, pricing is feasible – positioning </a:t>
            </a:r>
            <a:r>
              <a:rPr lang="en-US" sz="1800" b="0" i="0" u="none" strike="noStrike" dirty="0" err="1">
                <a:solidFill>
                  <a:srgbClr val="3C3C3C"/>
                </a:solidFill>
                <a:latin typeface="+mn-lt"/>
                <a:ea typeface="Noto Sans SC"/>
                <a:cs typeface="Noto Sans SC"/>
                <a:sym typeface="Noto Sans SC"/>
              </a:rPr>
              <a:t>FlowPads</a:t>
            </a:r>
            <a:r>
              <a:rPr lang="en-US" sz="1800" b="0" i="0" u="none" strike="noStrike" dirty="0">
                <a:solidFill>
                  <a:srgbClr val="3C3C3C"/>
                </a:solidFill>
                <a:latin typeface="+mn-lt"/>
                <a:ea typeface="Noto Sans SC"/>
                <a:cs typeface="Noto Sans SC"/>
                <a:sym typeface="Noto Sans SC"/>
              </a:rPr>
              <a:t> as a sustainable, health‑focused solution for everyday hydration.</a:t>
            </a:r>
          </a:p>
        </p:txBody>
      </p:sp>
      <p:sp>
        <p:nvSpPr>
          <p:cNvPr id="9" name="AutoShape 9"/>
          <p:cNvSpPr/>
          <p:nvPr/>
        </p:nvSpPr>
        <p:spPr>
          <a:xfrm>
            <a:off x="0" y="565150"/>
            <a:ext cx="12192000" cy="635000"/>
          </a:xfrm>
          <a:prstGeom prst="roundRect">
            <a:avLst>
              <a:gd name="adj" fmla="val 0"/>
            </a:avLst>
          </a:prstGeom>
          <a:solidFill>
            <a:srgbClr val="7EC8E3">
              <a:alpha val="2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0" name="AutoShape 10"/>
          <p:cNvSpPr/>
          <p:nvPr/>
        </p:nvSpPr>
        <p:spPr>
          <a:xfrm>
            <a:off x="285750" y="6286500"/>
            <a:ext cx="3683000" cy="508000"/>
          </a:xfrm>
          <a:prstGeom prst="roundRect">
            <a:avLst>
              <a:gd name="adj" fmla="val 20000"/>
            </a:avLst>
          </a:prstGeom>
          <a:solidFill>
            <a:srgbClr val="003366">
              <a:alpha val="100000"/>
            </a:srgbClr>
          </a:solidFill>
          <a:ln w="25400" cap="flat" cmpd="sng">
            <a:solidFill>
              <a:srgbClr val="7EC8E3">
                <a:alpha val="100000"/>
              </a:srgbClr>
            </a:solidFill>
            <a:prstDash val="solid"/>
            <a:round/>
          </a:ln>
        </p:spPr>
        <p:txBody>
          <a:bodyPr vert="horz" wrap="square" lIns="0" tIns="0" rIns="0" bIns="0" rtlCol="0" anchor="ctr" anchorCtr="0"/>
          <a:lstStyle/>
          <a:p>
            <a:pPr indent="0" algn="ctr">
              <a:lnSpc>
                <a:spcPct val="125000"/>
              </a:lnSpc>
              <a:defRPr/>
            </a:pPr>
            <a:r>
              <a:rPr lang="en-US" sz="1800" i="0" u="none" strike="noStrike" dirty="0">
                <a:solidFill>
                  <a:srgbClr val="FFFFFF"/>
                </a:solidFill>
                <a:latin typeface="+mn-lt"/>
                <a:ea typeface="Noto Sans SC"/>
                <a:cs typeface="Noto Sans SC"/>
                <a:sym typeface="Noto Sans SC"/>
              </a:rPr>
              <a:t>77.4%</a:t>
            </a:r>
            <a:r>
              <a:rPr lang="en-US" sz="1800" dirty="0">
                <a:solidFill>
                  <a:srgbClr val="FFFFFF"/>
                </a:solidFill>
                <a:latin typeface="+mn-lt"/>
                <a:ea typeface="Noto Sans SC"/>
                <a:cs typeface="Noto Sans SC"/>
                <a:sym typeface="Noto Sans SC"/>
              </a:rPr>
              <a:t> </a:t>
            </a:r>
            <a:r>
              <a:rPr lang="en-US" sz="1800" i="0" u="none" strike="noStrike" dirty="0">
                <a:solidFill>
                  <a:srgbClr val="FFFFFF"/>
                </a:solidFill>
                <a:latin typeface="+mn-lt"/>
                <a:ea typeface="Noto Sans SC"/>
                <a:cs typeface="Noto Sans SC"/>
                <a:sym typeface="Noto Sans SC"/>
              </a:rPr>
              <a:t>definitely would try</a:t>
            </a:r>
            <a:r>
              <a:rPr lang="en-US" sz="1400" b="1" i="0" u="none" strike="noStrike" dirty="0">
                <a:solidFill>
                  <a:srgbClr val="FFFFFF"/>
                </a:solidFill>
                <a:latin typeface="+mn-lt"/>
                <a:ea typeface="Noto Sans SC"/>
                <a:cs typeface="Noto Sans SC"/>
                <a:sym typeface="Noto Sans SC"/>
              </a:rPr>
              <a:t>.</a:t>
            </a:r>
            <a:endParaRPr lang="en-US" sz="1100" dirty="0">
              <a:latin typeface="+mn-lt"/>
            </a:endParaRPr>
          </a:p>
        </p:txBody>
      </p:sp>
      <p:sp>
        <p:nvSpPr>
          <p:cNvPr id="11" name="AutoShape 11"/>
          <p:cNvSpPr/>
          <p:nvPr/>
        </p:nvSpPr>
        <p:spPr>
          <a:xfrm>
            <a:off x="4254500" y="6286500"/>
            <a:ext cx="3683000" cy="508000"/>
          </a:xfrm>
          <a:prstGeom prst="roundRect">
            <a:avLst>
              <a:gd name="adj" fmla="val 20000"/>
            </a:avLst>
          </a:prstGeom>
          <a:solidFill>
            <a:srgbClr val="003366">
              <a:alpha val="100000"/>
            </a:srgbClr>
          </a:solidFill>
          <a:ln w="25400" cap="flat" cmpd="sng">
            <a:solidFill>
              <a:srgbClr val="7EC8E3">
                <a:alpha val="100000"/>
              </a:srgbClr>
            </a:solidFill>
            <a:prstDash val="solid"/>
            <a:round/>
          </a:ln>
        </p:spPr>
        <p:txBody>
          <a:bodyPr vert="horz" wrap="square" lIns="0" tIns="0" rIns="0" bIns="0" rtlCol="0" anchor="ctr" anchorCtr="0"/>
          <a:lstStyle/>
          <a:p>
            <a:pPr indent="0" algn="ctr">
              <a:lnSpc>
                <a:spcPct val="125000"/>
              </a:lnSpc>
              <a:defRPr/>
            </a:pPr>
            <a:r>
              <a:rPr lang="en-US" sz="1800" i="0" u="none" strike="noStrike" dirty="0">
                <a:solidFill>
                  <a:srgbClr val="FFFFFF"/>
                </a:solidFill>
                <a:latin typeface="+mn-lt"/>
                <a:ea typeface="Noto Sans SC"/>
                <a:cs typeface="Noto Sans SC"/>
                <a:sym typeface="Noto Sans SC"/>
              </a:rPr>
              <a:t>61.3% very important eco friendly</a:t>
            </a:r>
            <a:endParaRPr lang="en-US" dirty="0">
              <a:latin typeface="+mn-lt"/>
            </a:endParaRPr>
          </a:p>
        </p:txBody>
      </p:sp>
      <p:sp>
        <p:nvSpPr>
          <p:cNvPr id="12" name="AutoShape 12"/>
          <p:cNvSpPr/>
          <p:nvPr/>
        </p:nvSpPr>
        <p:spPr>
          <a:xfrm>
            <a:off x="8223250" y="6286500"/>
            <a:ext cx="3683000" cy="508000"/>
          </a:xfrm>
          <a:prstGeom prst="roundRect">
            <a:avLst>
              <a:gd name="adj" fmla="val 20000"/>
            </a:avLst>
          </a:prstGeom>
          <a:solidFill>
            <a:srgbClr val="003366">
              <a:alpha val="100000"/>
            </a:srgbClr>
          </a:solidFill>
          <a:ln w="25400" cap="flat" cmpd="sng">
            <a:solidFill>
              <a:srgbClr val="7EC8E3">
                <a:alpha val="100000"/>
              </a:srgbClr>
            </a:solidFill>
            <a:prstDash val="solid"/>
            <a:round/>
          </a:ln>
        </p:spPr>
        <p:txBody>
          <a:bodyPr vert="horz" wrap="square" lIns="0" tIns="0" rIns="0" bIns="0" rtlCol="0" anchor="ctr" anchorCtr="0"/>
          <a:lstStyle/>
          <a:p>
            <a:pPr indent="0" algn="ctr">
              <a:lnSpc>
                <a:spcPct val="125000"/>
              </a:lnSpc>
              <a:defRPr/>
            </a:pPr>
            <a:r>
              <a:rPr lang="en-US" sz="1800" i="0" u="none" strike="noStrike" dirty="0">
                <a:solidFill>
                  <a:srgbClr val="FFFFFF"/>
                </a:solidFill>
                <a:latin typeface="+mn-lt"/>
                <a:ea typeface="Noto Sans SC"/>
                <a:cs typeface="Noto Sans SC"/>
                <a:sym typeface="Noto Sans SC"/>
              </a:rPr>
              <a:t>£1 – £2 sweet spot</a:t>
            </a:r>
            <a:endParaRPr lang="en-US" dirty="0">
              <a:latin typeface="+mn-lt"/>
            </a:endParaRPr>
          </a:p>
        </p:txBody>
      </p:sp>
      <p:sp>
        <p:nvSpPr>
          <p:cNvPr id="15" name="AutoShape 15"/>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sp>
        <p:nvSpPr>
          <p:cNvPr id="16" name="AutoShape 16"/>
          <p:cNvSpPr/>
          <p:nvPr/>
        </p:nvSpPr>
        <p:spPr>
          <a:xfrm>
            <a:off x="0" y="6819900"/>
            <a:ext cx="12192000" cy="38100"/>
          </a:xfrm>
          <a:prstGeom prst="roundRect">
            <a:avLst>
              <a:gd name="adj" fmla="val 0"/>
            </a:avLst>
          </a:prstGeom>
          <a:solidFill>
            <a:srgbClr val="003366">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cxnSp>
        <p:nvCxnSpPr>
          <p:cNvPr id="17" name="Connector 3">
            <a:extLst>
              <a:ext uri="{FF2B5EF4-FFF2-40B4-BE49-F238E27FC236}">
                <a16:creationId xmlns:a16="http://schemas.microsoft.com/office/drawing/2014/main" id="{128EEFBE-BE52-A2FA-CAED-707C74AD7A28}"/>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pic>
        <p:nvPicPr>
          <p:cNvPr id="18" name="Picture 17" descr="A blue and black letter&#10;&#10;AI-generated content may be incorrect.">
            <a:extLst>
              <a:ext uri="{FF2B5EF4-FFF2-40B4-BE49-F238E27FC236}">
                <a16:creationId xmlns:a16="http://schemas.microsoft.com/office/drawing/2014/main" id="{842EE930-E494-1248-99C4-5C01713D3F34}"/>
              </a:ext>
            </a:extLst>
          </p:cNvPr>
          <p:cNvPicPr>
            <a:picLocks noChangeAspect="1"/>
          </p:cNvPicPr>
          <p:nvPr/>
        </p:nvPicPr>
        <p:blipFill>
          <a:blip r:embed="rId3"/>
          <a:stretch>
            <a:fillRect/>
          </a:stretch>
        </p:blipFill>
        <p:spPr>
          <a:xfrm>
            <a:off x="9676773" y="869674"/>
            <a:ext cx="1752600" cy="229682"/>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video 2(short)">
            <a:hlinkClick r:id="" action="ppaction://media"/>
            <a:extLst>
              <a:ext uri="{FF2B5EF4-FFF2-40B4-BE49-F238E27FC236}">
                <a16:creationId xmlns:a16="http://schemas.microsoft.com/office/drawing/2014/main" id="{94DFBBB3-9CDF-599D-9713-42769EE4C18D}"/>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8074170" y="-231294"/>
            <a:ext cx="4117830" cy="7320587"/>
          </a:xfrm>
          <a:prstGeom prst="rect">
            <a:avLst/>
          </a:prstGeom>
        </p:spPr>
      </p:pic>
      <p:pic>
        <p:nvPicPr>
          <p:cNvPr id="4" name="Picture 3">
            <a:extLst>
              <a:ext uri="{FF2B5EF4-FFF2-40B4-BE49-F238E27FC236}">
                <a16:creationId xmlns:a16="http://schemas.microsoft.com/office/drawing/2014/main" id="{21FE0759-E58E-6ED1-C1C9-3DE4D901354F}"/>
              </a:ext>
            </a:extLst>
          </p:cNvPr>
          <p:cNvPicPr>
            <a:picLocks noChangeAspect="1"/>
          </p:cNvPicPr>
          <p:nvPr/>
        </p:nvPicPr>
        <p:blipFill>
          <a:blip r:embed="rId7"/>
          <a:stretch>
            <a:fillRect/>
          </a:stretch>
        </p:blipFill>
        <p:spPr>
          <a:xfrm>
            <a:off x="4757016" y="136430"/>
            <a:ext cx="1440000" cy="1800000"/>
          </a:xfrm>
          <a:prstGeom prst="rect">
            <a:avLst/>
          </a:prstGeom>
        </p:spPr>
      </p:pic>
      <p:pic>
        <p:nvPicPr>
          <p:cNvPr id="6" name="Picture 5">
            <a:extLst>
              <a:ext uri="{FF2B5EF4-FFF2-40B4-BE49-F238E27FC236}">
                <a16:creationId xmlns:a16="http://schemas.microsoft.com/office/drawing/2014/main" id="{6ECD3C5D-2BB7-CDAE-CD3D-805B2F9AD57C}"/>
              </a:ext>
            </a:extLst>
          </p:cNvPr>
          <p:cNvPicPr>
            <a:picLocks noChangeAspect="1"/>
          </p:cNvPicPr>
          <p:nvPr/>
        </p:nvPicPr>
        <p:blipFill>
          <a:blip r:embed="rId8"/>
          <a:stretch>
            <a:fillRect/>
          </a:stretch>
        </p:blipFill>
        <p:spPr>
          <a:xfrm>
            <a:off x="3235478" y="136430"/>
            <a:ext cx="1440000" cy="1800000"/>
          </a:xfrm>
          <a:prstGeom prst="rect">
            <a:avLst/>
          </a:prstGeom>
        </p:spPr>
      </p:pic>
      <p:pic>
        <p:nvPicPr>
          <p:cNvPr id="8" name="Picture 7">
            <a:extLst>
              <a:ext uri="{FF2B5EF4-FFF2-40B4-BE49-F238E27FC236}">
                <a16:creationId xmlns:a16="http://schemas.microsoft.com/office/drawing/2014/main" id="{579E60C3-1D18-5ED3-503C-1699AF154E46}"/>
              </a:ext>
            </a:extLst>
          </p:cNvPr>
          <p:cNvPicPr>
            <a:picLocks noChangeAspect="1"/>
          </p:cNvPicPr>
          <p:nvPr/>
        </p:nvPicPr>
        <p:blipFill>
          <a:blip r:embed="rId9"/>
          <a:stretch>
            <a:fillRect/>
          </a:stretch>
        </p:blipFill>
        <p:spPr>
          <a:xfrm>
            <a:off x="156578" y="136430"/>
            <a:ext cx="1440000" cy="1800000"/>
          </a:xfrm>
          <a:prstGeom prst="rect">
            <a:avLst/>
          </a:prstGeom>
        </p:spPr>
      </p:pic>
      <p:pic>
        <p:nvPicPr>
          <p:cNvPr id="10" name="Picture 9">
            <a:extLst>
              <a:ext uri="{FF2B5EF4-FFF2-40B4-BE49-F238E27FC236}">
                <a16:creationId xmlns:a16="http://schemas.microsoft.com/office/drawing/2014/main" id="{5206471D-298D-8E4F-5CCF-15AE71D0C146}"/>
              </a:ext>
            </a:extLst>
          </p:cNvPr>
          <p:cNvPicPr>
            <a:picLocks noChangeAspect="1"/>
          </p:cNvPicPr>
          <p:nvPr/>
        </p:nvPicPr>
        <p:blipFill>
          <a:blip r:embed="rId10"/>
          <a:stretch>
            <a:fillRect/>
          </a:stretch>
        </p:blipFill>
        <p:spPr>
          <a:xfrm>
            <a:off x="1714747" y="136430"/>
            <a:ext cx="1440000" cy="1800000"/>
          </a:xfrm>
          <a:prstGeom prst="rect">
            <a:avLst/>
          </a:prstGeom>
        </p:spPr>
      </p:pic>
      <p:pic>
        <p:nvPicPr>
          <p:cNvPr id="12" name="Picture 11">
            <a:extLst>
              <a:ext uri="{FF2B5EF4-FFF2-40B4-BE49-F238E27FC236}">
                <a16:creationId xmlns:a16="http://schemas.microsoft.com/office/drawing/2014/main" id="{BE637B6A-0DA0-EA82-ACA0-340BB880741F}"/>
              </a:ext>
            </a:extLst>
          </p:cNvPr>
          <p:cNvPicPr>
            <a:picLocks noChangeAspect="1"/>
          </p:cNvPicPr>
          <p:nvPr/>
        </p:nvPicPr>
        <p:blipFill>
          <a:blip r:embed="rId11"/>
          <a:stretch>
            <a:fillRect/>
          </a:stretch>
        </p:blipFill>
        <p:spPr>
          <a:xfrm>
            <a:off x="6278554" y="136430"/>
            <a:ext cx="1440000" cy="1800000"/>
          </a:xfrm>
          <a:prstGeom prst="rect">
            <a:avLst/>
          </a:prstGeom>
        </p:spPr>
      </p:pic>
      <p:pic>
        <p:nvPicPr>
          <p:cNvPr id="14" name="Picture 13" descr="A group of icons on a black background&#10;&#10;AI-generated content may be incorrect.">
            <a:extLst>
              <a:ext uri="{FF2B5EF4-FFF2-40B4-BE49-F238E27FC236}">
                <a16:creationId xmlns:a16="http://schemas.microsoft.com/office/drawing/2014/main" id="{9A6A3DE8-0D07-6AD2-C731-543E5EF47B2E}"/>
              </a:ext>
            </a:extLst>
          </p:cNvPr>
          <p:cNvPicPr>
            <a:picLocks noChangeAspect="1"/>
          </p:cNvPicPr>
          <p:nvPr/>
        </p:nvPicPr>
        <p:blipFill>
          <a:blip r:embed="rId12"/>
          <a:stretch>
            <a:fillRect/>
          </a:stretch>
        </p:blipFill>
        <p:spPr>
          <a:xfrm>
            <a:off x="2132869" y="2121583"/>
            <a:ext cx="1584960" cy="914400"/>
          </a:xfrm>
          <a:prstGeom prst="rect">
            <a:avLst/>
          </a:prstGeom>
        </p:spPr>
      </p:pic>
      <p:pic>
        <p:nvPicPr>
          <p:cNvPr id="16" name="Picture 15" descr="A blue and white text on a black background&#10;&#10;AI-generated content may be incorrect.">
            <a:extLst>
              <a:ext uri="{FF2B5EF4-FFF2-40B4-BE49-F238E27FC236}">
                <a16:creationId xmlns:a16="http://schemas.microsoft.com/office/drawing/2014/main" id="{0872C2CA-43C5-D9FB-ADEC-BC218A9F8986}"/>
              </a:ext>
            </a:extLst>
          </p:cNvPr>
          <p:cNvPicPr>
            <a:picLocks noChangeAspect="1"/>
          </p:cNvPicPr>
          <p:nvPr/>
        </p:nvPicPr>
        <p:blipFill>
          <a:blip r:embed="rId13"/>
          <a:stretch>
            <a:fillRect/>
          </a:stretch>
        </p:blipFill>
        <p:spPr>
          <a:xfrm>
            <a:off x="364387" y="2121583"/>
            <a:ext cx="1590674" cy="937676"/>
          </a:xfrm>
          <a:prstGeom prst="rect">
            <a:avLst/>
          </a:prstGeom>
        </p:spPr>
      </p:pic>
      <p:pic>
        <p:nvPicPr>
          <p:cNvPr id="17" name="video 3 (pitch photo only)">
            <a:hlinkClick r:id="" action="ppaction://media"/>
            <a:extLst>
              <a:ext uri="{FF2B5EF4-FFF2-40B4-BE49-F238E27FC236}">
                <a16:creationId xmlns:a16="http://schemas.microsoft.com/office/drawing/2014/main" id="{2907A818-DE9B-F600-F3F2-131CA33FE8D6}"/>
              </a:ext>
            </a:extLst>
          </p:cNvPr>
          <p:cNvPicPr>
            <a:picLocks noChangeAspect="1"/>
          </p:cNvPicPr>
          <p:nvPr>
            <a:videoFile r:link="rId4"/>
            <p:extLst>
              <p:ext uri="{DAA4B4D4-6D71-4841-9C94-3DE7FCFB9230}">
                <p14:media xmlns:p14="http://schemas.microsoft.com/office/powerpoint/2010/main" r:embed="rId3"/>
              </p:ext>
            </p:extLst>
          </p:nvPr>
        </p:nvPicPr>
        <p:blipFill>
          <a:blip r:embed="rId14"/>
          <a:stretch>
            <a:fillRect/>
          </a:stretch>
        </p:blipFill>
        <p:spPr>
          <a:xfrm>
            <a:off x="1714747" y="3244412"/>
            <a:ext cx="6181615" cy="3477158"/>
          </a:xfrm>
          <a:prstGeom prst="rect">
            <a:avLst/>
          </a:prstGeom>
        </p:spPr>
      </p:pic>
    </p:spTree>
    <p:extLst>
      <p:ext uri="{BB962C8B-B14F-4D97-AF65-F5344CB8AC3E}">
        <p14:creationId xmlns:p14="http://schemas.microsoft.com/office/powerpoint/2010/main" val="1055843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900"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32066"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fullScrn="1">
              <p:cMediaNode vol="80000">
                <p:cTn id="11" fill="hold" display="0">
                  <p:stCondLst>
                    <p:cond delay="indefinite"/>
                  </p:stCondLst>
                </p:cTn>
                <p:tgtEl>
                  <p:spTgt spid="2"/>
                </p:tgtEl>
              </p:cMediaNode>
            </p:video>
            <p:seq concurrent="1" nextAc="seek">
              <p:cTn id="12" restart="whenNotActive" fill="hold" evtFilter="cancelBubble" nodeType="interactiveSeq">
                <p:stCondLst>
                  <p:cond evt="onClick" delay="0">
                    <p:tgtEl>
                      <p:spTgt spid="2"/>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2"/>
                                        </p:tgtEl>
                                      </p:cBhvr>
                                    </p:cmd>
                                  </p:childTnLst>
                                </p:cTn>
                              </p:par>
                            </p:childTnLst>
                          </p:cTn>
                        </p:par>
                      </p:childTnLst>
                    </p:cTn>
                  </p:par>
                </p:childTnLst>
              </p:cTn>
              <p:nextCondLst>
                <p:cond evt="onClick" delay="0">
                  <p:tgtEl>
                    <p:spTgt spid="2"/>
                  </p:tgtEl>
                </p:cond>
              </p:nextCondLst>
            </p:seq>
            <p:video fullScrn="1">
              <p:cMediaNode vol="80000">
                <p:cTn id="17" fill="hold" display="0">
                  <p:stCondLst>
                    <p:cond delay="indefinite"/>
                  </p:stCondLst>
                </p:cTn>
                <p:tgtEl>
                  <p:spTgt spid="17"/>
                </p:tgtEl>
              </p:cMediaNode>
            </p:video>
            <p:seq concurrent="1" nextAc="seek">
              <p:cTn id="18" restart="whenNotActive" fill="hold" evtFilter="cancelBubble" nodeType="interactiveSeq">
                <p:stCondLst>
                  <p:cond evt="onClick" delay="0">
                    <p:tgtEl>
                      <p:spTgt spid="17"/>
                    </p:tgtEl>
                  </p:cond>
                </p:stCondLst>
                <p:endSync evt="end" delay="0">
                  <p:rtn val="all"/>
                </p:endSync>
                <p:childTnLst>
                  <p:par>
                    <p:cTn id="19" fill="hold">
                      <p:stCondLst>
                        <p:cond delay="0"/>
                      </p:stCondLst>
                      <p:childTnLst>
                        <p:par>
                          <p:cTn id="20" fill="hold">
                            <p:stCondLst>
                              <p:cond delay="0"/>
                            </p:stCondLst>
                            <p:childTnLst>
                              <p:par>
                                <p:cTn id="21" presetID="2" presetClass="mediacall" presetSubtype="0" fill="hold" nodeType="clickEffect">
                                  <p:stCondLst>
                                    <p:cond delay="0"/>
                                  </p:stCondLst>
                                  <p:childTnLst>
                                    <p:cmd type="call" cmd="togglePause">
                                      <p:cBhvr>
                                        <p:cTn id="2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C3E4980F-A392-0F3D-97DD-E4ECFD42EA91}"/>
              </a:ext>
            </a:extLst>
          </p:cNvPr>
          <p:cNvSpPr/>
          <p:nvPr/>
        </p:nvSpPr>
        <p:spPr>
          <a:xfrm>
            <a:off x="-1053522" y="-794658"/>
            <a:ext cx="14238515" cy="8447315"/>
          </a:xfrm>
          <a:prstGeom prst="roundRect">
            <a:avLst/>
          </a:prstGeom>
          <a:solidFill>
            <a:schemeClr val="bg1">
              <a:lumMod val="6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descr="A collage of a graph">
            <a:extLst>
              <a:ext uri="{FF2B5EF4-FFF2-40B4-BE49-F238E27FC236}">
                <a16:creationId xmlns:a16="http://schemas.microsoft.com/office/drawing/2014/main" id="{F544BCEF-1A8A-C647-2A13-F9BF3DA90A8D}"/>
              </a:ext>
            </a:extLst>
          </p:cNvPr>
          <p:cNvPicPr>
            <a:picLocks noChangeAspect="1"/>
          </p:cNvPicPr>
          <p:nvPr/>
        </p:nvPicPr>
        <p:blipFill>
          <a:blip r:embed="rId2"/>
          <a:stretch>
            <a:fillRect/>
          </a:stretch>
        </p:blipFill>
        <p:spPr>
          <a:xfrm>
            <a:off x="0" y="-1"/>
            <a:ext cx="12131473" cy="6683829"/>
          </a:xfrm>
          <a:prstGeom prst="rect">
            <a:avLst/>
          </a:prstGeom>
        </p:spPr>
      </p:pic>
    </p:spTree>
    <p:extLst>
      <p:ext uri="{BB962C8B-B14F-4D97-AF65-F5344CB8AC3E}">
        <p14:creationId xmlns:p14="http://schemas.microsoft.com/office/powerpoint/2010/main" val="4204461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BE5ABF-790B-4076-850C-FC017A7490AC}"/>
              </a:ext>
            </a:extLst>
          </p:cNvPr>
          <p:cNvSpPr/>
          <p:nvPr/>
        </p:nvSpPr>
        <p:spPr>
          <a:xfrm rot="10800000">
            <a:off x="-197733" y="5566888"/>
            <a:ext cx="13029033" cy="922812"/>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dirty="0">
              <a:solidFill>
                <a:srgbClr val="000000"/>
              </a:solidFill>
              <a:latin typeface="Arial"/>
              <a:cs typeface="Arial"/>
            </a:endParaRPr>
          </a:p>
        </p:txBody>
      </p:sp>
      <p:sp>
        <p:nvSpPr>
          <p:cNvPr id="2" name="AutoShape 2">
            <a:extLst>
              <a:ext uri="{FF2B5EF4-FFF2-40B4-BE49-F238E27FC236}">
                <a16:creationId xmlns:a16="http://schemas.microsoft.com/office/drawing/2014/main" id="{7D0EC4A7-1BDA-3125-794E-59DC0DFB8E9C}"/>
              </a:ext>
            </a:extLst>
          </p:cNvPr>
          <p:cNvSpPr/>
          <p:nvPr/>
        </p:nvSpPr>
        <p:spPr>
          <a:xfrm>
            <a:off x="762000" y="508000"/>
            <a:ext cx="10160000" cy="6350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i="0" u="none" strike="noStrike" dirty="0">
                <a:solidFill>
                  <a:srgbClr val="282828"/>
                </a:solidFill>
                <a:latin typeface="+mn-lt"/>
                <a:ea typeface="Arial"/>
                <a:cs typeface="Arial"/>
                <a:sym typeface="Arial"/>
              </a:rPr>
              <a:t>Skills</a:t>
            </a:r>
            <a:endParaRPr lang="en-US" sz="1100" dirty="0">
              <a:latin typeface="+mn-lt"/>
            </a:endParaRPr>
          </a:p>
        </p:txBody>
      </p:sp>
      <p:cxnSp>
        <p:nvCxnSpPr>
          <p:cNvPr id="3" name="Connector 3">
            <a:extLst>
              <a:ext uri="{FF2B5EF4-FFF2-40B4-BE49-F238E27FC236}">
                <a16:creationId xmlns:a16="http://schemas.microsoft.com/office/drawing/2014/main" id="{84E03F22-C836-FFCF-2F4C-9F5039E183F2}"/>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pic>
        <p:nvPicPr>
          <p:cNvPr id="4" name="Picture 3" descr="A blue and black letter&#10;&#10;AI-generated content may be incorrect.">
            <a:extLst>
              <a:ext uri="{FF2B5EF4-FFF2-40B4-BE49-F238E27FC236}">
                <a16:creationId xmlns:a16="http://schemas.microsoft.com/office/drawing/2014/main" id="{88394257-1ECF-8085-A42C-E62E38E1DA6E}"/>
              </a:ext>
            </a:extLst>
          </p:cNvPr>
          <p:cNvPicPr>
            <a:picLocks noChangeAspect="1"/>
          </p:cNvPicPr>
          <p:nvPr/>
        </p:nvPicPr>
        <p:blipFill>
          <a:blip r:embed="rId2"/>
          <a:stretch>
            <a:fillRect/>
          </a:stretch>
        </p:blipFill>
        <p:spPr>
          <a:xfrm>
            <a:off x="10228385" y="6505225"/>
            <a:ext cx="1752600" cy="229682"/>
          </a:xfrm>
          <a:prstGeom prst="rect">
            <a:avLst/>
          </a:prstGeom>
        </p:spPr>
      </p:pic>
      <p:sp>
        <p:nvSpPr>
          <p:cNvPr id="5" name="AutoShape 2">
            <a:extLst>
              <a:ext uri="{FF2B5EF4-FFF2-40B4-BE49-F238E27FC236}">
                <a16:creationId xmlns:a16="http://schemas.microsoft.com/office/drawing/2014/main" id="{DAFCA53A-29E5-4BBD-8AFA-25F16FFF7C7F}"/>
              </a:ext>
            </a:extLst>
          </p:cNvPr>
          <p:cNvSpPr/>
          <p:nvPr/>
        </p:nvSpPr>
        <p:spPr>
          <a:xfrm>
            <a:off x="1269999" y="1537109"/>
            <a:ext cx="4826001" cy="3449106"/>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2000" b="1" i="0" u="none" strike="noStrike" dirty="0">
                <a:solidFill>
                  <a:srgbClr val="282828"/>
                </a:solidFill>
                <a:latin typeface="+mn-lt"/>
                <a:ea typeface="Arial"/>
                <a:cs typeface="Arial"/>
                <a:sym typeface="Arial"/>
              </a:rPr>
              <a:t>During this project I developed:</a:t>
            </a:r>
          </a:p>
          <a:p>
            <a:pPr indent="0" algn="l">
              <a:lnSpc>
                <a:spcPct val="125000"/>
              </a:lnSpc>
              <a:defRPr/>
            </a:pPr>
            <a:endParaRPr lang="en-US" sz="1600" b="1" i="0" u="none" strike="noStrike" dirty="0">
              <a:solidFill>
                <a:srgbClr val="282828"/>
              </a:solidFill>
              <a:latin typeface="+mn-lt"/>
              <a:ea typeface="Arial"/>
              <a:cs typeface="Arial"/>
              <a:sym typeface="Arial"/>
            </a:endParaRPr>
          </a:p>
          <a:p>
            <a:pPr indent="0" algn="l">
              <a:lnSpc>
                <a:spcPct val="125000"/>
              </a:lnSpc>
              <a:defRPr/>
            </a:pPr>
            <a:r>
              <a:rPr lang="en-US" sz="2000" i="0" u="none" strike="noStrike" dirty="0">
                <a:solidFill>
                  <a:srgbClr val="282828"/>
                </a:solidFill>
                <a:latin typeface="+mn-lt"/>
                <a:ea typeface="Arial"/>
                <a:cs typeface="Arial"/>
                <a:sym typeface="Arial"/>
              </a:rPr>
              <a:t>Market research skills.</a:t>
            </a:r>
          </a:p>
          <a:p>
            <a:pPr indent="0" algn="l">
              <a:lnSpc>
                <a:spcPct val="125000"/>
              </a:lnSpc>
              <a:defRPr/>
            </a:pPr>
            <a:r>
              <a:rPr lang="en-US" sz="2000" i="0" u="none" strike="noStrike" dirty="0">
                <a:solidFill>
                  <a:srgbClr val="282828"/>
                </a:solidFill>
                <a:latin typeface="+mn-lt"/>
                <a:ea typeface="Arial"/>
                <a:cs typeface="Arial"/>
                <a:sym typeface="Arial"/>
              </a:rPr>
              <a:t>Basic data analysis.</a:t>
            </a:r>
          </a:p>
          <a:p>
            <a:pPr indent="0" algn="l">
              <a:lnSpc>
                <a:spcPct val="125000"/>
              </a:lnSpc>
              <a:defRPr/>
            </a:pPr>
            <a:r>
              <a:rPr lang="en-US" sz="2000" i="0" u="none" strike="noStrike" dirty="0">
                <a:solidFill>
                  <a:srgbClr val="282828"/>
                </a:solidFill>
                <a:latin typeface="+mn-lt"/>
                <a:ea typeface="Arial"/>
                <a:cs typeface="Arial"/>
                <a:sym typeface="Arial"/>
              </a:rPr>
              <a:t>Website design .</a:t>
            </a:r>
          </a:p>
          <a:p>
            <a:pPr indent="0" algn="l">
              <a:lnSpc>
                <a:spcPct val="125000"/>
              </a:lnSpc>
              <a:defRPr/>
            </a:pPr>
            <a:r>
              <a:rPr lang="en-US" sz="2000" i="0" u="none" strike="noStrike" dirty="0">
                <a:solidFill>
                  <a:srgbClr val="282828"/>
                </a:solidFill>
                <a:latin typeface="+mn-lt"/>
                <a:ea typeface="Arial"/>
                <a:cs typeface="Arial"/>
                <a:sym typeface="Arial"/>
              </a:rPr>
              <a:t>Canva design skills.</a:t>
            </a:r>
          </a:p>
          <a:p>
            <a:pPr indent="0" algn="l">
              <a:lnSpc>
                <a:spcPct val="125000"/>
              </a:lnSpc>
              <a:defRPr/>
            </a:pPr>
            <a:r>
              <a:rPr lang="en-US" sz="2000" i="0" u="none" strike="noStrike" dirty="0">
                <a:solidFill>
                  <a:srgbClr val="282828"/>
                </a:solidFill>
                <a:latin typeface="+mn-lt"/>
                <a:ea typeface="Arial"/>
                <a:cs typeface="Arial"/>
                <a:sym typeface="Arial"/>
              </a:rPr>
              <a:t>Understanding how to match </a:t>
            </a:r>
          </a:p>
          <a:p>
            <a:pPr indent="0" algn="l">
              <a:lnSpc>
                <a:spcPct val="125000"/>
              </a:lnSpc>
              <a:defRPr/>
            </a:pPr>
            <a:r>
              <a:rPr lang="en-US" sz="2000" i="0" u="none" strike="noStrike" dirty="0">
                <a:solidFill>
                  <a:srgbClr val="282828"/>
                </a:solidFill>
                <a:latin typeface="+mn-lt"/>
                <a:ea typeface="Arial"/>
                <a:cs typeface="Arial"/>
                <a:sym typeface="Arial"/>
              </a:rPr>
              <a:t>product decisions with consumer </a:t>
            </a:r>
            <a:r>
              <a:rPr lang="en-US" sz="2000" i="0" u="none" strike="noStrike" dirty="0" err="1">
                <a:solidFill>
                  <a:srgbClr val="282828"/>
                </a:solidFill>
                <a:latin typeface="+mn-lt"/>
                <a:ea typeface="Arial"/>
                <a:cs typeface="Arial"/>
                <a:sym typeface="Arial"/>
              </a:rPr>
              <a:t>behaviour</a:t>
            </a:r>
            <a:r>
              <a:rPr lang="en-US" sz="2000" i="0" u="none" strike="noStrike" dirty="0">
                <a:solidFill>
                  <a:srgbClr val="282828"/>
                </a:solidFill>
                <a:latin typeface="+mn-lt"/>
                <a:ea typeface="Arial"/>
                <a:cs typeface="Arial"/>
                <a:sym typeface="Arial"/>
              </a:rPr>
              <a:t>.</a:t>
            </a:r>
          </a:p>
        </p:txBody>
      </p:sp>
      <p:sp>
        <p:nvSpPr>
          <p:cNvPr id="6" name="Rectangle 5">
            <a:extLst>
              <a:ext uri="{FF2B5EF4-FFF2-40B4-BE49-F238E27FC236}">
                <a16:creationId xmlns:a16="http://schemas.microsoft.com/office/drawing/2014/main" id="{A9A75019-53B8-4ED0-152F-59BBD474AAFE}"/>
              </a:ext>
            </a:extLst>
          </p:cNvPr>
          <p:cNvSpPr/>
          <p:nvPr/>
        </p:nvSpPr>
        <p:spPr>
          <a:xfrm rot="5400000">
            <a:off x="-2761762" y="3218651"/>
            <a:ext cx="8063524" cy="762626"/>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7" name="AutoShape 2">
            <a:extLst>
              <a:ext uri="{FF2B5EF4-FFF2-40B4-BE49-F238E27FC236}">
                <a16:creationId xmlns:a16="http://schemas.microsoft.com/office/drawing/2014/main" id="{7E8AF3DD-F382-97E6-B147-A662B69AEE3A}"/>
              </a:ext>
            </a:extLst>
          </p:cNvPr>
          <p:cNvSpPr/>
          <p:nvPr/>
        </p:nvSpPr>
        <p:spPr>
          <a:xfrm>
            <a:off x="6316784" y="1537109"/>
            <a:ext cx="4444687" cy="2852669"/>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2000" b="1" i="0" u="none" strike="noStrike" dirty="0">
                <a:solidFill>
                  <a:srgbClr val="282828"/>
                </a:solidFill>
                <a:latin typeface="+mn-lt"/>
                <a:ea typeface="Arial"/>
                <a:cs typeface="Arial"/>
                <a:sym typeface="Arial"/>
              </a:rPr>
              <a:t>Going forward, I want to develop:</a:t>
            </a:r>
          </a:p>
          <a:p>
            <a:pPr indent="0" algn="l">
              <a:lnSpc>
                <a:spcPct val="125000"/>
              </a:lnSpc>
              <a:defRPr/>
            </a:pPr>
            <a:endParaRPr lang="en-US" sz="2000" b="1" i="0" u="none" strike="noStrike" dirty="0">
              <a:solidFill>
                <a:srgbClr val="282828"/>
              </a:solidFill>
              <a:latin typeface="+mn-lt"/>
              <a:ea typeface="Arial"/>
              <a:cs typeface="Arial"/>
              <a:sym typeface="Arial"/>
            </a:endParaRPr>
          </a:p>
          <a:p>
            <a:pPr indent="0" algn="l">
              <a:lnSpc>
                <a:spcPct val="125000"/>
              </a:lnSpc>
              <a:defRPr/>
            </a:pPr>
            <a:r>
              <a:rPr lang="en-US" sz="2000" i="0" u="none" strike="noStrike" dirty="0">
                <a:solidFill>
                  <a:srgbClr val="282828"/>
                </a:solidFill>
                <a:latin typeface="+mn-lt"/>
                <a:ea typeface="Arial"/>
                <a:cs typeface="Arial"/>
                <a:sym typeface="Arial"/>
              </a:rPr>
              <a:t>More advanced data analysis.</a:t>
            </a:r>
          </a:p>
          <a:p>
            <a:pPr indent="0" algn="l">
              <a:lnSpc>
                <a:spcPct val="125000"/>
              </a:lnSpc>
              <a:defRPr/>
            </a:pPr>
            <a:r>
              <a:rPr lang="en-US" sz="2000" i="0" u="none" strike="noStrike" dirty="0">
                <a:solidFill>
                  <a:srgbClr val="282828"/>
                </a:solidFill>
                <a:latin typeface="+mn-lt"/>
                <a:ea typeface="Arial"/>
                <a:cs typeface="Arial"/>
                <a:sym typeface="Arial"/>
              </a:rPr>
              <a:t>Better SEO optimization.</a:t>
            </a:r>
          </a:p>
          <a:p>
            <a:pPr indent="0" algn="l">
              <a:lnSpc>
                <a:spcPct val="125000"/>
              </a:lnSpc>
              <a:defRPr/>
            </a:pPr>
            <a:r>
              <a:rPr lang="en-US" sz="2000" i="0" u="none" strike="noStrike" dirty="0">
                <a:solidFill>
                  <a:srgbClr val="282828"/>
                </a:solidFill>
                <a:latin typeface="+mn-lt"/>
                <a:ea typeface="Arial"/>
                <a:cs typeface="Arial"/>
                <a:sym typeface="Arial"/>
              </a:rPr>
              <a:t>More professional video editing.</a:t>
            </a:r>
          </a:p>
          <a:p>
            <a:pPr indent="0" algn="l">
              <a:lnSpc>
                <a:spcPct val="125000"/>
              </a:lnSpc>
              <a:defRPr/>
            </a:pPr>
            <a:r>
              <a:rPr lang="en-US" sz="2000" i="0" u="none" strike="noStrike" dirty="0">
                <a:solidFill>
                  <a:srgbClr val="282828"/>
                </a:solidFill>
                <a:latin typeface="+mn-lt"/>
                <a:ea typeface="Arial"/>
                <a:cs typeface="Arial"/>
                <a:sym typeface="Arial"/>
              </a:rPr>
              <a:t>Stronger branding strategy skills.</a:t>
            </a:r>
          </a:p>
        </p:txBody>
      </p:sp>
      <p:sp>
        <p:nvSpPr>
          <p:cNvPr id="8" name="AutoShape 2">
            <a:extLst>
              <a:ext uri="{FF2B5EF4-FFF2-40B4-BE49-F238E27FC236}">
                <a16:creationId xmlns:a16="http://schemas.microsoft.com/office/drawing/2014/main" id="{D146030F-23B9-EE16-2FA8-08A8320D5642}"/>
              </a:ext>
            </a:extLst>
          </p:cNvPr>
          <p:cNvSpPr/>
          <p:nvPr/>
        </p:nvSpPr>
        <p:spPr>
          <a:xfrm>
            <a:off x="1651314" y="5603035"/>
            <a:ext cx="7531292" cy="938337"/>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2000" b="1" i="0" u="none" strike="noStrike" dirty="0">
                <a:solidFill>
                  <a:srgbClr val="282828"/>
                </a:solidFill>
                <a:latin typeface="+mn-lt"/>
                <a:ea typeface="Arial"/>
                <a:cs typeface="Arial"/>
                <a:sym typeface="Arial"/>
              </a:rPr>
              <a:t>These skills will help </a:t>
            </a:r>
            <a:r>
              <a:rPr lang="en-US" sz="2000" b="1" i="0" u="none" strike="noStrike" dirty="0" err="1">
                <a:solidFill>
                  <a:srgbClr val="282828"/>
                </a:solidFill>
                <a:latin typeface="+mn-lt"/>
                <a:ea typeface="Arial"/>
                <a:cs typeface="Arial"/>
                <a:sym typeface="Arial"/>
              </a:rPr>
              <a:t>FlowPads</a:t>
            </a:r>
            <a:r>
              <a:rPr lang="en-US" sz="2000" b="1" i="0" u="none" strike="noStrike" dirty="0">
                <a:solidFill>
                  <a:srgbClr val="282828"/>
                </a:solidFill>
                <a:latin typeface="+mn-lt"/>
                <a:ea typeface="Arial"/>
                <a:cs typeface="Arial"/>
                <a:sym typeface="Arial"/>
              </a:rPr>
              <a:t> grow and help me improve as an entrepreneur.</a:t>
            </a:r>
          </a:p>
        </p:txBody>
      </p:sp>
    </p:spTree>
    <p:extLst>
      <p:ext uri="{BB962C8B-B14F-4D97-AF65-F5344CB8AC3E}">
        <p14:creationId xmlns:p14="http://schemas.microsoft.com/office/powerpoint/2010/main" val="27789165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62B7353-CDFD-71CD-7972-D43CC18F7762}"/>
              </a:ext>
            </a:extLst>
          </p:cNvPr>
          <p:cNvSpPr/>
          <p:nvPr/>
        </p:nvSpPr>
        <p:spPr>
          <a:xfrm>
            <a:off x="6096000" y="4651500"/>
            <a:ext cx="6819900" cy="1698500"/>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2" name="AutoShape 3">
            <a:extLst>
              <a:ext uri="{FF2B5EF4-FFF2-40B4-BE49-F238E27FC236}">
                <a16:creationId xmlns:a16="http://schemas.microsoft.com/office/drawing/2014/main" id="{89D0FEE4-2759-15FB-8F1F-2666A6AAE9EF}"/>
              </a:ext>
            </a:extLst>
          </p:cNvPr>
          <p:cNvSpPr/>
          <p:nvPr/>
        </p:nvSpPr>
        <p:spPr>
          <a:xfrm>
            <a:off x="0" y="6350000"/>
            <a:ext cx="12192000" cy="508000"/>
          </a:xfrm>
          <a:prstGeom prst="roundRect">
            <a:avLst>
              <a:gd name="adj" fmla="val 0"/>
            </a:avLst>
          </a:prstGeom>
          <a:solidFill>
            <a:srgbClr val="7EC8E3">
              <a:alpha val="100000"/>
            </a:srgbClr>
          </a:solidFill>
          <a:ln w="25400" cap="flat" cmpd="sng">
            <a:noFill/>
            <a:prstDash val="solid"/>
            <a:round/>
          </a:ln>
        </p:spPr>
        <p:txBody>
          <a:bodyPr vert="horz" wrap="square" lIns="63500" tIns="63500" rIns="63500" bIns="63500" rtlCol="0" anchor="ctr"/>
          <a:lstStyle/>
          <a:p>
            <a:pPr algn="ctr">
              <a:defRPr/>
            </a:pPr>
            <a:endParaRPr dirty="0">
              <a:latin typeface="+mn-lt"/>
            </a:endParaRPr>
          </a:p>
        </p:txBody>
      </p:sp>
      <p:sp>
        <p:nvSpPr>
          <p:cNvPr id="3" name="AutoShape 5">
            <a:extLst>
              <a:ext uri="{FF2B5EF4-FFF2-40B4-BE49-F238E27FC236}">
                <a16:creationId xmlns:a16="http://schemas.microsoft.com/office/drawing/2014/main" id="{2786F77C-F3C0-B8D3-8D43-C8609B444E1B}"/>
              </a:ext>
            </a:extLst>
          </p:cNvPr>
          <p:cNvSpPr/>
          <p:nvPr/>
        </p:nvSpPr>
        <p:spPr>
          <a:xfrm>
            <a:off x="828668" y="2138987"/>
            <a:ext cx="10668008" cy="2378200"/>
          </a:xfrm>
          <a:prstGeom prst="rect">
            <a:avLst/>
          </a:prstGeom>
          <a:noFill/>
          <a:ln w="12700" cap="flat" cmpd="sng">
            <a:noFill/>
            <a:prstDash val="solid"/>
            <a:round/>
          </a:ln>
        </p:spPr>
        <p:txBody>
          <a:bodyPr vert="horz" wrap="square" lIns="0" tIns="0" rIns="0" bIns="0" rtlCol="0" anchor="t" anchorCtr="0"/>
          <a:lstStyle/>
          <a:p>
            <a:pPr marL="457200" indent="-457200">
              <a:lnSpc>
                <a:spcPct val="125000"/>
              </a:lnSpc>
              <a:buFont typeface="Arial" panose="020B0604020202020204" pitchFamily="34" charset="0"/>
              <a:buChar char="•"/>
              <a:defRPr/>
            </a:pPr>
            <a:r>
              <a:rPr lang="en-US" sz="2400" b="0" i="0" u="none" strike="noStrike" dirty="0">
                <a:solidFill>
                  <a:srgbClr val="646464"/>
                </a:solidFill>
                <a:latin typeface="+mj-lt"/>
                <a:ea typeface="Arial"/>
                <a:cs typeface="Arial"/>
                <a:sym typeface="Arial"/>
              </a:rPr>
              <a:t>This project showed me how important market research truly is.</a:t>
            </a:r>
          </a:p>
          <a:p>
            <a:pPr marL="457200" indent="-457200">
              <a:lnSpc>
                <a:spcPct val="125000"/>
              </a:lnSpc>
              <a:buFont typeface="Arial" panose="020B0604020202020204" pitchFamily="34" charset="0"/>
              <a:buChar char="•"/>
              <a:defRPr/>
            </a:pPr>
            <a:r>
              <a:rPr lang="en-US" sz="2400" b="0" i="0" u="none" strike="noStrike" dirty="0">
                <a:solidFill>
                  <a:srgbClr val="646464"/>
                </a:solidFill>
                <a:latin typeface="+mj-lt"/>
                <a:ea typeface="Arial"/>
                <a:cs typeface="Arial"/>
                <a:sym typeface="Arial"/>
              </a:rPr>
              <a:t>The insights shaped every decision I made and helped create a concept that feels real, demand-driven, and practical.</a:t>
            </a:r>
          </a:p>
          <a:p>
            <a:pPr marL="457200" indent="-457200">
              <a:lnSpc>
                <a:spcPct val="125000"/>
              </a:lnSpc>
              <a:buFont typeface="Arial" panose="020B0604020202020204" pitchFamily="34" charset="0"/>
              <a:buChar char="•"/>
              <a:defRPr/>
            </a:pPr>
            <a:r>
              <a:rPr lang="en-US" sz="2400" b="0" i="0" u="none" strike="noStrike" dirty="0">
                <a:solidFill>
                  <a:srgbClr val="646464"/>
                </a:solidFill>
                <a:latin typeface="+mj-lt"/>
                <a:ea typeface="Arial"/>
                <a:cs typeface="Arial"/>
                <a:sym typeface="Arial"/>
              </a:rPr>
              <a:t>It proved that good research leads to better products, clearer branding, and stronger marketing.</a:t>
            </a:r>
            <a:endParaRPr lang="en-US" sz="1200" dirty="0">
              <a:latin typeface="+mj-lt"/>
            </a:endParaRPr>
          </a:p>
        </p:txBody>
      </p:sp>
      <p:sp>
        <p:nvSpPr>
          <p:cNvPr id="5" name="AutoShape 8">
            <a:extLst>
              <a:ext uri="{FF2B5EF4-FFF2-40B4-BE49-F238E27FC236}">
                <a16:creationId xmlns:a16="http://schemas.microsoft.com/office/drawing/2014/main" id="{9529CB97-8FCD-3D34-A392-152EFC232113}"/>
              </a:ext>
            </a:extLst>
          </p:cNvPr>
          <p:cNvSpPr/>
          <p:nvPr/>
        </p:nvSpPr>
        <p:spPr>
          <a:xfrm>
            <a:off x="0" y="6819900"/>
            <a:ext cx="12192000" cy="38100"/>
          </a:xfrm>
          <a:prstGeom prst="roundRect">
            <a:avLst>
              <a:gd name="adj" fmla="val 0"/>
            </a:avLst>
          </a:prstGeom>
          <a:solidFill>
            <a:srgbClr val="EAF7FC">
              <a:alpha val="100000"/>
            </a:srgbClr>
          </a:solidFill>
          <a:ln w="25400" cap="flat" cmpd="sng">
            <a:noFill/>
            <a:prstDash val="solid"/>
            <a:round/>
          </a:ln>
        </p:spPr>
        <p:txBody>
          <a:bodyPr vert="horz" wrap="square" lIns="63500" tIns="63500" rIns="63500" bIns="63500" rtlCol="0" anchor="ctr"/>
          <a:lstStyle/>
          <a:p>
            <a:pPr algn="ctr">
              <a:defRPr/>
            </a:pPr>
            <a:endParaRPr>
              <a:latin typeface="+mn-lt"/>
            </a:endParaRPr>
          </a:p>
        </p:txBody>
      </p:sp>
      <p:pic>
        <p:nvPicPr>
          <p:cNvPr id="6" name="Picture 5" descr="A blue and black letter&#10;&#10;AI-generated content may be incorrect.">
            <a:extLst>
              <a:ext uri="{FF2B5EF4-FFF2-40B4-BE49-F238E27FC236}">
                <a16:creationId xmlns:a16="http://schemas.microsoft.com/office/drawing/2014/main" id="{C0BC7B30-33A3-7C62-7B38-C9742728E8B4}"/>
              </a:ext>
            </a:extLst>
          </p:cNvPr>
          <p:cNvPicPr>
            <a:picLocks noChangeAspect="1"/>
          </p:cNvPicPr>
          <p:nvPr/>
        </p:nvPicPr>
        <p:blipFill>
          <a:blip r:embed="rId2"/>
          <a:stretch>
            <a:fillRect/>
          </a:stretch>
        </p:blipFill>
        <p:spPr>
          <a:xfrm>
            <a:off x="6882427" y="508000"/>
            <a:ext cx="4496589" cy="589287"/>
          </a:xfrm>
          <a:prstGeom prst="rect">
            <a:avLst/>
          </a:prstGeom>
        </p:spPr>
      </p:pic>
      <p:sp>
        <p:nvSpPr>
          <p:cNvPr id="8" name="Rectangle 7">
            <a:extLst>
              <a:ext uri="{FF2B5EF4-FFF2-40B4-BE49-F238E27FC236}">
                <a16:creationId xmlns:a16="http://schemas.microsoft.com/office/drawing/2014/main" id="{33F8D8CE-1535-7482-A6EC-669A444037BF}"/>
              </a:ext>
            </a:extLst>
          </p:cNvPr>
          <p:cNvSpPr/>
          <p:nvPr/>
        </p:nvSpPr>
        <p:spPr>
          <a:xfrm rot="5400000">
            <a:off x="-2125375" y="2032613"/>
            <a:ext cx="8007354" cy="2365955"/>
          </a:xfrm>
          <a:prstGeom prst="rect">
            <a:avLst/>
          </a:prstGeom>
          <a:solidFill>
            <a:srgbClr val="003366">
              <a:alpha val="10000"/>
            </a:srgbClr>
          </a:solidFill>
          <a:ln w="25400" cap="flat" cmpd="sng">
            <a:noFill/>
            <a:prstDash val="solid"/>
            <a:round/>
          </a:ln>
        </p:spPr>
        <p:txBody>
          <a:bodyPr vert="horz" wrap="square" lIns="63500" tIns="63500" rIns="63500" bIns="63500" rtlCol="0" anchor="ctr"/>
          <a:lstStyle/>
          <a:p>
            <a:pPr algn="ctr"/>
            <a:endParaRPr lang="en-GB">
              <a:solidFill>
                <a:srgbClr val="000000"/>
              </a:solidFill>
              <a:latin typeface="Arial"/>
              <a:cs typeface="Arial"/>
            </a:endParaRPr>
          </a:p>
        </p:txBody>
      </p:sp>
      <p:sp>
        <p:nvSpPr>
          <p:cNvPr id="9" name="AutoShape 2">
            <a:extLst>
              <a:ext uri="{FF2B5EF4-FFF2-40B4-BE49-F238E27FC236}">
                <a16:creationId xmlns:a16="http://schemas.microsoft.com/office/drawing/2014/main" id="{29117BAB-4868-6CAB-CCEF-B78D120F07A6}"/>
              </a:ext>
            </a:extLst>
          </p:cNvPr>
          <p:cNvSpPr/>
          <p:nvPr/>
        </p:nvSpPr>
        <p:spPr>
          <a:xfrm>
            <a:off x="762000" y="508000"/>
            <a:ext cx="5334000" cy="673100"/>
          </a:xfrm>
          <a:prstGeom prst="rect">
            <a:avLst/>
          </a:prstGeom>
          <a:noFill/>
          <a:ln w="12700" cap="flat" cmpd="sng">
            <a:noFill/>
            <a:prstDash val="solid"/>
            <a:round/>
          </a:ln>
        </p:spPr>
        <p:txBody>
          <a:bodyPr vert="horz" wrap="square" lIns="0" tIns="0" rIns="0" bIns="0" rtlCol="0" anchor="t" anchorCtr="0"/>
          <a:lstStyle/>
          <a:p>
            <a:pPr indent="0" algn="l">
              <a:lnSpc>
                <a:spcPct val="125000"/>
              </a:lnSpc>
              <a:defRPr/>
            </a:pPr>
            <a:r>
              <a:rPr lang="en-US" sz="3200" b="1" dirty="0">
                <a:solidFill>
                  <a:srgbClr val="282828"/>
                </a:solidFill>
                <a:latin typeface="+mn-lt"/>
              </a:rPr>
              <a:t>Conclusion</a:t>
            </a:r>
            <a:endParaRPr lang="en-US" sz="1100" dirty="0">
              <a:latin typeface="+mn-lt"/>
            </a:endParaRPr>
          </a:p>
        </p:txBody>
      </p:sp>
      <p:cxnSp>
        <p:nvCxnSpPr>
          <p:cNvPr id="10" name="Connector 3">
            <a:extLst>
              <a:ext uri="{FF2B5EF4-FFF2-40B4-BE49-F238E27FC236}">
                <a16:creationId xmlns:a16="http://schemas.microsoft.com/office/drawing/2014/main" id="{C75FEA48-1F10-3970-AD0B-98805E279586}"/>
              </a:ext>
            </a:extLst>
          </p:cNvPr>
          <p:cNvCxnSpPr/>
          <p:nvPr/>
        </p:nvCxnSpPr>
        <p:spPr>
          <a:xfrm rot="-4092">
            <a:off x="761369" y="1263650"/>
            <a:ext cx="10668000" cy="12700"/>
          </a:xfrm>
          <a:prstGeom prst="straightConnector1">
            <a:avLst/>
          </a:prstGeom>
          <a:solidFill>
            <a:srgbClr val="DEE0E3">
              <a:alpha val="100000"/>
            </a:srgbClr>
          </a:solidFill>
          <a:ln w="12700" cap="flat" cmpd="sng">
            <a:solidFill>
              <a:schemeClr val="bg1">
                <a:lumMod val="50000"/>
              </a:schemeClr>
            </a:solidFill>
            <a:prstDash val="solid"/>
            <a:round/>
            <a:headEnd type="none" w="med" len="med"/>
            <a:tailEnd type="none" w="med" len="med"/>
          </a:ln>
        </p:spPr>
      </p:cxnSp>
    </p:spTree>
    <p:extLst>
      <p:ext uri="{BB962C8B-B14F-4D97-AF65-F5344CB8AC3E}">
        <p14:creationId xmlns:p14="http://schemas.microsoft.com/office/powerpoint/2010/main" val="34416320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522866E-5DE7-0D65-AA3D-2EF9836B493B}"/>
              </a:ext>
            </a:extLst>
          </p:cNvPr>
          <p:cNvSpPr txBox="1"/>
          <p:nvPr/>
        </p:nvSpPr>
        <p:spPr>
          <a:xfrm>
            <a:off x="353962" y="796414"/>
            <a:ext cx="6765296" cy="5786199"/>
          </a:xfrm>
          <a:prstGeom prst="rect">
            <a:avLst/>
          </a:prstGeom>
          <a:noFill/>
        </p:spPr>
        <p:txBody>
          <a:bodyPr wrap="square" rtlCol="0">
            <a:spAutoFit/>
          </a:bodyPr>
          <a:lstStyle/>
          <a:p>
            <a:r>
              <a:rPr lang="en-GB" sz="1200" dirty="0"/>
              <a:t>Chaffey, D. and Ellis-Chadwick, F. (2019) Digital Marketing. 7th </a:t>
            </a:r>
            <a:r>
              <a:rPr lang="en-GB" sz="1200" dirty="0" err="1"/>
              <a:t>edn</a:t>
            </a:r>
            <a:r>
              <a:rPr lang="en-GB" sz="1200" dirty="0"/>
              <a:t>. Harlow: Pearson.</a:t>
            </a:r>
          </a:p>
          <a:p>
            <a:endParaRPr lang="en-GB" sz="1200" dirty="0"/>
          </a:p>
          <a:p>
            <a:r>
              <a:rPr lang="en-GB" sz="1200" dirty="0"/>
              <a:t>Gandy, J. (2015) ‘Hydration and health’, Nutrition Bulletin, 40(4), pp. 380–396. Available at:</a:t>
            </a:r>
          </a:p>
          <a:p>
            <a:r>
              <a:rPr lang="en-GB" sz="1200" dirty="0"/>
              <a:t>https://doi.org/10.1111/nbu.12161</a:t>
            </a:r>
          </a:p>
          <a:p>
            <a:endParaRPr lang="en-GB" sz="1200" dirty="0"/>
          </a:p>
          <a:p>
            <a:r>
              <a:rPr lang="en-GB" sz="1200" dirty="0"/>
              <a:t>Kowalkowski, C. and Ulaga, W. (2024) Subscription Business Models: Customer Value &amp;</a:t>
            </a:r>
          </a:p>
          <a:p>
            <a:r>
              <a:rPr lang="en-GB" sz="1200" dirty="0"/>
              <a:t>Growth. Available at: https://www.subscriptionacademy.com/</a:t>
            </a:r>
          </a:p>
          <a:p>
            <a:endParaRPr lang="en-GB" sz="1200" dirty="0"/>
          </a:p>
          <a:p>
            <a:r>
              <a:rPr lang="en-GB" sz="1200" dirty="0"/>
              <a:t>Morwitz, V.G. (2014) ‘Consumers’ purchase intentions and their </a:t>
            </a:r>
            <a:r>
              <a:rPr lang="en-GB" sz="1200" dirty="0" err="1"/>
              <a:t>behavior</a:t>
            </a:r>
            <a:r>
              <a:rPr lang="en-GB" sz="1200" dirty="0"/>
              <a:t>’, Foundations and</a:t>
            </a:r>
          </a:p>
          <a:p>
            <a:r>
              <a:rPr lang="en-GB" sz="1200" dirty="0"/>
              <a:t>Trends in Marketing, 7(3), pp. 181–230. Available at: http://dx.doi.org/10.1561/1700000036</a:t>
            </a:r>
          </a:p>
          <a:p>
            <a:endParaRPr lang="en-GB" sz="1200" dirty="0"/>
          </a:p>
          <a:p>
            <a:r>
              <a:rPr lang="en-GB" sz="1200" dirty="0" err="1"/>
              <a:t>NielsenIQ</a:t>
            </a:r>
            <a:r>
              <a:rPr lang="en-GB" sz="1200" dirty="0"/>
              <a:t> (2023) 2023 Consumer Trends: Natural ingredients and sustainability. Available at:</a:t>
            </a:r>
          </a:p>
          <a:p>
            <a:r>
              <a:rPr lang="en-GB" sz="1200" dirty="0"/>
              <a:t>https://nielseniq.com/global/en/insights/</a:t>
            </a:r>
          </a:p>
          <a:p>
            <a:endParaRPr lang="en-GB" sz="1200" dirty="0"/>
          </a:p>
          <a:p>
            <a:r>
              <a:rPr lang="en-GB" sz="1200" dirty="0" err="1"/>
              <a:t>Okpiaifo</a:t>
            </a:r>
            <a:r>
              <a:rPr lang="en-GB" sz="1200" dirty="0"/>
              <a:t>, G.E. et al. (2023) ‘Perception and demand for healthy beverages’, PLOS One, 18(6).</a:t>
            </a:r>
          </a:p>
          <a:p>
            <a:r>
              <a:rPr lang="en-GB" sz="1200" dirty="0"/>
              <a:t>Available at: https://doi.org/10.1371/journal.pone.0287232</a:t>
            </a:r>
          </a:p>
          <a:p>
            <a:endParaRPr lang="en-GB" sz="1200" dirty="0"/>
          </a:p>
          <a:p>
            <a:r>
              <a:rPr lang="en-GB" sz="1200" dirty="0"/>
              <a:t>Peattie, K. and Peattie, S. (2009) ‘Social marketing: A pathway to consumption reduction?’,</a:t>
            </a:r>
          </a:p>
          <a:p>
            <a:r>
              <a:rPr lang="en-GB" sz="1200" dirty="0"/>
              <a:t>Journal of Business Research, 62(2), pp. 260–268.</a:t>
            </a:r>
          </a:p>
          <a:p>
            <a:endParaRPr lang="en-GB" sz="1200" dirty="0"/>
          </a:p>
          <a:p>
            <a:r>
              <a:rPr lang="en-GB" sz="1200" dirty="0"/>
              <a:t>Rogers, E.M. (2003) Diffusion of Innovations. 5th </a:t>
            </a:r>
            <a:r>
              <a:rPr lang="en-GB" sz="1200" dirty="0" err="1"/>
              <a:t>edn</a:t>
            </a:r>
            <a:r>
              <a:rPr lang="en-GB" sz="1200" dirty="0"/>
              <a:t>. New York: Free Press.</a:t>
            </a:r>
          </a:p>
          <a:p>
            <a:endParaRPr lang="en-GB" sz="1200" dirty="0"/>
          </a:p>
          <a:p>
            <a:r>
              <a:rPr lang="en-GB" sz="1200" dirty="0"/>
              <a:t>Shorr Packaging (2025) Sustainable packaging trends 2025. Available at:</a:t>
            </a:r>
          </a:p>
          <a:p>
            <a:r>
              <a:rPr lang="en-GB" sz="1200" dirty="0"/>
              <a:t>https://www.shorr.com/resources/</a:t>
            </a:r>
          </a:p>
          <a:p>
            <a:endParaRPr lang="en-GB" sz="1200" dirty="0"/>
          </a:p>
          <a:p>
            <a:r>
              <a:rPr lang="en-GB" sz="1200" dirty="0"/>
              <a:t>Smith, W.R. (1956) ‘Product differentiation and market segmentation as alternative marketing</a:t>
            </a:r>
          </a:p>
          <a:p>
            <a:r>
              <a:rPr lang="en-GB" sz="1200" dirty="0"/>
              <a:t>strategies’, Journal of Marketing, 21(1), pp. 3–8.</a:t>
            </a:r>
          </a:p>
          <a:p>
            <a:endParaRPr lang="en-GB" sz="1200" dirty="0"/>
          </a:p>
          <a:p>
            <a:r>
              <a:rPr lang="en-GB" sz="1200" dirty="0"/>
              <a:t>WRAP (2024) UK Plastic Waste and Recycling. Available at:</a:t>
            </a:r>
          </a:p>
          <a:p>
            <a:r>
              <a:rPr lang="en-GB" sz="1200" dirty="0"/>
              <a:t>https://wrap.org.uk/resources/guide/plastic-waste</a:t>
            </a:r>
          </a:p>
        </p:txBody>
      </p:sp>
      <p:sp>
        <p:nvSpPr>
          <p:cNvPr id="3" name="TextBox 2">
            <a:extLst>
              <a:ext uri="{FF2B5EF4-FFF2-40B4-BE49-F238E27FC236}">
                <a16:creationId xmlns:a16="http://schemas.microsoft.com/office/drawing/2014/main" id="{593A0237-50C0-6BBD-AD3E-3D399065F0DF}"/>
              </a:ext>
            </a:extLst>
          </p:cNvPr>
          <p:cNvSpPr txBox="1"/>
          <p:nvPr/>
        </p:nvSpPr>
        <p:spPr>
          <a:xfrm>
            <a:off x="695325" y="275387"/>
            <a:ext cx="4083152" cy="400110"/>
          </a:xfrm>
          <a:prstGeom prst="rect">
            <a:avLst/>
          </a:prstGeom>
          <a:noFill/>
        </p:spPr>
        <p:txBody>
          <a:bodyPr wrap="square" rtlCol="0">
            <a:spAutoFit/>
          </a:bodyPr>
          <a:lstStyle/>
          <a:p>
            <a:r>
              <a:rPr lang="en-US" sz="2000" dirty="0"/>
              <a:t>References</a:t>
            </a:r>
            <a:endParaRPr lang="en-GB" sz="2000" dirty="0"/>
          </a:p>
        </p:txBody>
      </p:sp>
      <p:sp>
        <p:nvSpPr>
          <p:cNvPr id="4" name="TextBox 3">
            <a:extLst>
              <a:ext uri="{FF2B5EF4-FFF2-40B4-BE49-F238E27FC236}">
                <a16:creationId xmlns:a16="http://schemas.microsoft.com/office/drawing/2014/main" id="{0FDFC784-8FAA-3C1A-2946-59AA9E730FE4}"/>
              </a:ext>
            </a:extLst>
          </p:cNvPr>
          <p:cNvSpPr txBox="1"/>
          <p:nvPr/>
        </p:nvSpPr>
        <p:spPr>
          <a:xfrm>
            <a:off x="8142514" y="889843"/>
            <a:ext cx="3354161" cy="5478423"/>
          </a:xfrm>
          <a:prstGeom prst="rect">
            <a:avLst/>
          </a:prstGeom>
          <a:noFill/>
        </p:spPr>
        <p:txBody>
          <a:bodyPr wrap="square" rtlCol="0">
            <a:spAutoFit/>
          </a:bodyPr>
          <a:lstStyle/>
          <a:p>
            <a:r>
              <a:rPr lang="en-US"/>
              <a:t>Other Sources:</a:t>
            </a:r>
          </a:p>
          <a:p>
            <a:endParaRPr lang="en-US"/>
          </a:p>
          <a:p>
            <a:r>
              <a:rPr lang="en-US"/>
              <a:t>https://gemini.google.com/</a:t>
            </a:r>
          </a:p>
          <a:p>
            <a:endParaRPr lang="en-US"/>
          </a:p>
          <a:p>
            <a:r>
              <a:rPr lang="en-US"/>
              <a:t>https://unsplash.com/</a:t>
            </a:r>
          </a:p>
          <a:p>
            <a:endParaRPr lang="en-US"/>
          </a:p>
          <a:p>
            <a:r>
              <a:rPr lang="en-US"/>
              <a:t>https://flowpads.weebly.com/</a:t>
            </a:r>
          </a:p>
          <a:p>
            <a:endParaRPr lang="en-US"/>
          </a:p>
          <a:p>
            <a:r>
              <a:rPr lang="en-US"/>
              <a:t>https://www.canva.com/</a:t>
            </a:r>
          </a:p>
          <a:p>
            <a:endParaRPr lang="en-US"/>
          </a:p>
          <a:p>
            <a:r>
              <a:rPr lang="en-US"/>
              <a:t>https://unsplash.com/</a:t>
            </a:r>
          </a:p>
          <a:p>
            <a:endParaRPr lang="en-US"/>
          </a:p>
          <a:p>
            <a:r>
              <a:rPr lang="en-US"/>
              <a:t>https://pixabay.com/</a:t>
            </a:r>
          </a:p>
          <a:p>
            <a:endParaRPr lang="en-US"/>
          </a:p>
          <a:p>
            <a:r>
              <a:rPr lang="en-US"/>
              <a:t>https://www.pexels.com</a:t>
            </a:r>
          </a:p>
          <a:p>
            <a:endParaRPr lang="en-US"/>
          </a:p>
          <a:p>
            <a:r>
              <a:rPr lang="en-US"/>
              <a:t>https://invideo.io/make/ai-video-generator/</a:t>
            </a:r>
          </a:p>
          <a:p>
            <a:endParaRPr lang="en-US"/>
          </a:p>
          <a:p>
            <a:r>
              <a:rPr lang="en-US"/>
              <a:t>https://www.capcut.com/tools/ai-video-generator</a:t>
            </a:r>
          </a:p>
          <a:p>
            <a:endParaRPr lang="en-US"/>
          </a:p>
          <a:p>
            <a:r>
              <a:rPr lang="en-US"/>
              <a:t>https://leonardo.ai/</a:t>
            </a:r>
          </a:p>
          <a:p>
            <a:endParaRPr lang="en-US"/>
          </a:p>
          <a:p>
            <a:r>
              <a:rPr lang="en-US"/>
              <a:t>https://www.minimax.io/</a:t>
            </a:r>
            <a:endParaRPr lang="en-US" dirty="0"/>
          </a:p>
        </p:txBody>
      </p:sp>
    </p:spTree>
    <p:extLst>
      <p:ext uri="{BB962C8B-B14F-4D97-AF65-F5344CB8AC3E}">
        <p14:creationId xmlns:p14="http://schemas.microsoft.com/office/powerpoint/2010/main" val="3913379469"/>
      </p:ext>
    </p:extLst>
  </p:cSld>
  <p:clrMapOvr>
    <a:masterClrMapping/>
  </p:clrMapOvr>
</p:sld>
</file>

<file path=ppt/theme/theme1.xml><?xml version="1.0" encoding="utf-8"?>
<a:theme xmlns:a="http://schemas.openxmlformats.org/drawingml/2006/main"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默认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主题​​">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1252</Words>
  <Application>Microsoft Office PowerPoint</Application>
  <PresentationFormat>Widescreen</PresentationFormat>
  <Paragraphs>182</Paragraphs>
  <Slides>16</Slides>
  <Notes>10</Notes>
  <HiddenSlides>0</HiddenSlides>
  <MMClips>3</MMClips>
  <ScaleCrop>false</ScaleCrop>
  <HeadingPairs>
    <vt:vector size="6" baseType="variant">
      <vt:variant>
        <vt:lpstr>Fonts Used</vt:lpstr>
      </vt:variant>
      <vt:variant>
        <vt:i4>1</vt:i4>
      </vt:variant>
      <vt:variant>
        <vt:lpstr>Theme</vt:lpstr>
      </vt:variant>
      <vt:variant>
        <vt:i4>2</vt:i4>
      </vt:variant>
      <vt:variant>
        <vt:lpstr>Slide Titles</vt:lpstr>
      </vt:variant>
      <vt:variant>
        <vt:i4>16</vt:i4>
      </vt:variant>
    </vt:vector>
  </HeadingPairs>
  <TitlesOfParts>
    <vt:vector size="19" baseType="lpstr">
      <vt:lpstr>Arial</vt:lpstr>
      <vt:lpstr>Office 主题​​</vt:lpstr>
      <vt:lpstr>默认主题</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Mircea Laurentiu Coroian (2421526)</cp:lastModifiedBy>
  <cp:revision>1</cp:revision>
  <dcterms:modified xsi:type="dcterms:W3CDTF">2025-12-09T11:44:32Z</dcterms:modified>
</cp:coreProperties>
</file>