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handoutMasterIdLst>
    <p:handoutMasterId r:id="rId17"/>
  </p:handoutMasterIdLst>
  <p:sldIdLst>
    <p:sldId id="256" r:id="rId2"/>
    <p:sldId id="257" r:id="rId3"/>
    <p:sldId id="284" r:id="rId4"/>
    <p:sldId id="260" r:id="rId5"/>
    <p:sldId id="258" r:id="rId6"/>
    <p:sldId id="274" r:id="rId7"/>
    <p:sldId id="278" r:id="rId8"/>
    <p:sldId id="279" r:id="rId9"/>
    <p:sldId id="280" r:id="rId10"/>
    <p:sldId id="281" r:id="rId11"/>
    <p:sldId id="282" r:id="rId12"/>
    <p:sldId id="283" r:id="rId13"/>
    <p:sldId id="285" r:id="rId14"/>
    <p:sldId id="277" r:id="rId15"/>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6" d="100"/>
          <a:sy n="96" d="100"/>
        </p:scale>
        <p:origin x="4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t>2023/2/27</a:t>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98D2A7-C6D4-43D4-BBD6-34526C126884}" type="datetimeFigureOut">
              <a:rPr lang="zh-CN" altLang="en-US" smtClean="0"/>
              <a:t>2023/2/27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98715-8E5A-470D-99F0-A0593C05F778}"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685800" rtl="0" eaLnBrk="1" latinLnBrk="0" hangingPunct="1">
      <a:defRPr sz="900" kern="1200">
        <a:solidFill>
          <a:schemeClr val="tx1"/>
        </a:solidFill>
        <a:latin typeface="+mn-lt"/>
        <a:ea typeface="+mn-ea"/>
        <a:cs typeface="+mn-cs"/>
      </a:defRPr>
    </a:lvl1pPr>
    <a:lvl2pPr marL="342900" algn="l" defTabSz="685800" rtl="0" eaLnBrk="1" latinLnBrk="0" hangingPunct="1">
      <a:defRPr sz="900" kern="1200">
        <a:solidFill>
          <a:schemeClr val="tx1"/>
        </a:solidFill>
        <a:latin typeface="+mn-lt"/>
        <a:ea typeface="+mn-ea"/>
        <a:cs typeface="+mn-cs"/>
      </a:defRPr>
    </a:lvl2pPr>
    <a:lvl3pPr marL="685800" algn="l" defTabSz="685800" rtl="0" eaLnBrk="1" latinLnBrk="0" hangingPunct="1">
      <a:defRPr sz="900" kern="1200">
        <a:solidFill>
          <a:schemeClr val="tx1"/>
        </a:solidFill>
        <a:latin typeface="+mn-lt"/>
        <a:ea typeface="+mn-ea"/>
        <a:cs typeface="+mn-cs"/>
      </a:defRPr>
    </a:lvl3pPr>
    <a:lvl4pPr marL="1028700" algn="l" defTabSz="685800" rtl="0" eaLnBrk="1" latinLnBrk="0" hangingPunct="1">
      <a:defRPr sz="900" kern="1200">
        <a:solidFill>
          <a:schemeClr val="tx1"/>
        </a:solidFill>
        <a:latin typeface="+mn-lt"/>
        <a:ea typeface="+mn-ea"/>
        <a:cs typeface="+mn-cs"/>
      </a:defRPr>
    </a:lvl4pPr>
    <a:lvl5pPr marL="1371600" algn="l" defTabSz="685800" rtl="0" eaLnBrk="1" latinLnBrk="0" hangingPunct="1">
      <a:defRPr sz="900" kern="1200">
        <a:solidFill>
          <a:schemeClr val="tx1"/>
        </a:solidFill>
        <a:latin typeface="+mn-lt"/>
        <a:ea typeface="+mn-ea"/>
        <a:cs typeface="+mn-cs"/>
      </a:defRPr>
    </a:lvl5pPr>
    <a:lvl6pPr marL="1714500" algn="l" defTabSz="685800" rtl="0" eaLnBrk="1" latinLnBrk="0" hangingPunct="1">
      <a:defRPr sz="900" kern="1200">
        <a:solidFill>
          <a:schemeClr val="tx1"/>
        </a:solidFill>
        <a:latin typeface="+mn-lt"/>
        <a:ea typeface="+mn-ea"/>
        <a:cs typeface="+mn-cs"/>
      </a:defRPr>
    </a:lvl6pPr>
    <a:lvl7pPr marL="2057400" algn="l" defTabSz="685800" rtl="0" eaLnBrk="1" latinLnBrk="0" hangingPunct="1">
      <a:defRPr sz="900" kern="1200">
        <a:solidFill>
          <a:schemeClr val="tx1"/>
        </a:solidFill>
        <a:latin typeface="+mn-lt"/>
        <a:ea typeface="+mn-ea"/>
        <a:cs typeface="+mn-cs"/>
      </a:defRPr>
    </a:lvl7pPr>
    <a:lvl8pPr marL="2400300" algn="l" defTabSz="685800" rtl="0" eaLnBrk="1" latinLnBrk="0" hangingPunct="1">
      <a:defRPr sz="900" kern="1200">
        <a:solidFill>
          <a:schemeClr val="tx1"/>
        </a:solidFill>
        <a:latin typeface="+mn-lt"/>
        <a:ea typeface="+mn-ea"/>
        <a:cs typeface="+mn-cs"/>
      </a:defRPr>
    </a:lvl8pPr>
    <a:lvl9pPr marL="2743200" algn="l" defTabSz="685800" rtl="0" eaLnBrk="1" latinLnBrk="0" hangingPunct="1">
      <a:defRPr sz="9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zh-CN" altLang="en-US"/>
              <a:t>单击此处编辑母版标题样式</a:t>
            </a:r>
            <a:endParaRPr lang="en-US" dirty="0"/>
          </a:p>
        </p:txBody>
      </p:sp>
      <p:sp>
        <p:nvSpPr>
          <p:cNvPr id="3" name="Subtitle 2"/>
          <p:cNvSpPr>
            <a:spLocks noGrp="1"/>
          </p:cNvSpPr>
          <p:nvPr>
            <p:ph type="subTitle" idx="1" hasCustomPrompt="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zh-CN" altLang="en-US"/>
              <a:t>单击此处编辑母版标题样式</a:t>
            </a:r>
            <a:endParaRPr lang="en-US" dirty="0"/>
          </a:p>
        </p:txBody>
      </p:sp>
      <p:sp>
        <p:nvSpPr>
          <p:cNvPr id="3" name="Text Placeholder 2"/>
          <p:cNvSpPr>
            <a:spLocks noGrp="1"/>
          </p:cNvSpPr>
          <p:nvPr>
            <p:ph type="body" idx="1" hasCustomPrompt="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hasCustomPrompt="1"/>
          </p:nvPr>
        </p:nvSpPr>
        <p:spPr>
          <a:xfrm>
            <a:off x="628650" y="1369219"/>
            <a:ext cx="3886200" cy="3263504"/>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hasCustomPrompt="1"/>
          </p:nvPr>
        </p:nvSpPr>
        <p:spPr>
          <a:xfrm>
            <a:off x="4629150" y="1369219"/>
            <a:ext cx="3886200" cy="3263504"/>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zh-CN" altLang="en-US"/>
              <a:t>单击此处编辑母版标题样式</a:t>
            </a:r>
            <a:endParaRPr lang="en-US" dirty="0"/>
          </a:p>
        </p:txBody>
      </p:sp>
      <p:sp>
        <p:nvSpPr>
          <p:cNvPr id="3" name="Text Placeholder 2"/>
          <p:cNvSpPr>
            <a:spLocks noGrp="1"/>
          </p:cNvSpPr>
          <p:nvPr>
            <p:ph type="body" idx="1" hasCustomPrompt="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编辑母版文本样式</a:t>
            </a:r>
          </a:p>
        </p:txBody>
      </p:sp>
      <p:sp>
        <p:nvSpPr>
          <p:cNvPr id="4" name="Content Placeholder 3"/>
          <p:cNvSpPr>
            <a:spLocks noGrp="1"/>
          </p:cNvSpPr>
          <p:nvPr>
            <p:ph sz="half" idx="2" hasCustomPrompt="1"/>
          </p:nvPr>
        </p:nvSpPr>
        <p:spPr>
          <a:xfrm>
            <a:off x="629842" y="1878806"/>
            <a:ext cx="3868340" cy="2763441"/>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hasCustomPrompt="1"/>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a:t>编辑母版文本样式</a:t>
            </a:r>
          </a:p>
        </p:txBody>
      </p:sp>
      <p:sp>
        <p:nvSpPr>
          <p:cNvPr id="6" name="Content Placeholder 5"/>
          <p:cNvSpPr>
            <a:spLocks noGrp="1"/>
          </p:cNvSpPr>
          <p:nvPr>
            <p:ph sz="quarter" idx="4" hasCustomPrompt="1"/>
          </p:nvPr>
        </p:nvSpPr>
        <p:spPr>
          <a:xfrm>
            <a:off x="4629150" y="1878806"/>
            <a:ext cx="3887391" cy="2763441"/>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en-US" dirty="0"/>
          </a:p>
        </p:txBody>
      </p:sp>
      <p:sp>
        <p:nvSpPr>
          <p:cNvPr id="3" name="Content Placeholder 2"/>
          <p:cNvSpPr>
            <a:spLocks noGrp="1"/>
          </p:cNvSpPr>
          <p:nvPr>
            <p:ph idx="1" hasCustomPrompt="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hasCustomPrompt="1"/>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编辑母版文本样式</a:t>
            </a:r>
          </a:p>
        </p:txBody>
      </p:sp>
      <p:sp>
        <p:nvSpPr>
          <p:cNvPr id="5" name="Date Placeholder 4"/>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zh-CN" altLang="en-US"/>
              <a:t>单击图标添加图片</a:t>
            </a:r>
            <a:endParaRPr lang="en-US" dirty="0"/>
          </a:p>
        </p:txBody>
      </p:sp>
      <p:sp>
        <p:nvSpPr>
          <p:cNvPr id="4" name="Text Placeholder 3"/>
          <p:cNvSpPr>
            <a:spLocks noGrp="1"/>
          </p:cNvSpPr>
          <p:nvPr>
            <p:ph type="body" sz="half" idx="2" hasCustomPrompt="1"/>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编辑母版文本样式</a:t>
            </a:r>
          </a:p>
        </p:txBody>
      </p:sp>
      <p:sp>
        <p:nvSpPr>
          <p:cNvPr id="5" name="Date Placeholder 4"/>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hasCustomPrompt="1"/>
          </p:nvPr>
        </p:nvSpPr>
        <p:spPr>
          <a:xfrm>
            <a:off x="628650" y="273844"/>
            <a:ext cx="5800725" cy="435887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A71834B5-5CE1-4CF4-98B3-C1215D9B6D62}" type="datetimeFigureOut">
              <a:rPr lang="zh-CN" altLang="en-US" smtClean="0"/>
              <a:t>2023/2/27</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56D6EB64-2019-4DAC-9CDB-40171EB8876A}" type="slidenum">
              <a:rPr lang="zh-CN" altLang="en-US" smtClean="0"/>
              <a:t>‹#›</a:t>
            </a:fld>
            <a:endParaRPr lang="zh-CN" alt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First Slide">
    <p:spTree>
      <p:nvGrpSpPr>
        <p:cNvPr id="1" name=""/>
        <p:cNvGrpSpPr/>
        <p:nvPr/>
      </p:nvGrpSpPr>
      <p:grpSpPr>
        <a:xfrm>
          <a:off x="0" y="0"/>
          <a:ext cx="0" cy="0"/>
          <a:chOff x="0" y="0"/>
          <a:chExt cx="0" cy="0"/>
        </a:xfrm>
      </p:grpSpPr>
      <p:sp>
        <p:nvSpPr>
          <p:cNvPr id="15" name="Picture Placeholder 2"/>
          <p:cNvSpPr>
            <a:spLocks noGrp="1"/>
          </p:cNvSpPr>
          <p:nvPr>
            <p:ph type="pic" sz="quarter" idx="17"/>
          </p:nvPr>
        </p:nvSpPr>
        <p:spPr>
          <a:xfrm>
            <a:off x="3048000" y="331472"/>
            <a:ext cx="3276600" cy="2312673"/>
          </a:xfrm>
          <a:custGeom>
            <a:avLst/>
            <a:gdLst/>
            <a:ahLst/>
            <a:cxnLst/>
            <a:rect l="l" t="t" r="r" b="b"/>
            <a:pathLst>
              <a:path w="3276600" h="3124200">
                <a:moveTo>
                  <a:pt x="3028950" y="0"/>
                </a:moveTo>
                <a:cubicBezTo>
                  <a:pt x="3165723" y="0"/>
                  <a:pt x="3276600" y="110877"/>
                  <a:pt x="3276600" y="247650"/>
                </a:cubicBezTo>
                <a:lnTo>
                  <a:pt x="3276600" y="2876550"/>
                </a:lnTo>
                <a:cubicBezTo>
                  <a:pt x="3276600" y="3013323"/>
                  <a:pt x="3165723" y="3124200"/>
                  <a:pt x="3028950" y="3124200"/>
                </a:cubicBezTo>
                <a:cubicBezTo>
                  <a:pt x="2892177" y="3124200"/>
                  <a:pt x="2781300" y="3013323"/>
                  <a:pt x="2781300" y="2876550"/>
                </a:cubicBezTo>
                <a:lnTo>
                  <a:pt x="2781300" y="247650"/>
                </a:lnTo>
                <a:cubicBezTo>
                  <a:pt x="2781300" y="110877"/>
                  <a:pt x="2892177" y="0"/>
                  <a:pt x="3028950" y="0"/>
                </a:cubicBezTo>
                <a:close/>
                <a:moveTo>
                  <a:pt x="2317750" y="0"/>
                </a:moveTo>
                <a:cubicBezTo>
                  <a:pt x="2454523" y="0"/>
                  <a:pt x="2565400" y="110877"/>
                  <a:pt x="2565400" y="247650"/>
                </a:cubicBezTo>
                <a:lnTo>
                  <a:pt x="2565400" y="2876550"/>
                </a:lnTo>
                <a:cubicBezTo>
                  <a:pt x="2565400" y="3013323"/>
                  <a:pt x="2454523" y="3124200"/>
                  <a:pt x="2317750" y="3124200"/>
                </a:cubicBezTo>
                <a:cubicBezTo>
                  <a:pt x="2180977" y="3124200"/>
                  <a:pt x="2070100" y="3013323"/>
                  <a:pt x="2070100" y="2876550"/>
                </a:cubicBezTo>
                <a:lnTo>
                  <a:pt x="2070100" y="247650"/>
                </a:lnTo>
                <a:cubicBezTo>
                  <a:pt x="2070100" y="110877"/>
                  <a:pt x="2180977" y="0"/>
                  <a:pt x="2317750" y="0"/>
                </a:cubicBezTo>
                <a:close/>
                <a:moveTo>
                  <a:pt x="1606550" y="0"/>
                </a:moveTo>
                <a:cubicBezTo>
                  <a:pt x="1743323" y="0"/>
                  <a:pt x="1854200" y="110877"/>
                  <a:pt x="1854200" y="247650"/>
                </a:cubicBezTo>
                <a:lnTo>
                  <a:pt x="1854200" y="2876550"/>
                </a:lnTo>
                <a:cubicBezTo>
                  <a:pt x="1854200" y="3013323"/>
                  <a:pt x="1743323" y="3124200"/>
                  <a:pt x="1606550" y="3124200"/>
                </a:cubicBezTo>
                <a:cubicBezTo>
                  <a:pt x="1469777" y="3124200"/>
                  <a:pt x="1358900" y="3013323"/>
                  <a:pt x="1358900" y="2876550"/>
                </a:cubicBezTo>
                <a:lnTo>
                  <a:pt x="1358900" y="247650"/>
                </a:lnTo>
                <a:cubicBezTo>
                  <a:pt x="1358900" y="110877"/>
                  <a:pt x="1469777" y="0"/>
                  <a:pt x="1606550" y="0"/>
                </a:cubicBezTo>
                <a:close/>
                <a:moveTo>
                  <a:pt x="958850" y="0"/>
                </a:moveTo>
                <a:cubicBezTo>
                  <a:pt x="1095623" y="0"/>
                  <a:pt x="1206500" y="110877"/>
                  <a:pt x="1206500" y="247650"/>
                </a:cubicBezTo>
                <a:lnTo>
                  <a:pt x="1206500" y="2876550"/>
                </a:lnTo>
                <a:cubicBezTo>
                  <a:pt x="1206500" y="3013323"/>
                  <a:pt x="1095623" y="3124200"/>
                  <a:pt x="958850" y="3124200"/>
                </a:cubicBezTo>
                <a:cubicBezTo>
                  <a:pt x="822077" y="3124200"/>
                  <a:pt x="711200" y="3013323"/>
                  <a:pt x="711200" y="2876550"/>
                </a:cubicBezTo>
                <a:lnTo>
                  <a:pt x="711200" y="247650"/>
                </a:lnTo>
                <a:cubicBezTo>
                  <a:pt x="711200" y="110877"/>
                  <a:pt x="822077" y="0"/>
                  <a:pt x="958850" y="0"/>
                </a:cubicBezTo>
                <a:close/>
                <a:moveTo>
                  <a:pt x="247650" y="0"/>
                </a:moveTo>
                <a:cubicBezTo>
                  <a:pt x="384423" y="0"/>
                  <a:pt x="495300" y="110877"/>
                  <a:pt x="495300" y="247650"/>
                </a:cubicBezTo>
                <a:lnTo>
                  <a:pt x="495300" y="2876550"/>
                </a:lnTo>
                <a:cubicBezTo>
                  <a:pt x="495300" y="3013323"/>
                  <a:pt x="384423" y="3124200"/>
                  <a:pt x="247650" y="3124200"/>
                </a:cubicBezTo>
                <a:cubicBezTo>
                  <a:pt x="110877" y="3124200"/>
                  <a:pt x="0" y="3013323"/>
                  <a:pt x="0" y="2876550"/>
                </a:cubicBezTo>
                <a:lnTo>
                  <a:pt x="0" y="247650"/>
                </a:lnTo>
                <a:cubicBezTo>
                  <a:pt x="0" y="110877"/>
                  <a:pt x="110877" y="0"/>
                  <a:pt x="247650" y="0"/>
                </a:cubicBezTo>
                <a:close/>
              </a:path>
            </a:pathLst>
          </a:custGeom>
          <a:effectLst/>
        </p:spPr>
        <p:txBody>
          <a:bodyPr vert="horz" lIns="95057" tIns="47529" rIns="95057" bIns="47529"/>
          <a:lstStyle>
            <a:lvl1pPr marL="0" indent="0" algn="ctr">
              <a:buNone/>
              <a:defRPr sz="810">
                <a:solidFill>
                  <a:srgbClr val="7F7F7F"/>
                </a:solidFill>
                <a:latin typeface="Lato Regular"/>
                <a:cs typeface="Lato Regular"/>
              </a:defRPr>
            </a:lvl1pPr>
          </a:lstStyle>
          <a:p>
            <a:endParaRPr lang="en-US" dirty="0"/>
          </a:p>
        </p:txBody>
      </p:sp>
      <p:sp>
        <p:nvSpPr>
          <p:cNvPr id="8" name="Text Placeholder 7"/>
          <p:cNvSpPr>
            <a:spLocks noGrp="1"/>
          </p:cNvSpPr>
          <p:nvPr>
            <p:ph type="body" sz="quarter" idx="10" hasCustomPrompt="1"/>
          </p:nvPr>
        </p:nvSpPr>
        <p:spPr>
          <a:xfrm>
            <a:off x="2966029" y="2851090"/>
            <a:ext cx="3383973" cy="323835"/>
          </a:xfrm>
          <a:prstGeom prst="rect">
            <a:avLst/>
          </a:prstGeom>
        </p:spPr>
        <p:txBody>
          <a:bodyPr vert="horz" lIns="0" tIns="40504" rIns="0" bIns="40504" anchor="ctr"/>
          <a:lstStyle>
            <a:lvl1pPr marL="0" indent="0" algn="ctr">
              <a:lnSpc>
                <a:spcPct val="100000"/>
              </a:lnSpc>
              <a:spcBef>
                <a:spcPts val="0"/>
              </a:spcBef>
              <a:buNone/>
              <a:defRPr sz="3150" b="1">
                <a:solidFill>
                  <a:schemeClr val="bg1"/>
                </a:solidFill>
                <a:latin typeface="Lato Hairline"/>
                <a:cs typeface="Lato Hairline"/>
              </a:defRPr>
            </a:lvl1pPr>
          </a:lstStyle>
          <a:p>
            <a:pPr lvl="0"/>
            <a:r>
              <a:rPr lang="es-ES_tradnl" dirty="0"/>
              <a:t>TITLE HERE</a:t>
            </a:r>
          </a:p>
        </p:txBody>
      </p:sp>
      <p:sp>
        <p:nvSpPr>
          <p:cNvPr id="9" name="Text Placeholder 7"/>
          <p:cNvSpPr>
            <a:spLocks noGrp="1"/>
          </p:cNvSpPr>
          <p:nvPr>
            <p:ph type="body" sz="quarter" idx="11" hasCustomPrompt="1"/>
          </p:nvPr>
        </p:nvSpPr>
        <p:spPr>
          <a:xfrm>
            <a:off x="2966029" y="3288938"/>
            <a:ext cx="3383973" cy="171338"/>
          </a:xfrm>
          <a:prstGeom prst="rect">
            <a:avLst/>
          </a:prstGeom>
        </p:spPr>
        <p:txBody>
          <a:bodyPr vert="horz" lIns="0" tIns="40504" rIns="0" bIns="40504" anchor="ctr"/>
          <a:lstStyle>
            <a:lvl1pPr marL="0" indent="0" algn="ctr">
              <a:lnSpc>
                <a:spcPct val="100000"/>
              </a:lnSpc>
              <a:spcBef>
                <a:spcPts val="0"/>
              </a:spcBef>
              <a:spcAft>
                <a:spcPts val="0"/>
              </a:spcAft>
              <a:buNone/>
              <a:defRPr sz="1350" b="0">
                <a:solidFill>
                  <a:schemeClr val="accent3"/>
                </a:solidFill>
                <a:latin typeface="Lato Light"/>
                <a:cs typeface="Lato Light"/>
              </a:defRPr>
            </a:lvl1pPr>
          </a:lstStyle>
          <a:p>
            <a:pPr lvl="0"/>
            <a:r>
              <a:rPr lang="es-ES_tradnl" dirty="0" err="1"/>
              <a:t>Ultimate</a:t>
            </a:r>
            <a:r>
              <a:rPr lang="es-ES_tradnl" dirty="0"/>
              <a:t> </a:t>
            </a:r>
            <a:r>
              <a:rPr lang="es-ES_tradnl" dirty="0" err="1"/>
              <a:t>Powerpoint</a:t>
            </a:r>
            <a:r>
              <a:rPr lang="es-ES_tradnl" dirty="0"/>
              <a:t> </a:t>
            </a:r>
            <a:r>
              <a:rPr lang="es-ES_tradnl" dirty="0" err="1"/>
              <a:t>Template</a:t>
            </a:r>
            <a:endParaRPr lang="es-ES_tradnl" dirty="0"/>
          </a:p>
        </p:txBody>
      </p:sp>
      <p:sp>
        <p:nvSpPr>
          <p:cNvPr id="10" name="Text Placeholder 2"/>
          <p:cNvSpPr>
            <a:spLocks noGrp="1"/>
          </p:cNvSpPr>
          <p:nvPr>
            <p:ph type="body" sz="quarter" idx="16" hasCustomPrompt="1"/>
          </p:nvPr>
        </p:nvSpPr>
        <p:spPr>
          <a:xfrm>
            <a:off x="2981377" y="3613370"/>
            <a:ext cx="3366029" cy="1152651"/>
          </a:xfrm>
          <a:prstGeom prst="rect">
            <a:avLst/>
          </a:prstGeom>
        </p:spPr>
        <p:txBody>
          <a:bodyPr vert="horz" lIns="0" tIns="0" rIns="0" bIns="0"/>
          <a:lstStyle>
            <a:lvl1pPr marL="0" indent="0" algn="ctr">
              <a:lnSpc>
                <a:spcPct val="130000"/>
              </a:lnSpc>
              <a:buNone/>
              <a:defRPr sz="1080">
                <a:solidFill>
                  <a:schemeClr val="tx1">
                    <a:lumMod val="50000"/>
                    <a:lumOff val="50000"/>
                  </a:schemeClr>
                </a:solidFill>
                <a:latin typeface="Lato Regular"/>
                <a:cs typeface="Lato Regular"/>
              </a:defRPr>
            </a:lvl1pPr>
          </a:lstStyle>
          <a:p>
            <a:pPr lvl="0"/>
            <a:r>
              <a:rPr lang="en-US" dirty="0" err="1"/>
              <a:t>Lorem</a:t>
            </a:r>
            <a:r>
              <a:rPr lang="en-US" dirty="0"/>
              <a:t> </a:t>
            </a:r>
            <a:r>
              <a:rPr lang="en-US" dirty="0" err="1"/>
              <a:t>ipsum</a:t>
            </a:r>
            <a:r>
              <a:rPr lang="en-US" dirty="0"/>
              <a:t>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Fusce</a:t>
            </a:r>
            <a:r>
              <a:rPr lang="en-US" dirty="0"/>
              <a:t> </a:t>
            </a:r>
            <a:r>
              <a:rPr lang="en-US" dirty="0" err="1"/>
              <a:t>diam</a:t>
            </a:r>
            <a:r>
              <a:rPr lang="en-US" dirty="0"/>
              <a:t> </a:t>
            </a:r>
            <a:r>
              <a:rPr lang="en-US" dirty="0" err="1"/>
              <a:t>tortor</a:t>
            </a:r>
            <a:r>
              <a:rPr lang="en-US" dirty="0"/>
              <a:t>, </a:t>
            </a:r>
            <a:r>
              <a:rPr lang="en-US" dirty="0" err="1"/>
              <a:t>mattis</a:t>
            </a:r>
            <a:r>
              <a:rPr lang="en-US" dirty="0"/>
              <a:t> </a:t>
            </a:r>
            <a:r>
              <a:rPr lang="en-US" dirty="0" err="1"/>
              <a:t>quis</a:t>
            </a:r>
            <a:r>
              <a:rPr lang="en-US" dirty="0"/>
              <a:t> </a:t>
            </a:r>
            <a:r>
              <a:rPr lang="en-US" dirty="0" err="1"/>
              <a:t>dapibus</a:t>
            </a:r>
            <a:r>
              <a:rPr lang="en-US" dirty="0"/>
              <a:t> vitae, </a:t>
            </a:r>
            <a:r>
              <a:rPr lang="en-US" dirty="0" err="1"/>
              <a:t>euismod</a:t>
            </a:r>
            <a:r>
              <a:rPr lang="en-US" dirty="0"/>
              <a:t> non </a:t>
            </a:r>
            <a:r>
              <a:rPr lang="en-US" dirty="0" err="1"/>
              <a:t>purus</a:t>
            </a:r>
            <a:r>
              <a:rPr lang="en-US" dirty="0"/>
              <a:t>. Maecenas </a:t>
            </a:r>
            <a:r>
              <a:rPr lang="en-US" dirty="0" err="1"/>
              <a:t>ut</a:t>
            </a:r>
            <a:r>
              <a:rPr lang="en-US" dirty="0"/>
              <a:t> lacus </a:t>
            </a:r>
            <a:r>
              <a:rPr lang="en-US" dirty="0" err="1"/>
              <a:t>nec</a:t>
            </a:r>
            <a:r>
              <a:rPr lang="en-US" dirty="0"/>
              <a:t> </a:t>
            </a:r>
            <a:r>
              <a:rPr lang="en-US" dirty="0" err="1"/>
              <a:t>mauris</a:t>
            </a:r>
            <a:r>
              <a:rPr lang="en-US" dirty="0"/>
              <a:t> </a:t>
            </a:r>
            <a:r>
              <a:rPr lang="en-US" dirty="0" err="1"/>
              <a:t>feugiat</a:t>
            </a:r>
            <a:r>
              <a:rPr lang="en-US" dirty="0"/>
              <a:t> </a:t>
            </a:r>
            <a:r>
              <a:rPr lang="en-US" dirty="0" err="1"/>
              <a:t>tristique</a:t>
            </a:r>
            <a:r>
              <a:rPr lang="en-US" dirty="0"/>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nodePh="1">
                                  <p:stCondLst>
                                    <p:cond delay="0"/>
                                  </p:stCondLst>
                                  <p:endCondLst>
                                    <p:cond evt="begin" delay="0">
                                      <p:tn val="5"/>
                                    </p:cond>
                                  </p:endCondLst>
                                  <p:childTnLst>
                                    <p:set>
                                      <p:cBhvr>
                                        <p:cTn id="6" dur="1" fill="hold">
                                          <p:stCondLst>
                                            <p:cond delay="0"/>
                                          </p:stCondLst>
                                        </p:cTn>
                                        <p:tgtEl>
                                          <p:spTgt spid="15"/>
                                        </p:tgtEl>
                                        <p:attrNameLst>
                                          <p:attrName>style.visibility</p:attrName>
                                        </p:attrNameLst>
                                      </p:cBhvr>
                                      <p:to>
                                        <p:strVal val="visible"/>
                                      </p:to>
                                    </p:set>
                                    <p:animEffect transition="in" filter="wipe(left)">
                                      <p:cBhvr>
                                        <p:cTn id="7" dur="1400"/>
                                        <p:tgtEl>
                                          <p:spTgt spid="15"/>
                                        </p:tgtEl>
                                      </p:cBhvr>
                                    </p:animEffect>
                                  </p:childTnLst>
                                </p:cTn>
                              </p:par>
                              <p:par>
                                <p:cTn id="8" presetID="42" presetClass="entr" presetSubtype="0" fill="hold" grpId="0" nodeType="withEffect">
                                  <p:stCondLst>
                                    <p:cond delay="20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400"/>
                                        <p:tgtEl>
                                          <p:spTgt spid="8">
                                            <p:txEl>
                                              <p:pRg st="0" end="0"/>
                                            </p:txEl>
                                          </p:spTgt>
                                        </p:tgtEl>
                                      </p:cBhvr>
                                    </p:animEffect>
                                    <p:anim calcmode="lin" valueType="num">
                                      <p:cBhvr>
                                        <p:cTn id="11" dur="4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2" dur="400" fill="hold"/>
                                        <p:tgtEl>
                                          <p:spTgt spid="8">
                                            <p:txEl>
                                              <p:pRg st="0" end="0"/>
                                            </p:txEl>
                                          </p:spTgt>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20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anim calcmode="lin" valueType="num">
                                      <p:cBhvr>
                                        <p:cTn id="16"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7" dur="500" fill="hold"/>
                                        <p:tgtEl>
                                          <p:spTgt spid="9">
                                            <p:txEl>
                                              <p:pRg st="0" end="0"/>
                                            </p:txEl>
                                          </p:spTgt>
                                        </p:tgtEl>
                                        <p:attrNameLst>
                                          <p:attrName>ppt_y</p:attrName>
                                        </p:attrNameLst>
                                      </p:cBhvr>
                                      <p:tavLst>
                                        <p:tav tm="0">
                                          <p:val>
                                            <p:strVal val="#ppt_y+.1"/>
                                          </p:val>
                                        </p:tav>
                                        <p:tav tm="100000">
                                          <p:val>
                                            <p:strVal val="#ppt_y"/>
                                          </p:val>
                                        </p:tav>
                                      </p:tavLst>
                                    </p:anim>
                                  </p:childTnLst>
                                </p:cTn>
                              </p:par>
                              <p:par>
                                <p:cTn id="18" presetID="10" presetClass="entr" presetSubtype="0" fill="hold" grpId="0" nodeType="withEffect">
                                  <p:stCondLst>
                                    <p:cond delay="800"/>
                                  </p:stCondLst>
                                  <p:childTnLst>
                                    <p:set>
                                      <p:cBhvr>
                                        <p:cTn id="19" dur="1" fill="hold">
                                          <p:stCondLst>
                                            <p:cond delay="0"/>
                                          </p:stCondLst>
                                        </p:cTn>
                                        <p:tgtEl>
                                          <p:spTgt spid="10">
                                            <p:txEl>
                                              <p:pRg st="0" end="0"/>
                                            </p:txEl>
                                          </p:spTgt>
                                        </p:tgtEl>
                                        <p:attrNameLst>
                                          <p:attrName>style.visibility</p:attrName>
                                        </p:attrNameLst>
                                      </p:cBhvr>
                                      <p:to>
                                        <p:strVal val="visible"/>
                                      </p:to>
                                    </p:set>
                                    <p:animEffect transition="in" filter="fade">
                                      <p:cBhvr>
                                        <p:cTn id="20"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8" grpId="0" build="p">
        <p:tmplLst>
          <p:tmpl lvl="1">
            <p:tnLst>
              <p:par>
                <p:cTn presetID="42" presetClass="entr" presetSubtype="0" fill="hold" nodeType="withEffect">
                  <p:stCondLst>
                    <p:cond delay="200"/>
                  </p:stCondLst>
                  <p:childTnLst>
                    <p:set>
                      <p:cBhvr>
                        <p:cTn dur="1" fill="hold">
                          <p:stCondLst>
                            <p:cond delay="0"/>
                          </p:stCondLst>
                        </p:cTn>
                        <p:tgtEl>
                          <p:spTgt spid="8"/>
                        </p:tgtEl>
                        <p:attrNameLst>
                          <p:attrName>style.visibility</p:attrName>
                        </p:attrNameLst>
                      </p:cBhvr>
                      <p:to>
                        <p:strVal val="visible"/>
                      </p:to>
                    </p:set>
                    <p:animEffect transition="in" filter="fade">
                      <p:cBhvr>
                        <p:cTn dur="400"/>
                        <p:tgtEl>
                          <p:spTgt spid="8"/>
                        </p:tgtEl>
                      </p:cBhvr>
                    </p:animEffect>
                    <p:anim calcmode="lin" valueType="num">
                      <p:cBhvr>
                        <p:cTn dur="400" fill="hold"/>
                        <p:tgtEl>
                          <p:spTgt spid="8"/>
                        </p:tgtEl>
                        <p:attrNameLst>
                          <p:attrName>ppt_x</p:attrName>
                        </p:attrNameLst>
                      </p:cBhvr>
                      <p:tavLst>
                        <p:tav tm="0">
                          <p:val>
                            <p:strVal val="#ppt_x"/>
                          </p:val>
                        </p:tav>
                        <p:tav tm="100000">
                          <p:val>
                            <p:strVal val="#ppt_x"/>
                          </p:val>
                        </p:tav>
                      </p:tavLst>
                    </p:anim>
                    <p:anim calcmode="lin" valueType="num">
                      <p:cBhvr>
                        <p:cTn dur="400" fill="hold"/>
                        <p:tgtEl>
                          <p:spTgt spid="8"/>
                        </p:tgtEl>
                        <p:attrNameLst>
                          <p:attrName>ppt_y</p:attrName>
                        </p:attrNameLst>
                      </p:cBhvr>
                      <p:tavLst>
                        <p:tav tm="0">
                          <p:val>
                            <p:strVal val="#ppt_y+.1"/>
                          </p:val>
                        </p:tav>
                        <p:tav tm="100000">
                          <p:val>
                            <p:strVal val="#ppt_y"/>
                          </p:val>
                        </p:tav>
                      </p:tavLst>
                    </p:anim>
                  </p:childTnLst>
                </p:cTn>
              </p:par>
            </p:tnLst>
          </p:tmpl>
        </p:tmplLst>
      </p:bldP>
      <p:bldP spid="9" grpId="0" build="p">
        <p:tmplLst>
          <p:tmpl lvl="1">
            <p:tnLst>
              <p:par>
                <p:cTn presetID="42" presetClass="entr" presetSubtype="0" fill="hold" nodeType="withEffect">
                  <p:stCondLst>
                    <p:cond delay="20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anim calcmode="lin" valueType="num">
                      <p:cBhvr>
                        <p:cTn dur="500" fill="hold"/>
                        <p:tgtEl>
                          <p:spTgt spid="9"/>
                        </p:tgtEl>
                        <p:attrNameLst>
                          <p:attrName>ppt_x</p:attrName>
                        </p:attrNameLst>
                      </p:cBhvr>
                      <p:tavLst>
                        <p:tav tm="0">
                          <p:val>
                            <p:strVal val="#ppt_x"/>
                          </p:val>
                        </p:tav>
                        <p:tav tm="100000">
                          <p:val>
                            <p:strVal val="#ppt_x"/>
                          </p:val>
                        </p:tav>
                      </p:tavLst>
                    </p:anim>
                    <p:anim calcmode="lin" valueType="num">
                      <p:cBhvr>
                        <p:cTn dur="500" fill="hold"/>
                        <p:tgtEl>
                          <p:spTgt spid="9"/>
                        </p:tgtEl>
                        <p:attrNameLst>
                          <p:attrName>ppt_y</p:attrName>
                        </p:attrNameLst>
                      </p:cBhvr>
                      <p:tavLst>
                        <p:tav tm="0">
                          <p:val>
                            <p:strVal val="#ppt_y+.1"/>
                          </p:val>
                        </p:tav>
                        <p:tav tm="100000">
                          <p:val>
                            <p:strVal val="#ppt_y"/>
                          </p:val>
                        </p:tav>
                      </p:tavLst>
                    </p:anim>
                  </p:childTnLst>
                </p:cTn>
              </p:par>
            </p:tnLst>
          </p:tmpl>
        </p:tmplLst>
      </p:bldP>
      <p:bldP spid="10" grpId="0" build="p">
        <p:tmplLst>
          <p:tmpl lvl="1">
            <p:tnLst>
              <p:par>
                <p:cTn presetID="10" presetClass="entr" presetSubtype="0" fill="hold" nodeType="withEffect">
                  <p:stCondLst>
                    <p:cond delay="8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A71834B5-5CE1-4CF4-98B3-C1215D9B6D62}" type="datetimeFigureOut">
              <a:rPr lang="zh-CN" altLang="en-US" smtClean="0"/>
              <a:t>2023/2/27</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56D6EB64-2019-4DAC-9CDB-40171EB8876A}"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tile tx="-2286000" ty="-3302000" sx="100000" sy="100000" flip="none" algn="tl"/>
        </a:blipFill>
        <a:effectLst/>
      </p:bgPr>
    </p:bg>
    <p:spTree>
      <p:nvGrpSpPr>
        <p:cNvPr id="1" name=""/>
        <p:cNvGrpSpPr/>
        <p:nvPr/>
      </p:nvGrpSpPr>
      <p:grpSpPr>
        <a:xfrm>
          <a:off x="0" y="0"/>
          <a:ext cx="0" cy="0"/>
          <a:chOff x="0" y="0"/>
          <a:chExt cx="0" cy="0"/>
        </a:xfrm>
      </p:grpSpPr>
      <p:sp>
        <p:nvSpPr>
          <p:cNvPr id="9" name="矩形 8"/>
          <p:cNvSpPr/>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0" name="任意多边形: 形状 9"/>
          <p:cNvSpPr/>
          <p:nvPr/>
        </p:nvSpPr>
        <p:spPr>
          <a:xfrm>
            <a:off x="-104775" y="-100965"/>
            <a:ext cx="5181600" cy="5267325"/>
          </a:xfrm>
          <a:custGeom>
            <a:avLst/>
            <a:gdLst>
              <a:gd name="connsiteX0" fmla="*/ 76200 w 5181600"/>
              <a:gd name="connsiteY0" fmla="*/ 19050 h 5267325"/>
              <a:gd name="connsiteX1" fmla="*/ 2609850 w 5181600"/>
              <a:gd name="connsiteY1" fmla="*/ 19050 h 5267325"/>
              <a:gd name="connsiteX2" fmla="*/ 5181600 w 5181600"/>
              <a:gd name="connsiteY2" fmla="*/ 5267325 h 5267325"/>
              <a:gd name="connsiteX3" fmla="*/ 0 w 5181600"/>
              <a:gd name="connsiteY3" fmla="*/ 5267325 h 5267325"/>
              <a:gd name="connsiteX4" fmla="*/ 0 w 5181600"/>
              <a:gd name="connsiteY4" fmla="*/ 0 h 5267325"/>
              <a:gd name="connsiteX5" fmla="*/ 76200 w 5181600"/>
              <a:gd name="connsiteY5" fmla="*/ 19050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1600" h="5267325">
                <a:moveTo>
                  <a:pt x="76200" y="19050"/>
                </a:moveTo>
                <a:lnTo>
                  <a:pt x="2609850" y="19050"/>
                </a:lnTo>
                <a:lnTo>
                  <a:pt x="5181600" y="5267325"/>
                </a:lnTo>
                <a:lnTo>
                  <a:pt x="0" y="5267325"/>
                </a:lnTo>
                <a:lnTo>
                  <a:pt x="0" y="0"/>
                </a:lnTo>
                <a:lnTo>
                  <a:pt x="76200" y="19050"/>
                </a:lnTo>
                <a:close/>
              </a:path>
            </a:pathLst>
          </a:custGeom>
          <a:ln w="22225">
            <a:gradFill flip="none" rotWithShape="1">
              <a:gsLst>
                <a:gs pos="0">
                  <a:schemeClr val="bg1"/>
                </a:gs>
                <a:gs pos="100000">
                  <a:schemeClr val="bg1">
                    <a:lumMod val="75000"/>
                  </a:schemeClr>
                </a:gs>
              </a:gsLst>
              <a:lin ang="18900000" scaled="1"/>
              <a:tileRect/>
            </a:gradFill>
          </a:ln>
          <a:effectLst>
            <a:innerShdw blurRad="88900" dist="889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5" name="圆角矩形 182"/>
          <p:cNvSpPr/>
          <p:nvPr/>
        </p:nvSpPr>
        <p:spPr>
          <a:xfrm rot="3855092">
            <a:off x="2025629" y="2392509"/>
            <a:ext cx="4423295" cy="358481"/>
          </a:xfrm>
          <a:prstGeom prst="roundRect">
            <a:avLst>
              <a:gd name="adj" fmla="val 50000"/>
            </a:avLst>
          </a:prstGeom>
          <a:ln w="22225">
            <a:gradFill flip="none" rotWithShape="1">
              <a:gsLst>
                <a:gs pos="0">
                  <a:schemeClr val="bg1"/>
                </a:gs>
                <a:gs pos="100000">
                  <a:schemeClr val="bg1">
                    <a:lumMod val="75000"/>
                  </a:schemeClr>
                </a:gs>
              </a:gsLst>
              <a:lin ang="18900000" scaled="1"/>
              <a:tileRect/>
            </a:gradFill>
          </a:ln>
          <a:effectLst>
            <a:innerShdw blurRad="101600" dist="889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solidFill>
                <a:prstClr val="white"/>
              </a:solidFill>
              <a:latin typeface="微软雅黑" pitchFamily="34" charset="-122"/>
              <a:ea typeface="微软雅黑" pitchFamily="34" charset="-122"/>
            </a:endParaRPr>
          </a:p>
        </p:txBody>
      </p:sp>
      <p:sp useBgFill="1">
        <p:nvSpPr>
          <p:cNvPr id="16" name="圆角矩形 182"/>
          <p:cNvSpPr/>
          <p:nvPr/>
        </p:nvSpPr>
        <p:spPr>
          <a:xfrm rot="3855092">
            <a:off x="3255210" y="2204967"/>
            <a:ext cx="3033958" cy="358481"/>
          </a:xfrm>
          <a:prstGeom prst="roundRect">
            <a:avLst>
              <a:gd name="adj" fmla="val 50000"/>
            </a:avLst>
          </a:prstGeom>
          <a:ln w="22225">
            <a:gradFill flip="none" rotWithShape="1">
              <a:gsLst>
                <a:gs pos="0">
                  <a:schemeClr val="bg1"/>
                </a:gs>
                <a:gs pos="100000">
                  <a:schemeClr val="bg1">
                    <a:lumMod val="75000"/>
                  </a:schemeClr>
                </a:gs>
              </a:gsLst>
              <a:lin ang="18900000" scaled="1"/>
              <a:tileRect/>
            </a:gradFill>
          </a:ln>
          <a:effectLst>
            <a:innerShdw blurRad="101600" dist="889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solidFill>
                <a:prstClr val="white"/>
              </a:solidFill>
              <a:latin typeface="微软雅黑" pitchFamily="34" charset="-122"/>
              <a:ea typeface="微软雅黑" pitchFamily="34" charset="-122"/>
            </a:endParaRPr>
          </a:p>
        </p:txBody>
      </p:sp>
      <p:grpSp>
        <p:nvGrpSpPr>
          <p:cNvPr id="41" name="组合 40"/>
          <p:cNvGrpSpPr/>
          <p:nvPr/>
        </p:nvGrpSpPr>
        <p:grpSpPr>
          <a:xfrm>
            <a:off x="5269180" y="2517457"/>
            <a:ext cx="3205373" cy="15240"/>
            <a:chOff x="5359507" y="2964180"/>
            <a:chExt cx="3205373" cy="15240"/>
          </a:xfrm>
        </p:grpSpPr>
        <p:cxnSp>
          <p:nvCxnSpPr>
            <p:cNvPr id="39" name="直接连接符 38"/>
            <p:cNvCxnSpPr/>
            <p:nvPr/>
          </p:nvCxnSpPr>
          <p:spPr>
            <a:xfrm>
              <a:off x="5359507" y="2964180"/>
              <a:ext cx="3205373"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5359507" y="2979420"/>
              <a:ext cx="3205373"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42" name="文本框 41"/>
          <p:cNvSpPr txBox="1"/>
          <p:nvPr/>
        </p:nvSpPr>
        <p:spPr>
          <a:xfrm>
            <a:off x="5592641" y="3172417"/>
            <a:ext cx="3260353" cy="369332"/>
          </a:xfrm>
          <a:prstGeom prst="rect">
            <a:avLst/>
          </a:prstGeom>
          <a:noFill/>
        </p:spPr>
        <p:txBody>
          <a:bodyPr wrap="square" rtlCol="0">
            <a:spAutoFit/>
          </a:bodyPr>
          <a:lstStyle/>
          <a:p>
            <a:r>
              <a:rPr lang="en-US" altLang="zh-CN" b="1" dirty="0">
                <a:solidFill>
                  <a:schemeClr val="accent1"/>
                </a:solidFill>
                <a:latin typeface="微软雅黑" pitchFamily="34" charset="-122"/>
                <a:ea typeface="微软雅黑" pitchFamily="34" charset="-122"/>
              </a:rPr>
              <a:t>Reporter</a:t>
            </a:r>
            <a:r>
              <a:rPr lang="zh-CN" altLang="en-US" b="1" dirty="0">
                <a:solidFill>
                  <a:schemeClr val="accent1"/>
                </a:solidFill>
                <a:latin typeface="微软雅黑" pitchFamily="34" charset="-122"/>
                <a:ea typeface="微软雅黑" pitchFamily="34" charset="-122"/>
              </a:rPr>
              <a:t>：</a:t>
            </a:r>
            <a:r>
              <a:rPr lang="en-US" altLang="zh-CN" b="1" dirty="0" err="1">
                <a:solidFill>
                  <a:schemeClr val="accent1"/>
                </a:solidFill>
                <a:latin typeface="微软雅黑" pitchFamily="34" charset="-122"/>
                <a:ea typeface="微软雅黑" pitchFamily="34" charset="-122"/>
              </a:rPr>
              <a:t>Zhenhua</a:t>
            </a:r>
            <a:r>
              <a:rPr lang="en-US" altLang="zh-CN" b="1" dirty="0">
                <a:solidFill>
                  <a:schemeClr val="accent1"/>
                </a:solidFill>
                <a:latin typeface="微软雅黑" pitchFamily="34" charset="-122"/>
                <a:ea typeface="微软雅黑" pitchFamily="34" charset="-122"/>
              </a:rPr>
              <a:t> </a:t>
            </a:r>
            <a:r>
              <a:rPr lang="en-US" altLang="zh-CN" b="1" dirty="0" err="1">
                <a:solidFill>
                  <a:schemeClr val="accent1"/>
                </a:solidFill>
                <a:latin typeface="微软雅黑" pitchFamily="34" charset="-122"/>
                <a:ea typeface="微软雅黑" pitchFamily="34" charset="-122"/>
              </a:rPr>
              <a:t>Xiong</a:t>
            </a:r>
            <a:endParaRPr lang="en-US" altLang="zh-CN" b="1" dirty="0">
              <a:solidFill>
                <a:schemeClr val="accent1"/>
              </a:solidFill>
              <a:latin typeface="微软雅黑" pitchFamily="34" charset="-122"/>
              <a:ea typeface="微软雅黑" pitchFamily="34" charset="-122"/>
            </a:endParaRPr>
          </a:p>
        </p:txBody>
      </p:sp>
      <p:sp>
        <p:nvSpPr>
          <p:cNvPr id="2" name="文本框 1">
            <a:extLst>
              <a:ext uri="{FF2B5EF4-FFF2-40B4-BE49-F238E27FC236}">
                <a16:creationId xmlns:a16="http://schemas.microsoft.com/office/drawing/2014/main" id="{A1E437A5-2C8B-7BF5-DF90-B3E803EF0FB2}"/>
              </a:ext>
            </a:extLst>
          </p:cNvPr>
          <p:cNvSpPr txBox="1"/>
          <p:nvPr/>
        </p:nvSpPr>
        <p:spPr>
          <a:xfrm>
            <a:off x="5076825" y="594390"/>
            <a:ext cx="3776169" cy="1569660"/>
          </a:xfrm>
          <a:prstGeom prst="rect">
            <a:avLst/>
          </a:prstGeom>
          <a:noFill/>
        </p:spPr>
        <p:txBody>
          <a:bodyPr wrap="square" rtlCol="0">
            <a:spAutoFit/>
          </a:bodyPr>
          <a:lstStyle/>
          <a:p>
            <a:r>
              <a:rPr lang="en-US" altLang="zh-CN" sz="2400" b="1" dirty="0">
                <a:solidFill>
                  <a:schemeClr val="accent4"/>
                </a:solidFill>
                <a:latin typeface="微软雅黑" pitchFamily="34" charset="-122"/>
                <a:ea typeface="微软雅黑" pitchFamily="34" charset="-122"/>
              </a:rPr>
              <a:t>Change Management Analysis of China Food Co., Ltd. Based on McKinsey's 7S Model</a:t>
            </a:r>
            <a:endParaRPr lang="zh-CN" altLang="en-US" sz="2400" b="1" dirty="0">
              <a:solidFill>
                <a:schemeClr val="accent4"/>
              </a:solidFill>
              <a:latin typeface="微软雅黑" pitchFamily="34" charset="-122"/>
              <a:ea typeface="微软雅黑" pitchFamily="34" charset="-122"/>
            </a:endParaRPr>
          </a:p>
        </p:txBody>
      </p:sp>
      <p:sp>
        <p:nvSpPr>
          <p:cNvPr id="3" name="文本框 2">
            <a:extLst>
              <a:ext uri="{FF2B5EF4-FFF2-40B4-BE49-F238E27FC236}">
                <a16:creationId xmlns:a16="http://schemas.microsoft.com/office/drawing/2014/main" id="{7C25715A-90E9-B508-3F8B-1AB90F9B498A}"/>
              </a:ext>
            </a:extLst>
          </p:cNvPr>
          <p:cNvSpPr txBox="1"/>
          <p:nvPr/>
        </p:nvSpPr>
        <p:spPr>
          <a:xfrm>
            <a:off x="5464283" y="3726756"/>
            <a:ext cx="3479932" cy="369332"/>
          </a:xfrm>
          <a:prstGeom prst="rect">
            <a:avLst/>
          </a:prstGeom>
          <a:noFill/>
        </p:spPr>
        <p:txBody>
          <a:bodyPr wrap="square" rtlCol="0">
            <a:spAutoFit/>
          </a:bodyPr>
          <a:lstStyle/>
          <a:p>
            <a:r>
              <a:rPr lang="en-US" altLang="zh-CN" b="1" dirty="0">
                <a:solidFill>
                  <a:schemeClr val="accent1"/>
                </a:solidFill>
                <a:latin typeface="微软雅黑" pitchFamily="34" charset="-122"/>
                <a:ea typeface="微软雅黑" pitchFamily="34" charset="-122"/>
              </a:rPr>
              <a:t>Student number: 2203393</a:t>
            </a:r>
            <a:endParaRPr lang="zh-CN" altLang="en-US" b="1" dirty="0">
              <a:solidFill>
                <a:schemeClr val="accent1"/>
              </a:solidFill>
              <a:latin typeface="微软雅黑" pitchFamily="34" charset="-122"/>
              <a:ea typeface="微软雅黑" pitchFamily="34" charset="-122"/>
            </a:endParaRP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up)">
                                      <p:cBhvr>
                                        <p:cTn id="11" dur="500"/>
                                        <p:tgtEl>
                                          <p:spTgt spid="15"/>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wipe(down)">
                                      <p:cBhvr>
                                        <p:cTn id="14" dur="500"/>
                                        <p:tgtEl>
                                          <p:spTgt spid="16"/>
                                        </p:tgtEl>
                                      </p:cBhvr>
                                    </p:animEffect>
                                  </p:childTnLst>
                                </p:cTn>
                              </p:par>
                            </p:childTnLst>
                          </p:cTn>
                        </p:par>
                        <p:par>
                          <p:cTn id="15" fill="hold">
                            <p:stCondLst>
                              <p:cond delay="1000"/>
                            </p:stCondLst>
                            <p:childTnLst>
                              <p:par>
                                <p:cTn id="16" presetID="16" presetClass="entr" presetSubtype="21" fill="hold"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barn(inVertical)">
                                      <p:cBhvr>
                                        <p:cTn id="18" dur="500"/>
                                        <p:tgtEl>
                                          <p:spTgt spid="41"/>
                                        </p:tgtEl>
                                      </p:cBhvr>
                                    </p:animEffect>
                                  </p:childTnLst>
                                </p:cTn>
                              </p:par>
                            </p:childTnLst>
                          </p:cTn>
                        </p:par>
                        <p:par>
                          <p:cTn id="19" fill="hold">
                            <p:stCondLst>
                              <p:cond delay="1500"/>
                            </p:stCondLst>
                            <p:childTnLst>
                              <p:par>
                                <p:cTn id="20" presetID="14" presetClass="entr" presetSubtype="10" fill="hold" grpId="0" nodeType="afterEffect">
                                  <p:stCondLst>
                                    <p:cond delay="0"/>
                                  </p:stCondLst>
                                  <p:childTnLst>
                                    <p:set>
                                      <p:cBhvr>
                                        <p:cTn id="21" dur="1" fill="hold">
                                          <p:stCondLst>
                                            <p:cond delay="0"/>
                                          </p:stCondLst>
                                        </p:cTn>
                                        <p:tgtEl>
                                          <p:spTgt spid="42"/>
                                        </p:tgtEl>
                                        <p:attrNameLst>
                                          <p:attrName>style.visibility</p:attrName>
                                        </p:attrNameLst>
                                      </p:cBhvr>
                                      <p:to>
                                        <p:strVal val="visible"/>
                                      </p:to>
                                    </p:set>
                                    <p:animEffect transition="in" filter="randombar(horizontal)">
                                      <p:cBhvr>
                                        <p:cTn id="22"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5" grpId="0" animBg="1"/>
      <p:bldP spid="16" grpId="0" animBg="1"/>
      <p:bldP spid="4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0"/>
          <p:cNvSpPr/>
          <p:nvPr/>
        </p:nvSpPr>
        <p:spPr bwMode="auto">
          <a:xfrm>
            <a:off x="1240644" y="910052"/>
            <a:ext cx="54006" cy="641090"/>
          </a:xfrm>
          <a:prstGeom prst="rect">
            <a:avLst/>
          </a:prstGeom>
          <a:solidFill>
            <a:schemeClr val="accent1"/>
          </a:solidFill>
          <a:ln w="19050">
            <a:noFill/>
            <a:round/>
          </a:ln>
        </p:spPr>
        <p:txBody>
          <a:bodyPr anchor="ctr"/>
          <a:lstStyle/>
          <a:p>
            <a:pPr algn="ctr"/>
            <a:endParaRPr dirty="0">
              <a:latin typeface="微软雅黑" pitchFamily="34" charset="-122"/>
              <a:ea typeface="微软雅黑" pitchFamily="34" charset="-122"/>
            </a:endParaRPr>
          </a:p>
        </p:txBody>
      </p:sp>
      <p:grpSp>
        <p:nvGrpSpPr>
          <p:cNvPr id="36" name="组合 35"/>
          <p:cNvGrpSpPr/>
          <p:nvPr/>
        </p:nvGrpSpPr>
        <p:grpSpPr>
          <a:xfrm>
            <a:off x="1240644" y="1653648"/>
            <a:ext cx="6662712" cy="9525"/>
            <a:chOff x="1240644" y="1653648"/>
            <a:chExt cx="6662712" cy="9525"/>
          </a:xfrm>
        </p:grpSpPr>
        <p:cxnSp>
          <p:nvCxnSpPr>
            <p:cNvPr id="34" name="Straight Connector 5"/>
            <p:cNvCxnSpPr/>
            <p:nvPr/>
          </p:nvCxnSpPr>
          <p:spPr>
            <a:xfrm>
              <a:off x="1240644" y="1653648"/>
              <a:ext cx="666271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5"/>
            <p:cNvCxnSpPr/>
            <p:nvPr/>
          </p:nvCxnSpPr>
          <p:spPr>
            <a:xfrm>
              <a:off x="1240644" y="1663173"/>
              <a:ext cx="6662712" cy="0"/>
            </a:xfrm>
            <a:prstGeom prst="line">
              <a:avLst/>
            </a:prstGeom>
            <a:ln w="12700">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7" name="文本框 36">
            <a:extLst>
              <a:ext uri="{FF2B5EF4-FFF2-40B4-BE49-F238E27FC236}">
                <a16:creationId xmlns:a16="http://schemas.microsoft.com/office/drawing/2014/main" id="{1AB0AB71-11B5-2C8E-7F22-6EBF3B55EDA4}"/>
              </a:ext>
            </a:extLst>
          </p:cNvPr>
          <p:cNvSpPr txBox="1"/>
          <p:nvPr/>
        </p:nvSpPr>
        <p:spPr>
          <a:xfrm>
            <a:off x="1375442" y="910052"/>
            <a:ext cx="2666360" cy="646331"/>
          </a:xfrm>
          <a:prstGeom prst="rect">
            <a:avLst/>
          </a:prstGeom>
          <a:noFill/>
        </p:spPr>
        <p:txBody>
          <a:bodyPr wrap="square" rtlCol="0">
            <a:spAutoFit/>
          </a:bodyPr>
          <a:lstStyle/>
          <a:p>
            <a:r>
              <a:rPr lang="en-US" altLang="zh-CN" sz="3600" b="1" dirty="0">
                <a:solidFill>
                  <a:srgbClr val="00B0F0"/>
                </a:solidFill>
              </a:rPr>
              <a:t>Contents</a:t>
            </a:r>
            <a:endParaRPr lang="zh-CN" altLang="en-US" sz="3600" b="1" dirty="0">
              <a:solidFill>
                <a:srgbClr val="00B0F0"/>
              </a:solidFill>
            </a:endParaRPr>
          </a:p>
        </p:txBody>
      </p:sp>
      <p:sp>
        <p:nvSpPr>
          <p:cNvPr id="38" name="文本框 37">
            <a:extLst>
              <a:ext uri="{FF2B5EF4-FFF2-40B4-BE49-F238E27FC236}">
                <a16:creationId xmlns:a16="http://schemas.microsoft.com/office/drawing/2014/main" id="{CF401AF4-3124-5A38-B5E8-773F3F6274A6}"/>
              </a:ext>
            </a:extLst>
          </p:cNvPr>
          <p:cNvSpPr txBox="1"/>
          <p:nvPr/>
        </p:nvSpPr>
        <p:spPr>
          <a:xfrm>
            <a:off x="1240644" y="1903260"/>
            <a:ext cx="6608706" cy="400110"/>
          </a:xfrm>
          <a:prstGeom prst="rect">
            <a:avLst/>
          </a:prstGeom>
          <a:noFill/>
        </p:spPr>
        <p:txBody>
          <a:bodyPr wrap="square" rtlCol="0">
            <a:spAutoFit/>
          </a:bodyPr>
          <a:lstStyle/>
          <a:p>
            <a:r>
              <a:rPr lang="en-US" altLang="zh-CN" sz="2000" b="1" dirty="0">
                <a:solidFill>
                  <a:schemeClr val="accent4"/>
                </a:solidFill>
                <a:latin typeface="微软雅黑" pitchFamily="34" charset="-122"/>
                <a:ea typeface="微软雅黑" pitchFamily="34" charset="-122"/>
              </a:rPr>
              <a:t>1. Company introduction</a:t>
            </a:r>
            <a:endParaRPr lang="zh-CN" altLang="en-US" sz="2000" b="1" dirty="0">
              <a:solidFill>
                <a:schemeClr val="accent4"/>
              </a:solidFill>
              <a:latin typeface="微软雅黑" pitchFamily="34" charset="-122"/>
              <a:ea typeface="微软雅黑" pitchFamily="34" charset="-122"/>
            </a:endParaRPr>
          </a:p>
        </p:txBody>
      </p:sp>
      <p:sp>
        <p:nvSpPr>
          <p:cNvPr id="40" name="文本框 39">
            <a:extLst>
              <a:ext uri="{FF2B5EF4-FFF2-40B4-BE49-F238E27FC236}">
                <a16:creationId xmlns:a16="http://schemas.microsoft.com/office/drawing/2014/main" id="{38EB3EBE-AE11-3155-1887-4B4B466EDC1B}"/>
              </a:ext>
            </a:extLst>
          </p:cNvPr>
          <p:cNvSpPr txBox="1"/>
          <p:nvPr/>
        </p:nvSpPr>
        <p:spPr>
          <a:xfrm>
            <a:off x="1240644" y="2512679"/>
            <a:ext cx="4161232" cy="1015663"/>
          </a:xfrm>
          <a:prstGeom prst="rect">
            <a:avLst/>
          </a:prstGeom>
          <a:noFill/>
        </p:spPr>
        <p:txBody>
          <a:bodyPr wrap="square" rtlCol="0">
            <a:spAutoFit/>
          </a:bodyPr>
          <a:lstStyle/>
          <a:p>
            <a:r>
              <a:rPr lang="en-US" altLang="zh-CN" sz="2000" b="1" dirty="0">
                <a:solidFill>
                  <a:schemeClr val="accent4"/>
                </a:solidFill>
                <a:latin typeface="微软雅黑" pitchFamily="34" charset="-122"/>
                <a:ea typeface="微软雅黑" pitchFamily="34" charset="-122"/>
              </a:rPr>
              <a:t>2. Research on the company's change based on McKinsey's 7S model</a:t>
            </a:r>
            <a:endParaRPr lang="zh-CN" altLang="en-US" sz="2000" b="1" dirty="0">
              <a:solidFill>
                <a:schemeClr val="accent4"/>
              </a:solidFill>
              <a:latin typeface="微软雅黑" pitchFamily="34" charset="-122"/>
              <a:ea typeface="微软雅黑" pitchFamily="34" charset="-12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barn(inVertical)">
                                      <p:cBhvr>
                                        <p:cTn id="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3072984" y="2983042"/>
            <a:ext cx="4003705" cy="709819"/>
            <a:chOff x="3072984" y="2983042"/>
            <a:chExt cx="4003705" cy="709819"/>
          </a:xfrm>
        </p:grpSpPr>
        <p:sp>
          <p:nvSpPr>
            <p:cNvPr id="17" name="任意多边形: 形状 16"/>
            <p:cNvSpPr/>
            <p:nvPr/>
          </p:nvSpPr>
          <p:spPr>
            <a:xfrm>
              <a:off x="3072984" y="2983043"/>
              <a:ext cx="3979888" cy="697043"/>
            </a:xfrm>
            <a:custGeom>
              <a:avLst/>
              <a:gdLst>
                <a:gd name="connsiteX0" fmla="*/ 0 w 3979888"/>
                <a:gd name="connsiteY0" fmla="*/ 697043 h 697043"/>
                <a:gd name="connsiteX1" fmla="*/ 3979888 w 3979888"/>
                <a:gd name="connsiteY1" fmla="*/ 697043 h 697043"/>
                <a:gd name="connsiteX2" fmla="*/ 3979888 w 3979888"/>
                <a:gd name="connsiteY2" fmla="*/ 0 h 697043"/>
              </a:gdLst>
              <a:ahLst/>
              <a:cxnLst>
                <a:cxn ang="0">
                  <a:pos x="connsiteX0" y="connsiteY0"/>
                </a:cxn>
                <a:cxn ang="0">
                  <a:pos x="connsiteX1" y="connsiteY1"/>
                </a:cxn>
                <a:cxn ang="0">
                  <a:pos x="connsiteX2" y="connsiteY2"/>
                </a:cxn>
              </a:cxnLst>
              <a:rect l="l" t="t" r="r" b="b"/>
              <a:pathLst>
                <a:path w="3979888" h="697043">
                  <a:moveTo>
                    <a:pt x="0" y="697043"/>
                  </a:moveTo>
                  <a:lnTo>
                    <a:pt x="3979888" y="697043"/>
                  </a:lnTo>
                  <a:lnTo>
                    <a:pt x="3979888"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10CF9B"/>
                </a:solidFill>
                <a:effectLst/>
                <a:uLnTx/>
                <a:uFillTx/>
                <a:latin typeface="Calibri"/>
                <a:ea typeface="等线" panose="02010600030101010101" pitchFamily="2" charset="-122"/>
                <a:cs typeface="+mn-cs"/>
              </a:endParaRPr>
            </a:p>
          </p:txBody>
        </p:sp>
        <p:sp>
          <p:nvSpPr>
            <p:cNvPr id="21" name="任意多边形: 形状 20"/>
            <p:cNvSpPr/>
            <p:nvPr/>
          </p:nvSpPr>
          <p:spPr>
            <a:xfrm>
              <a:off x="3096801" y="2983042"/>
              <a:ext cx="3979888" cy="709819"/>
            </a:xfrm>
            <a:custGeom>
              <a:avLst/>
              <a:gdLst>
                <a:gd name="connsiteX0" fmla="*/ 0 w 3979888"/>
                <a:gd name="connsiteY0" fmla="*/ 697043 h 697043"/>
                <a:gd name="connsiteX1" fmla="*/ 3979888 w 3979888"/>
                <a:gd name="connsiteY1" fmla="*/ 697043 h 697043"/>
                <a:gd name="connsiteX2" fmla="*/ 3979888 w 3979888"/>
                <a:gd name="connsiteY2" fmla="*/ 0 h 697043"/>
              </a:gdLst>
              <a:ahLst/>
              <a:cxnLst>
                <a:cxn ang="0">
                  <a:pos x="connsiteX0" y="connsiteY0"/>
                </a:cxn>
                <a:cxn ang="0">
                  <a:pos x="connsiteX1" y="connsiteY1"/>
                </a:cxn>
                <a:cxn ang="0">
                  <a:pos x="connsiteX2" y="connsiteY2"/>
                </a:cxn>
              </a:cxnLst>
              <a:rect l="l" t="t" r="r" b="b"/>
              <a:pathLst>
                <a:path w="3979888" h="697043">
                  <a:moveTo>
                    <a:pt x="0" y="697043"/>
                  </a:moveTo>
                  <a:lnTo>
                    <a:pt x="3979888" y="697043"/>
                  </a:lnTo>
                  <a:lnTo>
                    <a:pt x="3979888" y="0"/>
                  </a:lnTo>
                </a:path>
              </a:pathLst>
            </a:cu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10CF9B"/>
                </a:solidFill>
                <a:effectLst/>
                <a:uLnTx/>
                <a:uFillTx/>
                <a:latin typeface="Calibri"/>
                <a:ea typeface="等线" panose="02010600030101010101" pitchFamily="2" charset="-122"/>
                <a:cs typeface="+mn-cs"/>
              </a:endParaRPr>
            </a:p>
          </p:txBody>
        </p:sp>
      </p:grpSp>
      <p:grpSp>
        <p:nvGrpSpPr>
          <p:cNvPr id="20" name="组合 19"/>
          <p:cNvGrpSpPr/>
          <p:nvPr/>
        </p:nvGrpSpPr>
        <p:grpSpPr>
          <a:xfrm>
            <a:off x="3072984" y="1289154"/>
            <a:ext cx="3979888" cy="712033"/>
            <a:chOff x="3072984" y="1289154"/>
            <a:chExt cx="3979888" cy="712033"/>
          </a:xfrm>
        </p:grpSpPr>
        <p:sp>
          <p:nvSpPr>
            <p:cNvPr id="19" name="任意多边形: 形状 18"/>
            <p:cNvSpPr/>
            <p:nvPr/>
          </p:nvSpPr>
          <p:spPr>
            <a:xfrm>
              <a:off x="3094910" y="1305003"/>
              <a:ext cx="3937722" cy="696184"/>
            </a:xfrm>
            <a:custGeom>
              <a:avLst/>
              <a:gdLst>
                <a:gd name="connsiteX0" fmla="*/ 0 w 3979888"/>
                <a:gd name="connsiteY0" fmla="*/ 0 h 712033"/>
                <a:gd name="connsiteX1" fmla="*/ 3979888 w 3979888"/>
                <a:gd name="connsiteY1" fmla="*/ 0 h 712033"/>
                <a:gd name="connsiteX2" fmla="*/ 3979888 w 3979888"/>
                <a:gd name="connsiteY2" fmla="*/ 712033 h 712033"/>
              </a:gdLst>
              <a:ahLst/>
              <a:cxnLst>
                <a:cxn ang="0">
                  <a:pos x="connsiteX0" y="connsiteY0"/>
                </a:cxn>
                <a:cxn ang="0">
                  <a:pos x="connsiteX1" y="connsiteY1"/>
                </a:cxn>
                <a:cxn ang="0">
                  <a:pos x="connsiteX2" y="connsiteY2"/>
                </a:cxn>
              </a:cxnLst>
              <a:rect l="l" t="t" r="r" b="b"/>
              <a:pathLst>
                <a:path w="3979888" h="712033">
                  <a:moveTo>
                    <a:pt x="0" y="0"/>
                  </a:moveTo>
                  <a:lnTo>
                    <a:pt x="3979888" y="0"/>
                  </a:lnTo>
                  <a:lnTo>
                    <a:pt x="3979888" y="712033"/>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10CF9B"/>
                </a:solidFill>
                <a:effectLst/>
                <a:uLnTx/>
                <a:uFillTx/>
                <a:latin typeface="Calibri"/>
                <a:ea typeface="等线" panose="02010600030101010101" pitchFamily="2" charset="-122"/>
                <a:cs typeface="+mn-cs"/>
              </a:endParaRPr>
            </a:p>
          </p:txBody>
        </p:sp>
        <p:sp>
          <p:nvSpPr>
            <p:cNvPr id="16" name="任意多边形: 形状 15"/>
            <p:cNvSpPr/>
            <p:nvPr/>
          </p:nvSpPr>
          <p:spPr>
            <a:xfrm>
              <a:off x="3072984" y="1289154"/>
              <a:ext cx="3979888" cy="712033"/>
            </a:xfrm>
            <a:custGeom>
              <a:avLst/>
              <a:gdLst>
                <a:gd name="connsiteX0" fmla="*/ 0 w 3979888"/>
                <a:gd name="connsiteY0" fmla="*/ 0 h 712033"/>
                <a:gd name="connsiteX1" fmla="*/ 3979888 w 3979888"/>
                <a:gd name="connsiteY1" fmla="*/ 0 h 712033"/>
                <a:gd name="connsiteX2" fmla="*/ 3979888 w 3979888"/>
                <a:gd name="connsiteY2" fmla="*/ 712033 h 712033"/>
              </a:gdLst>
              <a:ahLst/>
              <a:cxnLst>
                <a:cxn ang="0">
                  <a:pos x="connsiteX0" y="connsiteY0"/>
                </a:cxn>
                <a:cxn ang="0">
                  <a:pos x="connsiteX1" y="connsiteY1"/>
                </a:cxn>
                <a:cxn ang="0">
                  <a:pos x="connsiteX2" y="connsiteY2"/>
                </a:cxn>
              </a:cxnLst>
              <a:rect l="l" t="t" r="r" b="b"/>
              <a:pathLst>
                <a:path w="3979888" h="712033">
                  <a:moveTo>
                    <a:pt x="0" y="0"/>
                  </a:moveTo>
                  <a:lnTo>
                    <a:pt x="3979888" y="0"/>
                  </a:lnTo>
                  <a:lnTo>
                    <a:pt x="3979888" y="712033"/>
                  </a:lnTo>
                </a:path>
              </a:pathLst>
            </a:cu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10CF9B"/>
                </a:solidFill>
                <a:effectLst/>
                <a:uLnTx/>
                <a:uFillTx/>
                <a:latin typeface="Calibri"/>
                <a:ea typeface="等线" panose="02010600030101010101" pitchFamily="2" charset="-122"/>
                <a:cs typeface="+mn-cs"/>
              </a:endParaRPr>
            </a:p>
          </p:txBody>
        </p:sp>
      </p:grpSp>
      <p:sp>
        <p:nvSpPr>
          <p:cNvPr id="4" name="菱形 3"/>
          <p:cNvSpPr/>
          <p:nvPr/>
        </p:nvSpPr>
        <p:spPr>
          <a:xfrm>
            <a:off x="1781891" y="827137"/>
            <a:ext cx="2548949" cy="2548949"/>
          </a:xfrm>
          <a:prstGeom prst="diamond">
            <a:avLst/>
          </a:prstGeom>
          <a:solidFill>
            <a:schemeClr val="accent4"/>
          </a:solidFill>
          <a:ln w="22225">
            <a:gradFill flip="none" rotWithShape="1">
              <a:gsLst>
                <a:gs pos="0">
                  <a:schemeClr val="bg1">
                    <a:lumMod val="75000"/>
                  </a:schemeClr>
                </a:gs>
                <a:gs pos="100000">
                  <a:schemeClr val="bg1"/>
                </a:gs>
              </a:gsLst>
              <a:lin ang="8100000" scaled="1"/>
              <a:tileRect/>
            </a:gra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10CF9B"/>
              </a:solidFill>
              <a:effectLst/>
              <a:uLnTx/>
              <a:uFillTx/>
              <a:latin typeface="Calibri"/>
              <a:ea typeface="等线" panose="02010600030101010101" pitchFamily="2" charset="-122"/>
              <a:cs typeface="+mn-cs"/>
            </a:endParaRPr>
          </a:p>
        </p:txBody>
      </p:sp>
      <p:grpSp>
        <p:nvGrpSpPr>
          <p:cNvPr id="10" name="组合 9"/>
          <p:cNvGrpSpPr/>
          <p:nvPr/>
        </p:nvGrpSpPr>
        <p:grpSpPr>
          <a:xfrm>
            <a:off x="1645792" y="1130513"/>
            <a:ext cx="2821145" cy="2821145"/>
            <a:chOff x="1825674" y="973116"/>
            <a:chExt cx="2821145" cy="2821145"/>
          </a:xfrm>
        </p:grpSpPr>
        <p:sp>
          <p:nvSpPr>
            <p:cNvPr id="6" name="菱形 5"/>
            <p:cNvSpPr/>
            <p:nvPr/>
          </p:nvSpPr>
          <p:spPr>
            <a:xfrm>
              <a:off x="1825674" y="973116"/>
              <a:ext cx="2821145" cy="2821145"/>
            </a:xfrm>
            <a:prstGeom prst="diamond">
              <a:avLst/>
            </a:prstGeom>
            <a:solidFill>
              <a:schemeClr val="bg1"/>
            </a:solidFill>
            <a:ln>
              <a:noFill/>
            </a:ln>
            <a:effectLst>
              <a:outerShdw blurRad="50800" dist="38100" dir="8100000" algn="tr" rotWithShape="0">
                <a:prstClr val="black">
                  <a:alpha val="40000"/>
                </a:prstClr>
              </a:outerShdw>
            </a:effectLst>
            <a:scene3d>
              <a:camera prst="orthographicFront"/>
              <a:lightRig rig="threePt" dir="t">
                <a:rot lat="0" lon="0" rev="4800000"/>
              </a:lightRig>
            </a:scene3d>
            <a:sp3d>
              <a:bevelT w="38100" h="127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10CF9B"/>
                </a:solidFill>
                <a:effectLst/>
                <a:uLnTx/>
                <a:uFillTx/>
                <a:latin typeface="Calibri"/>
                <a:ea typeface="等线" panose="02010600030101010101" pitchFamily="2" charset="-122"/>
                <a:cs typeface="+mn-cs"/>
              </a:endParaRPr>
            </a:p>
          </p:txBody>
        </p:sp>
        <p:sp>
          <p:nvSpPr>
            <p:cNvPr id="8" name="菱形 7"/>
            <p:cNvSpPr/>
            <p:nvPr/>
          </p:nvSpPr>
          <p:spPr>
            <a:xfrm>
              <a:off x="2115731" y="1281036"/>
              <a:ext cx="2241029" cy="2241029"/>
            </a:xfrm>
            <a:prstGeom prst="diamond">
              <a:avLst/>
            </a:prstGeom>
            <a:blipFill dpi="0" rotWithShape="1">
              <a:blip r:embed="rId2"/>
              <a:srcRect/>
              <a:stretch>
                <a:fillRect/>
              </a:stretch>
            </a:blipFill>
            <a:ln>
              <a:no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10CF9B"/>
                </a:solidFill>
                <a:effectLst/>
                <a:uLnTx/>
                <a:uFillTx/>
                <a:latin typeface="Calibri"/>
                <a:ea typeface="等线" panose="02010600030101010101" pitchFamily="2" charset="-122"/>
                <a:cs typeface="+mn-cs"/>
              </a:endParaRPr>
            </a:p>
          </p:txBody>
        </p:sp>
      </p:grpSp>
      <p:grpSp>
        <p:nvGrpSpPr>
          <p:cNvPr id="24" name="组合 23"/>
          <p:cNvGrpSpPr/>
          <p:nvPr/>
        </p:nvGrpSpPr>
        <p:grpSpPr>
          <a:xfrm>
            <a:off x="6633147" y="2072390"/>
            <a:ext cx="1026828" cy="839449"/>
            <a:chOff x="6633147" y="2072390"/>
            <a:chExt cx="1026828" cy="839449"/>
          </a:xfrm>
        </p:grpSpPr>
        <p:sp>
          <p:nvSpPr>
            <p:cNvPr id="18" name="菱形 17"/>
            <p:cNvSpPr/>
            <p:nvPr/>
          </p:nvSpPr>
          <p:spPr>
            <a:xfrm>
              <a:off x="6633147" y="2072390"/>
              <a:ext cx="839449" cy="839449"/>
            </a:xfrm>
            <a:prstGeom prst="diamond">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10CF9B"/>
                </a:solidFill>
                <a:effectLst/>
                <a:uLnTx/>
                <a:uFillTx/>
                <a:latin typeface="Calibri"/>
                <a:ea typeface="等线" panose="02010600030101010101" pitchFamily="2" charset="-122"/>
                <a:cs typeface="+mn-cs"/>
              </a:endParaRPr>
            </a:p>
          </p:txBody>
        </p:sp>
        <p:sp>
          <p:nvSpPr>
            <p:cNvPr id="23" name="文本框 22"/>
            <p:cNvSpPr txBox="1"/>
            <p:nvPr/>
          </p:nvSpPr>
          <p:spPr>
            <a:xfrm>
              <a:off x="6745575" y="2230504"/>
              <a:ext cx="914400" cy="5232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8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01</a:t>
              </a:r>
              <a:endParaRPr kumimoji="0" lang="zh-CN" altLang="en-US" sz="2800" b="1"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grpSp>
      <p:sp>
        <p:nvSpPr>
          <p:cNvPr id="3" name="文本框 2">
            <a:extLst>
              <a:ext uri="{FF2B5EF4-FFF2-40B4-BE49-F238E27FC236}">
                <a16:creationId xmlns:a16="http://schemas.microsoft.com/office/drawing/2014/main" id="{EE7552AC-59F9-7EC0-F4DF-A3383FE4F0AD}"/>
              </a:ext>
            </a:extLst>
          </p:cNvPr>
          <p:cNvSpPr txBox="1"/>
          <p:nvPr/>
        </p:nvSpPr>
        <p:spPr>
          <a:xfrm>
            <a:off x="4466935" y="2017036"/>
            <a:ext cx="2144284"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4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rPr>
              <a:t>Company introduction</a:t>
            </a:r>
            <a:endParaRPr kumimoji="0" lang="zh-CN" altLang="en-US" sz="24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1055235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37" presetClass="entr" presetSubtype="0" fill="hold" nodeType="withEffect">
                                  <p:stCondLst>
                                    <p:cond delay="50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900" decel="100000" fill="hold"/>
                                        <p:tgtEl>
                                          <p:spTgt spid="10"/>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par>
                          <p:cTn id="16" fill="hold">
                            <p:stCondLst>
                              <p:cond delay="1000"/>
                            </p:stCondLst>
                            <p:childTnLst>
                              <p:par>
                                <p:cTn id="17" presetID="22" presetClass="entr" presetSubtype="8"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left)">
                                      <p:cBhvr>
                                        <p:cTn id="19" dur="500"/>
                                        <p:tgtEl>
                                          <p:spTgt spid="20"/>
                                        </p:tgtEl>
                                      </p:cBhvr>
                                    </p:animEffect>
                                  </p:childTnLst>
                                </p:cTn>
                              </p:par>
                              <p:par>
                                <p:cTn id="20" presetID="22" presetClass="entr" presetSubtype="8"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left)">
                                      <p:cBhvr>
                                        <p:cTn id="22" dur="500"/>
                                        <p:tgtEl>
                                          <p:spTgt spid="22"/>
                                        </p:tgtEl>
                                      </p:cBhvr>
                                    </p:animEffect>
                                  </p:childTnLst>
                                </p:cTn>
                              </p:par>
                            </p:childTnLst>
                          </p:cTn>
                        </p:par>
                        <p:par>
                          <p:cTn id="23" fill="hold">
                            <p:stCondLst>
                              <p:cond delay="1500"/>
                            </p:stCondLst>
                            <p:childTnLst>
                              <p:par>
                                <p:cTn id="24" presetID="53" presetClass="entr" presetSubtype="16" fill="hold" nodeType="afterEffect">
                                  <p:stCondLst>
                                    <p:cond delay="0"/>
                                  </p:stCondLst>
                                  <p:childTnLst>
                                    <p:set>
                                      <p:cBhvr>
                                        <p:cTn id="25" dur="1" fill="hold">
                                          <p:stCondLst>
                                            <p:cond delay="0"/>
                                          </p:stCondLst>
                                        </p:cTn>
                                        <p:tgtEl>
                                          <p:spTgt spid="24"/>
                                        </p:tgtEl>
                                        <p:attrNameLst>
                                          <p:attrName>style.visibility</p:attrName>
                                        </p:attrNameLst>
                                      </p:cBhvr>
                                      <p:to>
                                        <p:strVal val="visible"/>
                                      </p:to>
                                    </p:set>
                                    <p:anim calcmode="lin" valueType="num">
                                      <p:cBhvr>
                                        <p:cTn id="26" dur="500" fill="hold"/>
                                        <p:tgtEl>
                                          <p:spTgt spid="24"/>
                                        </p:tgtEl>
                                        <p:attrNameLst>
                                          <p:attrName>ppt_w</p:attrName>
                                        </p:attrNameLst>
                                      </p:cBhvr>
                                      <p:tavLst>
                                        <p:tav tm="0">
                                          <p:val>
                                            <p:fltVal val="0"/>
                                          </p:val>
                                        </p:tav>
                                        <p:tav tm="100000">
                                          <p:val>
                                            <p:strVal val="#ppt_w"/>
                                          </p:val>
                                        </p:tav>
                                      </p:tavLst>
                                    </p:anim>
                                    <p:anim calcmode="lin" valueType="num">
                                      <p:cBhvr>
                                        <p:cTn id="27" dur="500" fill="hold"/>
                                        <p:tgtEl>
                                          <p:spTgt spid="24"/>
                                        </p:tgtEl>
                                        <p:attrNameLst>
                                          <p:attrName>ppt_h</p:attrName>
                                        </p:attrNameLst>
                                      </p:cBhvr>
                                      <p:tavLst>
                                        <p:tav tm="0">
                                          <p:val>
                                            <p:fltVal val="0"/>
                                          </p:val>
                                        </p:tav>
                                        <p:tav tm="100000">
                                          <p:val>
                                            <p:strVal val="#ppt_h"/>
                                          </p:val>
                                        </p:tav>
                                      </p:tavLst>
                                    </p:anim>
                                    <p:animEffect transition="in" filter="fade">
                                      <p:cBhvr>
                                        <p:cTn id="28"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4831080"/>
            <a:ext cx="9144000" cy="31242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8481060" y="4802624"/>
            <a:ext cx="541020" cy="369332"/>
          </a:xfrm>
          <a:prstGeom prst="rect">
            <a:avLst/>
          </a:prstGeom>
          <a:noFill/>
        </p:spPr>
        <p:txBody>
          <a:bodyPr wrap="square" rtlCol="0">
            <a:spAutoFit/>
          </a:bodyPr>
          <a:lstStyle/>
          <a:p>
            <a:r>
              <a:rPr lang="en-US" altLang="zh-CN" dirty="0">
                <a:solidFill>
                  <a:schemeClr val="bg1"/>
                </a:solidFill>
                <a:latin typeface="微软雅黑" pitchFamily="34" charset="-122"/>
                <a:ea typeface="微软雅黑" pitchFamily="34" charset="-122"/>
              </a:rPr>
              <a:t>-4-</a:t>
            </a:r>
            <a:endParaRPr lang="zh-CN" altLang="en-US" dirty="0">
              <a:solidFill>
                <a:schemeClr val="bg1"/>
              </a:solidFill>
              <a:latin typeface="微软雅黑" pitchFamily="34" charset="-122"/>
              <a:ea typeface="微软雅黑" pitchFamily="34" charset="-122"/>
            </a:endParaRPr>
          </a:p>
        </p:txBody>
      </p:sp>
      <p:sp>
        <p:nvSpPr>
          <p:cNvPr id="13" name="任意多边形: 形状 12"/>
          <p:cNvSpPr/>
          <p:nvPr/>
        </p:nvSpPr>
        <p:spPr>
          <a:xfrm>
            <a:off x="278131" y="1105505"/>
            <a:ext cx="8865869" cy="3657600"/>
          </a:xfrm>
          <a:custGeom>
            <a:avLst/>
            <a:gdLst>
              <a:gd name="connsiteX0" fmla="*/ 2000250 w 5362575"/>
              <a:gd name="connsiteY0" fmla="*/ 0 h 3657600"/>
              <a:gd name="connsiteX1" fmla="*/ 5362575 w 5362575"/>
              <a:gd name="connsiteY1" fmla="*/ 0 h 3657600"/>
              <a:gd name="connsiteX2" fmla="*/ 5362575 w 5362575"/>
              <a:gd name="connsiteY2" fmla="*/ 3657600 h 3657600"/>
              <a:gd name="connsiteX3" fmla="*/ 0 w 5362575"/>
              <a:gd name="connsiteY3" fmla="*/ 3657600 h 3657600"/>
              <a:gd name="connsiteX4" fmla="*/ 2000250 w 5362575"/>
              <a:gd name="connsiteY4" fmla="*/ 0 h 365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575" h="3657600">
                <a:moveTo>
                  <a:pt x="2000250" y="0"/>
                </a:moveTo>
                <a:lnTo>
                  <a:pt x="5362575" y="0"/>
                </a:lnTo>
                <a:lnTo>
                  <a:pt x="5362575" y="3657600"/>
                </a:lnTo>
                <a:lnTo>
                  <a:pt x="0" y="3657600"/>
                </a:lnTo>
                <a:lnTo>
                  <a:pt x="2000250" y="0"/>
                </a:lnTo>
                <a:close/>
              </a:path>
            </a:pathLst>
          </a:cu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Rectangle 25"/>
          <p:cNvSpPr/>
          <p:nvPr/>
        </p:nvSpPr>
        <p:spPr>
          <a:xfrm>
            <a:off x="3214220" y="1286285"/>
            <a:ext cx="5929780" cy="3293335"/>
          </a:xfrm>
          <a:prstGeom prst="rect">
            <a:avLst/>
          </a:prstGeom>
        </p:spPr>
        <p:txBody>
          <a:bodyPr wrap="square" lIns="144000" rIns="144000">
            <a:noAutofit/>
          </a:bodyPr>
          <a:lstStyle/>
          <a:p>
            <a:pPr fontAlgn="ctr"/>
            <a:r>
              <a:rPr lang="en-US" dirty="0">
                <a:solidFill>
                  <a:schemeClr val="bg1"/>
                </a:solidFill>
                <a:latin typeface="微软雅黑" pitchFamily="34" charset="-122"/>
                <a:ea typeface="微软雅黑" pitchFamily="34" charset="-122"/>
              </a:rPr>
              <a:t>    China Food Co., Ltd. is mainly engaged in beverages, alcohol, candies and small packaging edible oil business in China, and is committed to providing nutritious, healthy, delicious and high-quality food for Chinese consumers. </a:t>
            </a:r>
          </a:p>
          <a:p>
            <a:pPr fontAlgn="ctr"/>
            <a:r>
              <a:rPr lang="en-US" dirty="0">
                <a:solidFill>
                  <a:schemeClr val="bg1"/>
                </a:solidFill>
                <a:latin typeface="微软雅黑" pitchFamily="34" charset="-122"/>
                <a:ea typeface="微软雅黑" pitchFamily="34" charset="-122"/>
              </a:rPr>
              <a:t>    The company occupies a leading position in China's wine, small package edible oil, candy and other industries. </a:t>
            </a:r>
          </a:p>
          <a:p>
            <a:pPr fontAlgn="ctr"/>
            <a:r>
              <a:rPr lang="en-US" dirty="0">
                <a:solidFill>
                  <a:schemeClr val="bg1"/>
                </a:solidFill>
                <a:latin typeface="微软雅黑" pitchFamily="34" charset="-122"/>
                <a:ea typeface="微软雅黑" pitchFamily="34" charset="-122"/>
              </a:rPr>
              <a:t>    Since its inception, the company has undergone a series of changes, which are analyzed in this report mainly using the McKinsey 7S model. </a:t>
            </a:r>
            <a:endParaRPr dirty="0">
              <a:solidFill>
                <a:schemeClr val="bg1"/>
              </a:solidFill>
              <a:latin typeface="微软雅黑" pitchFamily="34" charset="-122"/>
              <a:ea typeface="微软雅黑" pitchFamily="34" charset="-122"/>
            </a:endParaRPr>
          </a:p>
        </p:txBody>
      </p:sp>
      <p:sp>
        <p:nvSpPr>
          <p:cNvPr id="2" name="文本框 1">
            <a:extLst>
              <a:ext uri="{FF2B5EF4-FFF2-40B4-BE49-F238E27FC236}">
                <a16:creationId xmlns:a16="http://schemas.microsoft.com/office/drawing/2014/main" id="{47838C27-4F9C-6888-DDB0-DFDF558EC6B8}"/>
              </a:ext>
            </a:extLst>
          </p:cNvPr>
          <p:cNvSpPr txBox="1"/>
          <p:nvPr/>
        </p:nvSpPr>
        <p:spPr>
          <a:xfrm>
            <a:off x="169049" y="115261"/>
            <a:ext cx="3511603" cy="400110"/>
          </a:xfrm>
          <a:prstGeom prst="rect">
            <a:avLst/>
          </a:prstGeom>
          <a:noFill/>
        </p:spPr>
        <p:txBody>
          <a:bodyPr wrap="square" rtlCol="0">
            <a:spAutoFit/>
          </a:bodyPr>
          <a:lstStyle/>
          <a:p>
            <a:r>
              <a:rPr lang="en-US" altLang="zh-CN" sz="2000" b="1" dirty="0">
                <a:solidFill>
                  <a:schemeClr val="accent4"/>
                </a:solidFill>
                <a:latin typeface="微软雅黑" pitchFamily="34" charset="-122"/>
                <a:ea typeface="微软雅黑" pitchFamily="34" charset="-122"/>
              </a:rPr>
              <a:t>1. Company introduction</a:t>
            </a:r>
            <a:endParaRPr lang="zh-CN" altLang="en-US" sz="2000" b="1" dirty="0">
              <a:solidFill>
                <a:schemeClr val="accent4"/>
              </a:solidFill>
              <a:latin typeface="微软雅黑" pitchFamily="34" charset="-122"/>
              <a:ea typeface="微软雅黑" pitchFamily="34" charset="-12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down)">
                                      <p:cBhvr>
                                        <p:cTn id="11" dur="500"/>
                                        <p:tgtEl>
                                          <p:spTgt spid="13"/>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组合 21"/>
          <p:cNvGrpSpPr/>
          <p:nvPr/>
        </p:nvGrpSpPr>
        <p:grpSpPr>
          <a:xfrm>
            <a:off x="3072984" y="2983042"/>
            <a:ext cx="4003705" cy="709819"/>
            <a:chOff x="3072984" y="2983042"/>
            <a:chExt cx="4003705" cy="709819"/>
          </a:xfrm>
        </p:grpSpPr>
        <p:sp>
          <p:nvSpPr>
            <p:cNvPr id="17" name="任意多边形: 形状 16"/>
            <p:cNvSpPr/>
            <p:nvPr/>
          </p:nvSpPr>
          <p:spPr>
            <a:xfrm>
              <a:off x="3072984" y="2983043"/>
              <a:ext cx="3979888" cy="697043"/>
            </a:xfrm>
            <a:custGeom>
              <a:avLst/>
              <a:gdLst>
                <a:gd name="connsiteX0" fmla="*/ 0 w 3979888"/>
                <a:gd name="connsiteY0" fmla="*/ 697043 h 697043"/>
                <a:gd name="connsiteX1" fmla="*/ 3979888 w 3979888"/>
                <a:gd name="connsiteY1" fmla="*/ 697043 h 697043"/>
                <a:gd name="connsiteX2" fmla="*/ 3979888 w 3979888"/>
                <a:gd name="connsiteY2" fmla="*/ 0 h 697043"/>
              </a:gdLst>
              <a:ahLst/>
              <a:cxnLst>
                <a:cxn ang="0">
                  <a:pos x="connsiteX0" y="connsiteY0"/>
                </a:cxn>
                <a:cxn ang="0">
                  <a:pos x="connsiteX1" y="connsiteY1"/>
                </a:cxn>
                <a:cxn ang="0">
                  <a:pos x="connsiteX2" y="connsiteY2"/>
                </a:cxn>
              </a:cxnLst>
              <a:rect l="l" t="t" r="r" b="b"/>
              <a:pathLst>
                <a:path w="3979888" h="697043">
                  <a:moveTo>
                    <a:pt x="0" y="697043"/>
                  </a:moveTo>
                  <a:lnTo>
                    <a:pt x="3979888" y="697043"/>
                  </a:lnTo>
                  <a:lnTo>
                    <a:pt x="3979888" y="0"/>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solidFill>
              </a:endParaRPr>
            </a:p>
          </p:txBody>
        </p:sp>
        <p:sp>
          <p:nvSpPr>
            <p:cNvPr id="21" name="任意多边形: 形状 20"/>
            <p:cNvSpPr/>
            <p:nvPr/>
          </p:nvSpPr>
          <p:spPr>
            <a:xfrm>
              <a:off x="3096801" y="2983042"/>
              <a:ext cx="3979888" cy="709819"/>
            </a:xfrm>
            <a:custGeom>
              <a:avLst/>
              <a:gdLst>
                <a:gd name="connsiteX0" fmla="*/ 0 w 3979888"/>
                <a:gd name="connsiteY0" fmla="*/ 697043 h 697043"/>
                <a:gd name="connsiteX1" fmla="*/ 3979888 w 3979888"/>
                <a:gd name="connsiteY1" fmla="*/ 697043 h 697043"/>
                <a:gd name="connsiteX2" fmla="*/ 3979888 w 3979888"/>
                <a:gd name="connsiteY2" fmla="*/ 0 h 697043"/>
              </a:gdLst>
              <a:ahLst/>
              <a:cxnLst>
                <a:cxn ang="0">
                  <a:pos x="connsiteX0" y="connsiteY0"/>
                </a:cxn>
                <a:cxn ang="0">
                  <a:pos x="connsiteX1" y="connsiteY1"/>
                </a:cxn>
                <a:cxn ang="0">
                  <a:pos x="connsiteX2" y="connsiteY2"/>
                </a:cxn>
              </a:cxnLst>
              <a:rect l="l" t="t" r="r" b="b"/>
              <a:pathLst>
                <a:path w="3979888" h="697043">
                  <a:moveTo>
                    <a:pt x="0" y="697043"/>
                  </a:moveTo>
                  <a:lnTo>
                    <a:pt x="3979888" y="697043"/>
                  </a:lnTo>
                  <a:lnTo>
                    <a:pt x="3979888" y="0"/>
                  </a:lnTo>
                </a:path>
              </a:pathLst>
            </a:cu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solidFill>
              </a:endParaRPr>
            </a:p>
          </p:txBody>
        </p:sp>
      </p:grpSp>
      <p:grpSp>
        <p:nvGrpSpPr>
          <p:cNvPr id="20" name="组合 19"/>
          <p:cNvGrpSpPr/>
          <p:nvPr/>
        </p:nvGrpSpPr>
        <p:grpSpPr>
          <a:xfrm>
            <a:off x="3072984" y="1289154"/>
            <a:ext cx="3979888" cy="712033"/>
            <a:chOff x="3072984" y="1289154"/>
            <a:chExt cx="3979888" cy="712033"/>
          </a:xfrm>
        </p:grpSpPr>
        <p:sp>
          <p:nvSpPr>
            <p:cNvPr id="19" name="任意多边形: 形状 18"/>
            <p:cNvSpPr/>
            <p:nvPr/>
          </p:nvSpPr>
          <p:spPr>
            <a:xfrm>
              <a:off x="3094910" y="1305003"/>
              <a:ext cx="3937722" cy="696184"/>
            </a:xfrm>
            <a:custGeom>
              <a:avLst/>
              <a:gdLst>
                <a:gd name="connsiteX0" fmla="*/ 0 w 3979888"/>
                <a:gd name="connsiteY0" fmla="*/ 0 h 712033"/>
                <a:gd name="connsiteX1" fmla="*/ 3979888 w 3979888"/>
                <a:gd name="connsiteY1" fmla="*/ 0 h 712033"/>
                <a:gd name="connsiteX2" fmla="*/ 3979888 w 3979888"/>
                <a:gd name="connsiteY2" fmla="*/ 712033 h 712033"/>
              </a:gdLst>
              <a:ahLst/>
              <a:cxnLst>
                <a:cxn ang="0">
                  <a:pos x="connsiteX0" y="connsiteY0"/>
                </a:cxn>
                <a:cxn ang="0">
                  <a:pos x="connsiteX1" y="connsiteY1"/>
                </a:cxn>
                <a:cxn ang="0">
                  <a:pos x="connsiteX2" y="connsiteY2"/>
                </a:cxn>
              </a:cxnLst>
              <a:rect l="l" t="t" r="r" b="b"/>
              <a:pathLst>
                <a:path w="3979888" h="712033">
                  <a:moveTo>
                    <a:pt x="0" y="0"/>
                  </a:moveTo>
                  <a:lnTo>
                    <a:pt x="3979888" y="0"/>
                  </a:lnTo>
                  <a:lnTo>
                    <a:pt x="3979888" y="712033"/>
                  </a:lnTo>
                </a:path>
              </a:pathLst>
            </a:cu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solidFill>
              </a:endParaRPr>
            </a:p>
          </p:txBody>
        </p:sp>
        <p:sp>
          <p:nvSpPr>
            <p:cNvPr id="16" name="任意多边形: 形状 15"/>
            <p:cNvSpPr/>
            <p:nvPr/>
          </p:nvSpPr>
          <p:spPr>
            <a:xfrm>
              <a:off x="3072984" y="1289154"/>
              <a:ext cx="3979888" cy="712033"/>
            </a:xfrm>
            <a:custGeom>
              <a:avLst/>
              <a:gdLst>
                <a:gd name="connsiteX0" fmla="*/ 0 w 3979888"/>
                <a:gd name="connsiteY0" fmla="*/ 0 h 712033"/>
                <a:gd name="connsiteX1" fmla="*/ 3979888 w 3979888"/>
                <a:gd name="connsiteY1" fmla="*/ 0 h 712033"/>
                <a:gd name="connsiteX2" fmla="*/ 3979888 w 3979888"/>
                <a:gd name="connsiteY2" fmla="*/ 712033 h 712033"/>
              </a:gdLst>
              <a:ahLst/>
              <a:cxnLst>
                <a:cxn ang="0">
                  <a:pos x="connsiteX0" y="connsiteY0"/>
                </a:cxn>
                <a:cxn ang="0">
                  <a:pos x="connsiteX1" y="connsiteY1"/>
                </a:cxn>
                <a:cxn ang="0">
                  <a:pos x="connsiteX2" y="connsiteY2"/>
                </a:cxn>
              </a:cxnLst>
              <a:rect l="l" t="t" r="r" b="b"/>
              <a:pathLst>
                <a:path w="3979888" h="712033">
                  <a:moveTo>
                    <a:pt x="0" y="0"/>
                  </a:moveTo>
                  <a:lnTo>
                    <a:pt x="3979888" y="0"/>
                  </a:lnTo>
                  <a:lnTo>
                    <a:pt x="3979888" y="712033"/>
                  </a:lnTo>
                </a:path>
              </a:pathLst>
            </a:cu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chemeClr val="accent4"/>
                </a:solidFill>
              </a:endParaRPr>
            </a:p>
          </p:txBody>
        </p:sp>
      </p:grpSp>
      <p:sp>
        <p:nvSpPr>
          <p:cNvPr id="4" name="菱形 3"/>
          <p:cNvSpPr/>
          <p:nvPr/>
        </p:nvSpPr>
        <p:spPr>
          <a:xfrm>
            <a:off x="1263267" y="1066424"/>
            <a:ext cx="2548949" cy="2548949"/>
          </a:xfrm>
          <a:prstGeom prst="diamond">
            <a:avLst/>
          </a:prstGeom>
          <a:solidFill>
            <a:schemeClr val="accent4"/>
          </a:solidFill>
          <a:ln w="22225">
            <a:gradFill flip="none" rotWithShape="1">
              <a:gsLst>
                <a:gs pos="0">
                  <a:schemeClr val="bg1">
                    <a:lumMod val="75000"/>
                  </a:schemeClr>
                </a:gs>
                <a:gs pos="100000">
                  <a:schemeClr val="bg1"/>
                </a:gs>
              </a:gsLst>
              <a:lin ang="8100000" scaled="1"/>
              <a:tileRect/>
            </a:grad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solidFill>
            </a:endParaRPr>
          </a:p>
        </p:txBody>
      </p:sp>
      <p:grpSp>
        <p:nvGrpSpPr>
          <p:cNvPr id="10" name="组合 9"/>
          <p:cNvGrpSpPr/>
          <p:nvPr/>
        </p:nvGrpSpPr>
        <p:grpSpPr>
          <a:xfrm>
            <a:off x="472038" y="903696"/>
            <a:ext cx="2821145" cy="2821145"/>
            <a:chOff x="1825674" y="973116"/>
            <a:chExt cx="2821145" cy="2821145"/>
          </a:xfrm>
        </p:grpSpPr>
        <p:sp>
          <p:nvSpPr>
            <p:cNvPr id="6" name="菱形 5"/>
            <p:cNvSpPr/>
            <p:nvPr/>
          </p:nvSpPr>
          <p:spPr>
            <a:xfrm>
              <a:off x="1825674" y="973116"/>
              <a:ext cx="2821145" cy="2821145"/>
            </a:xfrm>
            <a:prstGeom prst="diamond">
              <a:avLst/>
            </a:prstGeom>
            <a:solidFill>
              <a:schemeClr val="bg1"/>
            </a:solidFill>
            <a:ln>
              <a:noFill/>
            </a:ln>
            <a:effectLst>
              <a:outerShdw blurRad="50800" dist="38100" dir="8100000" algn="tr" rotWithShape="0">
                <a:prstClr val="black">
                  <a:alpha val="40000"/>
                </a:prstClr>
              </a:outerShdw>
            </a:effectLst>
            <a:scene3d>
              <a:camera prst="orthographicFront"/>
              <a:lightRig rig="threePt" dir="t">
                <a:rot lat="0" lon="0" rev="4800000"/>
              </a:lightRig>
            </a:scene3d>
            <a:sp3d>
              <a:bevelT w="38100" h="127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solidFill>
              </a:endParaRPr>
            </a:p>
          </p:txBody>
        </p:sp>
        <p:sp>
          <p:nvSpPr>
            <p:cNvPr id="8" name="菱形 7"/>
            <p:cNvSpPr/>
            <p:nvPr/>
          </p:nvSpPr>
          <p:spPr>
            <a:xfrm>
              <a:off x="2155474" y="1289805"/>
              <a:ext cx="2241029" cy="2241029"/>
            </a:xfrm>
            <a:prstGeom prst="diamond">
              <a:avLst/>
            </a:prstGeom>
            <a:blipFill dpi="0" rotWithShape="1">
              <a:blip r:embed="rId2"/>
              <a:srcRect/>
              <a:stretch>
                <a:fillRect/>
              </a:stretch>
            </a:blipFill>
            <a:ln>
              <a:noFill/>
            </a:ln>
            <a:effectLst>
              <a:innerShdw blurRad="63500" dist="508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solidFill>
              </a:endParaRPr>
            </a:p>
          </p:txBody>
        </p:sp>
      </p:grpSp>
      <p:grpSp>
        <p:nvGrpSpPr>
          <p:cNvPr id="24" name="组合 23"/>
          <p:cNvGrpSpPr/>
          <p:nvPr/>
        </p:nvGrpSpPr>
        <p:grpSpPr>
          <a:xfrm>
            <a:off x="6633147" y="2072390"/>
            <a:ext cx="1026828" cy="839449"/>
            <a:chOff x="6633147" y="2072390"/>
            <a:chExt cx="1026828" cy="839449"/>
          </a:xfrm>
        </p:grpSpPr>
        <p:sp>
          <p:nvSpPr>
            <p:cNvPr id="18" name="菱形 17"/>
            <p:cNvSpPr/>
            <p:nvPr/>
          </p:nvSpPr>
          <p:spPr>
            <a:xfrm>
              <a:off x="6633147" y="2072390"/>
              <a:ext cx="839449" cy="839449"/>
            </a:xfrm>
            <a:prstGeom prst="diamond">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accent4"/>
                </a:solidFill>
              </a:endParaRPr>
            </a:p>
          </p:txBody>
        </p:sp>
        <p:sp>
          <p:nvSpPr>
            <p:cNvPr id="23" name="文本框 22"/>
            <p:cNvSpPr txBox="1"/>
            <p:nvPr/>
          </p:nvSpPr>
          <p:spPr>
            <a:xfrm>
              <a:off x="6745575" y="2230504"/>
              <a:ext cx="914400" cy="523220"/>
            </a:xfrm>
            <a:prstGeom prst="rect">
              <a:avLst/>
            </a:prstGeom>
            <a:noFill/>
          </p:spPr>
          <p:txBody>
            <a:bodyPr wrap="square" rtlCol="0">
              <a:spAutoFit/>
            </a:bodyPr>
            <a:lstStyle/>
            <a:p>
              <a:r>
                <a:rPr lang="en-US" altLang="zh-CN" sz="2800" b="1" dirty="0">
                  <a:solidFill>
                    <a:schemeClr val="bg1"/>
                  </a:solidFill>
                  <a:latin typeface="微软雅黑" pitchFamily="34" charset="-122"/>
                  <a:ea typeface="微软雅黑" pitchFamily="34" charset="-122"/>
                </a:rPr>
                <a:t>02</a:t>
              </a:r>
              <a:endParaRPr lang="zh-CN" altLang="en-US" sz="2800" b="1" dirty="0">
                <a:solidFill>
                  <a:schemeClr val="bg1"/>
                </a:solidFill>
                <a:latin typeface="微软雅黑" pitchFamily="34" charset="-122"/>
                <a:ea typeface="微软雅黑" pitchFamily="34" charset="-122"/>
              </a:endParaRPr>
            </a:p>
          </p:txBody>
        </p:sp>
      </p:grpSp>
      <p:sp>
        <p:nvSpPr>
          <p:cNvPr id="3" name="文本框 2">
            <a:extLst>
              <a:ext uri="{FF2B5EF4-FFF2-40B4-BE49-F238E27FC236}">
                <a16:creationId xmlns:a16="http://schemas.microsoft.com/office/drawing/2014/main" id="{EE7552AC-59F9-7EC0-F4DF-A3383FE4F0AD}"/>
              </a:ext>
            </a:extLst>
          </p:cNvPr>
          <p:cNvSpPr txBox="1"/>
          <p:nvPr/>
        </p:nvSpPr>
        <p:spPr>
          <a:xfrm>
            <a:off x="3823477" y="1522422"/>
            <a:ext cx="2753456" cy="1938992"/>
          </a:xfrm>
          <a:prstGeom prst="rect">
            <a:avLst/>
          </a:prstGeom>
          <a:noFill/>
        </p:spPr>
        <p:txBody>
          <a:bodyPr wrap="square" rtlCol="0">
            <a:spAutoFit/>
          </a:bodyPr>
          <a:lstStyle/>
          <a:p>
            <a:r>
              <a:rPr lang="en-US" altLang="zh-CN" sz="2400" b="1" dirty="0">
                <a:solidFill>
                  <a:schemeClr val="accent4"/>
                </a:solidFill>
                <a:latin typeface="微软雅黑" pitchFamily="34" charset="-122"/>
                <a:ea typeface="微软雅黑" pitchFamily="34" charset="-122"/>
              </a:rPr>
              <a:t>Research on the company's change based on McKinsey's 7S model</a:t>
            </a:r>
            <a:endParaRPr lang="zh-CN" altLang="en-US" sz="2400" b="1" dirty="0">
              <a:solidFill>
                <a:schemeClr val="accent4"/>
              </a:solidFill>
              <a:latin typeface="微软雅黑" pitchFamily="34" charset="-122"/>
              <a:ea typeface="微软雅黑" pitchFamily="34" charset="-122"/>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37" presetClass="entr" presetSubtype="0" fill="hold" nodeType="withEffect">
                                  <p:stCondLst>
                                    <p:cond delay="50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900" decel="100000" fill="hold"/>
                                        <p:tgtEl>
                                          <p:spTgt spid="10"/>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childTnLst>
                          </p:cTn>
                        </p:par>
                        <p:par>
                          <p:cTn id="16" fill="hold">
                            <p:stCondLst>
                              <p:cond delay="1000"/>
                            </p:stCondLst>
                            <p:childTnLst>
                              <p:par>
                                <p:cTn id="17" presetID="22" presetClass="entr" presetSubtype="8"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left)">
                                      <p:cBhvr>
                                        <p:cTn id="19" dur="500"/>
                                        <p:tgtEl>
                                          <p:spTgt spid="20"/>
                                        </p:tgtEl>
                                      </p:cBhvr>
                                    </p:animEffect>
                                  </p:childTnLst>
                                </p:cTn>
                              </p:par>
                              <p:par>
                                <p:cTn id="20" presetID="22" presetClass="entr" presetSubtype="8" fill="hold" nodeType="with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left)">
                                      <p:cBhvr>
                                        <p:cTn id="22" dur="500"/>
                                        <p:tgtEl>
                                          <p:spTgt spid="22"/>
                                        </p:tgtEl>
                                      </p:cBhvr>
                                    </p:animEffect>
                                  </p:childTnLst>
                                </p:cTn>
                              </p:par>
                            </p:childTnLst>
                          </p:cTn>
                        </p:par>
                        <p:par>
                          <p:cTn id="23" fill="hold">
                            <p:stCondLst>
                              <p:cond delay="1500"/>
                            </p:stCondLst>
                            <p:childTnLst>
                              <p:par>
                                <p:cTn id="24" presetID="53" presetClass="entr" presetSubtype="16" fill="hold" nodeType="afterEffect">
                                  <p:stCondLst>
                                    <p:cond delay="0"/>
                                  </p:stCondLst>
                                  <p:childTnLst>
                                    <p:set>
                                      <p:cBhvr>
                                        <p:cTn id="25" dur="1" fill="hold">
                                          <p:stCondLst>
                                            <p:cond delay="0"/>
                                          </p:stCondLst>
                                        </p:cTn>
                                        <p:tgtEl>
                                          <p:spTgt spid="24"/>
                                        </p:tgtEl>
                                        <p:attrNameLst>
                                          <p:attrName>style.visibility</p:attrName>
                                        </p:attrNameLst>
                                      </p:cBhvr>
                                      <p:to>
                                        <p:strVal val="visible"/>
                                      </p:to>
                                    </p:set>
                                    <p:anim calcmode="lin" valueType="num">
                                      <p:cBhvr>
                                        <p:cTn id="26" dur="500" fill="hold"/>
                                        <p:tgtEl>
                                          <p:spTgt spid="24"/>
                                        </p:tgtEl>
                                        <p:attrNameLst>
                                          <p:attrName>ppt_w</p:attrName>
                                        </p:attrNameLst>
                                      </p:cBhvr>
                                      <p:tavLst>
                                        <p:tav tm="0">
                                          <p:val>
                                            <p:fltVal val="0"/>
                                          </p:val>
                                        </p:tav>
                                        <p:tav tm="100000">
                                          <p:val>
                                            <p:strVal val="#ppt_w"/>
                                          </p:val>
                                        </p:tav>
                                      </p:tavLst>
                                    </p:anim>
                                    <p:anim calcmode="lin" valueType="num">
                                      <p:cBhvr>
                                        <p:cTn id="27" dur="500" fill="hold"/>
                                        <p:tgtEl>
                                          <p:spTgt spid="24"/>
                                        </p:tgtEl>
                                        <p:attrNameLst>
                                          <p:attrName>ppt_h</p:attrName>
                                        </p:attrNameLst>
                                      </p:cBhvr>
                                      <p:tavLst>
                                        <p:tav tm="0">
                                          <p:val>
                                            <p:fltVal val="0"/>
                                          </p:val>
                                        </p:tav>
                                        <p:tav tm="100000">
                                          <p:val>
                                            <p:strVal val="#ppt_h"/>
                                          </p:val>
                                        </p:tav>
                                      </p:tavLst>
                                    </p:anim>
                                    <p:animEffect transition="in" filter="fade">
                                      <p:cBhvr>
                                        <p:cTn id="28"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5143500"/>
            <a:ext cx="9144000" cy="31242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278131" y="705395"/>
            <a:ext cx="2343149" cy="400110"/>
          </a:xfrm>
          <a:prstGeom prst="rect">
            <a:avLst/>
          </a:prstGeom>
          <a:noFill/>
        </p:spPr>
        <p:txBody>
          <a:bodyPr wrap="square" rtlCol="0">
            <a:spAutoFit/>
          </a:bodyPr>
          <a:lstStyle/>
          <a:p>
            <a:r>
              <a:rPr lang="en-US" altLang="zh-CN" sz="2000" b="1" dirty="0">
                <a:solidFill>
                  <a:schemeClr val="accent4"/>
                </a:solidFill>
                <a:latin typeface="微软雅黑" pitchFamily="34" charset="-122"/>
                <a:ea typeface="微软雅黑" pitchFamily="34" charset="-122"/>
              </a:rPr>
              <a:t>2. 1 Strategy</a:t>
            </a:r>
            <a:endParaRPr lang="zh-CN" altLang="en-US" sz="2000" b="1" dirty="0">
              <a:solidFill>
                <a:schemeClr val="accent4"/>
              </a:solidFill>
              <a:latin typeface="微软雅黑" pitchFamily="34" charset="-122"/>
              <a:ea typeface="微软雅黑" pitchFamily="34" charset="-122"/>
            </a:endParaRPr>
          </a:p>
        </p:txBody>
      </p:sp>
      <p:sp>
        <p:nvSpPr>
          <p:cNvPr id="2" name="矩形 1"/>
          <p:cNvSpPr/>
          <p:nvPr/>
        </p:nvSpPr>
        <p:spPr>
          <a:xfrm>
            <a:off x="0" y="1323974"/>
            <a:ext cx="9144000" cy="366331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 name="矩形 4"/>
          <p:cNvSpPr/>
          <p:nvPr/>
        </p:nvSpPr>
        <p:spPr>
          <a:xfrm>
            <a:off x="4056971" y="1323975"/>
            <a:ext cx="457200" cy="36633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Rectangle 25"/>
          <p:cNvSpPr/>
          <p:nvPr/>
        </p:nvSpPr>
        <p:spPr>
          <a:xfrm>
            <a:off x="4704081" y="2009264"/>
            <a:ext cx="4317999" cy="1740704"/>
          </a:xfrm>
          <a:prstGeom prst="rect">
            <a:avLst/>
          </a:prstGeom>
        </p:spPr>
        <p:txBody>
          <a:bodyPr wrap="square" lIns="144000" rIns="144000">
            <a:noAutofit/>
          </a:bodyPr>
          <a:lstStyle/>
          <a:p>
            <a:pPr fontAlgn="ctr"/>
            <a:r>
              <a:rPr lang="en-US" sz="1400" dirty="0">
                <a:solidFill>
                  <a:schemeClr val="bg1"/>
                </a:solidFill>
                <a:latin typeface="微软雅黑" pitchFamily="34" charset="-122"/>
                <a:ea typeface="微软雅黑" pitchFamily="34" charset="-122"/>
              </a:rPr>
              <a:t>The company uses the SWOT model to analyze the internal and external environment and opportunities and challenges, and strengthen the company's strategic feasibility. </a:t>
            </a:r>
            <a:endParaRPr sz="1400" dirty="0">
              <a:solidFill>
                <a:schemeClr val="bg1"/>
              </a:solidFill>
              <a:latin typeface="微软雅黑" pitchFamily="34" charset="-122"/>
              <a:ea typeface="微软雅黑" pitchFamily="34" charset="-122"/>
            </a:endParaRPr>
          </a:p>
        </p:txBody>
      </p:sp>
      <p:sp>
        <p:nvSpPr>
          <p:cNvPr id="16" name="文本框 15">
            <a:extLst>
              <a:ext uri="{FF2B5EF4-FFF2-40B4-BE49-F238E27FC236}">
                <a16:creationId xmlns:a16="http://schemas.microsoft.com/office/drawing/2014/main" id="{32231CF8-2F5D-CE05-D8D1-E61B8CBDE441}"/>
              </a:ext>
            </a:extLst>
          </p:cNvPr>
          <p:cNvSpPr txBox="1"/>
          <p:nvPr/>
        </p:nvSpPr>
        <p:spPr>
          <a:xfrm>
            <a:off x="198783" y="1959691"/>
            <a:ext cx="3736268" cy="2585323"/>
          </a:xfrm>
          <a:prstGeom prst="rect">
            <a:avLst/>
          </a:prstGeom>
          <a:noFill/>
        </p:spPr>
        <p:txBody>
          <a:bodyPr wrap="square" rtlCol="0">
            <a:spAutoFit/>
          </a:bodyPr>
          <a:lstStyle/>
          <a:p>
            <a:r>
              <a:rPr lang="en-US" altLang="zh-CN" dirty="0"/>
              <a:t>1.The characteristics of the company's food and beverage business were not obvious; </a:t>
            </a:r>
          </a:p>
          <a:p>
            <a:r>
              <a:rPr lang="en-US" altLang="zh-CN" dirty="0"/>
              <a:t>2.The food packaging business relies on cooperation with world-renowned food companies; </a:t>
            </a:r>
          </a:p>
          <a:p>
            <a:r>
              <a:rPr lang="en-US" altLang="zh-CN" dirty="0"/>
              <a:t>3.The logistics business is basically only for internal services, and there is not much room for expansion</a:t>
            </a:r>
            <a:endParaRPr lang="zh-CN" altLang="en-US" dirty="0"/>
          </a:p>
        </p:txBody>
      </p:sp>
      <p:sp>
        <p:nvSpPr>
          <p:cNvPr id="17" name="文本框 16">
            <a:extLst>
              <a:ext uri="{FF2B5EF4-FFF2-40B4-BE49-F238E27FC236}">
                <a16:creationId xmlns:a16="http://schemas.microsoft.com/office/drawing/2014/main" id="{C6422AF3-28D4-0DA3-7934-CD111B1A86D2}"/>
              </a:ext>
            </a:extLst>
          </p:cNvPr>
          <p:cNvSpPr txBox="1"/>
          <p:nvPr/>
        </p:nvSpPr>
        <p:spPr>
          <a:xfrm>
            <a:off x="66262" y="119270"/>
            <a:ext cx="9077738" cy="400110"/>
          </a:xfrm>
          <a:prstGeom prst="rect">
            <a:avLst/>
          </a:prstGeom>
          <a:noFill/>
        </p:spPr>
        <p:txBody>
          <a:bodyPr wrap="square" rtlCol="0">
            <a:spAutoFit/>
          </a:bodyPr>
          <a:lstStyle/>
          <a:p>
            <a:r>
              <a:rPr lang="en-US" altLang="zh-CN" sz="2000" b="1" dirty="0">
                <a:solidFill>
                  <a:schemeClr val="accent4"/>
                </a:solidFill>
                <a:latin typeface="微软雅黑" pitchFamily="34" charset="-122"/>
                <a:ea typeface="微软雅黑" pitchFamily="34" charset="-122"/>
              </a:rPr>
              <a:t>2. Research on the company's change based on McKinsey's 7S model</a:t>
            </a:r>
            <a:endParaRPr lang="zh-CN" altLang="en-US" sz="2000" b="1" dirty="0">
              <a:solidFill>
                <a:schemeClr val="accent4"/>
              </a:solidFill>
              <a:latin typeface="微软雅黑" pitchFamily="34" charset="-122"/>
              <a:ea typeface="微软雅黑" pitchFamily="34" charset="-122"/>
            </a:endParaRPr>
          </a:p>
        </p:txBody>
      </p:sp>
      <p:sp>
        <p:nvSpPr>
          <p:cNvPr id="20" name="文本框 19">
            <a:extLst>
              <a:ext uri="{FF2B5EF4-FFF2-40B4-BE49-F238E27FC236}">
                <a16:creationId xmlns:a16="http://schemas.microsoft.com/office/drawing/2014/main" id="{AE167B83-3D38-B3D5-8816-156465ECA39A}"/>
              </a:ext>
            </a:extLst>
          </p:cNvPr>
          <p:cNvSpPr txBox="1"/>
          <p:nvPr/>
        </p:nvSpPr>
        <p:spPr>
          <a:xfrm>
            <a:off x="278131" y="1483018"/>
            <a:ext cx="2926111" cy="369332"/>
          </a:xfrm>
          <a:prstGeom prst="rect">
            <a:avLst/>
          </a:prstGeom>
          <a:noFill/>
        </p:spPr>
        <p:txBody>
          <a:bodyPr wrap="square" rtlCol="0">
            <a:spAutoFit/>
          </a:bodyPr>
          <a:lstStyle/>
          <a:p>
            <a:pPr algn="ctr"/>
            <a:r>
              <a:rPr lang="en-US" altLang="zh-CN" dirty="0"/>
              <a:t>Before the change</a:t>
            </a:r>
            <a:endParaRPr lang="zh-CN" altLang="en-US" dirty="0"/>
          </a:p>
        </p:txBody>
      </p:sp>
      <p:sp>
        <p:nvSpPr>
          <p:cNvPr id="21" name="文本框 20">
            <a:extLst>
              <a:ext uri="{FF2B5EF4-FFF2-40B4-BE49-F238E27FC236}">
                <a16:creationId xmlns:a16="http://schemas.microsoft.com/office/drawing/2014/main" id="{3427C130-2C25-4E9E-82FC-EB4D2ABFFD43}"/>
              </a:ext>
            </a:extLst>
          </p:cNvPr>
          <p:cNvSpPr txBox="1"/>
          <p:nvPr/>
        </p:nvSpPr>
        <p:spPr>
          <a:xfrm>
            <a:off x="4787780" y="1592252"/>
            <a:ext cx="3857385" cy="307777"/>
          </a:xfrm>
          <a:prstGeom prst="rect">
            <a:avLst/>
          </a:prstGeom>
          <a:noFill/>
        </p:spPr>
        <p:txBody>
          <a:bodyPr wrap="square" rtlCol="0">
            <a:spAutoFit/>
          </a:bodyPr>
          <a:lstStyle/>
          <a:p>
            <a:pPr algn="ctr"/>
            <a:r>
              <a:rPr lang="en-US" altLang="zh-CN" sz="1400" dirty="0">
                <a:solidFill>
                  <a:schemeClr val="bg1"/>
                </a:solidFill>
                <a:latin typeface="微软雅黑" pitchFamily="34" charset="-122"/>
                <a:ea typeface="微软雅黑" pitchFamily="34" charset="-122"/>
              </a:rPr>
              <a:t>In the reform</a:t>
            </a:r>
            <a:endParaRPr lang="zh-CN"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4831080"/>
            <a:ext cx="9144000" cy="3124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1" name="文本框 10"/>
          <p:cNvSpPr txBox="1"/>
          <p:nvPr/>
        </p:nvSpPr>
        <p:spPr>
          <a:xfrm>
            <a:off x="298009" y="731899"/>
            <a:ext cx="2343149" cy="400110"/>
          </a:xfrm>
          <a:prstGeom prst="rect">
            <a:avLst/>
          </a:prstGeom>
          <a:noFill/>
        </p:spPr>
        <p:txBody>
          <a:bodyPr wrap="square" rtlCol="0">
            <a:spAutoFit/>
          </a:bodyPr>
          <a:lstStyle/>
          <a:p>
            <a:pPr lvl="0"/>
            <a:r>
              <a:rPr kumimoji="0" lang="en-US" altLang="zh-CN" sz="2000" b="1" i="0" u="none" strike="noStrike" kern="1200" cap="none" spc="0" normalizeH="0" baseline="0" noProof="0" dirty="0">
                <a:ln>
                  <a:noFill/>
                </a:ln>
                <a:solidFill>
                  <a:schemeClr val="accent2"/>
                </a:solidFill>
                <a:effectLst/>
                <a:uLnTx/>
                <a:uFillTx/>
                <a:latin typeface="微软雅黑" pitchFamily="34" charset="-122"/>
                <a:ea typeface="微软雅黑" pitchFamily="34" charset="-122"/>
                <a:cs typeface="+mn-cs"/>
              </a:rPr>
              <a:t>2. </a:t>
            </a:r>
            <a:r>
              <a:rPr lang="en-US" altLang="zh-CN" sz="2000" b="1" dirty="0">
                <a:solidFill>
                  <a:schemeClr val="accent2"/>
                </a:solidFill>
                <a:latin typeface="微软雅黑" pitchFamily="34" charset="-122"/>
                <a:ea typeface="微软雅黑" pitchFamily="34" charset="-122"/>
              </a:rPr>
              <a:t>2 Structure</a:t>
            </a:r>
            <a:endParaRPr kumimoji="0" lang="zh-CN" altLang="en-US" sz="2000" b="1" i="0" u="none" strike="noStrike" kern="1200" cap="none" spc="0" normalizeH="0" baseline="0" noProof="0" dirty="0">
              <a:ln>
                <a:noFill/>
              </a:ln>
              <a:solidFill>
                <a:schemeClr val="accent2"/>
              </a:solidFill>
              <a:effectLst/>
              <a:uLnTx/>
              <a:uFillTx/>
              <a:latin typeface="微软雅黑" pitchFamily="34" charset="-122"/>
              <a:ea typeface="微软雅黑" pitchFamily="34" charset="-122"/>
              <a:cs typeface="+mn-cs"/>
            </a:endParaRPr>
          </a:p>
        </p:txBody>
      </p:sp>
      <p:sp>
        <p:nvSpPr>
          <p:cNvPr id="2" name="矩形 1"/>
          <p:cNvSpPr/>
          <p:nvPr/>
        </p:nvSpPr>
        <p:spPr>
          <a:xfrm>
            <a:off x="0" y="1323975"/>
            <a:ext cx="9144000" cy="330517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FFFFFF"/>
              </a:solidFill>
              <a:effectLst/>
              <a:uLnTx/>
              <a:uFillTx/>
              <a:latin typeface="Calibri"/>
              <a:ea typeface="等线" panose="02010600030101010101" pitchFamily="2" charset="-122"/>
              <a:cs typeface="+mn-cs"/>
            </a:endParaRPr>
          </a:p>
        </p:txBody>
      </p:sp>
      <p:sp>
        <p:nvSpPr>
          <p:cNvPr id="5" name="矩形 4"/>
          <p:cNvSpPr/>
          <p:nvPr/>
        </p:nvSpPr>
        <p:spPr>
          <a:xfrm>
            <a:off x="4056971" y="1323975"/>
            <a:ext cx="457200" cy="33051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4" name="Rectangle 25"/>
          <p:cNvSpPr/>
          <p:nvPr/>
        </p:nvSpPr>
        <p:spPr>
          <a:xfrm>
            <a:off x="4704081" y="2382050"/>
            <a:ext cx="4317999" cy="1367918"/>
          </a:xfrm>
          <a:prstGeom prst="rect">
            <a:avLst/>
          </a:prstGeom>
        </p:spPr>
        <p:txBody>
          <a:bodyPr wrap="square" lIns="144000" rIns="144000">
            <a:noAutofit/>
          </a:bodyPr>
          <a:lstStyle/>
          <a:p>
            <a:pPr lvl="0" fontAlgn="ctr"/>
            <a:r>
              <a:rPr lang="en-US" sz="1400" dirty="0">
                <a:solidFill>
                  <a:srgbClr val="FFFFFF"/>
                </a:solidFill>
                <a:latin typeface="微软雅黑" pitchFamily="34" charset="-122"/>
                <a:ea typeface="微软雅黑" pitchFamily="34" charset="-122"/>
              </a:rPr>
              <a:t>The company focused on strengthening the horizontal connection between functional departments and improving the level of cross-departmental collaboration.</a:t>
            </a:r>
            <a:endParaRPr kumimoji="0"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16" name="文本框 15">
            <a:extLst>
              <a:ext uri="{FF2B5EF4-FFF2-40B4-BE49-F238E27FC236}">
                <a16:creationId xmlns:a16="http://schemas.microsoft.com/office/drawing/2014/main" id="{32231CF8-2F5D-CE05-D8D1-E61B8CBDE441}"/>
              </a:ext>
            </a:extLst>
          </p:cNvPr>
          <p:cNvSpPr txBox="1"/>
          <p:nvPr/>
        </p:nvSpPr>
        <p:spPr>
          <a:xfrm>
            <a:off x="1" y="2271296"/>
            <a:ext cx="3995696" cy="203132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 The company adopted direct leadership from upper and lower departments, and although this organizational structure had clear responsibilities and unified command, it had problems such as slow response to external problems and lack of innovation.</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17" name="文本框 16">
            <a:extLst>
              <a:ext uri="{FF2B5EF4-FFF2-40B4-BE49-F238E27FC236}">
                <a16:creationId xmlns:a16="http://schemas.microsoft.com/office/drawing/2014/main" id="{C6422AF3-28D4-0DA3-7934-CD111B1A86D2}"/>
              </a:ext>
            </a:extLst>
          </p:cNvPr>
          <p:cNvSpPr txBox="1"/>
          <p:nvPr/>
        </p:nvSpPr>
        <p:spPr>
          <a:xfrm>
            <a:off x="66262" y="119270"/>
            <a:ext cx="9077738"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chemeClr val="accent2"/>
                </a:solidFill>
                <a:effectLst/>
                <a:uLnTx/>
                <a:uFillTx/>
                <a:latin typeface="微软雅黑" pitchFamily="34" charset="-122"/>
                <a:ea typeface="微软雅黑" pitchFamily="34" charset="-122"/>
                <a:cs typeface="+mn-cs"/>
              </a:rPr>
              <a:t>2. Research on the company's change based on McKinsey's 7S model</a:t>
            </a:r>
            <a:endParaRPr kumimoji="0" lang="zh-CN" altLang="en-US" sz="2000" b="1" i="0" u="none" strike="noStrike" kern="1200" cap="none" spc="0" normalizeH="0" baseline="0" noProof="0" dirty="0">
              <a:ln>
                <a:noFill/>
              </a:ln>
              <a:solidFill>
                <a:schemeClr val="accent2"/>
              </a:solidFill>
              <a:effectLst/>
              <a:uLnTx/>
              <a:uFillTx/>
              <a:latin typeface="微软雅黑" pitchFamily="34" charset="-122"/>
              <a:ea typeface="微软雅黑" pitchFamily="34" charset="-122"/>
              <a:cs typeface="+mn-cs"/>
            </a:endParaRPr>
          </a:p>
        </p:txBody>
      </p:sp>
      <p:sp>
        <p:nvSpPr>
          <p:cNvPr id="3" name="文本框 2">
            <a:extLst>
              <a:ext uri="{FF2B5EF4-FFF2-40B4-BE49-F238E27FC236}">
                <a16:creationId xmlns:a16="http://schemas.microsoft.com/office/drawing/2014/main" id="{9FFB58A8-670C-418D-8997-39E8CC3445DC}"/>
              </a:ext>
            </a:extLst>
          </p:cNvPr>
          <p:cNvSpPr txBox="1"/>
          <p:nvPr/>
        </p:nvSpPr>
        <p:spPr>
          <a:xfrm>
            <a:off x="298009" y="1583635"/>
            <a:ext cx="3213594" cy="369332"/>
          </a:xfrm>
          <a:prstGeom prst="rect">
            <a:avLst/>
          </a:prstGeom>
          <a:noFill/>
        </p:spPr>
        <p:txBody>
          <a:bodyPr wrap="square" rtlCol="0">
            <a:spAutoFit/>
          </a:bodyPr>
          <a:lstStyle/>
          <a:p>
            <a:pPr algn="ctr"/>
            <a:r>
              <a:rPr lang="en-US" altLang="zh-CN" dirty="0"/>
              <a:t>Before the change</a:t>
            </a:r>
            <a:endParaRPr lang="zh-CN" altLang="en-US" dirty="0"/>
          </a:p>
        </p:txBody>
      </p:sp>
      <p:sp>
        <p:nvSpPr>
          <p:cNvPr id="6" name="文本框 5">
            <a:extLst>
              <a:ext uri="{FF2B5EF4-FFF2-40B4-BE49-F238E27FC236}">
                <a16:creationId xmlns:a16="http://schemas.microsoft.com/office/drawing/2014/main" id="{F869E2F8-A835-DF41-9256-73DAACF22E45}"/>
              </a:ext>
            </a:extLst>
          </p:cNvPr>
          <p:cNvSpPr txBox="1"/>
          <p:nvPr/>
        </p:nvSpPr>
        <p:spPr>
          <a:xfrm>
            <a:off x="5248195" y="1529123"/>
            <a:ext cx="3388659" cy="369332"/>
          </a:xfrm>
          <a:prstGeom prst="rect">
            <a:avLst/>
          </a:prstGeom>
          <a:noFill/>
        </p:spPr>
        <p:txBody>
          <a:bodyPr wrap="square" rtlCol="0">
            <a:spAutoFit/>
          </a:bodyPr>
          <a:lstStyle/>
          <a:p>
            <a:pPr algn="ctr"/>
            <a:r>
              <a:rPr lang="en-US" altLang="zh-CN" sz="1400" dirty="0">
                <a:solidFill>
                  <a:srgbClr val="FFFFFF"/>
                </a:solidFill>
                <a:latin typeface="微软雅黑" pitchFamily="34" charset="-122"/>
                <a:ea typeface="微软雅黑" pitchFamily="34" charset="-122"/>
              </a:rPr>
              <a:t>During</a:t>
            </a:r>
            <a:r>
              <a:rPr lang="en-US" altLang="zh-CN" dirty="0"/>
              <a:t> </a:t>
            </a:r>
            <a:r>
              <a:rPr lang="en-US" altLang="zh-CN" sz="1400" dirty="0">
                <a:solidFill>
                  <a:srgbClr val="FFFFFF"/>
                </a:solidFill>
                <a:latin typeface="微软雅黑" pitchFamily="34" charset="-122"/>
                <a:ea typeface="微软雅黑" pitchFamily="34" charset="-122"/>
              </a:rPr>
              <a:t>the reform</a:t>
            </a:r>
            <a:endParaRPr lang="zh-CN" altLang="en-US" sz="1400" dirty="0">
              <a:solidFill>
                <a:srgbClr val="FFFFFF"/>
              </a:solidFill>
              <a:latin typeface="微软雅黑" pitchFamily="34" charset="-122"/>
              <a:ea typeface="微软雅黑" pitchFamily="34" charset="-122"/>
            </a:endParaRPr>
          </a:p>
        </p:txBody>
      </p:sp>
    </p:spTree>
    <p:extLst>
      <p:ext uri="{BB962C8B-B14F-4D97-AF65-F5344CB8AC3E}">
        <p14:creationId xmlns:p14="http://schemas.microsoft.com/office/powerpoint/2010/main" val="30213357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5143500"/>
            <a:ext cx="9144000" cy="31242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1" name="文本框 10"/>
          <p:cNvSpPr txBox="1"/>
          <p:nvPr/>
        </p:nvSpPr>
        <p:spPr>
          <a:xfrm>
            <a:off x="278131" y="705395"/>
            <a:ext cx="2343149" cy="400110"/>
          </a:xfrm>
          <a:prstGeom prst="rect">
            <a:avLst/>
          </a:prstGeom>
          <a:noFill/>
        </p:spPr>
        <p:txBody>
          <a:bodyPr wrap="square" rtlCol="0">
            <a:spAutoFit/>
          </a:bodyPr>
          <a:lstStyle/>
          <a:p>
            <a:pPr lvl="0"/>
            <a:r>
              <a:rPr lang="en-US" altLang="zh-CN" sz="2000" b="1" dirty="0">
                <a:solidFill>
                  <a:srgbClr val="10CF9B"/>
                </a:solidFill>
                <a:latin typeface="微软雅黑" pitchFamily="34" charset="-122"/>
                <a:ea typeface="微软雅黑" pitchFamily="34" charset="-122"/>
              </a:rPr>
              <a:t>2.3 Systems</a:t>
            </a:r>
            <a:endParaRPr kumimoji="0" lang="zh-CN" altLang="en-US"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endParaRPr>
          </a:p>
        </p:txBody>
      </p:sp>
      <p:sp>
        <p:nvSpPr>
          <p:cNvPr id="2" name="矩形 1"/>
          <p:cNvSpPr/>
          <p:nvPr/>
        </p:nvSpPr>
        <p:spPr>
          <a:xfrm>
            <a:off x="0" y="1323974"/>
            <a:ext cx="9144000" cy="366331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FFFFFF"/>
              </a:solidFill>
              <a:effectLst/>
              <a:uLnTx/>
              <a:uFillTx/>
              <a:latin typeface="Calibri"/>
              <a:ea typeface="等线" panose="02010600030101010101" pitchFamily="2" charset="-122"/>
              <a:cs typeface="+mn-cs"/>
            </a:endParaRPr>
          </a:p>
        </p:txBody>
      </p:sp>
      <p:sp>
        <p:nvSpPr>
          <p:cNvPr id="5" name="矩形 4"/>
          <p:cNvSpPr/>
          <p:nvPr/>
        </p:nvSpPr>
        <p:spPr>
          <a:xfrm>
            <a:off x="4056971" y="1323975"/>
            <a:ext cx="457200" cy="36633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4" name="Rectangle 25"/>
          <p:cNvSpPr/>
          <p:nvPr/>
        </p:nvSpPr>
        <p:spPr>
          <a:xfrm>
            <a:off x="4704081" y="2009264"/>
            <a:ext cx="4317999" cy="1740704"/>
          </a:xfrm>
          <a:prstGeom prst="rect">
            <a:avLst/>
          </a:prstGeom>
        </p:spPr>
        <p:txBody>
          <a:bodyPr wrap="square" lIns="144000" rIns="144000">
            <a:noAutofit/>
          </a:bodyPr>
          <a:lstStyle/>
          <a:p>
            <a:pPr lvl="0" fontAlgn="ctr"/>
            <a:r>
              <a:rPr lang="en-US" sz="1400" dirty="0">
                <a:solidFill>
                  <a:srgbClr val="FFFFFF"/>
                </a:solidFill>
                <a:latin typeface="微软雅黑" pitchFamily="34" charset="-122"/>
                <a:ea typeface="微软雅黑" pitchFamily="34" charset="-122"/>
              </a:rPr>
              <a:t>The company strengthened the inspection of the implementation of the system, and many system documents were revised, and a more </a:t>
            </a:r>
            <a:r>
              <a:rPr lang="en-US" sz="1400" dirty="0" err="1">
                <a:solidFill>
                  <a:srgbClr val="FFFFFF"/>
                </a:solidFill>
                <a:latin typeface="微软雅黑" pitchFamily="34" charset="-122"/>
                <a:ea typeface="微软雅黑" pitchFamily="34" charset="-122"/>
              </a:rPr>
              <a:t>incentivistic</a:t>
            </a:r>
            <a:r>
              <a:rPr lang="en-US" sz="1400" dirty="0">
                <a:solidFill>
                  <a:srgbClr val="FFFFFF"/>
                </a:solidFill>
                <a:latin typeface="微软雅黑" pitchFamily="34" charset="-122"/>
                <a:ea typeface="微软雅黑" pitchFamily="34" charset="-122"/>
              </a:rPr>
              <a:t> salary payment system was added.</a:t>
            </a:r>
            <a:endParaRPr kumimoji="0"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16" name="文本框 15">
            <a:extLst>
              <a:ext uri="{FF2B5EF4-FFF2-40B4-BE49-F238E27FC236}">
                <a16:creationId xmlns:a16="http://schemas.microsoft.com/office/drawing/2014/main" id="{32231CF8-2F5D-CE05-D8D1-E61B8CBDE441}"/>
              </a:ext>
            </a:extLst>
          </p:cNvPr>
          <p:cNvSpPr txBox="1"/>
          <p:nvPr/>
        </p:nvSpPr>
        <p:spPr>
          <a:xfrm>
            <a:off x="198783" y="1959691"/>
            <a:ext cx="3736268" cy="286232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China Food Co., Ltd. is relatively complete in system construction, and the number of system documents has covered all aspects of company management.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However, in actual implementation, the situation of human rule replacing institutional governance often occurs, and the system lacks incentive effect on employees in design.</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17" name="文本框 16">
            <a:extLst>
              <a:ext uri="{FF2B5EF4-FFF2-40B4-BE49-F238E27FC236}">
                <a16:creationId xmlns:a16="http://schemas.microsoft.com/office/drawing/2014/main" id="{C6422AF3-28D4-0DA3-7934-CD111B1A86D2}"/>
              </a:ext>
            </a:extLst>
          </p:cNvPr>
          <p:cNvSpPr txBox="1"/>
          <p:nvPr/>
        </p:nvSpPr>
        <p:spPr>
          <a:xfrm>
            <a:off x="66262" y="119270"/>
            <a:ext cx="9077738"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rPr>
              <a:t>2. Research on the company's change based on McKinsey's 7S model</a:t>
            </a:r>
            <a:endParaRPr kumimoji="0" lang="zh-CN" altLang="en-US"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endParaRPr>
          </a:p>
        </p:txBody>
      </p:sp>
      <p:sp>
        <p:nvSpPr>
          <p:cNvPr id="20" name="文本框 19">
            <a:extLst>
              <a:ext uri="{FF2B5EF4-FFF2-40B4-BE49-F238E27FC236}">
                <a16:creationId xmlns:a16="http://schemas.microsoft.com/office/drawing/2014/main" id="{AE167B83-3D38-B3D5-8816-156465ECA39A}"/>
              </a:ext>
            </a:extLst>
          </p:cNvPr>
          <p:cNvSpPr txBox="1"/>
          <p:nvPr/>
        </p:nvSpPr>
        <p:spPr>
          <a:xfrm>
            <a:off x="278131" y="1483018"/>
            <a:ext cx="2926111"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Before the change</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21" name="文本框 20">
            <a:extLst>
              <a:ext uri="{FF2B5EF4-FFF2-40B4-BE49-F238E27FC236}">
                <a16:creationId xmlns:a16="http://schemas.microsoft.com/office/drawing/2014/main" id="{3427C130-2C25-4E9E-82FC-EB4D2ABFFD43}"/>
              </a:ext>
            </a:extLst>
          </p:cNvPr>
          <p:cNvSpPr txBox="1"/>
          <p:nvPr/>
        </p:nvSpPr>
        <p:spPr>
          <a:xfrm>
            <a:off x="4787780" y="1592252"/>
            <a:ext cx="3857385" cy="30777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In the later stage</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Tree>
    <p:extLst>
      <p:ext uri="{BB962C8B-B14F-4D97-AF65-F5344CB8AC3E}">
        <p14:creationId xmlns:p14="http://schemas.microsoft.com/office/powerpoint/2010/main" val="28398778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4831080"/>
            <a:ext cx="9144000" cy="3124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1" name="文本框 10"/>
          <p:cNvSpPr txBox="1"/>
          <p:nvPr/>
        </p:nvSpPr>
        <p:spPr>
          <a:xfrm>
            <a:off x="298009" y="731899"/>
            <a:ext cx="2343149" cy="400110"/>
          </a:xfrm>
          <a:prstGeom prst="rect">
            <a:avLst/>
          </a:prstGeom>
          <a:noFill/>
        </p:spPr>
        <p:txBody>
          <a:bodyPr wrap="square" rtlCol="0">
            <a:spAutoFit/>
          </a:bodyPr>
          <a:lstStyle/>
          <a:p>
            <a:pPr lvl="0"/>
            <a:r>
              <a:rPr lang="en-US" altLang="zh-CN" sz="2000" b="1" dirty="0">
                <a:solidFill>
                  <a:srgbClr val="009DD9"/>
                </a:solidFill>
                <a:latin typeface="微软雅黑" pitchFamily="34" charset="-122"/>
                <a:ea typeface="微软雅黑" pitchFamily="34" charset="-122"/>
              </a:rPr>
              <a:t>2.4 Style</a:t>
            </a:r>
            <a:endParaRPr kumimoji="0" lang="zh-CN" altLang="en-US" sz="2000" b="1" i="0" u="none" strike="noStrike" kern="1200" cap="none" spc="0" normalizeH="0" baseline="0" noProof="0" dirty="0">
              <a:ln>
                <a:noFill/>
              </a:ln>
              <a:solidFill>
                <a:srgbClr val="009DD9"/>
              </a:solidFill>
              <a:effectLst/>
              <a:uLnTx/>
              <a:uFillTx/>
              <a:latin typeface="微软雅黑" pitchFamily="34" charset="-122"/>
              <a:ea typeface="微软雅黑" pitchFamily="34" charset="-122"/>
              <a:cs typeface="+mn-cs"/>
            </a:endParaRPr>
          </a:p>
        </p:txBody>
      </p:sp>
      <p:sp>
        <p:nvSpPr>
          <p:cNvPr id="2" name="矩形 1"/>
          <p:cNvSpPr/>
          <p:nvPr/>
        </p:nvSpPr>
        <p:spPr>
          <a:xfrm>
            <a:off x="0" y="1323975"/>
            <a:ext cx="9144000" cy="330517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FFFFFF"/>
              </a:solidFill>
              <a:effectLst/>
              <a:uLnTx/>
              <a:uFillTx/>
              <a:latin typeface="Calibri"/>
              <a:ea typeface="等线" panose="02010600030101010101" pitchFamily="2" charset="-122"/>
              <a:cs typeface="+mn-cs"/>
            </a:endParaRPr>
          </a:p>
        </p:txBody>
      </p:sp>
      <p:sp>
        <p:nvSpPr>
          <p:cNvPr id="5" name="矩形 4"/>
          <p:cNvSpPr/>
          <p:nvPr/>
        </p:nvSpPr>
        <p:spPr>
          <a:xfrm>
            <a:off x="4056971" y="1323975"/>
            <a:ext cx="457200" cy="33051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4" name="Rectangle 25"/>
          <p:cNvSpPr/>
          <p:nvPr/>
        </p:nvSpPr>
        <p:spPr>
          <a:xfrm>
            <a:off x="4670086" y="2100384"/>
            <a:ext cx="4317999" cy="1641739"/>
          </a:xfrm>
          <a:prstGeom prst="rect">
            <a:avLst/>
          </a:prstGeom>
        </p:spPr>
        <p:txBody>
          <a:bodyPr wrap="square" lIns="144000" rIns="144000">
            <a:noAutofit/>
          </a:bodyPr>
          <a:lstStyle/>
          <a:p>
            <a:pPr lvl="0" fontAlgn="ctr"/>
            <a:r>
              <a:rPr lang="en-US" sz="1400" dirty="0">
                <a:solidFill>
                  <a:srgbClr val="FFFFFF"/>
                </a:solidFill>
                <a:latin typeface="微软雅黑" pitchFamily="34" charset="-122"/>
                <a:ea typeface="微软雅黑" pitchFamily="34" charset="-122"/>
              </a:rPr>
              <a:t>The company focused on creating an "empowering" management style, granting more work power to employees, and enhancing employees' sense of ownership and responsibility.</a:t>
            </a:r>
            <a:endParaRPr kumimoji="0"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16" name="文本框 15">
            <a:extLst>
              <a:ext uri="{FF2B5EF4-FFF2-40B4-BE49-F238E27FC236}">
                <a16:creationId xmlns:a16="http://schemas.microsoft.com/office/drawing/2014/main" id="{32231CF8-2F5D-CE05-D8D1-E61B8CBDE441}"/>
              </a:ext>
            </a:extLst>
          </p:cNvPr>
          <p:cNvSpPr txBox="1"/>
          <p:nvPr/>
        </p:nvSpPr>
        <p:spPr>
          <a:xfrm>
            <a:off x="30638" y="2036372"/>
            <a:ext cx="3995696"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The company has a more obvious imperative management style in its previous management activities, and leaders make decisions and employees are responsible for implementation. Under this style, employees lack autonomy and participation in their work.</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17" name="文本框 16">
            <a:extLst>
              <a:ext uri="{FF2B5EF4-FFF2-40B4-BE49-F238E27FC236}">
                <a16:creationId xmlns:a16="http://schemas.microsoft.com/office/drawing/2014/main" id="{C6422AF3-28D4-0DA3-7934-CD111B1A86D2}"/>
              </a:ext>
            </a:extLst>
          </p:cNvPr>
          <p:cNvSpPr txBox="1"/>
          <p:nvPr/>
        </p:nvSpPr>
        <p:spPr>
          <a:xfrm>
            <a:off x="66262" y="119270"/>
            <a:ext cx="9077738"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009DD9"/>
                </a:solidFill>
                <a:effectLst/>
                <a:uLnTx/>
                <a:uFillTx/>
                <a:latin typeface="微软雅黑" pitchFamily="34" charset="-122"/>
                <a:ea typeface="微软雅黑" pitchFamily="34" charset="-122"/>
                <a:cs typeface="+mn-cs"/>
              </a:rPr>
              <a:t>2. Research on the company's change based on McKinsey's 7S model</a:t>
            </a:r>
            <a:endParaRPr kumimoji="0" lang="zh-CN" altLang="en-US" sz="2000" b="1" i="0" u="none" strike="noStrike" kern="1200" cap="none" spc="0" normalizeH="0" baseline="0" noProof="0" dirty="0">
              <a:ln>
                <a:noFill/>
              </a:ln>
              <a:solidFill>
                <a:srgbClr val="009DD9"/>
              </a:solidFill>
              <a:effectLst/>
              <a:uLnTx/>
              <a:uFillTx/>
              <a:latin typeface="微软雅黑" pitchFamily="34" charset="-122"/>
              <a:ea typeface="微软雅黑" pitchFamily="34" charset="-122"/>
              <a:cs typeface="+mn-cs"/>
            </a:endParaRPr>
          </a:p>
        </p:txBody>
      </p:sp>
      <p:sp>
        <p:nvSpPr>
          <p:cNvPr id="3" name="文本框 2">
            <a:extLst>
              <a:ext uri="{FF2B5EF4-FFF2-40B4-BE49-F238E27FC236}">
                <a16:creationId xmlns:a16="http://schemas.microsoft.com/office/drawing/2014/main" id="{9FFB58A8-670C-418D-8997-39E8CC3445DC}"/>
              </a:ext>
            </a:extLst>
          </p:cNvPr>
          <p:cNvSpPr txBox="1"/>
          <p:nvPr/>
        </p:nvSpPr>
        <p:spPr>
          <a:xfrm>
            <a:off x="298009" y="1583635"/>
            <a:ext cx="3213594"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Before the change</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6" name="文本框 5">
            <a:extLst>
              <a:ext uri="{FF2B5EF4-FFF2-40B4-BE49-F238E27FC236}">
                <a16:creationId xmlns:a16="http://schemas.microsoft.com/office/drawing/2014/main" id="{F869E2F8-A835-DF41-9256-73DAACF22E45}"/>
              </a:ext>
            </a:extLst>
          </p:cNvPr>
          <p:cNvSpPr txBox="1"/>
          <p:nvPr/>
        </p:nvSpPr>
        <p:spPr>
          <a:xfrm>
            <a:off x="5248195" y="1529123"/>
            <a:ext cx="3388659"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During</a:t>
            </a: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 </a:t>
            </a: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the reform</a:t>
            </a:r>
            <a:endParaRPr kumimoji="0" lang="zh-CN" altLang="en-US"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11683843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5143500"/>
            <a:ext cx="9144000" cy="31242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1" name="文本框 10"/>
          <p:cNvSpPr txBox="1"/>
          <p:nvPr/>
        </p:nvSpPr>
        <p:spPr>
          <a:xfrm>
            <a:off x="278131" y="705395"/>
            <a:ext cx="2343149" cy="400110"/>
          </a:xfrm>
          <a:prstGeom prst="rect">
            <a:avLst/>
          </a:prstGeom>
          <a:noFill/>
        </p:spPr>
        <p:txBody>
          <a:bodyPr wrap="square" rtlCol="0">
            <a:spAutoFit/>
          </a:bodyPr>
          <a:lstStyle/>
          <a:p>
            <a:pPr lvl="0"/>
            <a:r>
              <a:rPr lang="en-US" altLang="zh-CN" sz="2000" b="1" dirty="0">
                <a:solidFill>
                  <a:srgbClr val="10CF9B"/>
                </a:solidFill>
                <a:latin typeface="微软雅黑" pitchFamily="34" charset="-122"/>
                <a:ea typeface="微软雅黑" pitchFamily="34" charset="-122"/>
              </a:rPr>
              <a:t>2.5 Staff</a:t>
            </a:r>
            <a:endParaRPr kumimoji="0" lang="zh-CN" altLang="en-US"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endParaRPr>
          </a:p>
        </p:txBody>
      </p:sp>
      <p:sp>
        <p:nvSpPr>
          <p:cNvPr id="2" name="矩形 1"/>
          <p:cNvSpPr/>
          <p:nvPr/>
        </p:nvSpPr>
        <p:spPr>
          <a:xfrm>
            <a:off x="0" y="1323974"/>
            <a:ext cx="9144000" cy="366331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FFFFFF"/>
              </a:solidFill>
              <a:effectLst/>
              <a:uLnTx/>
              <a:uFillTx/>
              <a:latin typeface="Calibri"/>
              <a:ea typeface="等线" panose="02010600030101010101" pitchFamily="2" charset="-122"/>
              <a:cs typeface="+mn-cs"/>
            </a:endParaRPr>
          </a:p>
        </p:txBody>
      </p:sp>
      <p:sp>
        <p:nvSpPr>
          <p:cNvPr id="5" name="矩形 4"/>
          <p:cNvSpPr/>
          <p:nvPr/>
        </p:nvSpPr>
        <p:spPr>
          <a:xfrm>
            <a:off x="4056971" y="1323975"/>
            <a:ext cx="457200" cy="36633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4" name="Rectangle 25"/>
          <p:cNvSpPr/>
          <p:nvPr/>
        </p:nvSpPr>
        <p:spPr>
          <a:xfrm>
            <a:off x="4704081" y="2009263"/>
            <a:ext cx="4317999" cy="2447475"/>
          </a:xfrm>
          <a:prstGeom prst="rect">
            <a:avLst/>
          </a:prstGeom>
        </p:spPr>
        <p:txBody>
          <a:bodyPr wrap="square" lIns="144000" rIns="144000">
            <a:noAutofit/>
          </a:bodyPr>
          <a:lstStyle/>
          <a:p>
            <a:pPr lvl="0" fontAlgn="ctr"/>
            <a:r>
              <a:rPr lang="en-US" sz="1400" dirty="0">
                <a:solidFill>
                  <a:srgbClr val="FFFFFF"/>
                </a:solidFill>
                <a:latin typeface="微软雅黑" pitchFamily="34" charset="-122"/>
                <a:ea typeface="微软雅黑" pitchFamily="34" charset="-122"/>
              </a:rPr>
              <a:t> In terms of recruiting new employees, a competitive salary and remuneration system has been introduced, and the assessment and training of new employees have been increased to inject new blood into the company. </a:t>
            </a:r>
          </a:p>
          <a:p>
            <a:pPr lvl="0" fontAlgn="ctr"/>
            <a:r>
              <a:rPr lang="en-US" sz="1400" dirty="0">
                <a:solidFill>
                  <a:srgbClr val="FFFFFF"/>
                </a:solidFill>
                <a:latin typeface="微软雅黑" pitchFamily="34" charset="-122"/>
                <a:ea typeface="微软雅黑" pitchFamily="34" charset="-122"/>
              </a:rPr>
              <a:t>At the same time, in terms of the selection system, emphasis is placed on promoting employees with excellent skills and outstanding performance, which reduces the departure of core employees.</a:t>
            </a:r>
            <a:endParaRPr kumimoji="0"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16" name="文本框 15">
            <a:extLst>
              <a:ext uri="{FF2B5EF4-FFF2-40B4-BE49-F238E27FC236}">
                <a16:creationId xmlns:a16="http://schemas.microsoft.com/office/drawing/2014/main" id="{32231CF8-2F5D-CE05-D8D1-E61B8CBDE441}"/>
              </a:ext>
            </a:extLst>
          </p:cNvPr>
          <p:cNvSpPr txBox="1"/>
          <p:nvPr/>
        </p:nvSpPr>
        <p:spPr>
          <a:xfrm>
            <a:off x="183899" y="1772923"/>
            <a:ext cx="3736268"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In general, the company‘s employees are aging, accounting for more than 70% of employees over40 years old, and there are fewer professionals in sales, procurement and other fields. </a:t>
            </a:r>
            <a:endParaRPr lang="en-US" altLang="zh-CN" dirty="0">
              <a:solidFill>
                <a:srgbClr val="000000"/>
              </a:solidFill>
              <a:latin typeface="Calibri"/>
              <a:ea typeface="等线" panose="02010600030101010101" pitchFamily="2" charset="-122"/>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The company has low turnover and a low proportion of new employees recruited each year. </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17" name="文本框 16">
            <a:extLst>
              <a:ext uri="{FF2B5EF4-FFF2-40B4-BE49-F238E27FC236}">
                <a16:creationId xmlns:a16="http://schemas.microsoft.com/office/drawing/2014/main" id="{C6422AF3-28D4-0DA3-7934-CD111B1A86D2}"/>
              </a:ext>
            </a:extLst>
          </p:cNvPr>
          <p:cNvSpPr txBox="1"/>
          <p:nvPr/>
        </p:nvSpPr>
        <p:spPr>
          <a:xfrm>
            <a:off x="66262" y="119270"/>
            <a:ext cx="9077738"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rPr>
              <a:t>2. Research on the company's change based on McKinsey's 7S model</a:t>
            </a:r>
            <a:endParaRPr kumimoji="0" lang="zh-CN" altLang="en-US"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endParaRPr>
          </a:p>
        </p:txBody>
      </p:sp>
      <p:sp>
        <p:nvSpPr>
          <p:cNvPr id="20" name="文本框 19">
            <a:extLst>
              <a:ext uri="{FF2B5EF4-FFF2-40B4-BE49-F238E27FC236}">
                <a16:creationId xmlns:a16="http://schemas.microsoft.com/office/drawing/2014/main" id="{AE167B83-3D38-B3D5-8816-156465ECA39A}"/>
              </a:ext>
            </a:extLst>
          </p:cNvPr>
          <p:cNvSpPr txBox="1"/>
          <p:nvPr/>
        </p:nvSpPr>
        <p:spPr>
          <a:xfrm>
            <a:off x="278131" y="1392303"/>
            <a:ext cx="2926111"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Before the change</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21" name="文本框 20">
            <a:extLst>
              <a:ext uri="{FF2B5EF4-FFF2-40B4-BE49-F238E27FC236}">
                <a16:creationId xmlns:a16="http://schemas.microsoft.com/office/drawing/2014/main" id="{3427C130-2C25-4E9E-82FC-EB4D2ABFFD43}"/>
              </a:ext>
            </a:extLst>
          </p:cNvPr>
          <p:cNvSpPr txBox="1"/>
          <p:nvPr/>
        </p:nvSpPr>
        <p:spPr>
          <a:xfrm>
            <a:off x="4772896" y="1423080"/>
            <a:ext cx="3857385" cy="30777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In the later stage</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Tree>
    <p:extLst>
      <p:ext uri="{BB962C8B-B14F-4D97-AF65-F5344CB8AC3E}">
        <p14:creationId xmlns:p14="http://schemas.microsoft.com/office/powerpoint/2010/main" val="40800770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4831080"/>
            <a:ext cx="9144000" cy="3124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1" name="文本框 10"/>
          <p:cNvSpPr txBox="1"/>
          <p:nvPr/>
        </p:nvSpPr>
        <p:spPr>
          <a:xfrm>
            <a:off x="298009" y="731899"/>
            <a:ext cx="2343149" cy="400110"/>
          </a:xfrm>
          <a:prstGeom prst="rect">
            <a:avLst/>
          </a:prstGeom>
          <a:noFill/>
        </p:spPr>
        <p:txBody>
          <a:bodyPr wrap="square" rtlCol="0">
            <a:spAutoFit/>
          </a:bodyPr>
          <a:lstStyle/>
          <a:p>
            <a:pPr lvl="0"/>
            <a:r>
              <a:rPr lang="en-US" altLang="zh-CN" sz="2000" b="1" dirty="0">
                <a:solidFill>
                  <a:srgbClr val="009DD9"/>
                </a:solidFill>
                <a:latin typeface="微软雅黑" pitchFamily="34" charset="-122"/>
                <a:ea typeface="微软雅黑" pitchFamily="34" charset="-122"/>
              </a:rPr>
              <a:t>2.6 Skills</a:t>
            </a:r>
            <a:endParaRPr kumimoji="0" lang="zh-CN" altLang="en-US" sz="2000" b="1" i="0" u="none" strike="noStrike" kern="1200" cap="none" spc="0" normalizeH="0" baseline="0" noProof="0" dirty="0">
              <a:ln>
                <a:noFill/>
              </a:ln>
              <a:solidFill>
                <a:srgbClr val="009DD9"/>
              </a:solidFill>
              <a:effectLst/>
              <a:uLnTx/>
              <a:uFillTx/>
              <a:latin typeface="微软雅黑" pitchFamily="34" charset="-122"/>
              <a:ea typeface="微软雅黑" pitchFamily="34" charset="-122"/>
              <a:cs typeface="+mn-cs"/>
            </a:endParaRPr>
          </a:p>
        </p:txBody>
      </p:sp>
      <p:sp>
        <p:nvSpPr>
          <p:cNvPr id="2" name="矩形 1"/>
          <p:cNvSpPr/>
          <p:nvPr/>
        </p:nvSpPr>
        <p:spPr>
          <a:xfrm>
            <a:off x="0" y="1323975"/>
            <a:ext cx="9144000" cy="330517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FFFFFF"/>
              </a:solidFill>
              <a:effectLst/>
              <a:uLnTx/>
              <a:uFillTx/>
              <a:latin typeface="Calibri"/>
              <a:ea typeface="等线" panose="02010600030101010101" pitchFamily="2" charset="-122"/>
              <a:cs typeface="+mn-cs"/>
            </a:endParaRPr>
          </a:p>
        </p:txBody>
      </p:sp>
      <p:sp>
        <p:nvSpPr>
          <p:cNvPr id="5" name="矩形 4"/>
          <p:cNvSpPr/>
          <p:nvPr/>
        </p:nvSpPr>
        <p:spPr>
          <a:xfrm>
            <a:off x="4056971" y="1323975"/>
            <a:ext cx="457200" cy="33051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4" name="Rectangle 25"/>
          <p:cNvSpPr/>
          <p:nvPr/>
        </p:nvSpPr>
        <p:spPr>
          <a:xfrm>
            <a:off x="4670086" y="2100384"/>
            <a:ext cx="4317999" cy="1641739"/>
          </a:xfrm>
          <a:prstGeom prst="rect">
            <a:avLst/>
          </a:prstGeom>
        </p:spPr>
        <p:txBody>
          <a:bodyPr wrap="square" lIns="144000" rIns="144000">
            <a:noAutofit/>
          </a:bodyPr>
          <a:lstStyle/>
          <a:p>
            <a:pPr lvl="0" fontAlgn="ctr"/>
            <a:r>
              <a:rPr lang="en-US" sz="1400" dirty="0">
                <a:solidFill>
                  <a:srgbClr val="FFFFFF"/>
                </a:solidFill>
                <a:latin typeface="微软雅黑" pitchFamily="34" charset="-122"/>
                <a:ea typeface="微软雅黑" pitchFamily="34" charset="-122"/>
              </a:rPr>
              <a:t>The company established an employee development platform to help employees carry out career development planning, increase the training of employees' work skills, and achieve common growth with employees.</a:t>
            </a:r>
            <a:endParaRPr kumimoji="0"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16" name="文本框 15">
            <a:extLst>
              <a:ext uri="{FF2B5EF4-FFF2-40B4-BE49-F238E27FC236}">
                <a16:creationId xmlns:a16="http://schemas.microsoft.com/office/drawing/2014/main" id="{32231CF8-2F5D-CE05-D8D1-E61B8CBDE441}"/>
              </a:ext>
            </a:extLst>
          </p:cNvPr>
          <p:cNvSpPr txBox="1"/>
          <p:nvPr/>
        </p:nvSpPr>
        <p:spPr>
          <a:xfrm>
            <a:off x="30638" y="2036372"/>
            <a:ext cx="3995696"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zh-CN" dirty="0">
                <a:solidFill>
                  <a:srgbClr val="000000"/>
                </a:solidFill>
                <a:latin typeface="Calibri"/>
                <a:ea typeface="等线" panose="02010600030101010101" pitchFamily="2" charset="-122"/>
              </a:rPr>
              <a:t>T</a:t>
            </a: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he company had problems such as imperfect training system, insufficient financial support for skills training, and weak pertinence of training content. </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17" name="文本框 16">
            <a:extLst>
              <a:ext uri="{FF2B5EF4-FFF2-40B4-BE49-F238E27FC236}">
                <a16:creationId xmlns:a16="http://schemas.microsoft.com/office/drawing/2014/main" id="{C6422AF3-28D4-0DA3-7934-CD111B1A86D2}"/>
              </a:ext>
            </a:extLst>
          </p:cNvPr>
          <p:cNvSpPr txBox="1"/>
          <p:nvPr/>
        </p:nvSpPr>
        <p:spPr>
          <a:xfrm>
            <a:off x="66262" y="119270"/>
            <a:ext cx="9077738"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009DD9"/>
                </a:solidFill>
                <a:effectLst/>
                <a:uLnTx/>
                <a:uFillTx/>
                <a:latin typeface="微软雅黑" pitchFamily="34" charset="-122"/>
                <a:ea typeface="微软雅黑" pitchFamily="34" charset="-122"/>
                <a:cs typeface="+mn-cs"/>
              </a:rPr>
              <a:t>2. Research on the company's change based on McKinsey's 7S model</a:t>
            </a:r>
            <a:endParaRPr kumimoji="0" lang="zh-CN" altLang="en-US" sz="2000" b="1" i="0" u="none" strike="noStrike" kern="1200" cap="none" spc="0" normalizeH="0" baseline="0" noProof="0" dirty="0">
              <a:ln>
                <a:noFill/>
              </a:ln>
              <a:solidFill>
                <a:srgbClr val="009DD9"/>
              </a:solidFill>
              <a:effectLst/>
              <a:uLnTx/>
              <a:uFillTx/>
              <a:latin typeface="微软雅黑" pitchFamily="34" charset="-122"/>
              <a:ea typeface="微软雅黑" pitchFamily="34" charset="-122"/>
              <a:cs typeface="+mn-cs"/>
            </a:endParaRPr>
          </a:p>
        </p:txBody>
      </p:sp>
      <p:sp>
        <p:nvSpPr>
          <p:cNvPr id="3" name="文本框 2">
            <a:extLst>
              <a:ext uri="{FF2B5EF4-FFF2-40B4-BE49-F238E27FC236}">
                <a16:creationId xmlns:a16="http://schemas.microsoft.com/office/drawing/2014/main" id="{9FFB58A8-670C-418D-8997-39E8CC3445DC}"/>
              </a:ext>
            </a:extLst>
          </p:cNvPr>
          <p:cNvSpPr txBox="1"/>
          <p:nvPr/>
        </p:nvSpPr>
        <p:spPr>
          <a:xfrm>
            <a:off x="298009" y="1583635"/>
            <a:ext cx="3213594"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Before the change</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6" name="文本框 5">
            <a:extLst>
              <a:ext uri="{FF2B5EF4-FFF2-40B4-BE49-F238E27FC236}">
                <a16:creationId xmlns:a16="http://schemas.microsoft.com/office/drawing/2014/main" id="{F869E2F8-A835-DF41-9256-73DAACF22E45}"/>
              </a:ext>
            </a:extLst>
          </p:cNvPr>
          <p:cNvSpPr txBox="1"/>
          <p:nvPr/>
        </p:nvSpPr>
        <p:spPr>
          <a:xfrm>
            <a:off x="5248195" y="1529123"/>
            <a:ext cx="3388659"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During</a:t>
            </a: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 </a:t>
            </a: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the reform</a:t>
            </a:r>
            <a:endParaRPr kumimoji="0" lang="zh-CN" altLang="en-US"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19176508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直接连接符 3"/>
          <p:cNvCxnSpPr/>
          <p:nvPr/>
        </p:nvCxnSpPr>
        <p:spPr>
          <a:xfrm>
            <a:off x="0" y="563880"/>
            <a:ext cx="9144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0" y="5143500"/>
            <a:ext cx="9144000" cy="31242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1" name="文本框 10"/>
          <p:cNvSpPr txBox="1"/>
          <p:nvPr/>
        </p:nvSpPr>
        <p:spPr>
          <a:xfrm>
            <a:off x="278131" y="705395"/>
            <a:ext cx="2511173" cy="400110"/>
          </a:xfrm>
          <a:prstGeom prst="rect">
            <a:avLst/>
          </a:prstGeom>
          <a:noFill/>
        </p:spPr>
        <p:txBody>
          <a:bodyPr wrap="square" rtlCol="0">
            <a:spAutoFit/>
          </a:bodyPr>
          <a:lstStyle/>
          <a:p>
            <a:pPr lvl="0"/>
            <a:r>
              <a:rPr lang="en-US" altLang="zh-CN" sz="2000" b="1" dirty="0">
                <a:solidFill>
                  <a:srgbClr val="10CF9B"/>
                </a:solidFill>
                <a:latin typeface="微软雅黑" pitchFamily="34" charset="-122"/>
                <a:ea typeface="微软雅黑" pitchFamily="34" charset="-122"/>
              </a:rPr>
              <a:t>2.7 Shared Values</a:t>
            </a:r>
            <a:endParaRPr kumimoji="0" lang="zh-CN" altLang="en-US"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endParaRPr>
          </a:p>
        </p:txBody>
      </p:sp>
      <p:sp>
        <p:nvSpPr>
          <p:cNvPr id="2" name="矩形 1"/>
          <p:cNvSpPr/>
          <p:nvPr/>
        </p:nvSpPr>
        <p:spPr>
          <a:xfrm>
            <a:off x="0" y="1323973"/>
            <a:ext cx="9144000" cy="366331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dirty="0">
              <a:ln>
                <a:noFill/>
              </a:ln>
              <a:solidFill>
                <a:srgbClr val="FFFFFF"/>
              </a:solidFill>
              <a:effectLst/>
              <a:uLnTx/>
              <a:uFillTx/>
              <a:latin typeface="Calibri"/>
              <a:ea typeface="等线" panose="02010600030101010101" pitchFamily="2" charset="-122"/>
              <a:cs typeface="+mn-cs"/>
            </a:endParaRPr>
          </a:p>
        </p:txBody>
      </p:sp>
      <p:sp>
        <p:nvSpPr>
          <p:cNvPr id="5" name="矩形 4"/>
          <p:cNvSpPr/>
          <p:nvPr/>
        </p:nvSpPr>
        <p:spPr>
          <a:xfrm>
            <a:off x="4056971" y="1323975"/>
            <a:ext cx="457200" cy="36633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4" name="Rectangle 25"/>
          <p:cNvSpPr/>
          <p:nvPr/>
        </p:nvSpPr>
        <p:spPr>
          <a:xfrm>
            <a:off x="4704081" y="2009263"/>
            <a:ext cx="4317999" cy="2447475"/>
          </a:xfrm>
          <a:prstGeom prst="rect">
            <a:avLst/>
          </a:prstGeom>
        </p:spPr>
        <p:txBody>
          <a:bodyPr wrap="square" lIns="144000" rIns="144000">
            <a:noAutofit/>
          </a:bodyPr>
          <a:lstStyle/>
          <a:p>
            <a:pPr lvl="0" fontAlgn="ctr"/>
            <a:r>
              <a:rPr lang="en-US" sz="1400" dirty="0">
                <a:solidFill>
                  <a:srgbClr val="FFFFFF"/>
                </a:solidFill>
                <a:latin typeface="微软雅黑" pitchFamily="34" charset="-122"/>
                <a:ea typeface="微软雅黑" pitchFamily="34" charset="-122"/>
              </a:rPr>
              <a:t>The company has increased the shaping of company culture and team building, and regularly holds lively group activities. Communication between superiors and subordinates has been increased, and contacts and understanding between various departments have been enhanced.</a:t>
            </a:r>
            <a:endParaRPr kumimoji="0"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16" name="文本框 15">
            <a:extLst>
              <a:ext uri="{FF2B5EF4-FFF2-40B4-BE49-F238E27FC236}">
                <a16:creationId xmlns:a16="http://schemas.microsoft.com/office/drawing/2014/main" id="{32231CF8-2F5D-CE05-D8D1-E61B8CBDE441}"/>
              </a:ext>
            </a:extLst>
          </p:cNvPr>
          <p:cNvSpPr txBox="1"/>
          <p:nvPr/>
        </p:nvSpPr>
        <p:spPr>
          <a:xfrm>
            <a:off x="0" y="1772923"/>
            <a:ext cx="4056971"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China Food Co., Ltd. is based on unified command, emphasizing obedience arrangements, in this cultural atmosphere, employees pay more attention to the hierarchy, and the working atmosphere is more serious and depressing.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 At the same time, in terms of cultivating common values, the company basically only instills company values in the training of new employees.</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17" name="文本框 16">
            <a:extLst>
              <a:ext uri="{FF2B5EF4-FFF2-40B4-BE49-F238E27FC236}">
                <a16:creationId xmlns:a16="http://schemas.microsoft.com/office/drawing/2014/main" id="{C6422AF3-28D4-0DA3-7934-CD111B1A86D2}"/>
              </a:ext>
            </a:extLst>
          </p:cNvPr>
          <p:cNvSpPr txBox="1"/>
          <p:nvPr/>
        </p:nvSpPr>
        <p:spPr>
          <a:xfrm>
            <a:off x="66262" y="119270"/>
            <a:ext cx="9077738" cy="40011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altLang="zh-CN"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rPr>
              <a:t>2. Research on the company's change based on McKinsey's 7S model</a:t>
            </a:r>
            <a:endParaRPr kumimoji="0" lang="zh-CN" altLang="en-US" sz="2000" b="1" i="0" u="none" strike="noStrike" kern="1200" cap="none" spc="0" normalizeH="0" baseline="0" noProof="0" dirty="0">
              <a:ln>
                <a:noFill/>
              </a:ln>
              <a:solidFill>
                <a:srgbClr val="10CF9B"/>
              </a:solidFill>
              <a:effectLst/>
              <a:uLnTx/>
              <a:uFillTx/>
              <a:latin typeface="微软雅黑" pitchFamily="34" charset="-122"/>
              <a:ea typeface="微软雅黑" pitchFamily="34" charset="-122"/>
              <a:cs typeface="+mn-cs"/>
            </a:endParaRPr>
          </a:p>
        </p:txBody>
      </p:sp>
      <p:sp>
        <p:nvSpPr>
          <p:cNvPr id="20" name="文本框 19">
            <a:extLst>
              <a:ext uri="{FF2B5EF4-FFF2-40B4-BE49-F238E27FC236}">
                <a16:creationId xmlns:a16="http://schemas.microsoft.com/office/drawing/2014/main" id="{AE167B83-3D38-B3D5-8816-156465ECA39A}"/>
              </a:ext>
            </a:extLst>
          </p:cNvPr>
          <p:cNvSpPr txBox="1"/>
          <p:nvPr/>
        </p:nvSpPr>
        <p:spPr>
          <a:xfrm>
            <a:off x="278131" y="1392303"/>
            <a:ext cx="2926111"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Before the change</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
        <p:nvSpPr>
          <p:cNvPr id="21" name="文本框 20">
            <a:extLst>
              <a:ext uri="{FF2B5EF4-FFF2-40B4-BE49-F238E27FC236}">
                <a16:creationId xmlns:a16="http://schemas.microsoft.com/office/drawing/2014/main" id="{3427C130-2C25-4E9E-82FC-EB4D2ABFFD43}"/>
              </a:ext>
            </a:extLst>
          </p:cNvPr>
          <p:cNvSpPr txBox="1"/>
          <p:nvPr/>
        </p:nvSpPr>
        <p:spPr>
          <a:xfrm>
            <a:off x="4772896" y="1423080"/>
            <a:ext cx="3857385" cy="307777"/>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In the later development</a:t>
            </a:r>
            <a:endParaRPr kumimoji="0" lang="zh-CN" altLang="en-US"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endParaRPr>
          </a:p>
        </p:txBody>
      </p:sp>
    </p:spTree>
    <p:extLst>
      <p:ext uri="{BB962C8B-B14F-4D97-AF65-F5344CB8AC3E}">
        <p14:creationId xmlns:p14="http://schemas.microsoft.com/office/powerpoint/2010/main" val="8052203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barn(inVertical)">
                                      <p:cBhvr>
                                        <p:cTn id="15" dur="500"/>
                                        <p:tgtEl>
                                          <p:spTgt spid="2"/>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animBg="1"/>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4056971" y="1323975"/>
            <a:ext cx="457200" cy="33051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rgbClr val="FFFFFF"/>
              </a:solidFill>
              <a:effectLst/>
              <a:uLnTx/>
              <a:uFillTx/>
              <a:latin typeface="Calibri"/>
              <a:ea typeface="等线" panose="02010600030101010101" pitchFamily="2" charset="-122"/>
              <a:cs typeface="+mn-cs"/>
            </a:endParaRPr>
          </a:p>
        </p:txBody>
      </p:sp>
      <p:sp>
        <p:nvSpPr>
          <p:cNvPr id="14" name="Rectangle 25"/>
          <p:cNvSpPr/>
          <p:nvPr/>
        </p:nvSpPr>
        <p:spPr>
          <a:xfrm>
            <a:off x="4670086" y="2100384"/>
            <a:ext cx="4317999" cy="1641739"/>
          </a:xfrm>
          <a:prstGeom prst="rect">
            <a:avLst/>
          </a:prstGeom>
        </p:spPr>
        <p:txBody>
          <a:bodyPr wrap="square" lIns="144000" rIns="144000">
            <a:noAutofit/>
          </a:bodyPr>
          <a:lstStyle/>
          <a:p>
            <a:pPr marL="0" marR="0" lvl="0" indent="0" algn="l" defTabSz="457200" rtl="0" eaLnBrk="1" fontAlgn="ctr"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the company established an employee development platform to help employees carry out career development planning, increase the training of employees' work skills, and achieve common growth with employees.</a:t>
            </a:r>
            <a:endParaRPr kumimoji="0"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6" name="文本框 5">
            <a:extLst>
              <a:ext uri="{FF2B5EF4-FFF2-40B4-BE49-F238E27FC236}">
                <a16:creationId xmlns:a16="http://schemas.microsoft.com/office/drawing/2014/main" id="{F869E2F8-A835-DF41-9256-73DAACF22E45}"/>
              </a:ext>
            </a:extLst>
          </p:cNvPr>
          <p:cNvSpPr txBox="1"/>
          <p:nvPr/>
        </p:nvSpPr>
        <p:spPr>
          <a:xfrm>
            <a:off x="5248195" y="1529123"/>
            <a:ext cx="3388659" cy="3693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During</a:t>
            </a:r>
            <a:r>
              <a:rPr kumimoji="0" lang="en-US" altLang="zh-CN" sz="1800" b="0" i="0" u="none" strike="noStrike" kern="1200" cap="none" spc="0" normalizeH="0" baseline="0" noProof="0" dirty="0">
                <a:ln>
                  <a:noFill/>
                </a:ln>
                <a:solidFill>
                  <a:srgbClr val="000000"/>
                </a:solidFill>
                <a:effectLst/>
                <a:uLnTx/>
                <a:uFillTx/>
                <a:latin typeface="Calibri"/>
                <a:ea typeface="等线" panose="02010600030101010101" pitchFamily="2" charset="-122"/>
                <a:cs typeface="+mn-cs"/>
              </a:rPr>
              <a:t> </a:t>
            </a:r>
            <a:r>
              <a:rPr kumimoji="0" lang="en-US" altLang="zh-CN"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rPr>
              <a:t>the reform</a:t>
            </a:r>
            <a:endParaRPr kumimoji="0" lang="zh-CN" altLang="en-US" sz="1400" b="0" i="0" u="none" strike="noStrike" kern="120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7" name="文本框 6">
            <a:extLst>
              <a:ext uri="{FF2B5EF4-FFF2-40B4-BE49-F238E27FC236}">
                <a16:creationId xmlns:a16="http://schemas.microsoft.com/office/drawing/2014/main" id="{65C9B841-78C9-42D0-502F-A1C0147B8811}"/>
              </a:ext>
            </a:extLst>
          </p:cNvPr>
          <p:cNvSpPr txBox="1"/>
          <p:nvPr/>
        </p:nvSpPr>
        <p:spPr>
          <a:xfrm>
            <a:off x="1822174" y="443948"/>
            <a:ext cx="4876800" cy="369332"/>
          </a:xfrm>
          <a:prstGeom prst="rect">
            <a:avLst/>
          </a:prstGeom>
          <a:noFill/>
        </p:spPr>
        <p:txBody>
          <a:bodyPr wrap="square" rtlCol="0">
            <a:spAutoFit/>
          </a:bodyPr>
          <a:lstStyle/>
          <a:p>
            <a:pPr algn="ctr"/>
            <a:r>
              <a:rPr lang="en-US" altLang="zh-CN" b="1" dirty="0">
                <a:solidFill>
                  <a:schemeClr val="accent2"/>
                </a:solidFill>
              </a:rPr>
              <a:t>References</a:t>
            </a:r>
            <a:endParaRPr lang="zh-CN" altLang="en-US" b="1" dirty="0">
              <a:solidFill>
                <a:schemeClr val="accent2"/>
              </a:solidFill>
            </a:endParaRPr>
          </a:p>
        </p:txBody>
      </p:sp>
      <p:sp>
        <p:nvSpPr>
          <p:cNvPr id="8" name="文本框 7">
            <a:extLst>
              <a:ext uri="{FF2B5EF4-FFF2-40B4-BE49-F238E27FC236}">
                <a16:creationId xmlns:a16="http://schemas.microsoft.com/office/drawing/2014/main" id="{2C8C8E18-3147-E778-12A4-6CAEF10BB883}"/>
              </a:ext>
            </a:extLst>
          </p:cNvPr>
          <p:cNvSpPr txBox="1"/>
          <p:nvPr/>
        </p:nvSpPr>
        <p:spPr>
          <a:xfrm>
            <a:off x="443948" y="775401"/>
            <a:ext cx="8192905" cy="3539430"/>
          </a:xfrm>
          <a:prstGeom prst="rect">
            <a:avLst/>
          </a:prstGeom>
          <a:noFill/>
        </p:spPr>
        <p:txBody>
          <a:bodyPr wrap="square" rtlCol="0">
            <a:spAutoFit/>
          </a:bodyPr>
          <a:lstStyle/>
          <a:p>
            <a:r>
              <a:rPr lang="en-US" altLang="zh-CN" sz="1400" dirty="0"/>
              <a:t>    </a:t>
            </a:r>
            <a:r>
              <a:rPr lang="en-US" altLang="zh-CN" sz="1400" dirty="0">
                <a:solidFill>
                  <a:schemeClr val="accent2"/>
                </a:solidFill>
              </a:rPr>
              <a:t>1.Podsakoff, P.M. et al. (2000) ‘Organizational Citizenship Behaviors: A Critical Review of the Theoretical and Empirical Literature and Suggestions for Future Research’, Journal of management, 26(3), pp. 513–563. Available at: https://doi.org/10.1177/014920630002600307.</a:t>
            </a:r>
          </a:p>
          <a:p>
            <a:r>
              <a:rPr lang="en-US" altLang="zh-CN" sz="1400" dirty="0">
                <a:solidFill>
                  <a:schemeClr val="accent2"/>
                </a:solidFill>
              </a:rPr>
              <a:t>    2.Gajović Aleksandra B. (2022) ‘Possibilities of </a:t>
            </a:r>
            <a:r>
              <a:rPr lang="en-US" altLang="zh-CN" sz="1400" dirty="0" err="1">
                <a:solidFill>
                  <a:schemeClr val="accent2"/>
                </a:solidFill>
              </a:rPr>
              <a:t>apllying</a:t>
            </a:r>
            <a:r>
              <a:rPr lang="en-US" altLang="zh-CN" sz="1400" dirty="0">
                <a:solidFill>
                  <a:schemeClr val="accent2"/>
                </a:solidFill>
              </a:rPr>
              <a:t> the 7S model in a small processing company’, </a:t>
            </a:r>
            <a:r>
              <a:rPr lang="en-US" altLang="zh-CN" sz="1400" dirty="0" err="1">
                <a:solidFill>
                  <a:schemeClr val="accent2"/>
                </a:solidFill>
              </a:rPr>
              <a:t>Tehnika</a:t>
            </a:r>
            <a:r>
              <a:rPr lang="en-US" altLang="zh-CN" sz="1400" dirty="0">
                <a:solidFill>
                  <a:schemeClr val="accent2"/>
                </a:solidFill>
              </a:rPr>
              <a:t>, 77(6), pp. 761–766. Available at: https://doi.org/10.5937/tehnika2206761G.</a:t>
            </a:r>
          </a:p>
          <a:p>
            <a:r>
              <a:rPr lang="en-US" altLang="zh-CN" sz="1400" dirty="0">
                <a:solidFill>
                  <a:schemeClr val="accent2"/>
                </a:solidFill>
              </a:rPr>
              <a:t>    3.Singh, A. (2013) ‘A Study of Role of McKinsey’s 7S Framework in Achieving Organizational Excellence’, Organization development journal, 31(3), pp. 39–50.</a:t>
            </a:r>
          </a:p>
          <a:p>
            <a:r>
              <a:rPr lang="en-US" altLang="zh-CN" sz="1400" dirty="0">
                <a:solidFill>
                  <a:schemeClr val="accent2"/>
                </a:solidFill>
              </a:rPr>
              <a:t>    4.Phadermrod, B., Crowder, R.M. and Wills, G.B. (2019) ‘Importance-Performance Analysis based SWOT analysis’, International journal of information management, 44, pp. 194–203. Available at: https://doi.org/10.1016/j.ijinfomgt.2016.03.009.</a:t>
            </a:r>
          </a:p>
          <a:p>
            <a:r>
              <a:rPr lang="en-US" altLang="zh-CN" sz="1400" dirty="0">
                <a:solidFill>
                  <a:schemeClr val="accent2"/>
                </a:solidFill>
              </a:rPr>
              <a:t>    5.Kramar, R. (2014) ‘Beyond strategic human resource management: is sustainable human resource management the next approach?’, International journal of human resource management, 25(8), pp. 1069–1089. Available at: https://doi.org/10.1080/09585192.2013.816863.</a:t>
            </a:r>
          </a:p>
          <a:p>
            <a:r>
              <a:rPr lang="en-US" altLang="zh-CN" sz="1400" dirty="0">
                <a:solidFill>
                  <a:schemeClr val="accent2"/>
                </a:solidFill>
              </a:rPr>
              <a:t>    6.Datta, D.K., Guthrie, J.P. and Wright, P.M. (2005) ‘Human Resource Management and Labor Productivity: Does Industry Matter?’, Academy of Management journal, 48(1), pp. 135–145. Available at: https://doi.org/10.5465/AMJ.2005.15993158.</a:t>
            </a:r>
          </a:p>
        </p:txBody>
      </p:sp>
    </p:spTree>
    <p:extLst>
      <p:ext uri="{BB962C8B-B14F-4D97-AF65-F5344CB8AC3E}">
        <p14:creationId xmlns:p14="http://schemas.microsoft.com/office/powerpoint/2010/main" val="1628834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9" name="矩形 8"/>
          <p:cNvSpPr/>
          <p:nvPr/>
        </p:nvSpPr>
        <p:spPr>
          <a:xfrm>
            <a:off x="0" y="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0" name="任意多边形: 形状 9"/>
          <p:cNvSpPr/>
          <p:nvPr/>
        </p:nvSpPr>
        <p:spPr>
          <a:xfrm>
            <a:off x="-104775" y="-100965"/>
            <a:ext cx="5181600" cy="5267325"/>
          </a:xfrm>
          <a:custGeom>
            <a:avLst/>
            <a:gdLst>
              <a:gd name="connsiteX0" fmla="*/ 76200 w 5181600"/>
              <a:gd name="connsiteY0" fmla="*/ 19050 h 5267325"/>
              <a:gd name="connsiteX1" fmla="*/ 2609850 w 5181600"/>
              <a:gd name="connsiteY1" fmla="*/ 19050 h 5267325"/>
              <a:gd name="connsiteX2" fmla="*/ 5181600 w 5181600"/>
              <a:gd name="connsiteY2" fmla="*/ 5267325 h 5267325"/>
              <a:gd name="connsiteX3" fmla="*/ 0 w 5181600"/>
              <a:gd name="connsiteY3" fmla="*/ 5267325 h 5267325"/>
              <a:gd name="connsiteX4" fmla="*/ 0 w 5181600"/>
              <a:gd name="connsiteY4" fmla="*/ 0 h 5267325"/>
              <a:gd name="connsiteX5" fmla="*/ 76200 w 5181600"/>
              <a:gd name="connsiteY5" fmla="*/ 19050 h 526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81600" h="5267325">
                <a:moveTo>
                  <a:pt x="76200" y="19050"/>
                </a:moveTo>
                <a:lnTo>
                  <a:pt x="2609850" y="19050"/>
                </a:lnTo>
                <a:lnTo>
                  <a:pt x="5181600" y="5267325"/>
                </a:lnTo>
                <a:lnTo>
                  <a:pt x="0" y="5267325"/>
                </a:lnTo>
                <a:lnTo>
                  <a:pt x="0" y="0"/>
                </a:lnTo>
                <a:lnTo>
                  <a:pt x="76200" y="19050"/>
                </a:lnTo>
                <a:close/>
              </a:path>
            </a:pathLst>
          </a:custGeom>
          <a:ln w="22225">
            <a:gradFill flip="none" rotWithShape="1">
              <a:gsLst>
                <a:gs pos="0">
                  <a:schemeClr val="bg1"/>
                </a:gs>
                <a:gs pos="100000">
                  <a:schemeClr val="bg1">
                    <a:lumMod val="75000"/>
                  </a:schemeClr>
                </a:gs>
              </a:gsLst>
              <a:lin ang="18900000" scaled="1"/>
              <a:tileRect/>
            </a:gradFill>
          </a:ln>
          <a:effectLst>
            <a:innerShdw blurRad="88900" dist="889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5" name="圆角矩形 182"/>
          <p:cNvSpPr/>
          <p:nvPr/>
        </p:nvSpPr>
        <p:spPr>
          <a:xfrm rot="3855092">
            <a:off x="2025629" y="2392509"/>
            <a:ext cx="4423295" cy="358481"/>
          </a:xfrm>
          <a:prstGeom prst="roundRect">
            <a:avLst>
              <a:gd name="adj" fmla="val 50000"/>
            </a:avLst>
          </a:prstGeom>
          <a:ln w="22225">
            <a:gradFill flip="none" rotWithShape="1">
              <a:gsLst>
                <a:gs pos="0">
                  <a:schemeClr val="bg1"/>
                </a:gs>
                <a:gs pos="100000">
                  <a:schemeClr val="bg1">
                    <a:lumMod val="75000"/>
                  </a:schemeClr>
                </a:gs>
              </a:gsLst>
              <a:lin ang="18900000" scaled="1"/>
              <a:tileRect/>
            </a:gradFill>
          </a:ln>
          <a:effectLst>
            <a:innerShdw blurRad="101600" dist="889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solidFill>
                <a:prstClr val="white"/>
              </a:solidFill>
              <a:latin typeface="微软雅黑" pitchFamily="34" charset="-122"/>
              <a:ea typeface="微软雅黑" pitchFamily="34" charset="-122"/>
            </a:endParaRPr>
          </a:p>
        </p:txBody>
      </p:sp>
      <p:sp useBgFill="1">
        <p:nvSpPr>
          <p:cNvPr id="16" name="圆角矩形 182"/>
          <p:cNvSpPr/>
          <p:nvPr/>
        </p:nvSpPr>
        <p:spPr>
          <a:xfrm rot="3855092">
            <a:off x="3255210" y="2204967"/>
            <a:ext cx="3033958" cy="358481"/>
          </a:xfrm>
          <a:prstGeom prst="roundRect">
            <a:avLst>
              <a:gd name="adj" fmla="val 50000"/>
            </a:avLst>
          </a:prstGeom>
          <a:ln w="22225">
            <a:gradFill flip="none" rotWithShape="1">
              <a:gsLst>
                <a:gs pos="0">
                  <a:schemeClr val="bg1"/>
                </a:gs>
                <a:gs pos="100000">
                  <a:schemeClr val="bg1">
                    <a:lumMod val="75000"/>
                  </a:schemeClr>
                </a:gs>
              </a:gsLst>
              <a:lin ang="18900000" scaled="1"/>
              <a:tileRect/>
            </a:gradFill>
          </a:ln>
          <a:effectLst>
            <a:innerShdw blurRad="101600" dist="88900" dir="189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zh-CN" altLang="en-US">
              <a:solidFill>
                <a:prstClr val="white"/>
              </a:solidFill>
              <a:latin typeface="微软雅黑" pitchFamily="34" charset="-122"/>
              <a:ea typeface="微软雅黑" pitchFamily="34" charset="-122"/>
            </a:endParaRPr>
          </a:p>
        </p:txBody>
      </p:sp>
      <p:sp>
        <p:nvSpPr>
          <p:cNvPr id="3" name="文本框 2">
            <a:extLst>
              <a:ext uri="{FF2B5EF4-FFF2-40B4-BE49-F238E27FC236}">
                <a16:creationId xmlns:a16="http://schemas.microsoft.com/office/drawing/2014/main" id="{1FB8CAD3-555C-43C1-6F30-306316B8AE2E}"/>
              </a:ext>
            </a:extLst>
          </p:cNvPr>
          <p:cNvSpPr txBox="1"/>
          <p:nvPr/>
        </p:nvSpPr>
        <p:spPr>
          <a:xfrm>
            <a:off x="5331186" y="1727608"/>
            <a:ext cx="3803374" cy="1107996"/>
          </a:xfrm>
          <a:prstGeom prst="rect">
            <a:avLst/>
          </a:prstGeom>
          <a:noFill/>
        </p:spPr>
        <p:txBody>
          <a:bodyPr wrap="square" rtlCol="0">
            <a:spAutoFit/>
          </a:bodyPr>
          <a:lstStyle/>
          <a:p>
            <a:r>
              <a:rPr lang="en-US" altLang="zh-CN" sz="6600" dirty="0">
                <a:solidFill>
                  <a:srgbClr val="00B050"/>
                </a:solidFill>
              </a:rPr>
              <a:t>Thank you</a:t>
            </a:r>
            <a:r>
              <a:rPr lang="en-US" altLang="zh-CN" sz="6600" dirty="0"/>
              <a:t> </a:t>
            </a:r>
            <a:endParaRPr lang="zh-CN" altLang="en-US" sz="66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up)">
                                      <p:cBhvr>
                                        <p:cTn id="11" dur="500"/>
                                        <p:tgtEl>
                                          <p:spTgt spid="15"/>
                                        </p:tgtEl>
                                      </p:cBhvr>
                                    </p:animEffect>
                                  </p:childTnLst>
                                </p:cTn>
                              </p:par>
                              <p:par>
                                <p:cTn id="12" presetID="22" presetClass="entr" presetSubtype="4"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wipe(down)">
                                      <p:cBhvr>
                                        <p:cTn id="1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5" grpId="0" animBg="1"/>
      <p:bldP spid="16" grpId="0" animBg="1"/>
    </p:bldLst>
  </p:timing>
</p:sld>
</file>

<file path=ppt/theme/theme1.xml><?xml version="1.0" encoding="utf-8"?>
<a:theme xmlns:a="http://schemas.openxmlformats.org/drawingml/2006/main" name="Office 主题​​">
  <a:themeElements>
    <a:clrScheme name="Office 主题​​">
      <a:dk1>
        <a:srgbClr val="000000"/>
      </a:dk1>
      <a:lt1>
        <a:srgbClr val="FFFFFF"/>
      </a:lt1>
      <a:dk2>
        <a:srgbClr val="778495"/>
      </a:dk2>
      <a:lt2>
        <a:srgbClr val="F0F0F0"/>
      </a:lt2>
      <a:accent1>
        <a:srgbClr val="0F6FC6"/>
      </a:accent1>
      <a:accent2>
        <a:srgbClr val="009DD9"/>
      </a:accent2>
      <a:accent3>
        <a:srgbClr val="0BD0D9"/>
      </a:accent3>
      <a:accent4>
        <a:srgbClr val="10CF9B"/>
      </a:accent4>
      <a:accent5>
        <a:srgbClr val="7CCA62"/>
      </a:accent5>
      <a:accent6>
        <a:srgbClr val="A5C249"/>
      </a:accent6>
      <a:hlink>
        <a:srgbClr val="0F6FC6"/>
      </a:hlink>
      <a:folHlink>
        <a:srgbClr val="BFBFBF"/>
      </a:folHlink>
    </a:clrScheme>
    <a:fontScheme name="Office 主题​​">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主题​​">
    <a:dk1>
      <a:srgbClr val="000000"/>
    </a:dk1>
    <a:lt1>
      <a:srgbClr val="FFFFFF"/>
    </a:lt1>
    <a:dk2>
      <a:srgbClr val="778495"/>
    </a:dk2>
    <a:lt2>
      <a:srgbClr val="F0F0F0"/>
    </a:lt2>
    <a:accent1>
      <a:srgbClr val="0F6FC6"/>
    </a:accent1>
    <a:accent2>
      <a:srgbClr val="009DD9"/>
    </a:accent2>
    <a:accent3>
      <a:srgbClr val="0BD0D9"/>
    </a:accent3>
    <a:accent4>
      <a:srgbClr val="10CF9B"/>
    </a:accent4>
    <a:accent5>
      <a:srgbClr val="7CCA62"/>
    </a:accent5>
    <a:accent6>
      <a:srgbClr val="A5C249"/>
    </a:accent6>
    <a:hlink>
      <a:srgbClr val="0F6FC6"/>
    </a:hlink>
    <a:folHlink>
      <a:srgbClr val="BFBFBF"/>
    </a:folHlink>
  </a:clrScheme>
</a:themeOverride>
</file>

<file path=ppt/theme/themeOverride2.xml><?xml version="1.0" encoding="utf-8"?>
<a:themeOverride xmlns:a="http://schemas.openxmlformats.org/drawingml/2006/main">
  <a:clrScheme name="Office 主题​​">
    <a:dk1>
      <a:srgbClr val="000000"/>
    </a:dk1>
    <a:lt1>
      <a:srgbClr val="FFFFFF"/>
    </a:lt1>
    <a:dk2>
      <a:srgbClr val="778495"/>
    </a:dk2>
    <a:lt2>
      <a:srgbClr val="F0F0F0"/>
    </a:lt2>
    <a:accent1>
      <a:srgbClr val="0F6FC6"/>
    </a:accent1>
    <a:accent2>
      <a:srgbClr val="009DD9"/>
    </a:accent2>
    <a:accent3>
      <a:srgbClr val="0BD0D9"/>
    </a:accent3>
    <a:accent4>
      <a:srgbClr val="10CF9B"/>
    </a:accent4>
    <a:accent5>
      <a:srgbClr val="7CCA62"/>
    </a:accent5>
    <a:accent6>
      <a:srgbClr val="A5C249"/>
    </a:accent6>
    <a:hlink>
      <a:srgbClr val="0F6FC6"/>
    </a:hlink>
    <a:folHlink>
      <a:srgbClr val="BFBFBF"/>
    </a:folHlink>
  </a:clrScheme>
</a:themeOverride>
</file>

<file path=docProps/app.xml><?xml version="1.0" encoding="utf-8"?>
<Properties xmlns="http://schemas.openxmlformats.org/officeDocument/2006/extended-properties" xmlns:vt="http://schemas.openxmlformats.org/officeDocument/2006/docPropsVTypes">
  <Template>Office Theme</Template>
  <TotalTime>283</TotalTime>
  <Words>1210</Words>
  <Application>Microsoft Office PowerPoint</Application>
  <PresentationFormat>全屏显示(16:9)</PresentationFormat>
  <Paragraphs>73</Paragraphs>
  <Slides>14</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14</vt:i4>
      </vt:variant>
    </vt:vector>
  </HeadingPairs>
  <TitlesOfParts>
    <vt:vector size="23" baseType="lpstr">
      <vt:lpstr>Lato Hairline</vt:lpstr>
      <vt:lpstr>Lato Regular</vt:lpstr>
      <vt:lpstr>等线</vt:lpstr>
      <vt:lpstr>微软雅黑</vt:lpstr>
      <vt:lpstr>Arial</vt:lpstr>
      <vt:lpstr>Calibri</vt:lpstr>
      <vt:lpstr>Calibri Light</vt:lpstr>
      <vt:lpstr>Lato Light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毕业答辩类</dc:title>
  <dc:subject>RP</dc:subject>
  <dc:creator/>
  <cp:keywords>RP</cp:keywords>
  <dc:description>RP</dc:description>
  <cp:lastModifiedBy>熊 振华</cp:lastModifiedBy>
  <cp:revision>5</cp:revision>
  <dcterms:created xsi:type="dcterms:W3CDTF">2018-03-09T06:21:08Z</dcterms:created>
  <dcterms:modified xsi:type="dcterms:W3CDTF">2023-02-27T01:20:04Z</dcterms:modified>
  <cp:category>RP</cp:category>
  <cp:contentStatus>RP</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2052-10.8.0.5391</vt:lpwstr>
  </property>
</Properties>
</file>