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14" r:id="rId6"/>
    <p:sldId id="327" r:id="rId7"/>
    <p:sldId id="328" r:id="rId8"/>
    <p:sldId id="326" r:id="rId9"/>
    <p:sldId id="349" r:id="rId10"/>
    <p:sldId id="350" r:id="rId11"/>
    <p:sldId id="361" r:id="rId12"/>
    <p:sldId id="329" r:id="rId13"/>
    <p:sldId id="325" r:id="rId14"/>
    <p:sldId id="362" r:id="rId15"/>
    <p:sldId id="345" r:id="rId16"/>
    <p:sldId id="346" r:id="rId17"/>
    <p:sldId id="344" r:id="rId18"/>
    <p:sldId id="351" r:id="rId19"/>
    <p:sldId id="352" r:id="rId20"/>
    <p:sldId id="368" r:id="rId21"/>
    <p:sldId id="367" r:id="rId22"/>
    <p:sldId id="353" r:id="rId23"/>
    <p:sldId id="354" r:id="rId24"/>
    <p:sldId id="355" r:id="rId25"/>
    <p:sldId id="356" r:id="rId26"/>
    <p:sldId id="33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47" autoAdjust="0"/>
    <p:restoredTop sz="94249" autoAdjust="0"/>
  </p:normalViewPr>
  <p:slideViewPr>
    <p:cSldViewPr>
      <p:cViewPr varScale="1">
        <p:scale>
          <a:sx n="63" d="100"/>
          <a:sy n="63" d="100"/>
        </p:scale>
        <p:origin x="1396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5/13/2023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13/05/2023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Modern Workplace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(LCBB4003)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Assignment  Guide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000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DA53D-F223-4AB6-A11B-CAB54EACF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b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Component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EA5C6-D305-4CED-9734-26F0E7D03F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Brief: (Individual Report)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(2000 words)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Important Tips: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word count could be </a:t>
            </a:r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10% of 2000 words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29/06/2023; 3:00PM</a:t>
            </a:r>
          </a:p>
        </p:txBody>
      </p:sp>
    </p:spTree>
    <p:extLst>
      <p:ext uri="{BB962C8B-B14F-4D97-AF65-F5344CB8AC3E}">
        <p14:creationId xmlns:p14="http://schemas.microsoft.com/office/powerpoint/2010/main" val="591669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95897-54B3-4481-BEFD-23806869B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Assignment brief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72AE4-CF73-499E-9AA6-67B8880DD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i="1" dirty="0"/>
              <a:t>You are required to write a 2,000-word essay </a:t>
            </a:r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6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marR="247015" indent="0" algn="just">
              <a:lnSpc>
                <a:spcPct val="150000"/>
              </a:lnSpc>
              <a:spcAft>
                <a:spcPts val="0"/>
              </a:spcAft>
              <a:buNone/>
            </a:pPr>
            <a:r>
              <a:rPr lang="en-GB" i="1" dirty="0"/>
              <a:t>“Discuss the meaning of Leadership and Management and how they differ in scope and style”.</a:t>
            </a:r>
          </a:p>
          <a:p>
            <a:pPr marL="0" indent="0"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394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634BD-FD5A-4C95-AC8A-4D9D78405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Assignment brief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84F74-8094-4CD5-82BF-BC1B65B4D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Your task: </a:t>
            </a:r>
          </a:p>
          <a:p>
            <a:pPr marL="0" indent="0">
              <a:lnSpc>
                <a:spcPct val="106000"/>
              </a:lnSpc>
              <a:spcAft>
                <a:spcPts val="800"/>
              </a:spcAft>
              <a:buNone/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 an understanding 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of the two concepts – leadership and management</a:t>
            </a: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</a:rPr>
              <a:t>What are differences/similarities between them?</a:t>
            </a: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Is one more appropriate than another? </a:t>
            </a: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</a:rPr>
              <a:t>Does that depend on situation?</a:t>
            </a: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What should be recommendation for someone managing other people?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algn="just">
              <a:buFont typeface="Wingdings" panose="05000000000000000000" pitchFamily="2" charset="2"/>
              <a:buChar char="v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052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6BCC4-971C-4DD3-967D-0DC123AFD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700" b="1" dirty="0"/>
              <a:t>        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3700" b="1" dirty="0"/>
              <a:t>  </a:t>
            </a:r>
            <a:r>
              <a:rPr lang="en-GB" sz="4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Structure</a:t>
            </a:r>
            <a:endParaRPr lang="en-US" sz="4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AD6A2C-3463-4AC8-881C-36B2DE11B2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28" b="24866"/>
          <a:stretch/>
        </p:blipFill>
        <p:spPr>
          <a:xfrm>
            <a:off x="457200" y="1600201"/>
            <a:ext cx="82296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77192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59A63-7EA6-4371-A902-12A24390F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3BE80-828D-422B-B986-29574C03F3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Cover page</a:t>
            </a:r>
          </a:p>
          <a:p>
            <a:r>
              <a:rPr lang="en-GB" dirty="0"/>
              <a:t>Table of content (Optional)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Main body or discussion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 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725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3E78D-0022-414B-A050-8C7A30F2F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Cover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43147-226A-46B3-97E3-12C685E5F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name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 and code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of lecturer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component?  Individual Assignment 1 </a:t>
            </a:r>
          </a:p>
        </p:txBody>
      </p:sp>
    </p:spTree>
    <p:extLst>
      <p:ext uri="{BB962C8B-B14F-4D97-AF65-F5344CB8AC3E}">
        <p14:creationId xmlns:p14="http://schemas.microsoft.com/office/powerpoint/2010/main" val="367574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F387-7A50-46FA-9D39-4229E2B08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/>
          <a:p>
            <a:r>
              <a:rPr lang="en-GB" b="1" dirty="0"/>
              <a:t>Cover page (Example)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72D04B-2A9E-44BF-9C5F-BB6BC52C21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20243" y="273050"/>
            <a:ext cx="4021363" cy="53161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67050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44A7B-B8E2-49D3-AC86-C17CD96F1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INTRODUCTION: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D49B3-F8E5-43AA-B13F-4783DBCA81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 of key terms (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e.g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management, leadership).</a:t>
            </a:r>
          </a:p>
          <a:p>
            <a:pPr lvl="0">
              <a:lnSpc>
                <a:spcPct val="15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 discussion of history of terms, if applicable</a:t>
            </a: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State the aim  of your task </a:t>
            </a:r>
          </a:p>
        </p:txBody>
      </p:sp>
    </p:spTree>
    <p:extLst>
      <p:ext uri="{BB962C8B-B14F-4D97-AF65-F5344CB8AC3E}">
        <p14:creationId xmlns:p14="http://schemas.microsoft.com/office/powerpoint/2010/main" val="1495246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4BA39-4304-4207-8E05-9AE2672EA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60648"/>
            <a:ext cx="8568952" cy="1008112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Discussion/ Main body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82D95-6351-468E-A43E-289959353F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3888431"/>
          </a:xfrm>
        </p:spPr>
        <p:txBody>
          <a:bodyPr>
            <a:normAutofit/>
          </a:bodyPr>
          <a:lstStyle/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</a:rPr>
              <a:t>What are differences/similarities between management and leadership?</a:t>
            </a:r>
          </a:p>
          <a:p>
            <a:pPr>
              <a:lnSpc>
                <a:spcPct val="106000"/>
              </a:lnSpc>
              <a:spcAft>
                <a:spcPts val="800"/>
              </a:spcAft>
            </a:pPr>
            <a:endParaRPr lang="en-GB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Is one more appropriate than another?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</a:rPr>
              <a:t>Does that depend on situation?</a:t>
            </a:r>
          </a:p>
          <a:p>
            <a:pPr>
              <a:lnSpc>
                <a:spcPct val="106000"/>
              </a:lnSpc>
              <a:spcAft>
                <a:spcPts val="800"/>
              </a:spcAft>
            </a:pPr>
            <a:endParaRPr lang="en-GB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What should be recommendation for someone managing other people?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990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97C3DA-AC6C-4CBA-87E4-57F5B18255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68263"/>
            <a:ext cx="8717787" cy="56649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81420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E439E-AA51-492A-98DB-FCBDD56FA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anchor="ctr">
            <a:normAutofit/>
          </a:bodyPr>
          <a:lstStyle/>
          <a:p>
            <a:r>
              <a:rPr lang="en-US" b="1" dirty="0"/>
              <a:t>Conclusion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5D700-540E-458F-97A6-9E54EA25A0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your evaluation and analysis above, summarise your discussions/arguments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Summarise Just the key points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F7DBA9DF-1AA1-461F-A75E-33D4DADCB9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412776"/>
            <a:ext cx="4495800" cy="41764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122503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B9EE8-5858-4761-98B4-284AED263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94FC0-183C-4E63-956D-0B0FC6DF12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79296" cy="3989040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are required to use minimum of 8 relevant and credible references for this assignment.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referencing style (Both intext and reference list)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70000"/>
              </a:lnSpc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list of references should be in alphabetical order 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175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56135-0FFB-4676-9FF9-F27DDD19B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 Component /Assignment 1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E1662-BDEF-4A21-AD61-ED3166084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13453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     </a:t>
            </a:r>
            <a:r>
              <a:rPr lang="en-GB" b="1" dirty="0">
                <a:solidFill>
                  <a:srgbClr val="FF0000"/>
                </a:solidFill>
              </a:rPr>
              <a:t>29/06/23   15:00pm GMT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06979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C01F6-ED24-4700-B5E3-41444E478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 </a:t>
            </a:r>
          </a:p>
          <a:p>
            <a:pPr marL="0" indent="0" algn="ctr">
              <a:buNone/>
            </a:pPr>
            <a:r>
              <a:rPr lang="en-GB" sz="4800" b="1" dirty="0"/>
              <a:t>Assessment Component 2</a:t>
            </a:r>
            <a:endParaRPr lang="en-US" sz="4800" dirty="0"/>
          </a:p>
          <a:p>
            <a:pPr marL="0" indent="0">
              <a:buNone/>
            </a:pPr>
            <a:r>
              <a:rPr lang="en-GB" dirty="0"/>
              <a:t>                  </a:t>
            </a:r>
          </a:p>
          <a:p>
            <a:pPr marL="0" indent="0">
              <a:buNone/>
            </a:pPr>
            <a:r>
              <a:rPr lang="en-GB" dirty="0"/>
              <a:t>                     </a:t>
            </a:r>
            <a:r>
              <a:rPr lang="en-GB" sz="4400" b="1" dirty="0"/>
              <a:t>Group Work </a:t>
            </a:r>
          </a:p>
          <a:p>
            <a:pPr marL="0" indent="0">
              <a:buNone/>
            </a:pPr>
            <a:r>
              <a:rPr lang="en-GB" sz="4400" b="1" dirty="0"/>
              <a:t>                      50%</a:t>
            </a:r>
          </a:p>
        </p:txBody>
      </p:sp>
    </p:spTree>
    <p:extLst>
      <p:ext uri="{BB962C8B-B14F-4D97-AF65-F5344CB8AC3E}">
        <p14:creationId xmlns:p14="http://schemas.microsoft.com/office/powerpoint/2010/main" val="2437272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B3E8F-F12E-4E0C-9A28-04FF53DEF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Assessment Component 2 </a:t>
            </a:r>
            <a:br>
              <a:rPr lang="en-GB" sz="3200" b="1" dirty="0"/>
            </a:br>
            <a:r>
              <a:rPr lang="en-GB" sz="3200" b="1" dirty="0"/>
              <a:t>Group presentation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8872D-E470-4720-971A-328320E1F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799"/>
            <a:ext cx="8229600" cy="3888433"/>
          </a:xfrm>
        </p:spPr>
        <p:txBody>
          <a:bodyPr>
            <a:normAutofit fontScale="85000" lnSpcReduction="20000"/>
          </a:bodyPr>
          <a:lstStyle/>
          <a:p>
            <a:pPr marL="270510"/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must choose one organization from the following industries: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Ecommerce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Airlines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Fashion retail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Food chain/ retail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Finance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Automobile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Technology/ consumer electronics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247015" indent="0" algn="just">
              <a:lnSpc>
                <a:spcPct val="115000"/>
              </a:lnSpc>
              <a:spcAft>
                <a:spcPts val="0"/>
              </a:spcAft>
              <a:buNone/>
            </a:pPr>
            <a:endParaRPr lang="en-GB" sz="18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198120" marR="247015" indent="0" algn="just">
              <a:lnSpc>
                <a:spcPct val="115000"/>
              </a:lnSpc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“Discuss how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GROUP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effectiveness and wellbeing of employees can be improved in a chosen organisation”.</a:t>
            </a:r>
          </a:p>
          <a:p>
            <a:pPr marL="198120" marR="247015" indent="0" algn="just">
              <a:lnSpc>
                <a:spcPct val="115000"/>
              </a:lnSpc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98120" marR="247015" indent="0" algn="just">
              <a:lnSpc>
                <a:spcPct val="115000"/>
              </a:lnSpc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2500 words (each person contributes approx. 1000 words but editing the final report down to 2500)</a:t>
            </a:r>
          </a:p>
          <a:p>
            <a:pPr marL="198120" marR="247015" indent="0" algn="just">
              <a:lnSpc>
                <a:spcPct val="115000"/>
              </a:lnSpc>
              <a:spcAft>
                <a:spcPts val="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1629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8F51B-5B2A-4399-8D2E-0D7CDE1C2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/>
              <a:t>Formative report 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2000" b="1" dirty="0"/>
              <a:t>(This formative repot is only for feedback purpose with your tutor = not marked but extremely useful)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35667-B12E-4191-9190-8CBC4577F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0510" marR="247015">
              <a:lnSpc>
                <a:spcPct val="115000"/>
              </a:lnSpc>
              <a:spcAft>
                <a:spcPts val="0"/>
              </a:spcAft>
            </a:pPr>
            <a:endParaRPr lang="en-GB" sz="32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70510" marR="247015">
              <a:lnSpc>
                <a:spcPct val="115000"/>
              </a:lnSpc>
              <a:spcAft>
                <a:spcPts val="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the 8</a:t>
            </a:r>
            <a:r>
              <a:rPr lang="en-GB" sz="32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week, work as a group and show in a 10-minute per group presentation how you are progressing with your application (for example, the plan of the group project).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8647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738CB-D948-460C-B1EC-A9C7532C0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/>
              <a:t>Assessment Component 2 </a:t>
            </a:r>
            <a:br>
              <a:rPr lang="en-GB" sz="44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8016E-0D11-45B7-B8B8-8DA413B687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R="247015" algn="just">
              <a:lnSpc>
                <a:spcPct val="115000"/>
              </a:lnSpc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are also expected to demonstrate an understanding and knowledge of the task using relevant literature and theories to explain the task. Conclude with relevant and appropriate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recommendations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summarising ways forward for the organization in keeping best practice.</a:t>
            </a:r>
          </a:p>
          <a:p>
            <a:pPr marR="247015" algn="just">
              <a:lnSpc>
                <a:spcPct val="115000"/>
              </a:lnSpc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247015" algn="just">
              <a:lnSpc>
                <a:spcPct val="115000"/>
              </a:lnSpc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247015" algn="just">
              <a:lnSpc>
                <a:spcPct val="115000"/>
              </a:lnSpc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Each person is to contribute approx. 1000 words towards the group report as a single document, and one person submits the report on behalf of the other students in the group.</a:t>
            </a:r>
            <a:endParaRPr lang="en-US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53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34907-A323-426D-B96B-BFF0A606E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en-US" sz="3200" b="1" dirty="0">
                <a:solidFill>
                  <a:prstClr val="black"/>
                </a:solidFill>
                <a:ea typeface="+mn-ea"/>
                <a:cs typeface="+mn-cs"/>
              </a:rPr>
              <a:t>Task 1: Group Project Report</a:t>
            </a:r>
            <a:br>
              <a:rPr lang="en-GB" sz="3200" dirty="0">
                <a:solidFill>
                  <a:prstClr val="black"/>
                </a:solidFill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FC866-5EDD-472B-8884-ADAA83A2FF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In your team of 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to 4 students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produce a group project report with word count which is equivalent to at least 1000 words per student or equivalent which must be submitted to Moodle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8195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07FEE-0A97-4AB7-A6BF-9EDE73EC1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08012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Note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FAB62-B5C1-4F20-BD32-66E63BA6B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clearly the responsibilities / tasks for each student</a:t>
            </a:r>
          </a:p>
          <a:p>
            <a:pPr marL="0" indent="0" algn="just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in the group contributes equally to the development of the project report.</a:t>
            </a:r>
          </a:p>
          <a:p>
            <a:pPr marL="0" indent="0" algn="just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project report should clearly demonstrate the theories and concepts discussed in class.</a:t>
            </a:r>
          </a:p>
          <a:p>
            <a:pPr algn="just">
              <a:buFont typeface="Wingdings" panose="05000000000000000000" pitchFamily="2" charset="2"/>
              <a:buChar char="v"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will be assessed individually on your contribution to the report.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6668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640A4-BE4F-4602-B22F-4423B3F7E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895" y="116632"/>
            <a:ext cx="8229600" cy="566936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FEEDBACK FORM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85015C2-7D5C-4247-842B-614247FB3E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7856170"/>
              </p:ext>
            </p:extLst>
          </p:nvPr>
        </p:nvGraphicFramePr>
        <p:xfrm>
          <a:off x="915168" y="938491"/>
          <a:ext cx="7313664" cy="47227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98133">
                  <a:extLst>
                    <a:ext uri="{9D8B030D-6E8A-4147-A177-3AD203B41FA5}">
                      <a16:colId xmlns:a16="http://schemas.microsoft.com/office/drawing/2014/main" val="3810795418"/>
                    </a:ext>
                  </a:extLst>
                </a:gridCol>
                <a:gridCol w="608497">
                  <a:extLst>
                    <a:ext uri="{9D8B030D-6E8A-4147-A177-3AD203B41FA5}">
                      <a16:colId xmlns:a16="http://schemas.microsoft.com/office/drawing/2014/main" val="241259953"/>
                    </a:ext>
                  </a:extLst>
                </a:gridCol>
                <a:gridCol w="607034">
                  <a:extLst>
                    <a:ext uri="{9D8B030D-6E8A-4147-A177-3AD203B41FA5}">
                      <a16:colId xmlns:a16="http://schemas.microsoft.com/office/drawing/2014/main" val="3187821216"/>
                    </a:ext>
                  </a:extLst>
                </a:gridCol>
              </a:tblGrid>
              <a:tr h="530652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Generic Assessment Criteria – Component 2- Group presentation 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 anchor="ctr"/>
                </a:tc>
                <a:tc>
                  <a:txBody>
                    <a:bodyPr/>
                    <a:lstStyle/>
                    <a:p>
                      <a:pPr marL="21590" marR="71755"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Marks available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 vert="vert270"/>
                </a:tc>
                <a:tc>
                  <a:txBody>
                    <a:bodyPr/>
                    <a:lstStyle/>
                    <a:p>
                      <a:pPr marL="71755" marR="71755"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Marks </a:t>
                      </a:r>
                      <a:endParaRPr lang="en-GB" sz="900">
                        <a:effectLst/>
                      </a:endParaRPr>
                    </a:p>
                    <a:p>
                      <a:pPr marL="71755" marR="71755" algn="ctr"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awarded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 vert="vert270" anchor="ctr"/>
                </a:tc>
                <a:extLst>
                  <a:ext uri="{0D108BD9-81ED-4DB2-BD59-A6C34878D82A}">
                    <a16:rowId xmlns:a16="http://schemas.microsoft.com/office/drawing/2014/main" val="3863318938"/>
                  </a:ext>
                </a:extLst>
              </a:tr>
              <a:tr h="342688">
                <a:tc>
                  <a:txBody>
                    <a:bodyPr/>
                    <a:lstStyle/>
                    <a:p>
                      <a:pPr marL="342900" lvl="0" indent="-342900">
                        <a:buClr>
                          <a:srgbClr val="000000"/>
                        </a:buClr>
                        <a:buFont typeface="+mj-lt"/>
                        <a:buAutoNum type="arabicPeriod"/>
                      </a:pPr>
                      <a:r>
                        <a:rPr lang="en-GB" sz="1100">
                          <a:effectLst/>
                        </a:rPr>
                        <a:t>Engagement with Literature Skills (</a:t>
                      </a:r>
                      <a:r>
                        <a:rPr lang="en-GB" sz="900">
                          <a:effectLst/>
                        </a:rPr>
                        <a:t>Assessed as a individually)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330527944"/>
                  </a:ext>
                </a:extLst>
              </a:tr>
              <a:tr h="238217">
                <a:tc rowSpan="2">
                  <a:txBody>
                    <a:bodyPr/>
                    <a:lstStyle/>
                    <a:p>
                      <a:pPr marL="457200"/>
                      <a:r>
                        <a:rPr lang="en-GB" sz="1000">
                          <a:effectLst/>
                        </a:rPr>
                        <a:t>Task 1</a:t>
                      </a:r>
                      <a:endParaRPr lang="en-GB" sz="900">
                        <a:effectLst/>
                      </a:endParaRPr>
                    </a:p>
                    <a:p>
                      <a:pPr marL="342900" lvl="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900">
                          <a:effectLst/>
                        </a:rPr>
                        <a:t>In-text citation and reference list in line with Harvard conventions, and from reliable resources</a:t>
                      </a:r>
                    </a:p>
                    <a:p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583478294"/>
                  </a:ext>
                </a:extLst>
              </a:tr>
              <a:tr h="23879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 10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067919"/>
                  </a:ext>
                </a:extLst>
              </a:tr>
              <a:tr h="238217">
                <a:tc>
                  <a:txBody>
                    <a:bodyPr/>
                    <a:lstStyle/>
                    <a:p>
                      <a:pPr marL="342900" lvl="0" indent="-342900">
                        <a:buClr>
                          <a:srgbClr val="000000"/>
                        </a:buClr>
                        <a:buFont typeface="+mj-lt"/>
                        <a:buAutoNum type="arabicPeriod"/>
                      </a:pPr>
                      <a:r>
                        <a:rPr lang="en-GB" sz="900">
                          <a:effectLst/>
                        </a:rPr>
                        <a:t>Knowledge and Understanding Skills (</a:t>
                      </a:r>
                      <a:r>
                        <a:rPr lang="en-GB" sz="1000">
                          <a:effectLst/>
                        </a:rPr>
                        <a:t>Assessed individually)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826432988"/>
                  </a:ext>
                </a:extLst>
              </a:tr>
              <a:tr h="238217">
                <a:tc rowSpan="2">
                  <a:txBody>
                    <a:bodyPr/>
                    <a:lstStyle/>
                    <a:p>
                      <a:pPr marL="457200" algn="just"/>
                      <a:r>
                        <a:rPr lang="en-GB" sz="1000">
                          <a:effectLst/>
                        </a:rPr>
                        <a:t>Task 1 </a:t>
                      </a:r>
                      <a:endParaRPr lang="en-GB" sz="900">
                        <a:effectLst/>
                      </a:endParaRPr>
                    </a:p>
                    <a:p>
                      <a:pPr marL="457200" algn="just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/>
                      <a:r>
                        <a:rPr lang="en-GB" sz="1000">
                          <a:effectLst/>
                        </a:rPr>
                        <a:t>Task 2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537242664"/>
                  </a:ext>
                </a:extLst>
              </a:tr>
              <a:tr h="23879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10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1427245"/>
                  </a:ext>
                </a:extLst>
              </a:tr>
              <a:tr h="238217">
                <a:tc>
                  <a:txBody>
                    <a:bodyPr/>
                    <a:lstStyle/>
                    <a:p>
                      <a:r>
                        <a:rPr lang="en-GB" sz="900">
                          <a:effectLst/>
                        </a:rPr>
                        <a:t>3. Cognitive and Intellectual Skills (Assessed as a group)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391865016"/>
                  </a:ext>
                </a:extLst>
              </a:tr>
              <a:tr h="238217">
                <a:tc rowSpan="2">
                  <a:txBody>
                    <a:bodyPr/>
                    <a:lstStyle/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Task 1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30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179037634"/>
                  </a:ext>
                </a:extLst>
              </a:tr>
              <a:tr h="38485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793469"/>
                  </a:ext>
                </a:extLst>
              </a:tr>
              <a:tr h="249228">
                <a:tc>
                  <a:txBody>
                    <a:bodyPr/>
                    <a:lstStyle/>
                    <a:p>
                      <a:r>
                        <a:rPr lang="en-GB" sz="900">
                          <a:effectLst/>
                        </a:rPr>
                        <a:t>4. Practical Application </a:t>
                      </a:r>
                      <a:r>
                        <a:rPr lang="en-GB" sz="1000">
                          <a:effectLst/>
                        </a:rPr>
                        <a:t>Skills (Assessed individually)</a:t>
                      </a:r>
                      <a:r>
                        <a:rPr lang="en-GB" sz="900">
                          <a:effectLst/>
                        </a:rPr>
                        <a:t>  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091748394"/>
                  </a:ext>
                </a:extLst>
              </a:tr>
              <a:tr h="238793">
                <a:tc rowSpan="2">
                  <a:txBody>
                    <a:bodyPr/>
                    <a:lstStyle/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Task 1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25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3963168579"/>
                  </a:ext>
                </a:extLst>
              </a:tr>
              <a:tr h="38427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6915311"/>
                  </a:ext>
                </a:extLst>
              </a:tr>
              <a:tr h="238217">
                <a:tc>
                  <a:txBody>
                    <a:bodyPr/>
                    <a:lstStyle/>
                    <a:p>
                      <a:pPr marL="342900" lvl="0" indent="-342900">
                        <a:buFont typeface="+mj-lt"/>
                        <a:buAutoNum type="arabicPeriod"/>
                      </a:pPr>
                      <a:r>
                        <a:rPr lang="en-GB" sz="900">
                          <a:effectLst/>
                        </a:rPr>
                        <a:t>Transferable Skills for Life and Professional Practice (Assessed individually)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1954740456"/>
                  </a:ext>
                </a:extLst>
              </a:tr>
              <a:tr h="685377">
                <a:tc>
                  <a:txBody>
                    <a:bodyPr/>
                    <a:lstStyle/>
                    <a:p>
                      <a:pPr marL="457200" algn="just"/>
                      <a:r>
                        <a:rPr lang="en-GB" sz="1000">
                          <a:effectLst/>
                        </a:rPr>
                        <a:t>Task 1 </a:t>
                      </a:r>
                      <a:endParaRPr lang="en-GB" sz="900">
                        <a:effectLst/>
                      </a:endParaRPr>
                    </a:p>
                    <a:p>
                      <a:pPr marL="457200" algn="just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marL="457200" algn="just">
                        <a:spcAft>
                          <a:spcPts val="600"/>
                        </a:spcAft>
                      </a:pPr>
                      <a:r>
                        <a:rPr lang="en-GB" sz="1000">
                          <a:effectLst/>
                        </a:rPr>
                        <a:t>Task 2</a:t>
                      </a:r>
                      <a:endParaRPr lang="en-GB" sz="900">
                        <a:effectLst/>
                      </a:endParaRPr>
                    </a:p>
                    <a:p>
                      <a:pPr marL="342900" lvl="0" indent="-342900" algn="just">
                        <a:spcAft>
                          <a:spcPts val="6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900">
                          <a:effectLst/>
                        </a:rPr>
                        <a:t>Presentation Skills and demonstrating ownership responsibilities in line with the Task 1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400">
                          <a:effectLst/>
                        </a:rPr>
                        <a:t>10</a:t>
                      </a:r>
                      <a:endParaRPr lang="en-GB" sz="9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1400">
                          <a:effectLst/>
                        </a:rPr>
                        <a:t>05</a:t>
                      </a:r>
                      <a:endParaRPr lang="en-GB" sz="9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47" marR="60947" marT="0" marB="0"/>
                </a:tc>
                <a:extLst>
                  <a:ext uri="{0D108BD9-81ED-4DB2-BD59-A6C34878D82A}">
                    <a16:rowId xmlns:a16="http://schemas.microsoft.com/office/drawing/2014/main" val="2388139842"/>
                  </a:ext>
                </a:extLst>
              </a:tr>
            </a:tbl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EE91C2BE-ABD8-459B-A5A9-82B5F8780C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3581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DF2A7-4941-44CC-92C9-1D2E743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 Component 2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F3769-BB03-41C4-A426-B95900FEC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deadline:</a:t>
            </a: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Report:  </a:t>
            </a:r>
            <a:r>
              <a:rPr lang="en-GB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23/07/23; 15:00PM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24DD04-23A6-47A0-A4CF-7EF4540E8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8" y="3215395"/>
            <a:ext cx="222885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3783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D951A-43AF-4FFB-9CA7-E8D8B5F6C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                       </a:t>
            </a:r>
            <a:endParaRPr lang="en-US" dirty="0"/>
          </a:p>
          <a:p>
            <a:endParaRPr lang="en-US" dirty="0"/>
          </a:p>
        </p:txBody>
      </p:sp>
      <p:pic>
        <p:nvPicPr>
          <p:cNvPr id="3074" name="Picture 2" descr="🏉 Good Luck Boys 🏉 Buckley Shield(under... - Tumut Minor League ...">
            <a:extLst>
              <a:ext uri="{FF2B5EF4-FFF2-40B4-BE49-F238E27FC236}">
                <a16:creationId xmlns:a16="http://schemas.microsoft.com/office/drawing/2014/main" id="{A1755BE5-7458-4B42-ABBB-C7D5F30A0E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6552728" cy="532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86034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788</Words>
  <Application>Microsoft Office PowerPoint</Application>
  <PresentationFormat>On-screen Show (4:3)</PresentationFormat>
  <Paragraphs>162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Bachelor of Arts Business Management   Introduction to Modern Workplace (LCBB4003)  Assignment  Guide   </vt:lpstr>
      <vt:lpstr> Assessment Component 1</vt:lpstr>
      <vt:lpstr>Assignment brief </vt:lpstr>
      <vt:lpstr>Assignment brief </vt:lpstr>
      <vt:lpstr>               Recommended Structure</vt:lpstr>
      <vt:lpstr>Recommended Structure</vt:lpstr>
      <vt:lpstr>Cover page</vt:lpstr>
      <vt:lpstr>Cover page (Example)</vt:lpstr>
      <vt:lpstr> INTRODUCTION: </vt:lpstr>
      <vt:lpstr> Discussion/ Main body </vt:lpstr>
      <vt:lpstr>PowerPoint Presentation</vt:lpstr>
      <vt:lpstr>Conclusion </vt:lpstr>
      <vt:lpstr>Reference </vt:lpstr>
      <vt:lpstr>Submission deadline Component /Assignment 1</vt:lpstr>
      <vt:lpstr>PowerPoint Presentation</vt:lpstr>
      <vt:lpstr>Assessment Component 2  Group presentation </vt:lpstr>
      <vt:lpstr>Formative report   (This formative repot is only for feedback purpose with your tutor = not marked but extremely useful)</vt:lpstr>
      <vt:lpstr>Assessment Component 2  </vt:lpstr>
      <vt:lpstr>Task 1: Group Project Report </vt:lpstr>
      <vt:lpstr> Note </vt:lpstr>
      <vt:lpstr> STUDENT FEEDBACK FORM</vt:lpstr>
      <vt:lpstr>Submission deadline Component 2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(LCBB4003)  Assignment  Guide</dc:title>
  <dc:creator>Jutual Ugochukwu</dc:creator>
  <cp:lastModifiedBy>Akash Puranik</cp:lastModifiedBy>
  <cp:revision>8</cp:revision>
  <dcterms:created xsi:type="dcterms:W3CDTF">2021-02-17T00:30:12Z</dcterms:created>
  <dcterms:modified xsi:type="dcterms:W3CDTF">2023-05-13T11:20:18Z</dcterms:modified>
</cp:coreProperties>
</file>