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gray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505200" y="2438400"/>
            <a:ext cx="5257800" cy="914400"/>
          </a:xfrm>
        </p:spPr>
        <p:txBody>
          <a:bodyPr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157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05200" y="3276600"/>
            <a:ext cx="5257800" cy="7493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>
                <a:effectLst/>
              </a:defRPr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15748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415749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1575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387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86550" y="152400"/>
            <a:ext cx="1924050" cy="6248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152400"/>
            <a:ext cx="5619750" cy="6248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152400"/>
            <a:ext cx="769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title style</a:t>
            </a:r>
          </a:p>
        </p:txBody>
      </p:sp>
      <p:sp>
        <p:nvSpPr>
          <p:cNvPr id="414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76400"/>
            <a:ext cx="7696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147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fld id="{42F77700-24DC-4E3A-9F13-A685223E2F58}" type="datetimeFigureOut">
              <a:rPr lang="en-US" smtClean="0"/>
              <a:pPr/>
              <a:t>11/19/2015</a:t>
            </a:fld>
            <a:endParaRPr lang="en-GB" dirty="0"/>
          </a:p>
        </p:txBody>
      </p:sp>
      <p:sp>
        <p:nvSpPr>
          <p:cNvPr id="4147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dirty="0"/>
          </a:p>
        </p:txBody>
      </p:sp>
      <p:sp>
        <p:nvSpPr>
          <p:cNvPr id="4147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792A78F-9A42-49BF-820C-9F1735DC89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5621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19812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4384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8956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3528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100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abetes.org.uk/" TargetMode="External"/><Relationship Id="rId2" Type="http://schemas.openxmlformats.org/officeDocument/2006/relationships/hyperlink" Target="http://www.nice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mj.com/cgi/content/full/332/7553/130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Session </a:t>
            </a:r>
            <a:r>
              <a:rPr lang="en-GB" dirty="0" smtClean="0"/>
              <a:t>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overview of </a:t>
            </a:r>
            <a:r>
              <a:rPr lang="en-GB" dirty="0" smtClean="0"/>
              <a:t>Diabetes – applying nutrition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Diabetes Mellitus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The incidence in the Uk is thought to be 2.5 – 3 million people</a:t>
            </a:r>
          </a:p>
          <a:p>
            <a:r>
              <a:rPr lang="en-GB" sz="2400" dirty="0" smtClean="0"/>
              <a:t>Diabetes Uk estimates around </a:t>
            </a:r>
            <a:r>
              <a:rPr lang="en-GB" sz="2400" dirty="0" smtClean="0"/>
              <a:t>5-6% </a:t>
            </a:r>
            <a:r>
              <a:rPr lang="en-GB" sz="2400" dirty="0" smtClean="0"/>
              <a:t>of the population is affected</a:t>
            </a:r>
          </a:p>
          <a:p>
            <a:r>
              <a:rPr lang="en-GB" sz="2400" dirty="0" smtClean="0"/>
              <a:t>Globally the figure is around 180 million and rising</a:t>
            </a:r>
          </a:p>
          <a:p>
            <a:r>
              <a:rPr lang="en-GB" sz="2400" dirty="0" smtClean="0"/>
              <a:t>It has major health implications with regard to morbidity and mortality</a:t>
            </a:r>
          </a:p>
          <a:p>
            <a:r>
              <a:rPr lang="en-GB" sz="2400" dirty="0" smtClean="0"/>
              <a:t>Major impacts are cardiovascular and damage to the microcirculation – eyes , kidneys and limbs</a:t>
            </a:r>
            <a:endParaRPr lang="en-GB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results from a lack of insulin – essential hormone that regulates blood glucose.</a:t>
            </a:r>
          </a:p>
          <a:p>
            <a:r>
              <a:rPr lang="en-GB" dirty="0" smtClean="0"/>
              <a:t>Maybe due to a lack of insulin or insulin resistance – it does not work properly</a:t>
            </a:r>
          </a:p>
          <a:p>
            <a:r>
              <a:rPr lang="en-GB" dirty="0" smtClean="0"/>
              <a:t>This results in a rise in blood glucose – a normal blood glucose ranges from 4 – 6.9mmols/litre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Symptoms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Excess urine</a:t>
            </a:r>
          </a:p>
          <a:p>
            <a:r>
              <a:rPr lang="en-GB" dirty="0" smtClean="0"/>
              <a:t>Thirst</a:t>
            </a:r>
          </a:p>
          <a:p>
            <a:r>
              <a:rPr lang="en-GB" dirty="0" smtClean="0"/>
              <a:t>Weight loss</a:t>
            </a:r>
          </a:p>
          <a:p>
            <a:r>
              <a:rPr lang="en-GB" dirty="0" smtClean="0"/>
              <a:t>Infections that will not clear</a:t>
            </a:r>
          </a:p>
          <a:p>
            <a:r>
              <a:rPr lang="en-GB" dirty="0" smtClean="0"/>
              <a:t>General feeling of malaise</a:t>
            </a:r>
            <a:endParaRPr lang="en-GB" dirty="0"/>
          </a:p>
          <a:p>
            <a:r>
              <a:rPr lang="en-GB" dirty="0" smtClean="0"/>
              <a:t>Many people do not have symptoms as they are picked up by routine blood tests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Type 1 – a total failure in insulin production</a:t>
            </a:r>
          </a:p>
          <a:p>
            <a:r>
              <a:rPr lang="en-GB" sz="2800" dirty="0" smtClean="0"/>
              <a:t>Type 2 – partial failure or insulin resistance</a:t>
            </a:r>
          </a:p>
          <a:p>
            <a:r>
              <a:rPr lang="en-GB" sz="2800" dirty="0" smtClean="0"/>
              <a:t>MODY – maturity onset diabetes of the young – an inherited form that is a result of a beta cell malfunction</a:t>
            </a:r>
          </a:p>
          <a:p>
            <a:r>
              <a:rPr lang="en-GB" sz="2800" dirty="0" smtClean="0"/>
              <a:t>Neonatal Diabetes – in under 6 months , resembles type 1</a:t>
            </a:r>
          </a:p>
          <a:p>
            <a:r>
              <a:rPr lang="en-GB" sz="2800" dirty="0" smtClean="0"/>
              <a:t>Gestational Diabetes – develops in pregnancy.</a:t>
            </a:r>
            <a:endParaRPr lang="en-GB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Diagnosis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random BG of 11mmols /l</a:t>
            </a:r>
          </a:p>
          <a:p>
            <a:endParaRPr lang="en-GB" dirty="0"/>
          </a:p>
          <a:p>
            <a:r>
              <a:rPr lang="en-GB" dirty="0" smtClean="0"/>
              <a:t>A fasting BG of &gt;7 mmols/l</a:t>
            </a:r>
          </a:p>
          <a:p>
            <a:endParaRPr lang="en-GB" dirty="0"/>
          </a:p>
          <a:p>
            <a:r>
              <a:rPr lang="en-GB" dirty="0" smtClean="0"/>
              <a:t>A plasma BG of &gt;11 2 hours after ingestion of 75 gCHO – glucose tolerance test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people may have impaired BG levels that are predictors of diabetes – need some dietary advice!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Alleviate symptoms</a:t>
            </a:r>
          </a:p>
          <a:p>
            <a:r>
              <a:rPr lang="en-GB" dirty="0" smtClean="0"/>
              <a:t>Control BG</a:t>
            </a:r>
          </a:p>
          <a:p>
            <a:r>
              <a:rPr lang="en-GB" dirty="0" smtClean="0"/>
              <a:t>Reduce the risks of complications</a:t>
            </a:r>
          </a:p>
          <a:p>
            <a:r>
              <a:rPr lang="en-GB" dirty="0" smtClean="0"/>
              <a:t>Maintain a quality of life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targets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HBA1c - &lt;6.5%</a:t>
            </a:r>
          </a:p>
          <a:p>
            <a:r>
              <a:rPr lang="en-GB" dirty="0" smtClean="0"/>
              <a:t>Fasting BG – 5.1-6.5 – type 1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-  &lt;5.5 – type 2</a:t>
            </a:r>
          </a:p>
          <a:p>
            <a:endParaRPr lang="en-GB" dirty="0"/>
          </a:p>
          <a:p>
            <a:r>
              <a:rPr lang="en-GB" dirty="0" smtClean="0"/>
              <a:t>Maintain weight, blood pressure, cholesterol within normal ranges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glucose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Aim to maintain normal blood glucose</a:t>
            </a:r>
          </a:p>
          <a:p>
            <a:r>
              <a:rPr lang="en-GB" sz="2400" dirty="0" smtClean="0"/>
              <a:t>Fasting 3.5 -5 mmols /l – normal levels</a:t>
            </a:r>
          </a:p>
          <a:p>
            <a:endParaRPr lang="en-GB" sz="2400" dirty="0" smtClean="0"/>
          </a:p>
          <a:p>
            <a:r>
              <a:rPr lang="en-GB" sz="2400" dirty="0" smtClean="0"/>
              <a:t>Aim 3.5-5.5 pre meals</a:t>
            </a:r>
          </a:p>
          <a:p>
            <a:endParaRPr lang="en-GB" sz="2400" dirty="0" smtClean="0"/>
          </a:p>
          <a:p>
            <a:r>
              <a:rPr lang="en-GB" sz="2400" dirty="0" smtClean="0"/>
              <a:t>Aim &lt; 8 post meal ( 2 hours)</a:t>
            </a:r>
          </a:p>
          <a:p>
            <a:endParaRPr lang="en-GB" sz="2400" dirty="0" smtClean="0"/>
          </a:p>
          <a:p>
            <a:r>
              <a:rPr lang="en-GB" sz="2400" dirty="0" smtClean="0"/>
              <a:t>There is a lot of debate on the benefits of testing blood glucose levels in type 2</a:t>
            </a:r>
          </a:p>
          <a:p>
            <a:r>
              <a:rPr lang="en-GB" sz="2400" dirty="0" smtClean="0"/>
              <a:t>HBA1c levels are very important as a long term test </a:t>
            </a:r>
          </a:p>
          <a:p>
            <a:r>
              <a:rPr lang="en-GB" sz="2400" dirty="0" smtClean="0"/>
              <a:t>Refer to Diabetes Uk website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 in Diabetes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The aim of diet is to control blood glucose levels and reduce the risks of complications </a:t>
            </a:r>
          </a:p>
          <a:p>
            <a:r>
              <a:rPr lang="en-GB" sz="2400" dirty="0" smtClean="0"/>
              <a:t>For type 1 used in conjunction with insulin therapy – usually a mix of long and short acting insulin given as single injections ( pre mixed) or via a pump </a:t>
            </a:r>
          </a:p>
          <a:p>
            <a:r>
              <a:rPr lang="en-GB" sz="2400" dirty="0" smtClean="0"/>
              <a:t>Type I patients are also taught to give insulin according to diet – based on 1 unit of insulin per 7-10g CHO</a:t>
            </a:r>
          </a:p>
          <a:p>
            <a:r>
              <a:rPr lang="en-GB" sz="2400" dirty="0" smtClean="0"/>
              <a:t>Patients are sent on courses to teach them how to do this – DAFNE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 for type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aim is again to control blood glucose and reduce weight if required </a:t>
            </a:r>
          </a:p>
          <a:p>
            <a:r>
              <a:rPr lang="en-GB" dirty="0" smtClean="0"/>
              <a:t>About 80 % of type 2 are overwt</a:t>
            </a:r>
          </a:p>
          <a:p>
            <a:r>
              <a:rPr lang="en-GB" dirty="0" smtClean="0"/>
              <a:t>Studies have shown that reducing weight by around 10kg does have an effect on blood glucose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 – </a:t>
            </a:r>
            <a:r>
              <a:rPr lang="en-GB" dirty="0" smtClean="0"/>
              <a:t>40-50 </a:t>
            </a:r>
            <a:r>
              <a:rPr lang="en-GB" dirty="0" smtClean="0"/>
              <a:t>%</a:t>
            </a:r>
          </a:p>
          <a:p>
            <a:r>
              <a:rPr lang="en-GB" dirty="0" smtClean="0"/>
              <a:t>Protein – 15%</a:t>
            </a:r>
          </a:p>
          <a:p>
            <a:r>
              <a:rPr lang="en-GB" dirty="0" smtClean="0"/>
              <a:t>Fat – 30-35%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Aim for 2-3 portions per day</a:t>
            </a:r>
          </a:p>
          <a:p>
            <a:r>
              <a:rPr lang="en-GB" dirty="0" smtClean="0"/>
              <a:t>Will have a small effect on BG if eaten in large quantities</a:t>
            </a:r>
          </a:p>
          <a:p>
            <a:r>
              <a:rPr lang="en-GB" dirty="0" smtClean="0"/>
              <a:t>Need good quality protein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affect on BG but provides excess calories and maybe saturated fat</a:t>
            </a:r>
          </a:p>
          <a:p>
            <a:r>
              <a:rPr lang="en-GB" dirty="0" smtClean="0"/>
              <a:t>Therefore restrict excess fat and limit to fat occurring in food like meat and restrict spreading fat and cooking oils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key to managing BG levels</a:t>
            </a:r>
          </a:p>
          <a:p>
            <a:r>
              <a:rPr lang="en-GB" dirty="0" smtClean="0"/>
              <a:t>Patients have been given very woolly advice about CHO in the past </a:t>
            </a:r>
          </a:p>
          <a:p>
            <a:endParaRPr lang="en-GB" dirty="0" smtClean="0"/>
          </a:p>
          <a:p>
            <a:r>
              <a:rPr lang="en-GB" dirty="0" smtClean="0"/>
              <a:t>Such as – eat a helping with each meal,  eat plenty of CHO with each meal</a:t>
            </a:r>
          </a:p>
          <a:p>
            <a:r>
              <a:rPr lang="en-GB" dirty="0" smtClean="0"/>
              <a:t>DMUK also still encourages the use of sugary foods in their meal plans</a:t>
            </a:r>
          </a:p>
          <a:p>
            <a:r>
              <a:rPr lang="en-GB" dirty="0" smtClean="0"/>
              <a:t>Look at the web site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Aim for around </a:t>
            </a:r>
            <a:r>
              <a:rPr lang="en-GB" dirty="0" smtClean="0"/>
              <a:t>40-50 </a:t>
            </a:r>
            <a:r>
              <a:rPr lang="en-GB" dirty="0" smtClean="0"/>
              <a:t>% of calories from CHO</a:t>
            </a:r>
          </a:p>
          <a:p>
            <a:r>
              <a:rPr lang="en-GB" dirty="0" smtClean="0"/>
              <a:t>In practice most centres are aiming for 40 -50% </a:t>
            </a:r>
          </a:p>
          <a:p>
            <a:r>
              <a:rPr lang="en-GB" dirty="0" smtClean="0"/>
              <a:t>The key is reducing </a:t>
            </a:r>
            <a:r>
              <a:rPr lang="en-GB" dirty="0" smtClean="0"/>
              <a:t>refined </a:t>
            </a:r>
            <a:r>
              <a:rPr lang="en-GB" dirty="0" smtClean="0"/>
              <a:t>CHO – sugar, sweets, cakes , pop, fruit juice etc</a:t>
            </a:r>
          </a:p>
          <a:p>
            <a:r>
              <a:rPr lang="en-GB" dirty="0" smtClean="0"/>
              <a:t>Other CHO should be taken as lower GI form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Aim – most diabetics will be put on somewhere between 150-300g CHO – will depend on age , gender, occupation, exercise</a:t>
            </a:r>
          </a:p>
          <a:p>
            <a:r>
              <a:rPr lang="en-GB" dirty="0" smtClean="0"/>
              <a:t>Aim to have low GI CHO with each meal, plenty of vegetable/salad and restrict fruit to 2-3 /day ( no fruit juice)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 CHO diets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There is some evidence that low carb diets may lower BG levels – however there is a lot of debate about their safety long term as they lack essential nutrients such as calcium, folate, vit C </a:t>
            </a:r>
          </a:p>
          <a:p>
            <a:r>
              <a:rPr lang="en-GB" sz="2800" dirty="0" smtClean="0"/>
              <a:t>Studies have shown that people do lose wt but evidence from the likes of the BBC diet trials has shown they are actually low in calories – protein improves satiety!</a:t>
            </a:r>
            <a:endParaRPr lang="en-GB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 CHO diets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A major study is being undertaken in the West Country – pts are put on around 70g CHO and outcomes are compared to conventional calorie restriction</a:t>
            </a:r>
          </a:p>
          <a:p>
            <a:r>
              <a:rPr lang="en-GB" sz="2400" dirty="0" smtClean="0"/>
              <a:t>Initially the low carb group lost most wt but after 2 years the BG outcomes were around the same.</a:t>
            </a:r>
          </a:p>
          <a:p>
            <a:r>
              <a:rPr lang="en-GB" sz="2400" dirty="0" smtClean="0"/>
              <a:t>Compliance has been shown to be a problem – this would also mimic the fact that Atkins type regimes have fallen from favour</a:t>
            </a:r>
          </a:p>
          <a:p>
            <a:r>
              <a:rPr lang="en-GB" sz="2400" dirty="0" smtClean="0"/>
              <a:t>This data has not yet been published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term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Close monitoring of BG </a:t>
            </a:r>
          </a:p>
          <a:p>
            <a:r>
              <a:rPr lang="en-GB" dirty="0" smtClean="0"/>
              <a:t>If they continue to run high then medication is given</a:t>
            </a:r>
          </a:p>
          <a:p>
            <a:r>
              <a:rPr lang="en-GB" dirty="0" smtClean="0"/>
              <a:t>Metformin is commonly used as it increases cell glucose uptake and is used for over wt patients</a:t>
            </a:r>
          </a:p>
          <a:p>
            <a:r>
              <a:rPr lang="en-GB" dirty="0" smtClean="0"/>
              <a:t>Some have side effects – GI mainly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medication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Other medication – sulphonylureas increase insulin production – glibenclimide, gliclazide </a:t>
            </a:r>
          </a:p>
          <a:p>
            <a:r>
              <a:rPr lang="en-GB" dirty="0" smtClean="0"/>
              <a:t>Usually used when pts are not overwt</a:t>
            </a:r>
          </a:p>
          <a:p>
            <a:r>
              <a:rPr lang="en-GB" dirty="0" smtClean="0"/>
              <a:t>Others include glitazones, acarbose and even insulin which is often used in conjunction with other medication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term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good BG levels to prevent complications</a:t>
            </a:r>
          </a:p>
          <a:p>
            <a:endParaRPr lang="en-GB" dirty="0" smtClean="0"/>
          </a:p>
          <a:p>
            <a:r>
              <a:rPr lang="en-GB" dirty="0" smtClean="0"/>
              <a:t>Good education – in Wales the WAG is committed to education sessions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NICE – </a:t>
            </a:r>
            <a:r>
              <a:rPr lang="en-GB" dirty="0" smtClean="0">
                <a:hlinkClick r:id="rId2"/>
              </a:rPr>
              <a:t>www.nice.org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Diabetes UK  - </a:t>
            </a:r>
            <a:r>
              <a:rPr lang="en-GB" dirty="0" smtClean="0">
                <a:hlinkClick r:id="rId3"/>
              </a:rPr>
              <a:t>www.diabetes.org.uk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BBC Diet Trials - </a:t>
            </a:r>
            <a:r>
              <a:rPr lang="en-GB" dirty="0" smtClean="0">
                <a:hlinkClick r:id="rId4"/>
              </a:rPr>
              <a:t>http://www.bmj.com/cgi/content/full/332/7553/1309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Nutrition design template">
  <a:themeElements>
    <a:clrScheme name="">
      <a:dk1>
        <a:srgbClr val="000000"/>
      </a:dk1>
      <a:lt1>
        <a:srgbClr val="FFFFFF"/>
      </a:lt1>
      <a:dk2>
        <a:srgbClr val="B2B2B2"/>
      </a:dk2>
      <a:lt2>
        <a:srgbClr val="333333"/>
      </a:lt2>
      <a:accent1>
        <a:srgbClr val="FFFF99"/>
      </a:accent1>
      <a:accent2>
        <a:srgbClr val="FFCC99"/>
      </a:accent2>
      <a:accent3>
        <a:srgbClr val="D5D5D5"/>
      </a:accent3>
      <a:accent4>
        <a:srgbClr val="DADADA"/>
      </a:accent4>
      <a:accent5>
        <a:srgbClr val="FFFFCA"/>
      </a:accent5>
      <a:accent6>
        <a:srgbClr val="E7B98A"/>
      </a:accent6>
      <a:hlink>
        <a:srgbClr val="FF9933"/>
      </a:hlink>
      <a:folHlink>
        <a:srgbClr val="FF6600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333333"/>
        </a:dk1>
        <a:lt1>
          <a:srgbClr val="B2B2B2"/>
        </a:lt1>
        <a:dk2>
          <a:srgbClr val="FFFFFF"/>
        </a:dk2>
        <a:lt2>
          <a:srgbClr val="000000"/>
        </a:lt2>
        <a:accent1>
          <a:srgbClr val="FFFF99"/>
        </a:accent1>
        <a:accent2>
          <a:srgbClr val="FFCC99"/>
        </a:accent2>
        <a:accent3>
          <a:srgbClr val="D5D5D5"/>
        </a:accent3>
        <a:accent4>
          <a:srgbClr val="2A2A2A"/>
        </a:accent4>
        <a:accent5>
          <a:srgbClr val="FFFFCA"/>
        </a:accent5>
        <a:accent6>
          <a:srgbClr val="E7B98A"/>
        </a:accent6>
        <a:hlink>
          <a:srgbClr val="FF9933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Nutrition design template</Template>
  <TotalTime>4017</TotalTime>
  <Words>987</Words>
  <Application>Microsoft Office PowerPoint</Application>
  <PresentationFormat>On-screen Show (4:3)</PresentationFormat>
  <Paragraphs>117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Nutrition design template</vt:lpstr>
      <vt:lpstr>Session 8</vt:lpstr>
      <vt:lpstr>Diabetes Mellitus</vt:lpstr>
      <vt:lpstr>Features </vt:lpstr>
      <vt:lpstr>Symptoms</vt:lpstr>
      <vt:lpstr>Types</vt:lpstr>
      <vt:lpstr>Diagnosis</vt:lpstr>
      <vt:lpstr>Other results</vt:lpstr>
      <vt:lpstr>Aims of management</vt:lpstr>
      <vt:lpstr>Setting targets</vt:lpstr>
      <vt:lpstr>Blood glucose levels</vt:lpstr>
      <vt:lpstr>Diet in Diabetes</vt:lpstr>
      <vt:lpstr>Diet for type 2 </vt:lpstr>
      <vt:lpstr>Main aims</vt:lpstr>
      <vt:lpstr>Protein</vt:lpstr>
      <vt:lpstr>Fat</vt:lpstr>
      <vt:lpstr>CHO</vt:lpstr>
      <vt:lpstr>CHO</vt:lpstr>
      <vt:lpstr>CHO</vt:lpstr>
      <vt:lpstr>Low CHO diets</vt:lpstr>
      <vt:lpstr>Low CHO diets</vt:lpstr>
      <vt:lpstr>Long term</vt:lpstr>
      <vt:lpstr>Other medication</vt:lpstr>
      <vt:lpstr>Long term</vt:lpstr>
      <vt:lpstr>References</vt:lpstr>
    </vt:vector>
  </TitlesOfParts>
  <Company>University of Wales, Newport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6</dc:title>
  <dc:creator>dell</dc:creator>
  <cp:lastModifiedBy>Administrator</cp:lastModifiedBy>
  <cp:revision>12</cp:revision>
  <dcterms:created xsi:type="dcterms:W3CDTF">2010-04-11T18:09:48Z</dcterms:created>
  <dcterms:modified xsi:type="dcterms:W3CDTF">2015-11-19T14:11:23Z</dcterms:modified>
</cp:coreProperties>
</file>