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  <p:sldId id="263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CF9AE3-9419-4FFD-9710-F4C0CEA416FE}" v="1" dt="2020-09-30T18:57:18.7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76CF9AE3-9419-4FFD-9710-F4C0CEA416FE}"/>
    <pc:docChg chg="custSel modSld">
      <pc:chgData name="Tim Bashford" userId="5fd3d9a1-443c-4717-9608-098946ca22e0" providerId="ADAL" clId="{76CF9AE3-9419-4FFD-9710-F4C0CEA416FE}" dt="2020-09-30T18:58:17.223" v="94" actId="20577"/>
      <pc:docMkLst>
        <pc:docMk/>
      </pc:docMkLst>
      <pc:sldChg chg="modSp mod">
        <pc:chgData name="Tim Bashford" userId="5fd3d9a1-443c-4717-9608-098946ca22e0" providerId="ADAL" clId="{76CF9AE3-9419-4FFD-9710-F4C0CEA416FE}" dt="2020-09-30T18:57:48.030" v="57" actId="20577"/>
        <pc:sldMkLst>
          <pc:docMk/>
          <pc:sldMk cId="1289524587" sldId="256"/>
        </pc:sldMkLst>
        <pc:spChg chg="mod">
          <ac:chgData name="Tim Bashford" userId="5fd3d9a1-443c-4717-9608-098946ca22e0" providerId="ADAL" clId="{76CF9AE3-9419-4FFD-9710-F4C0CEA416FE}" dt="2020-09-30T18:57:41.459" v="54" actId="20577"/>
          <ac:spMkLst>
            <pc:docMk/>
            <pc:sldMk cId="1289524587" sldId="256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48.030" v="57" actId="20577"/>
          <ac:spMkLst>
            <pc:docMk/>
            <pc:sldMk cId="1289524587" sldId="256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383261294" sldId="257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83261294" sldId="257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83261294" sldId="257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889" v="1" actId="27636"/>
        <pc:sldMkLst>
          <pc:docMk/>
          <pc:sldMk cId="298167212" sldId="258"/>
        </pc:sldMkLst>
        <pc:spChg chg="mod">
          <ac:chgData name="Tim Bashford" userId="5fd3d9a1-443c-4717-9608-098946ca22e0" providerId="ADAL" clId="{76CF9AE3-9419-4FFD-9710-F4C0CEA416FE}" dt="2020-09-30T18:57:18.889" v="1" actId="27636"/>
          <ac:spMkLst>
            <pc:docMk/>
            <pc:sldMk cId="298167212" sldId="258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98167212" sldId="25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895" v="2" actId="27636"/>
        <pc:sldMkLst>
          <pc:docMk/>
          <pc:sldMk cId="1781642893" sldId="259"/>
        </pc:sldMkLst>
        <pc:spChg chg="mod">
          <ac:chgData name="Tim Bashford" userId="5fd3d9a1-443c-4717-9608-098946ca22e0" providerId="ADAL" clId="{76CF9AE3-9419-4FFD-9710-F4C0CEA416FE}" dt="2020-09-30T18:57:18.895" v="2" actId="27636"/>
          <ac:spMkLst>
            <pc:docMk/>
            <pc:sldMk cId="1781642893" sldId="259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1781642893" sldId="259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04" v="3" actId="27636"/>
        <pc:sldMkLst>
          <pc:docMk/>
          <pc:sldMk cId="1887816738" sldId="260"/>
        </pc:sldMkLst>
        <pc:spChg chg="mod">
          <ac:chgData name="Tim Bashford" userId="5fd3d9a1-443c-4717-9608-098946ca22e0" providerId="ADAL" clId="{76CF9AE3-9419-4FFD-9710-F4C0CEA416FE}" dt="2020-09-30T18:57:18.904" v="3" actId="27636"/>
          <ac:spMkLst>
            <pc:docMk/>
            <pc:sldMk cId="1887816738" sldId="260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1887816738" sldId="260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08" v="4" actId="27636"/>
        <pc:sldMkLst>
          <pc:docMk/>
          <pc:sldMk cId="2028050437" sldId="261"/>
        </pc:sldMkLst>
        <pc:spChg chg="mod">
          <ac:chgData name="Tim Bashford" userId="5fd3d9a1-443c-4717-9608-098946ca22e0" providerId="ADAL" clId="{76CF9AE3-9419-4FFD-9710-F4C0CEA416FE}" dt="2020-09-30T18:57:18.908" v="4" actId="27636"/>
          <ac:spMkLst>
            <pc:docMk/>
            <pc:sldMk cId="2028050437" sldId="261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028050437" sldId="261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17" v="5" actId="27636"/>
        <pc:sldMkLst>
          <pc:docMk/>
          <pc:sldMk cId="585419230" sldId="262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585419230" sldId="262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917" v="5" actId="27636"/>
          <ac:spMkLst>
            <pc:docMk/>
            <pc:sldMk cId="585419230" sldId="262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377264232" sldId="263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77264232" sldId="263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77264232" sldId="263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36" v="7" actId="27636"/>
        <pc:sldMkLst>
          <pc:docMk/>
          <pc:sldMk cId="697793891" sldId="264"/>
        </pc:sldMkLst>
        <pc:spChg chg="mod">
          <ac:chgData name="Tim Bashford" userId="5fd3d9a1-443c-4717-9608-098946ca22e0" providerId="ADAL" clId="{76CF9AE3-9419-4FFD-9710-F4C0CEA416FE}" dt="2020-09-30T18:57:18.936" v="7" actId="27636"/>
          <ac:spMkLst>
            <pc:docMk/>
            <pc:sldMk cId="697793891" sldId="264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697793891" sldId="264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8:17.223" v="94" actId="20577"/>
        <pc:sldMkLst>
          <pc:docMk/>
          <pc:sldMk cId="2757536879" sldId="265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757536879" sldId="265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8:17.223" v="94" actId="20577"/>
          <ac:spMkLst>
            <pc:docMk/>
            <pc:sldMk cId="2757536879" sldId="265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47" v="8" actId="27636"/>
        <pc:sldMkLst>
          <pc:docMk/>
          <pc:sldMk cId="2147991539" sldId="266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147991539" sldId="266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947" v="8" actId="27636"/>
          <ac:spMkLst>
            <pc:docMk/>
            <pc:sldMk cId="2147991539" sldId="266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62" v="9" actId="27636"/>
        <pc:sldMkLst>
          <pc:docMk/>
          <pc:sldMk cId="3337331010" sldId="267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337331010" sldId="267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962" v="9" actId="27636"/>
          <ac:spMkLst>
            <pc:docMk/>
            <pc:sldMk cId="3337331010" sldId="267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3893848855" sldId="268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893848855" sldId="268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893848855" sldId="26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76" v="10" actId="27636"/>
        <pc:sldMkLst>
          <pc:docMk/>
          <pc:sldMk cId="2838580362" sldId="269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838580362" sldId="269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976" v="10" actId="27636"/>
          <ac:spMkLst>
            <pc:docMk/>
            <pc:sldMk cId="2838580362" sldId="269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8.996" v="11" actId="27636"/>
        <pc:sldMkLst>
          <pc:docMk/>
          <pc:sldMk cId="4155203206" sldId="270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4155203206" sldId="270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996" v="11" actId="27636"/>
          <ac:spMkLst>
            <pc:docMk/>
            <pc:sldMk cId="4155203206" sldId="270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11" v="12" actId="27636"/>
        <pc:sldMkLst>
          <pc:docMk/>
          <pc:sldMk cId="3613672920" sldId="271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613672920" sldId="271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11" v="12" actId="27636"/>
          <ac:spMkLst>
            <pc:docMk/>
            <pc:sldMk cId="3613672920" sldId="271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2433153920" sldId="272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433153920" sldId="272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433153920" sldId="272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3716352742" sldId="273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716352742" sldId="273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716352742" sldId="273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3302295966" sldId="274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302295966" sldId="274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302295966" sldId="274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29" v="13" actId="27636"/>
        <pc:sldMkLst>
          <pc:docMk/>
          <pc:sldMk cId="4008641410" sldId="275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4008641410" sldId="275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29" v="13" actId="27636"/>
          <ac:spMkLst>
            <pc:docMk/>
            <pc:sldMk cId="4008641410" sldId="275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2741144780" sldId="276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741144780" sldId="276"/>
            <ac:spMk id="2" creationId="{00000000-0000-0000-0000-000000000000}"/>
          </ac:spMkLst>
        </pc:spChg>
      </pc:sldChg>
      <pc:sldChg chg="modSp">
        <pc:chgData name="Tim Bashford" userId="5fd3d9a1-443c-4717-9608-098946ca22e0" providerId="ADAL" clId="{76CF9AE3-9419-4FFD-9710-F4C0CEA416FE}" dt="2020-09-30T18:57:18.789" v="0"/>
        <pc:sldMkLst>
          <pc:docMk/>
          <pc:sldMk cId="447094949" sldId="277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447094949" sldId="277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447094949" sldId="277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44" v="14" actId="27636"/>
        <pc:sldMkLst>
          <pc:docMk/>
          <pc:sldMk cId="1780396118" sldId="278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1780396118" sldId="278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44" v="14" actId="27636"/>
          <ac:spMkLst>
            <pc:docMk/>
            <pc:sldMk cId="1780396118" sldId="27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49" v="15" actId="27636"/>
        <pc:sldMkLst>
          <pc:docMk/>
          <pc:sldMk cId="2683833706" sldId="279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683833706" sldId="279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49" v="15" actId="27636"/>
          <ac:spMkLst>
            <pc:docMk/>
            <pc:sldMk cId="2683833706" sldId="279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62" v="16" actId="27636"/>
        <pc:sldMkLst>
          <pc:docMk/>
          <pc:sldMk cId="377714478" sldId="280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77714478" sldId="280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62" v="16" actId="27636"/>
          <ac:spMkLst>
            <pc:docMk/>
            <pc:sldMk cId="377714478" sldId="280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76" v="17" actId="27636"/>
        <pc:sldMkLst>
          <pc:docMk/>
          <pc:sldMk cId="2060274323" sldId="281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2060274323" sldId="281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76" v="17" actId="27636"/>
          <ac:spMkLst>
            <pc:docMk/>
            <pc:sldMk cId="2060274323" sldId="281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76CF9AE3-9419-4FFD-9710-F4C0CEA416FE}" dt="2020-09-30T18:57:19.091" v="18" actId="27636"/>
        <pc:sldMkLst>
          <pc:docMk/>
          <pc:sldMk cId="3488750864" sldId="282"/>
        </pc:sldMkLst>
        <pc:spChg chg="mod">
          <ac:chgData name="Tim Bashford" userId="5fd3d9a1-443c-4717-9608-098946ca22e0" providerId="ADAL" clId="{76CF9AE3-9419-4FFD-9710-F4C0CEA416FE}" dt="2020-09-30T18:57:18.789" v="0"/>
          <ac:spMkLst>
            <pc:docMk/>
            <pc:sldMk cId="3488750864" sldId="282"/>
            <ac:spMk id="2" creationId="{00000000-0000-0000-0000-000000000000}"/>
          </ac:spMkLst>
        </pc:spChg>
        <pc:spChg chg="mod">
          <ac:chgData name="Tim Bashford" userId="5fd3d9a1-443c-4717-9608-098946ca22e0" providerId="ADAL" clId="{76CF9AE3-9419-4FFD-9710-F4C0CEA416FE}" dt="2020-09-30T18:57:19.091" v="18" actId="27636"/>
          <ac:spMkLst>
            <pc:docMk/>
            <pc:sldMk cId="3488750864" sldId="282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343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524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92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720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791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553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145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782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232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5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7389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492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8637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06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708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719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02E9F-8CDB-4BFF-BE55-F7347093824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43EB05F-D2B9-4C32-A03F-82481E78D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948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Network Programmability</a:t>
            </a:r>
            <a:br>
              <a:rPr lang="en-GB" dirty="0"/>
            </a:br>
            <a:r>
              <a:rPr lang="en-GB" dirty="0"/>
              <a:t>Python</a:t>
            </a:r>
            <a:br>
              <a:rPr lang="en-GB" dirty="0"/>
            </a:br>
            <a:r>
              <a:rPr lang="en-GB" dirty="0"/>
              <a:t>Topic 1 - Variables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1289524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– why do we program?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Software is everywhere – and the influence of software over electronics only grows.</a:t>
            </a:r>
          </a:p>
          <a:p>
            <a:r>
              <a:rPr lang="en-GB" dirty="0"/>
              <a:t>Initially, all computer users were programmers.  Now the vast majority are not.</a:t>
            </a:r>
          </a:p>
          <a:p>
            <a:pPr lvl="1"/>
            <a:r>
              <a:rPr lang="en-GB" dirty="0"/>
              <a:t>“Program or be programmed”.</a:t>
            </a:r>
          </a:p>
          <a:p>
            <a:r>
              <a:rPr lang="en-GB" dirty="0"/>
              <a:t>A highly-valued skill.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61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tiers of modern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High-level programming</a:t>
            </a:r>
          </a:p>
          <a:p>
            <a:pPr lvl="1"/>
            <a:r>
              <a:rPr lang="en-GB" dirty="0"/>
              <a:t>Abstracts from the hardware itself.</a:t>
            </a:r>
          </a:p>
          <a:p>
            <a:pPr lvl="1"/>
            <a:r>
              <a:rPr lang="en-GB" dirty="0"/>
              <a:t>Allows you to perform powerful operations with code that’s very similar to human readable language.</a:t>
            </a:r>
          </a:p>
          <a:p>
            <a:pPr lvl="1"/>
            <a:r>
              <a:rPr lang="en-GB" dirty="0"/>
              <a:t>Suffers from the abstraction penalty.</a:t>
            </a:r>
          </a:p>
          <a:p>
            <a:pPr lvl="1"/>
            <a:r>
              <a:rPr lang="en-GB" dirty="0"/>
              <a:t>Translates to a low-level language when compiled/interpreted.</a:t>
            </a:r>
          </a:p>
          <a:p>
            <a:pPr lvl="1"/>
            <a:r>
              <a:rPr lang="en-GB" dirty="0"/>
              <a:t>print("Hello")</a:t>
            </a:r>
          </a:p>
        </p:txBody>
      </p:sp>
    </p:spTree>
    <p:extLst>
      <p:ext uri="{BB962C8B-B14F-4D97-AF65-F5344CB8AC3E}">
        <p14:creationId xmlns:p14="http://schemas.microsoft.com/office/powerpoint/2010/main" val="298167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tiers of modern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Low-level programming</a:t>
            </a:r>
          </a:p>
          <a:p>
            <a:pPr lvl="1"/>
            <a:r>
              <a:rPr lang="en-GB" dirty="0"/>
              <a:t>Not significantly abstracted from the instruction set architecture.</a:t>
            </a:r>
          </a:p>
          <a:p>
            <a:pPr lvl="1"/>
            <a:r>
              <a:rPr lang="en-GB" dirty="0"/>
              <a:t>Allows a great deal of control over the operation of code, but at a cost of vastly increased complexity.</a:t>
            </a:r>
          </a:p>
          <a:p>
            <a:pPr lvl="1"/>
            <a:r>
              <a:rPr lang="en-GB" dirty="0"/>
              <a:t>Difficult, but entirely possible for humans to read, write and understand.</a:t>
            </a:r>
          </a:p>
          <a:p>
            <a:pPr lvl="1"/>
            <a:r>
              <a:rPr lang="en-GB" dirty="0"/>
              <a:t>LDA  A  ACIA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642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tiers of modern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Machine code</a:t>
            </a:r>
          </a:p>
          <a:p>
            <a:pPr lvl="1"/>
            <a:r>
              <a:rPr lang="en-GB" dirty="0"/>
              <a:t>Entirely without abstraction from hardware or architecture.</a:t>
            </a:r>
          </a:p>
          <a:p>
            <a:pPr lvl="1"/>
            <a:r>
              <a:rPr lang="en-GB" dirty="0"/>
              <a:t>Nearly impossible for a human to work with or understand.</a:t>
            </a:r>
          </a:p>
          <a:p>
            <a:pPr lvl="1"/>
            <a:r>
              <a:rPr lang="en-GB" dirty="0"/>
              <a:t>The “language” of a microprocessor, i.e. no further translation required.</a:t>
            </a:r>
          </a:p>
          <a:p>
            <a:pPr lvl="1"/>
            <a:r>
              <a:rPr lang="en-GB" dirty="0"/>
              <a:t>014A 070001 01A6 37FF9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816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tiers of modern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High-level languages are “converted” to low-level languages to be utilised by the CPU.</a:t>
            </a:r>
          </a:p>
          <a:p>
            <a:r>
              <a:rPr lang="en-GB" dirty="0"/>
              <a:t>The CPU relies on this limited instruction set to manipulate the other hardware, or conduct mathematical operations.</a:t>
            </a:r>
          </a:p>
          <a:p>
            <a:r>
              <a:rPr lang="en-GB" dirty="0"/>
              <a:t>There are two main paradigms through which this occurs; compiled and interpreted.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050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Compiled programming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Compiled languages cannot be run until they are converted entirely into a “binary” – an executable, machine-readable file.</a:t>
            </a:r>
          </a:p>
          <a:p>
            <a:pPr lvl="1"/>
            <a:r>
              <a:rPr lang="en-GB" dirty="0"/>
              <a:t>The .exe format in Windows is one many people are familiar with.</a:t>
            </a:r>
          </a:p>
          <a:p>
            <a:r>
              <a:rPr lang="en-GB" dirty="0"/>
              <a:t>Syntax errors prevent the creation of an executable, thus the program cannot be run until it is syntactically valid.</a:t>
            </a:r>
          </a:p>
          <a:p>
            <a:pPr lvl="1"/>
            <a:r>
              <a:rPr lang="en-GB" dirty="0"/>
              <a:t>Note that this certainly doesn’t mean that the program is error-free!</a:t>
            </a:r>
          </a:p>
        </p:txBody>
      </p:sp>
    </p:spTree>
    <p:extLst>
      <p:ext uri="{BB962C8B-B14F-4D97-AF65-F5344CB8AC3E}">
        <p14:creationId xmlns:p14="http://schemas.microsoft.com/office/powerpoint/2010/main" val="585419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Compiled programming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terms of code, compiled languages are often more particular about syntax than interpreted languages because they go through this rigorous complication process.</a:t>
            </a:r>
          </a:p>
          <a:p>
            <a:r>
              <a:rPr lang="en-GB" dirty="0"/>
              <a:t>As such, can be slightly more complicated to write.</a:t>
            </a:r>
          </a:p>
          <a:p>
            <a:pPr lvl="1"/>
            <a:r>
              <a:rPr lang="en-GB" dirty="0"/>
              <a:t>Often strongly typed</a:t>
            </a:r>
          </a:p>
          <a:p>
            <a:r>
              <a:rPr lang="en-GB" dirty="0"/>
              <a:t>Examples include C, C++, Java, C#.</a:t>
            </a:r>
          </a:p>
          <a:p>
            <a:r>
              <a:rPr lang="en-GB" dirty="0"/>
              <a:t>You’ve already studied C/C++ with Gaynor.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536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Interpreted programming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Interpreted languages are converted into machine code a line at a time, then executed.</a:t>
            </a:r>
          </a:p>
          <a:p>
            <a:pPr lvl="1"/>
            <a:r>
              <a:rPr lang="en-GB" dirty="0"/>
              <a:t>As such, will run a program line-by-line until it encounters an error, then stop.</a:t>
            </a:r>
          </a:p>
          <a:p>
            <a:r>
              <a:rPr lang="en-GB" dirty="0"/>
              <a:t>Generally slightly less picky about syntax than compiled languages – often weakly typed.</a:t>
            </a:r>
          </a:p>
          <a:p>
            <a:r>
              <a:rPr lang="en-GB" dirty="0"/>
              <a:t>Examples include Python, PHP, BASIC.</a:t>
            </a:r>
          </a:p>
        </p:txBody>
      </p:sp>
    </p:spTree>
    <p:extLst>
      <p:ext uri="{BB962C8B-B14F-4D97-AF65-F5344CB8AC3E}">
        <p14:creationId xmlns:p14="http://schemas.microsoft.com/office/powerpoint/2010/main" val="697793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Compiled vs interpreted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like using a translation service from English.</a:t>
            </a:r>
          </a:p>
          <a:p>
            <a:r>
              <a:rPr lang="en-GB" dirty="0"/>
              <a:t>Compiled languages have some overhead time to begin, but run considerably faster.</a:t>
            </a:r>
          </a:p>
          <a:p>
            <a:r>
              <a:rPr lang="en-GB" dirty="0"/>
              <a:t>Interpreted languages do not have any initial overhead, but are considerably slower in operation than compiled languages.</a:t>
            </a:r>
          </a:p>
        </p:txBody>
      </p:sp>
    </p:spTree>
    <p:extLst>
      <p:ext uri="{BB962C8B-B14F-4D97-AF65-F5344CB8AC3E}">
        <p14:creationId xmlns:p14="http://schemas.microsoft.com/office/powerpoint/2010/main" val="377264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Compiled vs interpreted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Compiled languages can never be reverted to code, i.e. an executable cannot be turned back into the source used to compile it.</a:t>
            </a:r>
          </a:p>
          <a:p>
            <a:pPr lvl="1"/>
            <a:r>
              <a:rPr lang="en-GB" dirty="0"/>
              <a:t>Good for preserving ownership of the application.</a:t>
            </a:r>
          </a:p>
          <a:p>
            <a:pPr lvl="1"/>
            <a:r>
              <a:rPr lang="en-GB" dirty="0"/>
              <a:t>Difficult to change – usually requiring replacement of the entire executable.</a:t>
            </a:r>
          </a:p>
          <a:p>
            <a:r>
              <a:rPr lang="en-GB" dirty="0"/>
              <a:t>Interpreted languages are distributed as code.</a:t>
            </a:r>
          </a:p>
          <a:p>
            <a:pPr lvl="1"/>
            <a:r>
              <a:rPr lang="en-GB" dirty="0"/>
              <a:t>Anyone may see and modify this code, meaning it is difficult to maintain ownership.</a:t>
            </a:r>
          </a:p>
          <a:p>
            <a:pPr lvl="1"/>
            <a:r>
              <a:rPr lang="en-GB" dirty="0"/>
              <a:t>Easy to change – great for web languages where ownership isn’t a concern server-side.</a:t>
            </a:r>
          </a:p>
        </p:txBody>
      </p:sp>
    </p:spTree>
    <p:extLst>
      <p:ext uri="{BB962C8B-B14F-4D97-AF65-F5344CB8AC3E}">
        <p14:creationId xmlns:p14="http://schemas.microsoft.com/office/powerpoint/2010/main" val="2147991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Many people seemed to have difficulty with variables in the test, so we’ll recap them in full today.</a:t>
            </a:r>
          </a:p>
          <a:p>
            <a:r>
              <a:rPr lang="en-GB" dirty="0"/>
              <a:t>Storing data in memory requires four pieces of information:</a:t>
            </a:r>
          </a:p>
          <a:p>
            <a:pPr lvl="1"/>
            <a:r>
              <a:rPr lang="en-GB" dirty="0"/>
              <a:t>Address (memory location).</a:t>
            </a:r>
          </a:p>
          <a:p>
            <a:pPr lvl="1"/>
            <a:r>
              <a:rPr lang="en-GB" dirty="0"/>
              <a:t>Type (the format of the information).</a:t>
            </a:r>
          </a:p>
          <a:p>
            <a:pPr lvl="1"/>
            <a:r>
              <a:rPr lang="en-GB" dirty="0"/>
              <a:t>Name (a descriptive reference to the variable).</a:t>
            </a:r>
          </a:p>
          <a:p>
            <a:pPr lvl="1"/>
            <a:r>
              <a:rPr lang="en-GB" dirty="0"/>
              <a:t>Value (the information stored in the variable).</a:t>
            </a:r>
          </a:p>
          <a:p>
            <a:r>
              <a:rPr lang="en-GB" dirty="0"/>
              <a:t>In Python, we have no meaningful way to interact with the address, and the type is obfuscated.</a:t>
            </a:r>
          </a:p>
        </p:txBody>
      </p:sp>
    </p:spTree>
    <p:extLst>
      <p:ext uri="{BB962C8B-B14F-4D97-AF65-F5344CB8AC3E}">
        <p14:creationId xmlns:p14="http://schemas.microsoft.com/office/powerpoint/2010/main" val="3337331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While data types are hidden from us in Python (as with most interpreted languages), we still need to fundamentally understand them, and be aware that they exist.</a:t>
            </a:r>
          </a:p>
          <a:p>
            <a:r>
              <a:rPr lang="en-GB" dirty="0"/>
              <a:t>We will consider three main data types:</a:t>
            </a:r>
          </a:p>
          <a:p>
            <a:pPr lvl="1"/>
            <a:r>
              <a:rPr lang="en-GB" dirty="0"/>
              <a:t>String</a:t>
            </a:r>
          </a:p>
          <a:p>
            <a:pPr lvl="1"/>
            <a:r>
              <a:rPr lang="en-GB" dirty="0"/>
              <a:t>Integer</a:t>
            </a:r>
          </a:p>
          <a:p>
            <a:pPr lvl="1"/>
            <a:r>
              <a:rPr lang="en-GB" dirty="0"/>
              <a:t>Float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848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Stings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Strings contain “wordy stuff”.  This may be a word like “Hello”, a single letter, or even a sentence.</a:t>
            </a:r>
          </a:p>
          <a:p>
            <a:r>
              <a:rPr lang="en-GB" dirty="0"/>
              <a:t>Strings may contain just about any character – including numbers.  In a small number of instances it’s preferable to hold numbers in a string</a:t>
            </a:r>
          </a:p>
          <a:p>
            <a:pPr lvl="1"/>
            <a:r>
              <a:rPr lang="en-GB" dirty="0"/>
              <a:t>Telephone numbers are an example of such a case.</a:t>
            </a:r>
          </a:p>
          <a:p>
            <a:r>
              <a:rPr lang="en-GB" dirty="0"/>
              <a:t>In Python, input() sets a string.  If you wish to indicate that data is a string in code, you place double quotes around it</a:t>
            </a:r>
          </a:p>
          <a:p>
            <a:pPr lvl="1"/>
            <a:r>
              <a:rPr lang="en-GB" dirty="0" err="1"/>
              <a:t>myString</a:t>
            </a:r>
            <a:r>
              <a:rPr lang="en-GB" dirty="0"/>
              <a:t> = "Hello"</a:t>
            </a:r>
          </a:p>
        </p:txBody>
      </p:sp>
    </p:spTree>
    <p:extLst>
      <p:ext uri="{BB962C8B-B14F-4D97-AF65-F5344CB8AC3E}">
        <p14:creationId xmlns:p14="http://schemas.microsoft.com/office/powerpoint/2010/main" val="2838580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Integers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Integers are whole numbers, i.e. no decimals.</a:t>
            </a:r>
          </a:p>
          <a:p>
            <a:r>
              <a:rPr lang="en-GB" dirty="0"/>
              <a:t>We can perform the standard mathematical operations on two integers (+ - / * %).</a:t>
            </a:r>
          </a:p>
          <a:p>
            <a:r>
              <a:rPr lang="en-GB" dirty="0"/>
              <a:t>Integers may optimise the data you input to minimise storage.</a:t>
            </a:r>
          </a:p>
          <a:p>
            <a:r>
              <a:rPr lang="en-GB" dirty="0"/>
              <a:t>In Python, </a:t>
            </a:r>
            <a:r>
              <a:rPr lang="en-GB" dirty="0" err="1"/>
              <a:t>int</a:t>
            </a:r>
            <a:r>
              <a:rPr lang="en-GB" dirty="0"/>
              <a:t>() converts a string to an integer.  This can be done in one step:</a:t>
            </a:r>
          </a:p>
          <a:p>
            <a:pPr lvl="1"/>
            <a:r>
              <a:rPr lang="en-GB" dirty="0" err="1"/>
              <a:t>myInt</a:t>
            </a:r>
            <a:r>
              <a:rPr lang="en-GB" dirty="0"/>
              <a:t> = </a:t>
            </a:r>
            <a:r>
              <a:rPr lang="en-GB" dirty="0" err="1"/>
              <a:t>int</a:t>
            </a:r>
            <a:r>
              <a:rPr lang="en-GB" dirty="0"/>
              <a:t>(input("Enter numerical value"))</a:t>
            </a:r>
          </a:p>
          <a:p>
            <a:r>
              <a:rPr lang="en-GB" dirty="0"/>
              <a:t>Or two:</a:t>
            </a:r>
          </a:p>
          <a:p>
            <a:pPr lvl="1"/>
            <a:r>
              <a:rPr lang="en-GB" dirty="0" err="1"/>
              <a:t>myString</a:t>
            </a:r>
            <a:r>
              <a:rPr lang="en-GB" dirty="0"/>
              <a:t> = input("Enter numerical value")</a:t>
            </a:r>
          </a:p>
          <a:p>
            <a:pPr lvl="1"/>
            <a:r>
              <a:rPr lang="en-GB" dirty="0" err="1"/>
              <a:t>myInt</a:t>
            </a:r>
            <a:r>
              <a:rPr lang="en-GB" dirty="0"/>
              <a:t> = </a:t>
            </a:r>
            <a:r>
              <a:rPr lang="en-GB" dirty="0" err="1"/>
              <a:t>int</a:t>
            </a:r>
            <a:r>
              <a:rPr lang="en-GB" dirty="0"/>
              <a:t>(</a:t>
            </a:r>
            <a:r>
              <a:rPr lang="en-GB" dirty="0" err="1"/>
              <a:t>myString</a:t>
            </a:r>
            <a:r>
              <a:rPr lang="en-GB" dirty="0"/>
              <a:t>)</a:t>
            </a:r>
          </a:p>
          <a:p>
            <a:r>
              <a:rPr lang="en-GB" dirty="0"/>
              <a:t>These two statements are computationally identical.</a:t>
            </a:r>
          </a:p>
        </p:txBody>
      </p:sp>
    </p:spTree>
    <p:extLst>
      <p:ext uri="{BB962C8B-B14F-4D97-AF65-F5344CB8AC3E}">
        <p14:creationId xmlns:p14="http://schemas.microsoft.com/office/powerpoint/2010/main" val="4155203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Floats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Floats are a binary representation of decimal numbers.</a:t>
            </a:r>
          </a:p>
          <a:p>
            <a:r>
              <a:rPr lang="en-GB" dirty="0"/>
              <a:t>Exceptionally efficient to perform computational operations on.</a:t>
            </a:r>
          </a:p>
          <a:p>
            <a:r>
              <a:rPr lang="en-GB" dirty="0"/>
              <a:t>As computers cannot represent recursion, they can be slightly out (e.g. 0.1 may be represented as 0.0999999999 or 0.1000000001).</a:t>
            </a:r>
          </a:p>
          <a:p>
            <a:pPr lvl="1"/>
            <a:r>
              <a:rPr lang="en-GB" dirty="0"/>
              <a:t>This inaccuracy is not something to worry about, or something which you need to try to circumvent – just be aware that it exists!</a:t>
            </a:r>
          </a:p>
          <a:p>
            <a:pPr lvl="1"/>
            <a:r>
              <a:rPr lang="en-GB" dirty="0"/>
              <a:t>Banking systems use less efficient, but truly accurate representations of numbers.</a:t>
            </a:r>
          </a:p>
          <a:p>
            <a:r>
              <a:rPr lang="en-GB" dirty="0"/>
              <a:t>In Python, another data type may be converted to a float with – you guessed it, float().</a:t>
            </a:r>
          </a:p>
        </p:txBody>
      </p:sp>
    </p:spTree>
    <p:extLst>
      <p:ext uri="{BB962C8B-B14F-4D97-AF65-F5344CB8AC3E}">
        <p14:creationId xmlns:p14="http://schemas.microsoft.com/office/powerpoint/2010/main" val="3613672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Determining data types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set a data type?</a:t>
            </a:r>
          </a:p>
          <a:p>
            <a:pPr lvl="1"/>
            <a:r>
              <a:rPr lang="en-GB" dirty="0"/>
              <a:t>In Python, the interpreter does most of the work for you.</a:t>
            </a:r>
          </a:p>
          <a:p>
            <a:r>
              <a:rPr lang="en-GB" dirty="0"/>
              <a:t>Setting a variable to anything in quotes creates a string:</a:t>
            </a:r>
          </a:p>
          <a:p>
            <a:pPr lvl="1"/>
            <a:r>
              <a:rPr lang="en-GB" dirty="0" err="1"/>
              <a:t>myVar</a:t>
            </a:r>
            <a:r>
              <a:rPr lang="en-GB" dirty="0"/>
              <a:t> = "Hello"</a:t>
            </a:r>
          </a:p>
          <a:p>
            <a:pPr lvl="1"/>
            <a:r>
              <a:rPr lang="en-GB" dirty="0"/>
              <a:t>myVar2 = "123456"</a:t>
            </a:r>
          </a:p>
          <a:p>
            <a:pPr lvl="1"/>
            <a:r>
              <a:rPr lang="en-GB" dirty="0"/>
              <a:t>myVar3 = "Hello 123"</a:t>
            </a:r>
          </a:p>
        </p:txBody>
      </p:sp>
    </p:spTree>
    <p:extLst>
      <p:ext uri="{BB962C8B-B14F-4D97-AF65-F5344CB8AC3E}">
        <p14:creationId xmlns:p14="http://schemas.microsoft.com/office/powerpoint/2010/main" val="24331539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Determining data types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Setting a variable to a number without quotes creates an </a:t>
            </a:r>
            <a:r>
              <a:rPr lang="en-GB" dirty="0" err="1"/>
              <a:t>int</a:t>
            </a:r>
            <a:r>
              <a:rPr lang="en-GB" dirty="0"/>
              <a:t> or a float, depending on whether it contains a decimal point:</a:t>
            </a:r>
          </a:p>
          <a:p>
            <a:pPr lvl="1"/>
            <a:r>
              <a:rPr lang="en-GB" dirty="0"/>
              <a:t>myVar4 = 5 		#</a:t>
            </a:r>
            <a:r>
              <a:rPr lang="en-GB" dirty="0" err="1"/>
              <a:t>int</a:t>
            </a:r>
            <a:endParaRPr lang="en-GB" dirty="0"/>
          </a:p>
          <a:p>
            <a:pPr lvl="1"/>
            <a:r>
              <a:rPr lang="en-GB" dirty="0"/>
              <a:t>myVar5 = 5.2 		#float</a:t>
            </a:r>
          </a:p>
          <a:p>
            <a:pPr lvl="1"/>
            <a:r>
              <a:rPr lang="en-GB" dirty="0"/>
              <a:t>myVar6 = 123456 	#</a:t>
            </a:r>
            <a:r>
              <a:rPr lang="en-GB" dirty="0" err="1"/>
              <a:t>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3527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Determining data types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common mistake is attempting to set a string without the double quotes.  What does this mean?</a:t>
            </a:r>
          </a:p>
          <a:p>
            <a:pPr lvl="1"/>
            <a:r>
              <a:rPr lang="en-GB" dirty="0"/>
              <a:t>myVar7 = Hello</a:t>
            </a:r>
          </a:p>
        </p:txBody>
      </p:sp>
    </p:spTree>
    <p:extLst>
      <p:ext uri="{BB962C8B-B14F-4D97-AF65-F5344CB8AC3E}">
        <p14:creationId xmlns:p14="http://schemas.microsoft.com/office/powerpoint/2010/main" val="33022959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Determining data types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19"/>
          </a:xfrm>
        </p:spPr>
        <p:txBody>
          <a:bodyPr>
            <a:norm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GB" dirty="0"/>
              <a:t>myVar7 = Hello</a:t>
            </a:r>
          </a:p>
          <a:p>
            <a:r>
              <a:rPr lang="en-GB" dirty="0"/>
              <a:t>In this example, the interpreter is looking for another variable named Hello.  If that variable exists, it will be copied into myVar7 – if not, the program will crash.</a:t>
            </a:r>
          </a:p>
          <a:p>
            <a:r>
              <a:rPr lang="en-GB" dirty="0"/>
              <a:t>Now that we realise this, we can set variables to other variables, for example: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75856" y="4653136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firstVar</a:t>
            </a:r>
            <a:r>
              <a:rPr lang="en-GB" dirty="0"/>
              <a:t> = "Hello"</a:t>
            </a:r>
          </a:p>
          <a:p>
            <a:r>
              <a:rPr lang="en-GB" dirty="0" err="1"/>
              <a:t>secondVar</a:t>
            </a:r>
            <a:r>
              <a:rPr lang="en-GB" dirty="0"/>
              <a:t> = </a:t>
            </a:r>
            <a:r>
              <a:rPr lang="en-GB" dirty="0" err="1"/>
              <a:t>firstVar</a:t>
            </a:r>
            <a:endParaRPr lang="en-GB" dirty="0"/>
          </a:p>
          <a:p>
            <a:endParaRPr lang="en-GB" dirty="0"/>
          </a:p>
          <a:p>
            <a:r>
              <a:rPr lang="en-GB" dirty="0"/>
              <a:t>print(</a:t>
            </a:r>
            <a:r>
              <a:rPr lang="en-GB" dirty="0" err="1"/>
              <a:t>secondVar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086414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Determining data types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2"/>
          </a:xfrm>
        </p:spPr>
        <p:txBody>
          <a:bodyPr/>
          <a:lstStyle/>
          <a:p>
            <a:r>
              <a:rPr lang="en-GB" dirty="0"/>
              <a:t>What do we think the data type of a variable assigned in this way will be?</a:t>
            </a:r>
          </a:p>
          <a:p>
            <a:r>
              <a:rPr lang="en-GB" dirty="0"/>
              <a:t>Any data type may be copied in the same way: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3573016"/>
            <a:ext cx="3312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firstVar</a:t>
            </a:r>
            <a:r>
              <a:rPr lang="en-GB" dirty="0"/>
              <a:t> = "Hello"</a:t>
            </a:r>
          </a:p>
          <a:p>
            <a:r>
              <a:rPr lang="en-GB" dirty="0" err="1"/>
              <a:t>secondVar</a:t>
            </a:r>
            <a:r>
              <a:rPr lang="en-GB" dirty="0"/>
              <a:t> = </a:t>
            </a:r>
            <a:r>
              <a:rPr lang="en-GB" dirty="0" err="1"/>
              <a:t>firstVar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secondVar</a:t>
            </a:r>
            <a:r>
              <a:rPr lang="en-GB" dirty="0"/>
              <a:t> = </a:t>
            </a:r>
            <a:r>
              <a:rPr lang="en-GB" dirty="0" err="1"/>
              <a:t>secondVar</a:t>
            </a:r>
            <a:r>
              <a:rPr lang="en-GB" dirty="0"/>
              <a:t> + 3</a:t>
            </a:r>
          </a:p>
          <a:p>
            <a:endParaRPr lang="en-GB" dirty="0"/>
          </a:p>
          <a:p>
            <a:r>
              <a:rPr lang="en-GB" dirty="0"/>
              <a:t>print(</a:t>
            </a:r>
            <a:r>
              <a:rPr lang="en-GB" dirty="0" err="1"/>
              <a:t>secondVar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41144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Considering the previous example, we appear to be overwriting the value of </a:t>
            </a:r>
            <a:r>
              <a:rPr lang="en-GB" dirty="0" err="1"/>
              <a:t>secondVar</a:t>
            </a:r>
            <a:r>
              <a:rPr lang="en-GB" dirty="0"/>
              <a:t> with this line:</a:t>
            </a:r>
          </a:p>
          <a:p>
            <a:pPr lvl="1"/>
            <a:r>
              <a:rPr lang="en-GB" dirty="0" err="1"/>
              <a:t>secondVar</a:t>
            </a:r>
            <a:r>
              <a:rPr lang="en-GB" dirty="0"/>
              <a:t> = </a:t>
            </a:r>
            <a:r>
              <a:rPr lang="en-GB" dirty="0" err="1"/>
              <a:t>secondVar</a:t>
            </a:r>
            <a:r>
              <a:rPr lang="en-GB" dirty="0"/>
              <a:t> + 3</a:t>
            </a:r>
          </a:p>
          <a:p>
            <a:r>
              <a:rPr lang="en-GB" dirty="0"/>
              <a:t>It is important to know that the right hand side (i.e. everything to the right of the equals) happens </a:t>
            </a:r>
            <a:r>
              <a:rPr lang="en-GB" b="1" dirty="0"/>
              <a:t>first</a:t>
            </a:r>
            <a:r>
              <a:rPr lang="en-GB" dirty="0"/>
              <a:t>, thus the location to which the data is written is irrelevant.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470949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en-GB" dirty="0"/>
              <a:t>Consider the following: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first equation is 2+3, giving 5.  This is written to </a:t>
            </a:r>
            <a:r>
              <a:rPr lang="en-GB" dirty="0" err="1"/>
              <a:t>secondNum</a:t>
            </a:r>
            <a:r>
              <a:rPr lang="en-GB" dirty="0"/>
              <a:t>.</a:t>
            </a:r>
          </a:p>
          <a:p>
            <a:r>
              <a:rPr lang="en-GB" dirty="0"/>
              <a:t>The second equation is 2 + 5, giving 7, written to </a:t>
            </a:r>
            <a:r>
              <a:rPr lang="en-GB" dirty="0" err="1"/>
              <a:t>firstNum</a:t>
            </a:r>
            <a:r>
              <a:rPr lang="en-GB" dirty="0"/>
              <a:t>.  The output is therefore 7.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77821" y="2128788"/>
            <a:ext cx="36896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firstNum</a:t>
            </a:r>
            <a:r>
              <a:rPr lang="en-GB" dirty="0"/>
              <a:t> = 2</a:t>
            </a:r>
          </a:p>
          <a:p>
            <a:r>
              <a:rPr lang="en-GB" dirty="0" err="1"/>
              <a:t>secondNum</a:t>
            </a:r>
            <a:r>
              <a:rPr lang="en-GB" dirty="0"/>
              <a:t> = 3</a:t>
            </a:r>
          </a:p>
          <a:p>
            <a:endParaRPr lang="en-GB" dirty="0"/>
          </a:p>
          <a:p>
            <a:r>
              <a:rPr lang="en-GB" dirty="0" err="1"/>
              <a:t>secondNum</a:t>
            </a:r>
            <a:r>
              <a:rPr lang="en-GB" dirty="0"/>
              <a:t> = </a:t>
            </a:r>
            <a:r>
              <a:rPr lang="en-GB" dirty="0" err="1"/>
              <a:t>firstNum</a:t>
            </a:r>
            <a:r>
              <a:rPr lang="en-GB" dirty="0"/>
              <a:t> + </a:t>
            </a:r>
            <a:r>
              <a:rPr lang="en-GB" dirty="0" err="1"/>
              <a:t>secondNum</a:t>
            </a:r>
            <a:endParaRPr lang="en-GB" dirty="0"/>
          </a:p>
          <a:p>
            <a:r>
              <a:rPr lang="en-GB" dirty="0" err="1"/>
              <a:t>firstNum</a:t>
            </a:r>
            <a:r>
              <a:rPr lang="en-GB" dirty="0"/>
              <a:t> = </a:t>
            </a:r>
            <a:r>
              <a:rPr lang="en-GB" dirty="0" err="1"/>
              <a:t>firstNum</a:t>
            </a:r>
            <a:r>
              <a:rPr lang="en-GB" dirty="0"/>
              <a:t> + </a:t>
            </a:r>
            <a:r>
              <a:rPr lang="en-GB" dirty="0" err="1"/>
              <a:t>secondNum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print(</a:t>
            </a:r>
            <a:r>
              <a:rPr lang="en-GB" dirty="0" err="1"/>
              <a:t>firstNum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3961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88839"/>
          </a:xfrm>
        </p:spPr>
        <p:txBody>
          <a:bodyPr>
            <a:normAutofit/>
          </a:bodyPr>
          <a:lstStyle/>
          <a:p>
            <a:r>
              <a:rPr lang="en-GB" dirty="0"/>
              <a:t>Attempt to gain the output of the following.</a:t>
            </a:r>
          </a:p>
          <a:p>
            <a:r>
              <a:rPr lang="en-GB" dirty="0"/>
              <a:t>It is designed to be slightly tricky to follow!</a:t>
            </a:r>
          </a:p>
          <a:p>
            <a:r>
              <a:rPr lang="en-GB" dirty="0"/>
              <a:t>You may wish to write down the values of variables as you go.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3717031"/>
            <a:ext cx="368966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firstNum</a:t>
            </a:r>
            <a:r>
              <a:rPr lang="en-GB" dirty="0"/>
              <a:t> = 7</a:t>
            </a:r>
          </a:p>
          <a:p>
            <a:r>
              <a:rPr lang="en-GB" dirty="0" err="1"/>
              <a:t>secondNum</a:t>
            </a:r>
            <a:r>
              <a:rPr lang="en-GB" dirty="0"/>
              <a:t> = 4</a:t>
            </a:r>
          </a:p>
          <a:p>
            <a:endParaRPr lang="en-GB" dirty="0"/>
          </a:p>
          <a:p>
            <a:r>
              <a:rPr lang="en-GB" dirty="0" err="1"/>
              <a:t>thirdNum</a:t>
            </a:r>
            <a:r>
              <a:rPr lang="en-GB" dirty="0"/>
              <a:t> = </a:t>
            </a:r>
            <a:r>
              <a:rPr lang="en-GB" dirty="0" err="1"/>
              <a:t>firstNum</a:t>
            </a:r>
            <a:r>
              <a:rPr lang="en-GB" dirty="0"/>
              <a:t> + </a:t>
            </a:r>
            <a:r>
              <a:rPr lang="en-GB" dirty="0" err="1"/>
              <a:t>secondNum</a:t>
            </a:r>
            <a:endParaRPr lang="en-GB" dirty="0"/>
          </a:p>
          <a:p>
            <a:r>
              <a:rPr lang="en-GB" dirty="0" err="1"/>
              <a:t>firstNum</a:t>
            </a:r>
            <a:r>
              <a:rPr lang="en-GB" dirty="0"/>
              <a:t> = </a:t>
            </a:r>
            <a:r>
              <a:rPr lang="en-GB" dirty="0" err="1"/>
              <a:t>thirdNum</a:t>
            </a:r>
            <a:r>
              <a:rPr lang="en-GB" dirty="0"/>
              <a:t> * </a:t>
            </a:r>
            <a:r>
              <a:rPr lang="en-GB" dirty="0" err="1"/>
              <a:t>secondNum</a:t>
            </a:r>
            <a:endParaRPr lang="en-GB" dirty="0"/>
          </a:p>
          <a:p>
            <a:r>
              <a:rPr lang="en-GB" dirty="0" err="1"/>
              <a:t>secondNum</a:t>
            </a:r>
            <a:r>
              <a:rPr lang="en-GB" dirty="0"/>
              <a:t> = </a:t>
            </a:r>
            <a:r>
              <a:rPr lang="en-GB" dirty="0" err="1"/>
              <a:t>firstNum</a:t>
            </a:r>
            <a:r>
              <a:rPr lang="en-GB" dirty="0"/>
              <a:t> + </a:t>
            </a:r>
            <a:r>
              <a:rPr lang="en-GB" dirty="0" err="1"/>
              <a:t>secondNum</a:t>
            </a:r>
            <a:endParaRPr lang="en-GB" dirty="0"/>
          </a:p>
          <a:p>
            <a:r>
              <a:rPr lang="en-GB" dirty="0" err="1"/>
              <a:t>thirdNum</a:t>
            </a:r>
            <a:r>
              <a:rPr lang="en-GB" dirty="0"/>
              <a:t> = </a:t>
            </a:r>
            <a:r>
              <a:rPr lang="en-GB" dirty="0" err="1"/>
              <a:t>firstNum</a:t>
            </a:r>
            <a:r>
              <a:rPr lang="en-GB" dirty="0"/>
              <a:t> + </a:t>
            </a:r>
            <a:r>
              <a:rPr lang="en-GB" dirty="0" err="1"/>
              <a:t>thirdNum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print(</a:t>
            </a:r>
            <a:r>
              <a:rPr lang="en-GB" dirty="0" err="1"/>
              <a:t>secondNum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838337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many cases, variables may be logically manipulated.</a:t>
            </a:r>
          </a:p>
          <a:p>
            <a:pPr lvl="1"/>
            <a:r>
              <a:rPr lang="en-GB" dirty="0"/>
              <a:t>An </a:t>
            </a:r>
            <a:r>
              <a:rPr lang="en-GB" dirty="0" err="1"/>
              <a:t>int</a:t>
            </a:r>
            <a:r>
              <a:rPr lang="en-GB" dirty="0"/>
              <a:t> may be added to a float.  The resultant variable will be a float.</a:t>
            </a:r>
          </a:p>
          <a:p>
            <a:r>
              <a:rPr lang="en-GB" dirty="0"/>
              <a:t>This logic extends to the interpreter disallowing certain actions, such as adding an </a:t>
            </a:r>
            <a:r>
              <a:rPr lang="en-GB" dirty="0" err="1"/>
              <a:t>int</a:t>
            </a:r>
            <a:r>
              <a:rPr lang="en-GB" dirty="0"/>
              <a:t> to a string.</a:t>
            </a:r>
          </a:p>
          <a:p>
            <a:pPr lvl="1"/>
            <a:r>
              <a:rPr lang="en-GB" dirty="0"/>
              <a:t>What is Hello + 3?</a:t>
            </a:r>
          </a:p>
          <a:p>
            <a:r>
              <a:rPr lang="en-GB" dirty="0"/>
              <a:t>The interpreter tries to be intuitive.  Adding two strings places the second on the end of the first, e.g.</a:t>
            </a:r>
          </a:p>
          <a:p>
            <a:pPr lvl="1"/>
            <a:r>
              <a:rPr lang="en-GB" dirty="0"/>
              <a:t>res = "Hello, " + "Dave"</a:t>
            </a:r>
          </a:p>
          <a:p>
            <a:pPr lvl="2"/>
            <a:r>
              <a:rPr lang="en-GB" dirty="0"/>
              <a:t>res = "Hello, Dave" </a:t>
            </a:r>
          </a:p>
        </p:txBody>
      </p:sp>
    </p:spTree>
    <p:extLst>
      <p:ext uri="{BB962C8B-B14F-4D97-AF65-F5344CB8AC3E}">
        <p14:creationId xmlns:p14="http://schemas.microsoft.com/office/powerpoint/2010/main" val="3777144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Give the value of res for each of these sums, or state that they will result in an error: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"12345" + 678910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123 + 45.6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09 + 11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14 * "1.2"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8 / 2.0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"abc" + "</a:t>
            </a:r>
            <a:r>
              <a:rPr lang="fr-FR" dirty="0" err="1"/>
              <a:t>def</a:t>
            </a:r>
            <a:r>
              <a:rPr lang="fr-FR" dirty="0"/>
              <a:t>"</a:t>
            </a:r>
          </a:p>
          <a:p>
            <a:pPr lvl="1"/>
            <a:r>
              <a:rPr lang="fr-FR" dirty="0" err="1"/>
              <a:t>res</a:t>
            </a:r>
            <a:r>
              <a:rPr lang="fr-FR" dirty="0"/>
              <a:t> = "</a:t>
            </a:r>
            <a:r>
              <a:rPr lang="fr-FR" dirty="0" err="1"/>
              <a:t>ghi</a:t>
            </a:r>
            <a:r>
              <a:rPr lang="fr-FR" dirty="0"/>
              <a:t>" + </a:t>
            </a:r>
            <a:r>
              <a:rPr lang="fr-FR" dirty="0" err="1"/>
              <a:t>jkl</a:t>
            </a:r>
            <a:endParaRPr lang="fr-FR" dirty="0"/>
          </a:p>
          <a:p>
            <a:pPr lvl="1"/>
            <a:r>
              <a:rPr lang="fr-FR" dirty="0" err="1"/>
              <a:t>res</a:t>
            </a:r>
            <a:r>
              <a:rPr lang="fr-FR" dirty="0"/>
              <a:t> = 5.0 %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2743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Calculator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Create a calculator in Python which:</a:t>
            </a:r>
          </a:p>
          <a:p>
            <a:pPr lvl="1"/>
            <a:r>
              <a:rPr lang="en-GB" dirty="0"/>
              <a:t>Takes and stores the user’s name.</a:t>
            </a:r>
          </a:p>
          <a:p>
            <a:pPr lvl="1"/>
            <a:r>
              <a:rPr lang="en-GB" dirty="0"/>
              <a:t>Takes and stores two numbers from the user.</a:t>
            </a:r>
          </a:p>
          <a:p>
            <a:pPr lvl="1"/>
            <a:r>
              <a:rPr lang="en-GB" dirty="0"/>
              <a:t>Performs the mathematical operations + - / * %.</a:t>
            </a:r>
          </a:p>
          <a:p>
            <a:pPr lvl="1"/>
            <a:r>
              <a:rPr lang="en-GB" dirty="0"/>
              <a:t>Provides the result for each.</a:t>
            </a:r>
          </a:p>
          <a:p>
            <a:r>
              <a:rPr lang="en-GB" dirty="0"/>
              <a:t>As an advanced exercise, you may wish to modify the system to only perform an operation as requested by the user.</a:t>
            </a:r>
          </a:p>
          <a:p>
            <a:pPr lvl="1"/>
            <a:r>
              <a:rPr lang="en-GB" dirty="0"/>
              <a:t>Generate a menu system to allow the user to select the operation.</a:t>
            </a:r>
          </a:p>
          <a:p>
            <a:pPr lvl="1"/>
            <a:r>
              <a:rPr lang="en-GB" dirty="0"/>
              <a:t>Consider allowing the user to store the result from the previous sum and modify it further.</a:t>
            </a:r>
          </a:p>
          <a:p>
            <a:pPr lvl="1"/>
            <a:r>
              <a:rPr lang="en-GB" dirty="0"/>
              <a:t>This is intended to be an advanced exercise – focus on the first part, and do as much of this as you can.  Don’t worry if </a:t>
            </a:r>
            <a:r>
              <a:rPr lang="en-GB"/>
              <a:t>you struggle!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7508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579</TotalTime>
  <Words>1741</Words>
  <Application>Microsoft Office PowerPoint</Application>
  <PresentationFormat>On-screen Show (4:3)</PresentationFormat>
  <Paragraphs>187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Trebuchet MS</vt:lpstr>
      <vt:lpstr>Wingdings 3</vt:lpstr>
      <vt:lpstr>Facet</vt:lpstr>
      <vt:lpstr>Network Programmability Python Topic 1 - Variables</vt:lpstr>
      <vt:lpstr>Rationale – why do we program?</vt:lpstr>
      <vt:lpstr>Three tiers of modern programming</vt:lpstr>
      <vt:lpstr>Three tiers of modern programming</vt:lpstr>
      <vt:lpstr>Three tiers of modern programming</vt:lpstr>
      <vt:lpstr>Three tiers of modern programming</vt:lpstr>
      <vt:lpstr>Compiled programming languages</vt:lpstr>
      <vt:lpstr>Compiled programming languages</vt:lpstr>
      <vt:lpstr>Interpreted programming languages</vt:lpstr>
      <vt:lpstr>Compiled vs interpreted</vt:lpstr>
      <vt:lpstr>Compiled vs interpreted</vt:lpstr>
      <vt:lpstr>Variables</vt:lpstr>
      <vt:lpstr>Data types</vt:lpstr>
      <vt:lpstr>Stings in Python</vt:lpstr>
      <vt:lpstr>Integers in Python</vt:lpstr>
      <vt:lpstr>Floats in Python</vt:lpstr>
      <vt:lpstr>Determining data types in Python</vt:lpstr>
      <vt:lpstr>Determining data types in Python</vt:lpstr>
      <vt:lpstr>Determining data types in Python</vt:lpstr>
      <vt:lpstr>Determining data types in Python</vt:lpstr>
      <vt:lpstr>Determining data types in Python</vt:lpstr>
      <vt:lpstr>Setting variables</vt:lpstr>
      <vt:lpstr>Setting variables</vt:lpstr>
      <vt:lpstr>Exercise:</vt:lpstr>
      <vt:lpstr>Variables in Python</vt:lpstr>
      <vt:lpstr>Exercise</vt:lpstr>
      <vt:lpstr>Calculator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Python programming</dc:title>
  <dc:creator>Tim Bashford</dc:creator>
  <cp:lastModifiedBy>Tim Bashford</cp:lastModifiedBy>
  <cp:revision>29</cp:revision>
  <dcterms:created xsi:type="dcterms:W3CDTF">2014-10-03T08:49:42Z</dcterms:created>
  <dcterms:modified xsi:type="dcterms:W3CDTF">2020-09-30T18:58:37Z</dcterms:modified>
</cp:coreProperties>
</file>