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110" d="100"/>
          <a:sy n="110" d="100"/>
        </p:scale>
        <p:origin x="-164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numCol="1" rtlCol="0"/>
          <a:lstStyle>
            <a:lvl1pPr algn="l">
              <a:defRPr sz="1200"/>
            </a:lvl1pPr>
          </a:lstStyle>
          <a:p>
            <a:endParaRPr lang="en-GB" alt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numCol="1" rtlCol="0"/>
          <a:lstStyle>
            <a:lvl1pPr algn="r">
              <a:defRPr sz="1200"/>
            </a:lvl1pPr>
          </a:lstStyle>
          <a:p>
            <a:fld id="{E341F622-2F23-41BA-A25A-545E446194BC}" type="datetimeFigureOut">
              <a:rPr lang="en-US" smtClean="0"/>
              <a:pPr/>
              <a:t>1/16/2018</a:t>
            </a:fld>
            <a:endParaRPr lang="en-GB" alt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numCol="1" rtlCol="0" anchor="ctr"/>
          <a:lstStyle/>
          <a:p>
            <a:endParaRPr lang="en-GB" alt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numCol="1"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lt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numCol="1" rtlCol="0" anchor="b"/>
          <a:lstStyle>
            <a:lvl1pPr algn="l">
              <a:defRPr sz="1200"/>
            </a:lvl1pPr>
          </a:lstStyle>
          <a:p>
            <a:endParaRPr lang="en-GB" alt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numCol="1" rtlCol="0" anchor="b"/>
          <a:lstStyle>
            <a:lvl1pPr algn="r">
              <a:defRPr sz="1200"/>
            </a:lvl1pPr>
          </a:lstStyle>
          <a:p>
            <a:fld id="{AF674885-52DC-4051-A962-D80047CA5133}" type="slidenum">
              <a:rPr lang="en-GB" altLang="en-GB" smtClean="0"/>
              <a:pPr/>
              <a:t>‹#›</a:t>
            </a:fld>
            <a:endParaRPr lang="en-GB" alt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normAutofit/>
          </a:bodyPr>
          <a:lstStyle/>
          <a:p>
            <a:endParaRPr lang="en-GB" altLang="en-GB" dirty="0"/>
          </a:p>
        </p:txBody>
      </p:sp>
      <p:sp>
        <p:nvSpPr>
          <p:cNvPr id="4" name="Slide Number Placeholder 3"/>
          <p:cNvSpPr>
            <a:spLocks noGrp="1"/>
          </p:cNvSpPr>
          <p:nvPr>
            <p:ph type="sldNum" sz="quarter" idx="10"/>
          </p:nvPr>
        </p:nvSpPr>
        <p:spPr/>
        <p:txBody>
          <a:bodyPr numCol="1"/>
          <a:lstStyle/>
          <a:p>
            <a:fld id="{AF674885-52DC-4051-A962-D80047CA5133}" type="slidenum">
              <a:rPr lang="en-GB" altLang="en-GB" smtClean="0"/>
              <a:pPr/>
              <a:t>8</a:t>
            </a:fld>
            <a:endParaRPr lang="en-GB" alt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numCol="1"/>
          <a:lstStyle/>
          <a:p>
            <a:r>
              <a:rPr lang="en-US" smtClean="0"/>
              <a:t>Click to edit Master title style</a:t>
            </a:r>
            <a:endParaRPr lang="en-GB" altLang="en-GB"/>
          </a:p>
        </p:txBody>
      </p:sp>
      <p:sp>
        <p:nvSpPr>
          <p:cNvPr id="3" name="Subtitle 2"/>
          <p:cNvSpPr>
            <a:spLocks noGrp="1"/>
          </p:cNvSpPr>
          <p:nvPr>
            <p:ph type="subTitle" idx="1"/>
          </p:nvPr>
        </p:nvSpPr>
        <p:spPr>
          <a:xfrm>
            <a:off x="1371600" y="3886200"/>
            <a:ext cx="6400800" cy="1752600"/>
          </a:xfrm>
        </p:spPr>
        <p:txBody>
          <a:bodyPr numCol="1"/>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ltLang="en-GB"/>
          </a:p>
        </p:txBody>
      </p:sp>
      <p:sp>
        <p:nvSpPr>
          <p:cNvPr id="4" name="Date Placeholder 3"/>
          <p:cNvSpPr>
            <a:spLocks noGrp="1"/>
          </p:cNvSpPr>
          <p:nvPr>
            <p:ph type="dt" sz="half" idx="10"/>
          </p:nvPr>
        </p:nvSpPr>
        <p:spPr/>
        <p:txBody>
          <a:bodyPr numCol="1"/>
          <a:lstStyle/>
          <a:p>
            <a:fld id="{8CF27C15-8EBA-48CD-A635-C1C2C830630F}" type="datetimeFigureOut">
              <a:rPr lang="en-US" smtClean="0"/>
              <a:pPr/>
              <a:t>1/16/2018</a:t>
            </a:fld>
            <a:endParaRPr lang="en-GB" altLang="en-GB"/>
          </a:p>
        </p:txBody>
      </p:sp>
      <p:sp>
        <p:nvSpPr>
          <p:cNvPr id="5" name="Footer Placeholder 4"/>
          <p:cNvSpPr>
            <a:spLocks noGrp="1"/>
          </p:cNvSpPr>
          <p:nvPr>
            <p:ph type="ftr" sz="quarter" idx="11"/>
          </p:nvPr>
        </p:nvSpPr>
        <p:spPr/>
        <p:txBody>
          <a:bodyPr numCol="1"/>
          <a:lstStyle/>
          <a:p>
            <a:endParaRPr lang="en-GB" altLang="en-GB"/>
          </a:p>
        </p:txBody>
      </p:sp>
      <p:sp>
        <p:nvSpPr>
          <p:cNvPr id="6" name="Slide Number Placeholder 5"/>
          <p:cNvSpPr>
            <a:spLocks noGrp="1"/>
          </p:cNvSpPr>
          <p:nvPr>
            <p:ph type="sldNum" sz="quarter" idx="12"/>
          </p:nvPr>
        </p:nvSpPr>
        <p:spPr/>
        <p:txBody>
          <a:bodyPr numCol="1"/>
          <a:lstStyle/>
          <a:p>
            <a:fld id="{99ABEA78-67B1-43E1-81CF-4FC7C99A9B6B}" type="slidenum">
              <a:rPr lang="en-GB" altLang="en-GB" smtClean="0"/>
              <a:pPr/>
              <a:t>‹#›</a:t>
            </a:fld>
            <a:endParaRPr lang="en-GB" alt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GB" altLang="en-GB"/>
          </a:p>
        </p:txBody>
      </p:sp>
      <p:sp>
        <p:nvSpPr>
          <p:cNvPr id="3" name="Content Placeholder 2"/>
          <p:cNvSpPr>
            <a:spLocks noGrp="1"/>
          </p:cNvSpPr>
          <p:nvPr>
            <p:ph idx="1"/>
          </p:nvPr>
        </p:nvSpPr>
        <p:spPr/>
        <p:txBody>
          <a:bodyPr numCol="1"/>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ltLang="en-GB"/>
          </a:p>
        </p:txBody>
      </p:sp>
      <p:sp>
        <p:nvSpPr>
          <p:cNvPr id="4" name="Date Placeholder 3"/>
          <p:cNvSpPr>
            <a:spLocks noGrp="1"/>
          </p:cNvSpPr>
          <p:nvPr>
            <p:ph type="dt" sz="half" idx="10"/>
          </p:nvPr>
        </p:nvSpPr>
        <p:spPr/>
        <p:txBody>
          <a:bodyPr numCol="1"/>
          <a:lstStyle/>
          <a:p>
            <a:fld id="{8CF27C15-8EBA-48CD-A635-C1C2C830630F}" type="datetimeFigureOut">
              <a:rPr lang="en-US" smtClean="0"/>
              <a:pPr/>
              <a:t>1/16/2018</a:t>
            </a:fld>
            <a:endParaRPr lang="en-GB" altLang="en-GB"/>
          </a:p>
        </p:txBody>
      </p:sp>
      <p:sp>
        <p:nvSpPr>
          <p:cNvPr id="5" name="Footer Placeholder 4"/>
          <p:cNvSpPr>
            <a:spLocks noGrp="1"/>
          </p:cNvSpPr>
          <p:nvPr>
            <p:ph type="ftr" sz="quarter" idx="11"/>
          </p:nvPr>
        </p:nvSpPr>
        <p:spPr/>
        <p:txBody>
          <a:bodyPr numCol="1"/>
          <a:lstStyle/>
          <a:p>
            <a:endParaRPr lang="en-GB" altLang="en-GB"/>
          </a:p>
        </p:txBody>
      </p:sp>
      <p:sp>
        <p:nvSpPr>
          <p:cNvPr id="6" name="Slide Number Placeholder 5"/>
          <p:cNvSpPr>
            <a:spLocks noGrp="1"/>
          </p:cNvSpPr>
          <p:nvPr>
            <p:ph type="sldNum" sz="quarter" idx="12"/>
          </p:nvPr>
        </p:nvSpPr>
        <p:spPr/>
        <p:txBody>
          <a:bodyPr numCol="1"/>
          <a:lstStyle/>
          <a:p>
            <a:fld id="{99ABEA78-67B1-43E1-81CF-4FC7C99A9B6B}" type="slidenum">
              <a:rPr lang="en-GB" altLang="en-GB" smtClean="0"/>
              <a:pPr/>
              <a:t>‹#›</a:t>
            </a:fld>
            <a:endParaRPr lang="en-GB" alt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numCol="1" anchor="t"/>
          <a:lstStyle>
            <a:lvl1pPr algn="l">
              <a:defRPr sz="4000" b="1" cap="all"/>
            </a:lvl1pPr>
          </a:lstStyle>
          <a:p>
            <a:r>
              <a:rPr lang="en-US" smtClean="0"/>
              <a:t>Click to edit Master title style</a:t>
            </a:r>
            <a:endParaRPr lang="en-GB" altLang="en-GB"/>
          </a:p>
        </p:txBody>
      </p:sp>
      <p:sp>
        <p:nvSpPr>
          <p:cNvPr id="3" name="Text Placeholder 2"/>
          <p:cNvSpPr>
            <a:spLocks noGrp="1"/>
          </p:cNvSpPr>
          <p:nvPr>
            <p:ph type="body" idx="1"/>
          </p:nvPr>
        </p:nvSpPr>
        <p:spPr>
          <a:xfrm>
            <a:off x="722313" y="2906713"/>
            <a:ext cx="7772400" cy="1500187"/>
          </a:xfrm>
        </p:spPr>
        <p:txBody>
          <a:bodyPr numCol="1"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numCol="1"/>
          <a:lstStyle/>
          <a:p>
            <a:fld id="{8CF27C15-8EBA-48CD-A635-C1C2C830630F}" type="datetimeFigureOut">
              <a:rPr lang="en-US" smtClean="0"/>
              <a:pPr/>
              <a:t>1/16/2018</a:t>
            </a:fld>
            <a:endParaRPr lang="en-GB" altLang="en-GB"/>
          </a:p>
        </p:txBody>
      </p:sp>
      <p:sp>
        <p:nvSpPr>
          <p:cNvPr id="5" name="Footer Placeholder 4"/>
          <p:cNvSpPr>
            <a:spLocks noGrp="1"/>
          </p:cNvSpPr>
          <p:nvPr>
            <p:ph type="ftr" sz="quarter" idx="11"/>
          </p:nvPr>
        </p:nvSpPr>
        <p:spPr/>
        <p:txBody>
          <a:bodyPr numCol="1"/>
          <a:lstStyle/>
          <a:p>
            <a:endParaRPr lang="en-GB" altLang="en-GB"/>
          </a:p>
        </p:txBody>
      </p:sp>
      <p:sp>
        <p:nvSpPr>
          <p:cNvPr id="6" name="Slide Number Placeholder 5"/>
          <p:cNvSpPr>
            <a:spLocks noGrp="1"/>
          </p:cNvSpPr>
          <p:nvPr>
            <p:ph type="sldNum" sz="quarter" idx="12"/>
          </p:nvPr>
        </p:nvSpPr>
        <p:spPr/>
        <p:txBody>
          <a:bodyPr numCol="1"/>
          <a:lstStyle/>
          <a:p>
            <a:fld id="{99ABEA78-67B1-43E1-81CF-4FC7C99A9B6B}" type="slidenum">
              <a:rPr lang="en-GB" altLang="en-GB" smtClean="0"/>
              <a:pPr/>
              <a:t>‹#›</a:t>
            </a:fld>
            <a:endParaRPr lang="en-GB" alt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GB" altLang="en-GB"/>
          </a:p>
        </p:txBody>
      </p:sp>
      <p:sp>
        <p:nvSpPr>
          <p:cNvPr id="3" name="Content Placeholder 2"/>
          <p:cNvSpPr>
            <a:spLocks noGrp="1"/>
          </p:cNvSpPr>
          <p:nvPr>
            <p:ph sz="half" idx="1"/>
          </p:nvPr>
        </p:nvSpPr>
        <p:spPr>
          <a:xfrm>
            <a:off x="457200" y="1600200"/>
            <a:ext cx="4038600" cy="4525963"/>
          </a:xfrm>
        </p:spPr>
        <p:txBody>
          <a:bodyPr numCol="1"/>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ltLang="en-GB"/>
          </a:p>
        </p:txBody>
      </p:sp>
      <p:sp>
        <p:nvSpPr>
          <p:cNvPr id="4" name="Content Placeholder 3"/>
          <p:cNvSpPr>
            <a:spLocks noGrp="1"/>
          </p:cNvSpPr>
          <p:nvPr>
            <p:ph sz="half" idx="2"/>
          </p:nvPr>
        </p:nvSpPr>
        <p:spPr>
          <a:xfrm>
            <a:off x="4648200" y="1600200"/>
            <a:ext cx="4038600" cy="4525963"/>
          </a:xfrm>
        </p:spPr>
        <p:txBody>
          <a:bodyPr numCol="1"/>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ltLang="en-GB"/>
          </a:p>
        </p:txBody>
      </p:sp>
      <p:sp>
        <p:nvSpPr>
          <p:cNvPr id="5" name="Date Placeholder 4"/>
          <p:cNvSpPr>
            <a:spLocks noGrp="1"/>
          </p:cNvSpPr>
          <p:nvPr>
            <p:ph type="dt" sz="half" idx="10"/>
          </p:nvPr>
        </p:nvSpPr>
        <p:spPr/>
        <p:txBody>
          <a:bodyPr numCol="1"/>
          <a:lstStyle/>
          <a:p>
            <a:fld id="{8CF27C15-8EBA-48CD-A635-C1C2C830630F}" type="datetimeFigureOut">
              <a:rPr lang="en-US" smtClean="0"/>
              <a:pPr/>
              <a:t>1/16/2018</a:t>
            </a:fld>
            <a:endParaRPr lang="en-GB" altLang="en-GB"/>
          </a:p>
        </p:txBody>
      </p:sp>
      <p:sp>
        <p:nvSpPr>
          <p:cNvPr id="6" name="Footer Placeholder 5"/>
          <p:cNvSpPr>
            <a:spLocks noGrp="1"/>
          </p:cNvSpPr>
          <p:nvPr>
            <p:ph type="ftr" sz="quarter" idx="11"/>
          </p:nvPr>
        </p:nvSpPr>
        <p:spPr/>
        <p:txBody>
          <a:bodyPr numCol="1"/>
          <a:lstStyle/>
          <a:p>
            <a:endParaRPr lang="en-GB" altLang="en-GB"/>
          </a:p>
        </p:txBody>
      </p:sp>
      <p:sp>
        <p:nvSpPr>
          <p:cNvPr id="7" name="Slide Number Placeholder 6"/>
          <p:cNvSpPr>
            <a:spLocks noGrp="1"/>
          </p:cNvSpPr>
          <p:nvPr>
            <p:ph type="sldNum" sz="quarter" idx="12"/>
          </p:nvPr>
        </p:nvSpPr>
        <p:spPr/>
        <p:txBody>
          <a:bodyPr numCol="1"/>
          <a:lstStyle/>
          <a:p>
            <a:fld id="{99ABEA78-67B1-43E1-81CF-4FC7C99A9B6B}" type="slidenum">
              <a:rPr lang="en-GB" altLang="en-GB" smtClean="0"/>
              <a:pPr/>
              <a:t>‹#›</a:t>
            </a:fld>
            <a:endParaRPr lang="en-GB" alt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a:lvl1pPr>
          </a:lstStyle>
          <a:p>
            <a:r>
              <a:rPr lang="en-US" smtClean="0"/>
              <a:t>Click to edit Master title style</a:t>
            </a:r>
            <a:endParaRPr lang="en-GB" altLang="en-GB"/>
          </a:p>
        </p:txBody>
      </p:sp>
      <p:sp>
        <p:nvSpPr>
          <p:cNvPr id="3" name="Text Placeholder 2"/>
          <p:cNvSpPr>
            <a:spLocks noGrp="1"/>
          </p:cNvSpPr>
          <p:nvPr>
            <p:ph type="body" idx="1"/>
          </p:nvPr>
        </p:nvSpPr>
        <p:spPr>
          <a:xfrm>
            <a:off x="457200" y="1535113"/>
            <a:ext cx="4040188" cy="639762"/>
          </a:xfrm>
        </p:spPr>
        <p:txBody>
          <a:bodyPr numCol="1"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numCol="1"/>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ltLang="en-GB"/>
          </a:p>
        </p:txBody>
      </p:sp>
      <p:sp>
        <p:nvSpPr>
          <p:cNvPr id="5" name="Text Placeholder 4"/>
          <p:cNvSpPr>
            <a:spLocks noGrp="1"/>
          </p:cNvSpPr>
          <p:nvPr>
            <p:ph type="body" sz="quarter" idx="3"/>
          </p:nvPr>
        </p:nvSpPr>
        <p:spPr>
          <a:xfrm>
            <a:off x="4645025" y="1535113"/>
            <a:ext cx="4041775" cy="639762"/>
          </a:xfrm>
        </p:spPr>
        <p:txBody>
          <a:bodyPr numCol="1"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numCol="1"/>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ltLang="en-GB"/>
          </a:p>
        </p:txBody>
      </p:sp>
      <p:sp>
        <p:nvSpPr>
          <p:cNvPr id="7" name="Date Placeholder 6"/>
          <p:cNvSpPr>
            <a:spLocks noGrp="1"/>
          </p:cNvSpPr>
          <p:nvPr>
            <p:ph type="dt" sz="half" idx="10"/>
          </p:nvPr>
        </p:nvSpPr>
        <p:spPr/>
        <p:txBody>
          <a:bodyPr numCol="1"/>
          <a:lstStyle/>
          <a:p>
            <a:fld id="{8CF27C15-8EBA-48CD-A635-C1C2C830630F}" type="datetimeFigureOut">
              <a:rPr lang="en-US" smtClean="0"/>
              <a:pPr/>
              <a:t>1/16/2018</a:t>
            </a:fld>
            <a:endParaRPr lang="en-GB" altLang="en-GB"/>
          </a:p>
        </p:txBody>
      </p:sp>
      <p:sp>
        <p:nvSpPr>
          <p:cNvPr id="8" name="Footer Placeholder 7"/>
          <p:cNvSpPr>
            <a:spLocks noGrp="1"/>
          </p:cNvSpPr>
          <p:nvPr>
            <p:ph type="ftr" sz="quarter" idx="11"/>
          </p:nvPr>
        </p:nvSpPr>
        <p:spPr/>
        <p:txBody>
          <a:bodyPr numCol="1"/>
          <a:lstStyle/>
          <a:p>
            <a:endParaRPr lang="en-GB" altLang="en-GB"/>
          </a:p>
        </p:txBody>
      </p:sp>
      <p:sp>
        <p:nvSpPr>
          <p:cNvPr id="9" name="Slide Number Placeholder 8"/>
          <p:cNvSpPr>
            <a:spLocks noGrp="1"/>
          </p:cNvSpPr>
          <p:nvPr>
            <p:ph type="sldNum" sz="quarter" idx="12"/>
          </p:nvPr>
        </p:nvSpPr>
        <p:spPr/>
        <p:txBody>
          <a:bodyPr numCol="1"/>
          <a:lstStyle/>
          <a:p>
            <a:fld id="{99ABEA78-67B1-43E1-81CF-4FC7C99A9B6B}" type="slidenum">
              <a:rPr lang="en-GB" altLang="en-GB" smtClean="0"/>
              <a:pPr/>
              <a:t>‹#›</a:t>
            </a:fld>
            <a:endParaRPr lang="en-GB" alt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GB" altLang="en-GB"/>
          </a:p>
        </p:txBody>
      </p:sp>
      <p:sp>
        <p:nvSpPr>
          <p:cNvPr id="3" name="Date Placeholder 2"/>
          <p:cNvSpPr>
            <a:spLocks noGrp="1"/>
          </p:cNvSpPr>
          <p:nvPr>
            <p:ph type="dt" sz="half" idx="10"/>
          </p:nvPr>
        </p:nvSpPr>
        <p:spPr/>
        <p:txBody>
          <a:bodyPr numCol="1"/>
          <a:lstStyle/>
          <a:p>
            <a:fld id="{8CF27C15-8EBA-48CD-A635-C1C2C830630F}" type="datetimeFigureOut">
              <a:rPr lang="en-US" smtClean="0"/>
              <a:pPr/>
              <a:t>1/16/2018</a:t>
            </a:fld>
            <a:endParaRPr lang="en-GB" altLang="en-GB"/>
          </a:p>
        </p:txBody>
      </p:sp>
      <p:sp>
        <p:nvSpPr>
          <p:cNvPr id="4" name="Footer Placeholder 3"/>
          <p:cNvSpPr>
            <a:spLocks noGrp="1"/>
          </p:cNvSpPr>
          <p:nvPr>
            <p:ph type="ftr" sz="quarter" idx="11"/>
          </p:nvPr>
        </p:nvSpPr>
        <p:spPr/>
        <p:txBody>
          <a:bodyPr numCol="1"/>
          <a:lstStyle/>
          <a:p>
            <a:endParaRPr lang="en-GB" altLang="en-GB"/>
          </a:p>
        </p:txBody>
      </p:sp>
      <p:sp>
        <p:nvSpPr>
          <p:cNvPr id="5" name="Slide Number Placeholder 4"/>
          <p:cNvSpPr>
            <a:spLocks noGrp="1"/>
          </p:cNvSpPr>
          <p:nvPr>
            <p:ph type="sldNum" sz="quarter" idx="12"/>
          </p:nvPr>
        </p:nvSpPr>
        <p:spPr/>
        <p:txBody>
          <a:bodyPr numCol="1"/>
          <a:lstStyle/>
          <a:p>
            <a:fld id="{99ABEA78-67B1-43E1-81CF-4FC7C99A9B6B}" type="slidenum">
              <a:rPr lang="en-GB" altLang="en-GB" smtClean="0"/>
              <a:pPr/>
              <a:t>‹#›</a:t>
            </a:fld>
            <a:endParaRPr lang="en-GB" alt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numCol="1"/>
          <a:lstStyle/>
          <a:p>
            <a:fld id="{8CF27C15-8EBA-48CD-A635-C1C2C830630F}" type="datetimeFigureOut">
              <a:rPr lang="en-US" smtClean="0"/>
              <a:pPr/>
              <a:t>1/16/2018</a:t>
            </a:fld>
            <a:endParaRPr lang="en-GB" altLang="en-GB"/>
          </a:p>
        </p:txBody>
      </p:sp>
      <p:sp>
        <p:nvSpPr>
          <p:cNvPr id="3" name="Footer Placeholder 2"/>
          <p:cNvSpPr>
            <a:spLocks noGrp="1"/>
          </p:cNvSpPr>
          <p:nvPr>
            <p:ph type="ftr" sz="quarter" idx="11"/>
          </p:nvPr>
        </p:nvSpPr>
        <p:spPr/>
        <p:txBody>
          <a:bodyPr numCol="1"/>
          <a:lstStyle/>
          <a:p>
            <a:endParaRPr lang="en-GB" altLang="en-GB"/>
          </a:p>
        </p:txBody>
      </p:sp>
      <p:sp>
        <p:nvSpPr>
          <p:cNvPr id="4" name="Slide Number Placeholder 3"/>
          <p:cNvSpPr>
            <a:spLocks noGrp="1"/>
          </p:cNvSpPr>
          <p:nvPr>
            <p:ph type="sldNum" sz="quarter" idx="12"/>
          </p:nvPr>
        </p:nvSpPr>
        <p:spPr/>
        <p:txBody>
          <a:bodyPr numCol="1"/>
          <a:lstStyle/>
          <a:p>
            <a:fld id="{99ABEA78-67B1-43E1-81CF-4FC7C99A9B6B}" type="slidenum">
              <a:rPr lang="en-GB" altLang="en-GB" smtClean="0"/>
              <a:pPr/>
              <a:t>‹#›</a:t>
            </a:fld>
            <a:endParaRPr lang="en-GB" alt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numCol="1" anchor="b"/>
          <a:lstStyle>
            <a:lvl1pPr algn="l">
              <a:defRPr sz="2000" b="1"/>
            </a:lvl1pPr>
          </a:lstStyle>
          <a:p>
            <a:r>
              <a:rPr lang="en-US" smtClean="0"/>
              <a:t>Click to edit Master title style</a:t>
            </a:r>
            <a:endParaRPr lang="en-GB" altLang="en-GB"/>
          </a:p>
        </p:txBody>
      </p:sp>
      <p:sp>
        <p:nvSpPr>
          <p:cNvPr id="3" name="Content Placeholder 2"/>
          <p:cNvSpPr>
            <a:spLocks noGrp="1"/>
          </p:cNvSpPr>
          <p:nvPr>
            <p:ph idx="1"/>
          </p:nvPr>
        </p:nvSpPr>
        <p:spPr>
          <a:xfrm>
            <a:off x="3575050" y="273050"/>
            <a:ext cx="5111750" cy="5853113"/>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ltLang="en-GB"/>
          </a:p>
        </p:txBody>
      </p:sp>
      <p:sp>
        <p:nvSpPr>
          <p:cNvPr id="4" name="Text Placeholder 3"/>
          <p:cNvSpPr>
            <a:spLocks noGrp="1"/>
          </p:cNvSpPr>
          <p:nvPr>
            <p:ph type="body" sz="half" idx="2"/>
          </p:nvPr>
        </p:nvSpPr>
        <p:spPr>
          <a:xfrm>
            <a:off x="457200" y="1435100"/>
            <a:ext cx="3008313" cy="4691063"/>
          </a:xfrm>
        </p:spPr>
        <p:txBody>
          <a:bodyPr numCol="1"/>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numCol="1"/>
          <a:lstStyle/>
          <a:p>
            <a:fld id="{8CF27C15-8EBA-48CD-A635-C1C2C830630F}" type="datetimeFigureOut">
              <a:rPr lang="en-US" smtClean="0"/>
              <a:pPr/>
              <a:t>1/16/2018</a:t>
            </a:fld>
            <a:endParaRPr lang="en-GB" altLang="en-GB"/>
          </a:p>
        </p:txBody>
      </p:sp>
      <p:sp>
        <p:nvSpPr>
          <p:cNvPr id="6" name="Footer Placeholder 5"/>
          <p:cNvSpPr>
            <a:spLocks noGrp="1"/>
          </p:cNvSpPr>
          <p:nvPr>
            <p:ph type="ftr" sz="quarter" idx="11"/>
          </p:nvPr>
        </p:nvSpPr>
        <p:spPr/>
        <p:txBody>
          <a:bodyPr numCol="1"/>
          <a:lstStyle/>
          <a:p>
            <a:endParaRPr lang="en-GB" altLang="en-GB"/>
          </a:p>
        </p:txBody>
      </p:sp>
      <p:sp>
        <p:nvSpPr>
          <p:cNvPr id="7" name="Slide Number Placeholder 6"/>
          <p:cNvSpPr>
            <a:spLocks noGrp="1"/>
          </p:cNvSpPr>
          <p:nvPr>
            <p:ph type="sldNum" sz="quarter" idx="12"/>
          </p:nvPr>
        </p:nvSpPr>
        <p:spPr/>
        <p:txBody>
          <a:bodyPr numCol="1"/>
          <a:lstStyle/>
          <a:p>
            <a:fld id="{99ABEA78-67B1-43E1-81CF-4FC7C99A9B6B}" type="slidenum">
              <a:rPr lang="en-GB" altLang="en-GB" smtClean="0"/>
              <a:pPr/>
              <a:t>‹#›</a:t>
            </a:fld>
            <a:endParaRPr lang="en-GB" alt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numCol="1" anchor="b"/>
          <a:lstStyle>
            <a:lvl1pPr algn="l">
              <a:defRPr sz="2000" b="1"/>
            </a:lvl1pPr>
          </a:lstStyle>
          <a:p>
            <a:r>
              <a:rPr lang="en-US" smtClean="0"/>
              <a:t>Click to edit Master title style</a:t>
            </a:r>
            <a:endParaRPr lang="en-GB" altLang="en-GB"/>
          </a:p>
        </p:txBody>
      </p:sp>
      <p:sp>
        <p:nvSpPr>
          <p:cNvPr id="3" name="Picture Placeholder 2"/>
          <p:cNvSpPr>
            <a:spLocks noGrp="1"/>
          </p:cNvSpPr>
          <p:nvPr>
            <p:ph type="pic" idx="1"/>
          </p:nvPr>
        </p:nvSpPr>
        <p:spPr>
          <a:xfrm>
            <a:off x="1792288" y="612775"/>
            <a:ext cx="5486400" cy="4114800"/>
          </a:xfrm>
        </p:spPr>
        <p:txBody>
          <a:bodyPr numCol="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ltLang="en-GB"/>
          </a:p>
        </p:txBody>
      </p:sp>
      <p:sp>
        <p:nvSpPr>
          <p:cNvPr id="4" name="Text Placeholder 3"/>
          <p:cNvSpPr>
            <a:spLocks noGrp="1"/>
          </p:cNvSpPr>
          <p:nvPr>
            <p:ph type="body" sz="half" idx="2"/>
          </p:nvPr>
        </p:nvSpPr>
        <p:spPr>
          <a:xfrm>
            <a:off x="1792288" y="5367338"/>
            <a:ext cx="5486400" cy="804862"/>
          </a:xfrm>
        </p:spPr>
        <p:txBody>
          <a:bodyPr numCol="1"/>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numCol="1"/>
          <a:lstStyle/>
          <a:p>
            <a:fld id="{8CF27C15-8EBA-48CD-A635-C1C2C830630F}" type="datetimeFigureOut">
              <a:rPr lang="en-US" smtClean="0"/>
              <a:pPr/>
              <a:t>1/16/2018</a:t>
            </a:fld>
            <a:endParaRPr lang="en-GB" altLang="en-GB"/>
          </a:p>
        </p:txBody>
      </p:sp>
      <p:sp>
        <p:nvSpPr>
          <p:cNvPr id="6" name="Footer Placeholder 5"/>
          <p:cNvSpPr>
            <a:spLocks noGrp="1"/>
          </p:cNvSpPr>
          <p:nvPr>
            <p:ph type="ftr" sz="quarter" idx="11"/>
          </p:nvPr>
        </p:nvSpPr>
        <p:spPr/>
        <p:txBody>
          <a:bodyPr numCol="1"/>
          <a:lstStyle/>
          <a:p>
            <a:endParaRPr lang="en-GB" altLang="en-GB"/>
          </a:p>
        </p:txBody>
      </p:sp>
      <p:sp>
        <p:nvSpPr>
          <p:cNvPr id="7" name="Slide Number Placeholder 6"/>
          <p:cNvSpPr>
            <a:spLocks noGrp="1"/>
          </p:cNvSpPr>
          <p:nvPr>
            <p:ph type="sldNum" sz="quarter" idx="12"/>
          </p:nvPr>
        </p:nvSpPr>
        <p:spPr/>
        <p:txBody>
          <a:bodyPr numCol="1"/>
          <a:lstStyle/>
          <a:p>
            <a:fld id="{99ABEA78-67B1-43E1-81CF-4FC7C99A9B6B}" type="slidenum">
              <a:rPr lang="en-GB" altLang="en-GB" smtClean="0"/>
              <a:pPr/>
              <a:t>‹#›</a:t>
            </a:fld>
            <a:endParaRPr lang="en-GB" alt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GB" altLang="en-GB"/>
          </a:p>
        </p:txBody>
      </p:sp>
      <p:sp>
        <p:nvSpPr>
          <p:cNvPr id="3" name="Vertical Text Placeholder 2"/>
          <p:cNvSpPr>
            <a:spLocks noGrp="1"/>
          </p:cNvSpPr>
          <p:nvPr>
            <p:ph type="body" orient="vert" idx="1"/>
          </p:nvPr>
        </p:nvSpPr>
        <p:spPr/>
        <p:txBody>
          <a:bodyPr vert="eaVert" numCol="1"/>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ltLang="en-GB"/>
          </a:p>
        </p:txBody>
      </p:sp>
      <p:sp>
        <p:nvSpPr>
          <p:cNvPr id="4" name="Date Placeholder 3"/>
          <p:cNvSpPr>
            <a:spLocks noGrp="1"/>
          </p:cNvSpPr>
          <p:nvPr>
            <p:ph type="dt" sz="half" idx="10"/>
          </p:nvPr>
        </p:nvSpPr>
        <p:spPr/>
        <p:txBody>
          <a:bodyPr numCol="1"/>
          <a:lstStyle/>
          <a:p>
            <a:fld id="{8CF27C15-8EBA-48CD-A635-C1C2C830630F}" type="datetimeFigureOut">
              <a:rPr lang="en-US" smtClean="0"/>
              <a:pPr/>
              <a:t>1/16/2018</a:t>
            </a:fld>
            <a:endParaRPr lang="en-GB" altLang="en-GB"/>
          </a:p>
        </p:txBody>
      </p:sp>
      <p:sp>
        <p:nvSpPr>
          <p:cNvPr id="5" name="Footer Placeholder 4"/>
          <p:cNvSpPr>
            <a:spLocks noGrp="1"/>
          </p:cNvSpPr>
          <p:nvPr>
            <p:ph type="ftr" sz="quarter" idx="11"/>
          </p:nvPr>
        </p:nvSpPr>
        <p:spPr/>
        <p:txBody>
          <a:bodyPr numCol="1"/>
          <a:lstStyle/>
          <a:p>
            <a:endParaRPr lang="en-GB" altLang="en-GB"/>
          </a:p>
        </p:txBody>
      </p:sp>
      <p:sp>
        <p:nvSpPr>
          <p:cNvPr id="6" name="Slide Number Placeholder 5"/>
          <p:cNvSpPr>
            <a:spLocks noGrp="1"/>
          </p:cNvSpPr>
          <p:nvPr>
            <p:ph type="sldNum" sz="quarter" idx="12"/>
          </p:nvPr>
        </p:nvSpPr>
        <p:spPr/>
        <p:txBody>
          <a:bodyPr numCol="1"/>
          <a:lstStyle/>
          <a:p>
            <a:fld id="{99ABEA78-67B1-43E1-81CF-4FC7C99A9B6B}" type="slidenum">
              <a:rPr lang="en-GB" altLang="en-GB" smtClean="0"/>
              <a:pPr/>
              <a:t>‹#›</a:t>
            </a:fld>
            <a:endParaRPr lang="en-GB" alt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numCol="1"/>
          <a:lstStyle/>
          <a:p>
            <a:r>
              <a:rPr lang="en-US" smtClean="0"/>
              <a:t>Click to edit Master title style</a:t>
            </a:r>
            <a:endParaRPr lang="en-GB" altLang="en-GB"/>
          </a:p>
        </p:txBody>
      </p:sp>
      <p:sp>
        <p:nvSpPr>
          <p:cNvPr id="3" name="Vertical Text Placeholder 2"/>
          <p:cNvSpPr>
            <a:spLocks noGrp="1"/>
          </p:cNvSpPr>
          <p:nvPr>
            <p:ph type="body" orient="vert" idx="1"/>
          </p:nvPr>
        </p:nvSpPr>
        <p:spPr>
          <a:xfrm>
            <a:off x="457200" y="274638"/>
            <a:ext cx="6019800" cy="5851525"/>
          </a:xfrm>
        </p:spPr>
        <p:txBody>
          <a:bodyPr vert="eaVert" numCol="1"/>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ltLang="en-GB"/>
          </a:p>
        </p:txBody>
      </p:sp>
      <p:sp>
        <p:nvSpPr>
          <p:cNvPr id="4" name="Date Placeholder 3"/>
          <p:cNvSpPr>
            <a:spLocks noGrp="1"/>
          </p:cNvSpPr>
          <p:nvPr>
            <p:ph type="dt" sz="half" idx="10"/>
          </p:nvPr>
        </p:nvSpPr>
        <p:spPr/>
        <p:txBody>
          <a:bodyPr numCol="1"/>
          <a:lstStyle/>
          <a:p>
            <a:fld id="{8CF27C15-8EBA-48CD-A635-C1C2C830630F}" type="datetimeFigureOut">
              <a:rPr lang="en-US" smtClean="0"/>
              <a:pPr/>
              <a:t>1/16/2018</a:t>
            </a:fld>
            <a:endParaRPr lang="en-GB" altLang="en-GB"/>
          </a:p>
        </p:txBody>
      </p:sp>
      <p:sp>
        <p:nvSpPr>
          <p:cNvPr id="5" name="Footer Placeholder 4"/>
          <p:cNvSpPr>
            <a:spLocks noGrp="1"/>
          </p:cNvSpPr>
          <p:nvPr>
            <p:ph type="ftr" sz="quarter" idx="11"/>
          </p:nvPr>
        </p:nvSpPr>
        <p:spPr/>
        <p:txBody>
          <a:bodyPr numCol="1"/>
          <a:lstStyle/>
          <a:p>
            <a:endParaRPr lang="en-GB" altLang="en-GB"/>
          </a:p>
        </p:txBody>
      </p:sp>
      <p:sp>
        <p:nvSpPr>
          <p:cNvPr id="6" name="Slide Number Placeholder 5"/>
          <p:cNvSpPr>
            <a:spLocks noGrp="1"/>
          </p:cNvSpPr>
          <p:nvPr>
            <p:ph type="sldNum" sz="quarter" idx="12"/>
          </p:nvPr>
        </p:nvSpPr>
        <p:spPr/>
        <p:txBody>
          <a:bodyPr numCol="1"/>
          <a:lstStyle/>
          <a:p>
            <a:fld id="{99ABEA78-67B1-43E1-81CF-4FC7C99A9B6B}" type="slidenum">
              <a:rPr lang="en-GB" altLang="en-GB" smtClean="0"/>
              <a:pPr/>
              <a:t>‹#›</a:t>
            </a:fld>
            <a:endParaRPr lang="en-GB" alt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numCol="1" rtlCol="0" anchor="ctr">
            <a:normAutofit/>
          </a:bodyPr>
          <a:lstStyle/>
          <a:p>
            <a:r>
              <a:rPr lang="en-US" smtClean="0"/>
              <a:t>Click to edit Master title style</a:t>
            </a:r>
            <a:endParaRPr lang="en-GB" alt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numCol="1"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lt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numCol="1" rtlCol="0" anchor="ctr"/>
          <a:lstStyle>
            <a:lvl1pPr algn="l">
              <a:defRPr sz="1200">
                <a:solidFill>
                  <a:schemeClr val="tx1">
                    <a:tint val="75000"/>
                  </a:schemeClr>
                </a:solidFill>
              </a:defRPr>
            </a:lvl1pPr>
          </a:lstStyle>
          <a:p>
            <a:fld id="{8CF27C15-8EBA-48CD-A635-C1C2C830630F}" type="datetimeFigureOut">
              <a:rPr lang="en-US" smtClean="0"/>
              <a:pPr/>
              <a:t>1/16/2018</a:t>
            </a:fld>
            <a:endParaRPr lang="en-GB" alt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numCol="1" rtlCol="0" anchor="ctr"/>
          <a:lstStyle>
            <a:lvl1pPr algn="ctr">
              <a:defRPr sz="1200">
                <a:solidFill>
                  <a:schemeClr val="tx1">
                    <a:tint val="75000"/>
                  </a:schemeClr>
                </a:solidFill>
              </a:defRPr>
            </a:lvl1pPr>
          </a:lstStyle>
          <a:p>
            <a:endParaRPr lang="en-GB" alt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numCol="1" rtlCol="0" anchor="ctr"/>
          <a:lstStyle>
            <a:lvl1pPr algn="r">
              <a:defRPr sz="1200">
                <a:solidFill>
                  <a:schemeClr val="tx1">
                    <a:tint val="75000"/>
                  </a:schemeClr>
                </a:solidFill>
              </a:defRPr>
            </a:lvl1pPr>
          </a:lstStyle>
          <a:p>
            <a:fld id="{99ABEA78-67B1-43E1-81CF-4FC7C99A9B6B}" type="slidenum">
              <a:rPr lang="en-GB" altLang="en-GB" smtClean="0"/>
              <a:pPr/>
              <a:t>‹#›</a:t>
            </a:fld>
            <a:endParaRPr lang="en-GB" altLang="en-GB"/>
          </a:p>
        </p:txBody>
      </p:sp>
    </p:spTree>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1472" y="357166"/>
            <a:ext cx="8072494" cy="6072230"/>
          </a:xfrm>
        </p:spPr>
        <p:txBody>
          <a:bodyPr numCol="1">
            <a:noAutofit/>
          </a:bodyPr>
          <a:lstStyle/>
          <a:p>
            <a:r>
              <a:rPr lang="en-GB" altLang="en-GB" sz="3200" b="1" dirty="0" err="1" smtClean="0"/>
              <a:t>Marcin</a:t>
            </a:r>
            <a:r>
              <a:rPr lang="en-GB" altLang="en-GB" sz="3200" b="1" dirty="0" smtClean="0"/>
              <a:t> </a:t>
            </a:r>
            <a:r>
              <a:rPr lang="en-GB" altLang="en-GB" sz="3200" b="1" dirty="0" err="1" smtClean="0"/>
              <a:t>Gawlik</a:t>
            </a:r>
            <a:r>
              <a:rPr lang="en-GB" altLang="en-GB" sz="3200" b="1" dirty="0" smtClean="0"/>
              <a:t/>
            </a:r>
            <a:br>
              <a:rPr lang="en-GB" altLang="en-GB" sz="3200" b="1" dirty="0" smtClean="0"/>
            </a:br>
            <a:r>
              <a:rPr lang="en-GB" altLang="en-GB" sz="3200" b="1" dirty="0" smtClean="0"/>
              <a:t>The influence </a:t>
            </a:r>
            <a:r>
              <a:rPr lang="en-GB" altLang="en-GB" sz="3200" b="1" dirty="0"/>
              <a:t>of post </a:t>
            </a:r>
            <a:r>
              <a:rPr lang="en-GB" altLang="en-GB" sz="3200" b="1" dirty="0" smtClean="0"/>
              <a:t>communists on </a:t>
            </a:r>
            <a:r>
              <a:rPr lang="en-GB" altLang="en-GB" sz="3200" b="1" dirty="0"/>
              <a:t>independent Poland after </a:t>
            </a:r>
            <a:r>
              <a:rPr lang="en-GB" altLang="en-GB" sz="3200" b="1" dirty="0" smtClean="0"/>
              <a:t>1989</a:t>
            </a:r>
            <a:br>
              <a:rPr lang="en-GB" altLang="en-GB" sz="3200" b="1" dirty="0" smtClean="0"/>
            </a:br>
            <a:r>
              <a:rPr lang="en-GB" altLang="en-GB" sz="3200" b="1" dirty="0" smtClean="0"/>
              <a:t>AHSK 6002</a:t>
            </a:r>
            <a:endParaRPr lang="en-GB" altLang="en-GB" sz="32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sz="3200" b="1" u="sng" dirty="0" smtClean="0"/>
              <a:t>Aims</a:t>
            </a:r>
            <a:r>
              <a:rPr lang="en-GB" altLang="en-GB" u="sng" dirty="0" smtClean="0"/>
              <a:t> </a:t>
            </a:r>
            <a:endParaRPr lang="en-GB" altLang="en-GB" u="sng" dirty="0"/>
          </a:p>
        </p:txBody>
      </p:sp>
      <p:sp>
        <p:nvSpPr>
          <p:cNvPr id="3" name="Content Placeholder 2"/>
          <p:cNvSpPr>
            <a:spLocks noGrp="1"/>
          </p:cNvSpPr>
          <p:nvPr>
            <p:ph idx="1"/>
          </p:nvPr>
        </p:nvSpPr>
        <p:spPr>
          <a:xfrm>
            <a:off x="457200" y="1600200"/>
            <a:ext cx="4400552" cy="4900634"/>
          </a:xfrm>
        </p:spPr>
        <p:txBody>
          <a:bodyPr numCol="1">
            <a:normAutofit/>
          </a:bodyPr>
          <a:lstStyle/>
          <a:p>
            <a:r>
              <a:rPr lang="en-GB" altLang="en-GB" sz="2400" dirty="0" smtClean="0"/>
              <a:t>To investigate plans by communist officials in the Soviet Union and Warsaw regarding the change of the political system from communist to democratic. </a:t>
            </a:r>
          </a:p>
          <a:p>
            <a:r>
              <a:rPr lang="en-GB" altLang="en-GB" sz="2400" dirty="0" smtClean="0"/>
              <a:t>To present post communists' influence and its strength on every aspect of public life on “free Poland” after 1989.  </a:t>
            </a:r>
            <a:endParaRPr lang="en-GB" altLang="en-GB" sz="2400" dirty="0"/>
          </a:p>
        </p:txBody>
      </p:sp>
      <p:pic>
        <p:nvPicPr>
          <p:cNvPr id="1026" name="Picture 2" descr="C:\Users\marcin\Desktop\na preszentacje\ruscy liderzy.gif"/>
          <p:cNvPicPr>
            <a:picLocks noChangeAspect="1" noChangeArrowheads="1"/>
          </p:cNvPicPr>
          <p:nvPr/>
        </p:nvPicPr>
        <p:blipFill>
          <a:blip r:embed="rId2"/>
          <a:srcRect/>
          <a:stretch>
            <a:fillRect/>
          </a:stretch>
        </p:blipFill>
        <p:spPr>
          <a:xfrm>
            <a:off x="5072066" y="1714488"/>
            <a:ext cx="3643338" cy="2170079"/>
          </a:xfrm>
          <a:prstGeom prst="rect">
            <a:avLst/>
          </a:prstGeom>
          <a:noFill/>
        </p:spPr>
      </p:pic>
      <p:pic>
        <p:nvPicPr>
          <p:cNvPr id="1027" name="Picture 3" descr="C:\Users\marcin\Desktop\na preszentacje\mapoa.gif"/>
          <p:cNvPicPr>
            <a:picLocks noChangeAspect="1" noChangeArrowheads="1"/>
          </p:cNvPicPr>
          <p:nvPr/>
        </p:nvPicPr>
        <p:blipFill>
          <a:blip r:embed="rId3"/>
          <a:srcRect/>
          <a:stretch>
            <a:fillRect/>
          </a:stretch>
        </p:blipFill>
        <p:spPr>
          <a:xfrm>
            <a:off x="5072066" y="3929065"/>
            <a:ext cx="3643338" cy="2714645"/>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3757610" cy="1082660"/>
          </a:xfrm>
        </p:spPr>
        <p:txBody>
          <a:bodyPr numCol="1">
            <a:normAutofit/>
          </a:bodyPr>
          <a:lstStyle/>
          <a:p>
            <a:r>
              <a:rPr lang="en-GB" altLang="en-GB" sz="3200" b="1" u="sng" dirty="0" smtClean="0"/>
              <a:t>Research Questions</a:t>
            </a:r>
            <a:endParaRPr lang="en-GB" altLang="en-GB" sz="3200" b="1" u="sng" dirty="0"/>
          </a:p>
        </p:txBody>
      </p:sp>
      <p:sp>
        <p:nvSpPr>
          <p:cNvPr id="3" name="Content Placeholder 2"/>
          <p:cNvSpPr>
            <a:spLocks noGrp="1"/>
          </p:cNvSpPr>
          <p:nvPr>
            <p:ph idx="1"/>
          </p:nvPr>
        </p:nvSpPr>
        <p:spPr>
          <a:xfrm>
            <a:off x="457200" y="1600200"/>
            <a:ext cx="8543956" cy="4114816"/>
          </a:xfrm>
        </p:spPr>
        <p:txBody>
          <a:bodyPr numCol="1">
            <a:normAutofit/>
          </a:bodyPr>
          <a:lstStyle/>
          <a:p>
            <a:pPr>
              <a:buFont typeface="Wingdings" pitchFamily="2" charset="2"/>
              <a:buChar char="v"/>
            </a:pPr>
            <a:r>
              <a:rPr lang="en-GB" altLang="en-GB" sz="2400" dirty="0" smtClean="0"/>
              <a:t>What do we know about ideas of changing the communist political system?</a:t>
            </a:r>
          </a:p>
          <a:p>
            <a:pPr>
              <a:buFont typeface="Wingdings" pitchFamily="2" charset="2"/>
              <a:buChar char="v"/>
            </a:pPr>
            <a:r>
              <a:rPr lang="en-GB" altLang="en-GB" sz="2400" dirty="0" smtClean="0"/>
              <a:t>Who implemented the final idea and for what reasons?</a:t>
            </a:r>
          </a:p>
          <a:p>
            <a:pPr>
              <a:buFont typeface="Wingdings" pitchFamily="2" charset="2"/>
              <a:buChar char="v"/>
            </a:pPr>
            <a:r>
              <a:rPr lang="en-GB" altLang="en-GB" sz="2400" dirty="0" smtClean="0"/>
              <a:t>Who played the main role in anti regime opposition? </a:t>
            </a:r>
          </a:p>
          <a:p>
            <a:pPr>
              <a:buFont typeface="Wingdings" pitchFamily="2" charset="2"/>
              <a:buChar char="v"/>
            </a:pPr>
            <a:r>
              <a:rPr lang="en-GB" altLang="en-GB" sz="2400" dirty="0" smtClean="0"/>
              <a:t>How did post communists occupy the majority of power and influence in “free Poland” after 1989? </a:t>
            </a:r>
          </a:p>
          <a:p>
            <a:pPr>
              <a:buFont typeface="Wingdings" pitchFamily="2" charset="2"/>
              <a:buChar char="v"/>
            </a:pPr>
            <a:r>
              <a:rPr lang="en-GB" altLang="en-GB" sz="2400" dirty="0" smtClean="0"/>
              <a:t>Do we know what public sectors were overrun by post communists, and how big their influence was?</a:t>
            </a:r>
          </a:p>
          <a:p>
            <a:pPr>
              <a:buFont typeface="Wingdings" pitchFamily="2" charset="2"/>
              <a:buChar char="v"/>
            </a:pPr>
            <a:r>
              <a:rPr lang="en-GB" altLang="en-GB" sz="2400" dirty="0" smtClean="0"/>
              <a:t>How this influence was used to sustain the decisive role of post communists and their henchmen in Poland. </a:t>
            </a:r>
          </a:p>
          <a:p>
            <a:pPr>
              <a:buFont typeface="Wingdings" pitchFamily="2" charset="2"/>
              <a:buChar char="v"/>
            </a:pPr>
            <a:endParaRPr lang="en-GB" altLang="en-GB" sz="2400"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sz="3200" b="1" u="sng" dirty="0" smtClean="0"/>
              <a:t>Reasons</a:t>
            </a:r>
            <a:endParaRPr lang="en-GB" altLang="en-GB" sz="3200" b="1" u="sng" dirty="0"/>
          </a:p>
        </p:txBody>
      </p:sp>
      <p:sp>
        <p:nvSpPr>
          <p:cNvPr id="3" name="Content Placeholder 2"/>
          <p:cNvSpPr>
            <a:spLocks noGrp="1"/>
          </p:cNvSpPr>
          <p:nvPr>
            <p:ph idx="1"/>
          </p:nvPr>
        </p:nvSpPr>
        <p:spPr>
          <a:xfrm>
            <a:off x="457200" y="1600201"/>
            <a:ext cx="3328982" cy="2971808"/>
          </a:xfrm>
        </p:spPr>
        <p:txBody>
          <a:bodyPr numCol="1">
            <a:normAutofit fontScale="92500" lnSpcReduction="10000"/>
          </a:bodyPr>
          <a:lstStyle/>
          <a:p>
            <a:pPr>
              <a:buFont typeface="Wingdings" pitchFamily="2" charset="2"/>
              <a:buChar char="v"/>
            </a:pPr>
            <a:r>
              <a:rPr lang="en-GB" altLang="en-GB" sz="2400" dirty="0" smtClean="0"/>
              <a:t>In mass conscience there is a false understanding of the change of the political system and its repercussions, moreover this view is shared by a wide range of scholars.</a:t>
            </a:r>
          </a:p>
        </p:txBody>
      </p:sp>
      <p:pic>
        <p:nvPicPr>
          <p:cNvPr id="2050" name="Picture 2" descr="Image result for lech walesa"/>
          <p:cNvPicPr>
            <a:picLocks noChangeAspect="1" noChangeArrowheads="1"/>
          </p:cNvPicPr>
          <p:nvPr/>
        </p:nvPicPr>
        <p:blipFill>
          <a:blip r:embed="rId2"/>
          <a:srcRect/>
          <a:stretch>
            <a:fillRect/>
          </a:stretch>
        </p:blipFill>
        <p:spPr>
          <a:xfrm>
            <a:off x="3786182" y="1643050"/>
            <a:ext cx="4500594" cy="3000397"/>
          </a:xfrm>
          <a:prstGeom prst="rect">
            <a:avLst/>
          </a:prstGeom>
          <a:noFill/>
        </p:spPr>
      </p:pic>
      <p:sp>
        <p:nvSpPr>
          <p:cNvPr id="7" name="TextBox 6"/>
          <p:cNvSpPr txBox="1"/>
          <p:nvPr/>
        </p:nvSpPr>
        <p:spPr>
          <a:xfrm>
            <a:off x="500034" y="5000636"/>
            <a:ext cx="8072494" cy="1200329"/>
          </a:xfrm>
          <a:prstGeom prst="rect">
            <a:avLst/>
          </a:prstGeom>
          <a:noFill/>
        </p:spPr>
        <p:txBody>
          <a:bodyPr wrap="square" numCol="1" rtlCol="0">
            <a:spAutoFit/>
          </a:bodyPr>
          <a:lstStyle/>
          <a:p>
            <a:pPr>
              <a:buFont typeface="Wingdings" pitchFamily="2" charset="2"/>
              <a:buChar char="v"/>
            </a:pPr>
            <a:r>
              <a:rPr lang="en-GB" altLang="en-GB" sz="2400" dirty="0" smtClean="0"/>
              <a:t> There is outgoing debate concerning system transformation and a call for the reckoning of history and limiting of the influence of the old establishment. </a:t>
            </a:r>
            <a:endParaRPr lang="en-GB" alt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a:bodyPr>
          <a:lstStyle/>
          <a:p>
            <a:r>
              <a:rPr lang="en-GB" altLang="en-GB" sz="3200" b="1" u="sng" dirty="0" smtClean="0"/>
              <a:t>Genesis of Transformation</a:t>
            </a:r>
            <a:endParaRPr lang="en-GB" altLang="en-GB" sz="3200" b="1" u="sng" dirty="0"/>
          </a:p>
        </p:txBody>
      </p:sp>
      <p:sp>
        <p:nvSpPr>
          <p:cNvPr id="3" name="Content Placeholder 2"/>
          <p:cNvSpPr>
            <a:spLocks noGrp="1"/>
          </p:cNvSpPr>
          <p:nvPr>
            <p:ph idx="1"/>
          </p:nvPr>
        </p:nvSpPr>
        <p:spPr>
          <a:xfrm>
            <a:off x="457200" y="1600200"/>
            <a:ext cx="8258204" cy="4472006"/>
          </a:xfrm>
        </p:spPr>
        <p:txBody>
          <a:bodyPr numCol="1">
            <a:normAutofit/>
          </a:bodyPr>
          <a:lstStyle/>
          <a:p>
            <a:pPr>
              <a:buFont typeface="Wingdings" pitchFamily="2" charset="2"/>
              <a:buChar char="v"/>
            </a:pPr>
            <a:r>
              <a:rPr lang="en-GB" altLang="en-GB" sz="2400" dirty="0" smtClean="0"/>
              <a:t>To present the circumstances of system transformation I have used data from the archives of the Stasi Records Agency aka </a:t>
            </a:r>
            <a:r>
              <a:rPr lang="en-GB" altLang="en-GB" sz="2400" dirty="0" err="1" smtClean="0"/>
              <a:t>Gauck</a:t>
            </a:r>
            <a:r>
              <a:rPr lang="en-GB" altLang="en-GB" sz="2400" dirty="0" smtClean="0"/>
              <a:t> Institute, </a:t>
            </a:r>
            <a:r>
              <a:rPr lang="en-GB" altLang="en-GB" sz="2400" dirty="0" err="1" smtClean="0"/>
              <a:t>Mitrokhin</a:t>
            </a:r>
            <a:r>
              <a:rPr lang="en-GB" altLang="en-GB" sz="2400" dirty="0" smtClean="0"/>
              <a:t> Archive, Institute of National Remembrance and various secret </a:t>
            </a:r>
            <a:r>
              <a:rPr lang="en-GB" altLang="en-GB" sz="2400" dirty="0"/>
              <a:t>a</a:t>
            </a:r>
            <a:r>
              <a:rPr lang="en-GB" altLang="en-GB" sz="2400" dirty="0" smtClean="0"/>
              <a:t>gencies' files collected legally or illegally by journalists and historians. Recorded interviews with communist officials will be used as supportive data. </a:t>
            </a:r>
            <a:r>
              <a:rPr lang="en-GB" altLang="en-GB" sz="2400" dirty="0"/>
              <a:t>M</a:t>
            </a:r>
            <a:r>
              <a:rPr lang="en-GB" altLang="en-GB" sz="2400" dirty="0" smtClean="0"/>
              <a:t>ost of the data will be obtained from books and articles based on the mentioned primary sources.</a:t>
            </a:r>
          </a:p>
          <a:p>
            <a:pPr>
              <a:buFont typeface="Wingdings" pitchFamily="2" charset="2"/>
              <a:buChar char="v"/>
            </a:pPr>
            <a:r>
              <a:rPr lang="en-GB" altLang="en-GB" sz="2400" dirty="0" smtClean="0"/>
              <a:t>This has been used as a prelude to the main topic, the influence of post communists in Poland after 1989, and it has taken around one quarter of the work.      </a:t>
            </a:r>
            <a:endParaRPr lang="en-GB" altLang="en-GB"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a:bodyPr>
          <a:lstStyle/>
          <a:p>
            <a:r>
              <a:rPr lang="en-GB" altLang="en-GB" sz="3200" b="1" u="sng" dirty="0" smtClean="0"/>
              <a:t>The main part of the dissertation</a:t>
            </a:r>
            <a:endParaRPr lang="en-GB" altLang="en-GB" sz="3200" b="1" u="sng" dirty="0"/>
          </a:p>
        </p:txBody>
      </p:sp>
      <p:sp>
        <p:nvSpPr>
          <p:cNvPr id="3" name="Content Placeholder 2"/>
          <p:cNvSpPr>
            <a:spLocks noGrp="1"/>
          </p:cNvSpPr>
          <p:nvPr>
            <p:ph idx="1"/>
          </p:nvPr>
        </p:nvSpPr>
        <p:spPr>
          <a:xfrm>
            <a:off x="457200" y="1600201"/>
            <a:ext cx="8229600" cy="1185858"/>
          </a:xfrm>
        </p:spPr>
        <p:txBody>
          <a:bodyPr numCol="1">
            <a:normAutofit fontScale="92500"/>
          </a:bodyPr>
          <a:lstStyle/>
          <a:p>
            <a:pPr>
              <a:buFont typeface="Wingdings" pitchFamily="2" charset="2"/>
              <a:buChar char="v"/>
            </a:pPr>
            <a:r>
              <a:rPr lang="en-GB" altLang="en-GB" sz="2400" dirty="0" smtClean="0"/>
              <a:t>In this part I had split the influence of post communists into public sectors. As follows I have described first mass media, the the secret service, politics, economy and the court system.    </a:t>
            </a:r>
            <a:endParaRPr lang="en-GB" altLang="en-GB" sz="2400" dirty="0"/>
          </a:p>
        </p:txBody>
      </p:sp>
      <p:pic>
        <p:nvPicPr>
          <p:cNvPr id="17410" name="Picture 2" descr="Image result for mass media"/>
          <p:cNvPicPr>
            <a:picLocks noChangeAspect="1" noChangeArrowheads="1"/>
          </p:cNvPicPr>
          <p:nvPr/>
        </p:nvPicPr>
        <p:blipFill>
          <a:blip r:embed="rId2"/>
          <a:srcRect/>
          <a:stretch>
            <a:fillRect/>
          </a:stretch>
        </p:blipFill>
        <p:spPr>
          <a:xfrm>
            <a:off x="500034" y="2928934"/>
            <a:ext cx="2630216" cy="1500198"/>
          </a:xfrm>
          <a:prstGeom prst="rect">
            <a:avLst/>
          </a:prstGeom>
          <a:noFill/>
        </p:spPr>
      </p:pic>
      <p:pic>
        <p:nvPicPr>
          <p:cNvPr id="17412" name="Picture 4" descr="Image result for kgb"/>
          <p:cNvPicPr>
            <a:picLocks noChangeAspect="1" noChangeArrowheads="1"/>
          </p:cNvPicPr>
          <p:nvPr/>
        </p:nvPicPr>
        <p:blipFill>
          <a:blip r:embed="rId3"/>
          <a:srcRect/>
          <a:stretch>
            <a:fillRect/>
          </a:stretch>
        </p:blipFill>
        <p:spPr>
          <a:xfrm>
            <a:off x="3357554" y="2928934"/>
            <a:ext cx="2619375" cy="1457324"/>
          </a:xfrm>
          <a:prstGeom prst="rect">
            <a:avLst/>
          </a:prstGeom>
          <a:noFill/>
        </p:spPr>
      </p:pic>
      <p:pic>
        <p:nvPicPr>
          <p:cNvPr id="17414" name="Picture 6" descr="Image result for politics"/>
          <p:cNvPicPr>
            <a:picLocks noChangeAspect="1" noChangeArrowheads="1"/>
          </p:cNvPicPr>
          <p:nvPr/>
        </p:nvPicPr>
        <p:blipFill>
          <a:blip r:embed="rId4"/>
          <a:srcRect/>
          <a:stretch>
            <a:fillRect/>
          </a:stretch>
        </p:blipFill>
        <p:spPr>
          <a:xfrm>
            <a:off x="6215074" y="2928934"/>
            <a:ext cx="2500330" cy="1452559"/>
          </a:xfrm>
          <a:prstGeom prst="rect">
            <a:avLst/>
          </a:prstGeom>
          <a:noFill/>
        </p:spPr>
      </p:pic>
      <p:pic>
        <p:nvPicPr>
          <p:cNvPr id="17416" name="Picture 8" descr="Related image"/>
          <p:cNvPicPr>
            <a:picLocks noChangeAspect="1" noChangeArrowheads="1"/>
          </p:cNvPicPr>
          <p:nvPr/>
        </p:nvPicPr>
        <p:blipFill>
          <a:blip r:embed="rId5"/>
          <a:srcRect/>
          <a:stretch>
            <a:fillRect/>
          </a:stretch>
        </p:blipFill>
        <p:spPr>
          <a:xfrm>
            <a:off x="1714480" y="4786322"/>
            <a:ext cx="2857500" cy="1528762"/>
          </a:xfrm>
          <a:prstGeom prst="rect">
            <a:avLst/>
          </a:prstGeom>
          <a:noFill/>
        </p:spPr>
      </p:pic>
      <p:sp>
        <p:nvSpPr>
          <p:cNvPr id="17418" name="AutoShape 10" descr="Image result for court system injustice"/>
          <p:cNvSpPr>
            <a:spLocks noChangeAspect="1" noChangeArrowheads="1"/>
          </p:cNvSpPr>
          <p:nvPr/>
        </p:nvSpPr>
        <p:spPr>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ltLang="en-GB"/>
          </a:p>
        </p:txBody>
      </p:sp>
      <p:pic>
        <p:nvPicPr>
          <p:cNvPr id="17420" name="Picture 12" descr="Image result for court system injustice"/>
          <p:cNvPicPr>
            <a:picLocks noChangeAspect="1" noChangeArrowheads="1"/>
          </p:cNvPicPr>
          <p:nvPr/>
        </p:nvPicPr>
        <p:blipFill>
          <a:blip r:embed="rId6"/>
          <a:srcRect/>
          <a:stretch>
            <a:fillRect/>
          </a:stretch>
        </p:blipFill>
        <p:spPr>
          <a:xfrm>
            <a:off x="4929190" y="4714884"/>
            <a:ext cx="2928958" cy="1643075"/>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numCol="1">
            <a:normAutofit/>
          </a:bodyPr>
          <a:lstStyle/>
          <a:p>
            <a:r>
              <a:rPr lang="en-GB" altLang="en-GB" sz="3200" b="1" u="sng" dirty="0" smtClean="0"/>
              <a:t>Mass Media</a:t>
            </a:r>
            <a:endParaRPr lang="en-GB" altLang="en-GB" sz="3200" b="1" u="sng" dirty="0"/>
          </a:p>
        </p:txBody>
      </p:sp>
      <p:sp>
        <p:nvSpPr>
          <p:cNvPr id="3" name="Content Placeholder 2"/>
          <p:cNvSpPr>
            <a:spLocks noGrp="1"/>
          </p:cNvSpPr>
          <p:nvPr>
            <p:ph idx="1"/>
          </p:nvPr>
        </p:nvSpPr>
        <p:spPr>
          <a:xfrm>
            <a:off x="428596" y="1142984"/>
            <a:ext cx="8229600" cy="3214710"/>
          </a:xfrm>
        </p:spPr>
        <p:txBody>
          <a:bodyPr numCol="1">
            <a:normAutofit fontScale="92500" lnSpcReduction="10000"/>
          </a:bodyPr>
          <a:lstStyle/>
          <a:p>
            <a:pPr>
              <a:buFont typeface="Wingdings" pitchFamily="2" charset="2"/>
              <a:buChar char="v"/>
            </a:pPr>
            <a:r>
              <a:rPr lang="en-GB" altLang="en-GB" sz="2400" dirty="0" smtClean="0"/>
              <a:t>Sources show that the “fourth power” in Poland after 1989 was overrun by people subdued to the post communistic establishment. Opinion-forming elites were used as a propaganda tube to protect various operations, the main goal of which was obtaining and maintaining control over Poland.</a:t>
            </a:r>
          </a:p>
          <a:p>
            <a:pPr>
              <a:buFont typeface="Wingdings" pitchFamily="2" charset="2"/>
              <a:buChar char="v"/>
            </a:pPr>
            <a:r>
              <a:rPr lang="en-GB" altLang="en-GB" sz="2400" dirty="0" smtClean="0"/>
              <a:t>Books based on archives present the history of the creation of the most influential mass media centres and its representatives. The most noticeable work on that matter was released in 2013 by </a:t>
            </a:r>
            <a:r>
              <a:rPr lang="en-GB" altLang="en-GB" sz="2400" dirty="0" err="1" smtClean="0"/>
              <a:t>Jerzy</a:t>
            </a:r>
            <a:r>
              <a:rPr lang="en-GB" altLang="en-GB" sz="2400" dirty="0" smtClean="0"/>
              <a:t> </a:t>
            </a:r>
            <a:r>
              <a:rPr lang="en-GB" altLang="en-GB" sz="2400" dirty="0" err="1" smtClean="0"/>
              <a:t>Targalski</a:t>
            </a:r>
            <a:r>
              <a:rPr lang="en-GB" altLang="en-GB" sz="2400" dirty="0" smtClean="0"/>
              <a:t> and </a:t>
            </a:r>
            <a:r>
              <a:rPr lang="en-GB" altLang="en-GB" sz="2400" dirty="0" err="1" smtClean="0"/>
              <a:t>Dorota</a:t>
            </a:r>
            <a:r>
              <a:rPr lang="en-GB" altLang="en-GB" sz="2400" dirty="0" smtClean="0"/>
              <a:t> </a:t>
            </a:r>
            <a:r>
              <a:rPr lang="en-GB" altLang="en-GB" sz="2400" dirty="0" err="1" smtClean="0"/>
              <a:t>Kania,</a:t>
            </a:r>
            <a:r>
              <a:rPr lang="en-GB" altLang="en-GB" sz="2400" dirty="0" smtClean="0"/>
              <a:t> “The department children, volume I media”.  </a:t>
            </a:r>
            <a:endParaRPr lang="en-GB" altLang="en-GB" sz="2400" dirty="0"/>
          </a:p>
        </p:txBody>
      </p:sp>
      <p:pic>
        <p:nvPicPr>
          <p:cNvPr id="19458" name="Picture 2" descr="Image result for dorota kania jerzy"/>
          <p:cNvPicPr>
            <a:picLocks noChangeAspect="1" noChangeArrowheads="1"/>
          </p:cNvPicPr>
          <p:nvPr/>
        </p:nvPicPr>
        <p:blipFill>
          <a:blip r:embed="rId2"/>
          <a:srcRect/>
          <a:stretch>
            <a:fillRect/>
          </a:stretch>
        </p:blipFill>
        <p:spPr>
          <a:xfrm>
            <a:off x="3571868" y="4357694"/>
            <a:ext cx="1928806" cy="2309802"/>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785794"/>
          </a:xfrm>
        </p:spPr>
        <p:txBody>
          <a:bodyPr numCol="1">
            <a:normAutofit/>
          </a:bodyPr>
          <a:lstStyle/>
          <a:p>
            <a:r>
              <a:rPr lang="en-GB" altLang="en-GB" sz="3200" b="1" u="sng" dirty="0" smtClean="0"/>
              <a:t>Secret Service</a:t>
            </a:r>
            <a:endParaRPr lang="en-GB" altLang="en-GB" sz="3200" b="1" u="sng" dirty="0"/>
          </a:p>
        </p:txBody>
      </p:sp>
      <p:sp>
        <p:nvSpPr>
          <p:cNvPr id="3" name="Content Placeholder 2"/>
          <p:cNvSpPr>
            <a:spLocks noGrp="1"/>
          </p:cNvSpPr>
          <p:nvPr>
            <p:ph idx="1"/>
          </p:nvPr>
        </p:nvSpPr>
        <p:spPr>
          <a:xfrm>
            <a:off x="428596" y="1000108"/>
            <a:ext cx="8229600" cy="2786081"/>
          </a:xfrm>
        </p:spPr>
        <p:txBody>
          <a:bodyPr numCol="1">
            <a:normAutofit fontScale="92500" lnSpcReduction="20000"/>
          </a:bodyPr>
          <a:lstStyle/>
          <a:p>
            <a:pPr>
              <a:buFont typeface="Wingdings" pitchFamily="2" charset="2"/>
              <a:buChar char="v"/>
            </a:pPr>
            <a:r>
              <a:rPr lang="en-GB" altLang="en-GB" sz="2400" dirty="0" smtClean="0"/>
              <a:t>This chapter contain data on the </a:t>
            </a:r>
            <a:r>
              <a:rPr lang="en-GB" altLang="en-GB" sz="2400" dirty="0"/>
              <a:t>s</a:t>
            </a:r>
            <a:r>
              <a:rPr lang="en-GB" altLang="en-GB" sz="2400" dirty="0" smtClean="0"/>
              <a:t>ecret service, the organisation which moved untouched to new Poland. Officials from the Military Information Service are allegedly the decisive control centre.</a:t>
            </a:r>
          </a:p>
          <a:p>
            <a:pPr>
              <a:buFont typeface="Wingdings" pitchFamily="2" charset="2"/>
              <a:buChar char="v"/>
            </a:pPr>
            <a:r>
              <a:rPr lang="en-GB" altLang="en-GB" sz="2400" dirty="0" smtClean="0"/>
              <a:t>Sources show undisputable criminal connections with the secret service and other public sectors, yet none of the researchers points to the unquestionable leadership. One of the most engaged researcher in this matter, </a:t>
            </a:r>
            <a:r>
              <a:rPr lang="en-GB" altLang="en-GB" sz="2400" dirty="0" err="1" smtClean="0"/>
              <a:t>Wojciech</a:t>
            </a:r>
            <a:r>
              <a:rPr lang="en-GB" altLang="en-GB" sz="2400" dirty="0" smtClean="0"/>
              <a:t> </a:t>
            </a:r>
            <a:r>
              <a:rPr lang="en-GB" altLang="en-GB" sz="2400" dirty="0" err="1" smtClean="0"/>
              <a:t>Sumlinski,</a:t>
            </a:r>
            <a:r>
              <a:rPr lang="en-GB" altLang="en-GB" sz="2400" dirty="0" smtClean="0"/>
              <a:t> estimates the control group is around a few hundred strong and there is no strict top leadership.        </a:t>
            </a:r>
            <a:endParaRPr lang="en-GB" altLang="en-GB" sz="2400" dirty="0"/>
          </a:p>
        </p:txBody>
      </p:sp>
      <p:pic>
        <p:nvPicPr>
          <p:cNvPr id="20482" name="Picture 2" descr="Image result for wojciech sumlinski"/>
          <p:cNvPicPr>
            <a:picLocks noChangeAspect="1" noChangeArrowheads="1"/>
          </p:cNvPicPr>
          <p:nvPr/>
        </p:nvPicPr>
        <p:blipFill>
          <a:blip r:embed="rId3" cstate="print"/>
          <a:srcRect/>
          <a:stretch>
            <a:fillRect/>
          </a:stretch>
        </p:blipFill>
        <p:spPr>
          <a:xfrm rot="21123274">
            <a:off x="357672" y="3984870"/>
            <a:ext cx="4071966" cy="2357454"/>
          </a:xfrm>
          <a:prstGeom prst="rect">
            <a:avLst/>
          </a:prstGeom>
          <a:noFill/>
        </p:spPr>
      </p:pic>
      <p:pic>
        <p:nvPicPr>
          <p:cNvPr id="20484" name="Picture 4" descr="Image result for octopus of oppression"/>
          <p:cNvPicPr>
            <a:picLocks noChangeAspect="1" noChangeArrowheads="1"/>
          </p:cNvPicPr>
          <p:nvPr/>
        </p:nvPicPr>
        <p:blipFill>
          <a:blip r:embed="rId4"/>
          <a:srcRect/>
          <a:stretch>
            <a:fillRect/>
          </a:stretch>
        </p:blipFill>
        <p:spPr>
          <a:xfrm rot="470299">
            <a:off x="4850249" y="4061894"/>
            <a:ext cx="4000528" cy="2259321"/>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000108"/>
          </a:xfrm>
        </p:spPr>
        <p:txBody>
          <a:bodyPr numCol="1">
            <a:normAutofit/>
          </a:bodyPr>
          <a:lstStyle/>
          <a:p>
            <a:r>
              <a:rPr lang="en-GB" altLang="en-GB" sz="3200" b="1" u="sng" dirty="0" smtClean="0"/>
              <a:t>Politics</a:t>
            </a:r>
            <a:endParaRPr lang="en-GB" altLang="en-GB" sz="3200" b="1" u="sng" dirty="0"/>
          </a:p>
        </p:txBody>
      </p:sp>
      <p:sp>
        <p:nvSpPr>
          <p:cNvPr id="3" name="Content Placeholder 2"/>
          <p:cNvSpPr>
            <a:spLocks noGrp="1"/>
          </p:cNvSpPr>
          <p:nvPr>
            <p:ph idx="1"/>
          </p:nvPr>
        </p:nvSpPr>
        <p:spPr>
          <a:xfrm>
            <a:off x="428596" y="1000108"/>
            <a:ext cx="8229600" cy="2714644"/>
          </a:xfrm>
        </p:spPr>
        <p:txBody>
          <a:bodyPr numCol="1">
            <a:normAutofit fontScale="92500"/>
          </a:bodyPr>
          <a:lstStyle/>
          <a:p>
            <a:pPr>
              <a:buFont typeface="Wingdings" pitchFamily="2" charset="2"/>
              <a:buChar char="v"/>
            </a:pPr>
            <a:r>
              <a:rPr lang="en-GB" altLang="en-GB" sz="2400" dirty="0" smtClean="0"/>
              <a:t>Sources present tight connections between politicians and the post communist secret service, big business and media control. Subdued governments one after another solidified the position of post communists and their henchmen as the ruling class of society.</a:t>
            </a:r>
          </a:p>
          <a:p>
            <a:pPr>
              <a:buFont typeface="Wingdings" pitchFamily="2" charset="2"/>
              <a:buChar char="v"/>
            </a:pPr>
            <a:r>
              <a:rPr lang="en-GB" altLang="en-GB" sz="2400" dirty="0" smtClean="0"/>
              <a:t>In this chapter I have also presented the alleged dependency of Lech </a:t>
            </a:r>
            <a:r>
              <a:rPr lang="en-GB" altLang="en-GB" sz="2400" dirty="0"/>
              <a:t>W</a:t>
            </a:r>
            <a:r>
              <a:rPr lang="en-GB" altLang="en-GB" sz="2400" dirty="0" smtClean="0"/>
              <a:t>alesa and his successors on the presidential chair on post communists. </a:t>
            </a:r>
            <a:endParaRPr lang="en-GB" altLang="en-GB" sz="2400" dirty="0"/>
          </a:p>
        </p:txBody>
      </p:sp>
      <p:pic>
        <p:nvPicPr>
          <p:cNvPr id="21506" name="Picture 2" descr="Image result for resortowe dzieci"/>
          <p:cNvPicPr>
            <a:picLocks noChangeAspect="1" noChangeArrowheads="1"/>
          </p:cNvPicPr>
          <p:nvPr/>
        </p:nvPicPr>
        <p:blipFill>
          <a:blip r:embed="rId2" cstate="print"/>
          <a:srcRect/>
          <a:stretch>
            <a:fillRect/>
          </a:stretch>
        </p:blipFill>
        <p:spPr>
          <a:xfrm>
            <a:off x="285720" y="4500570"/>
            <a:ext cx="1428760" cy="2077178"/>
          </a:xfrm>
          <a:prstGeom prst="rect">
            <a:avLst/>
          </a:prstGeom>
          <a:noFill/>
        </p:spPr>
      </p:pic>
      <p:pic>
        <p:nvPicPr>
          <p:cNvPr id="21508" name="Picture 4" descr="Image result for sumlinski niebezpieczne"/>
          <p:cNvPicPr>
            <a:picLocks noChangeAspect="1" noChangeArrowheads="1"/>
          </p:cNvPicPr>
          <p:nvPr/>
        </p:nvPicPr>
        <p:blipFill>
          <a:blip r:embed="rId3"/>
          <a:srcRect/>
          <a:stretch>
            <a:fillRect/>
          </a:stretch>
        </p:blipFill>
        <p:spPr>
          <a:xfrm>
            <a:off x="1857356" y="4071942"/>
            <a:ext cx="1500198" cy="2071702"/>
          </a:xfrm>
          <a:prstGeom prst="rect">
            <a:avLst/>
          </a:prstGeom>
          <a:noFill/>
        </p:spPr>
      </p:pic>
      <p:pic>
        <p:nvPicPr>
          <p:cNvPr id="21510" name="Picture 6" descr="Image result for sumlinski what masa"/>
          <p:cNvPicPr>
            <a:picLocks noChangeAspect="1" noChangeArrowheads="1"/>
          </p:cNvPicPr>
          <p:nvPr/>
        </p:nvPicPr>
        <p:blipFill>
          <a:blip r:embed="rId4"/>
          <a:srcRect/>
          <a:stretch>
            <a:fillRect/>
          </a:stretch>
        </p:blipFill>
        <p:spPr>
          <a:xfrm>
            <a:off x="5857884" y="4071942"/>
            <a:ext cx="1428759" cy="2071682"/>
          </a:xfrm>
          <a:prstGeom prst="rect">
            <a:avLst/>
          </a:prstGeom>
          <a:noFill/>
        </p:spPr>
      </p:pic>
      <p:pic>
        <p:nvPicPr>
          <p:cNvPr id="21512" name="Picture 8" descr="Image result for michalkiewicz sciezka"/>
          <p:cNvPicPr>
            <a:picLocks noChangeAspect="1" noChangeArrowheads="1"/>
          </p:cNvPicPr>
          <p:nvPr/>
        </p:nvPicPr>
        <p:blipFill>
          <a:blip r:embed="rId5"/>
          <a:srcRect/>
          <a:stretch>
            <a:fillRect/>
          </a:stretch>
        </p:blipFill>
        <p:spPr>
          <a:xfrm>
            <a:off x="7429520" y="4500570"/>
            <a:ext cx="1428760" cy="202405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numCol="1">
            <a:normAutofit/>
          </a:bodyPr>
          <a:lstStyle/>
          <a:p>
            <a:r>
              <a:rPr lang="en-GB" altLang="en-GB" sz="3200" b="1" u="sng" dirty="0" smtClean="0"/>
              <a:t>Economy/</a:t>
            </a:r>
            <a:r>
              <a:rPr lang="en-GB" altLang="en-GB" sz="3200" b="1" u="sng" dirty="0" err="1" smtClean="0"/>
              <a:t>Bussiness</a:t>
            </a:r>
            <a:endParaRPr lang="en-GB" altLang="en-GB" sz="3200" b="1" u="sng" dirty="0"/>
          </a:p>
        </p:txBody>
      </p:sp>
      <p:sp>
        <p:nvSpPr>
          <p:cNvPr id="3" name="Content Placeholder 2"/>
          <p:cNvSpPr>
            <a:spLocks noGrp="1"/>
          </p:cNvSpPr>
          <p:nvPr>
            <p:ph idx="1"/>
          </p:nvPr>
        </p:nvSpPr>
        <p:spPr>
          <a:xfrm>
            <a:off x="428596" y="3214686"/>
            <a:ext cx="8229600" cy="2286016"/>
          </a:xfrm>
        </p:spPr>
        <p:txBody>
          <a:bodyPr numCol="1">
            <a:normAutofit fontScale="92500" lnSpcReduction="10000"/>
          </a:bodyPr>
          <a:lstStyle/>
          <a:p>
            <a:pPr>
              <a:buFont typeface="Wingdings" pitchFamily="2" charset="2"/>
              <a:buChar char="v"/>
            </a:pPr>
            <a:r>
              <a:rPr lang="en-GB" altLang="en-GB" sz="2400" dirty="0" smtClean="0"/>
              <a:t>The post communistic controlled state witnessed a series of scandals in which billions of Polish zloty were defrauded, scandals in which real perpetrators were never called to account and money was used to establish the financial base for further operations. Criminal activity around the scandals and authorities' reluctance to implement the consequences shows the power of the influence of those who stand behind the scandals.</a:t>
            </a:r>
            <a:endParaRPr lang="en-GB" altLang="en-GB" sz="2400" dirty="0"/>
          </a:p>
        </p:txBody>
      </p:sp>
      <p:pic>
        <p:nvPicPr>
          <p:cNvPr id="4" name="Picture 8" descr="Image result for michalkiewicz sciezka"/>
          <p:cNvPicPr>
            <a:picLocks noChangeAspect="1" noChangeArrowheads="1"/>
          </p:cNvPicPr>
          <p:nvPr/>
        </p:nvPicPr>
        <p:blipFill>
          <a:blip r:embed="rId2"/>
          <a:srcRect/>
          <a:stretch>
            <a:fillRect/>
          </a:stretch>
        </p:blipFill>
        <p:spPr>
          <a:xfrm>
            <a:off x="6929454" y="1071546"/>
            <a:ext cx="1428760" cy="2024050"/>
          </a:xfrm>
          <a:prstGeom prst="rect">
            <a:avLst/>
          </a:prstGeom>
          <a:noFill/>
        </p:spPr>
      </p:pic>
      <p:pic>
        <p:nvPicPr>
          <p:cNvPr id="24578" name="Picture 2" descr="Image result for michalkiewicz sciezka"/>
          <p:cNvPicPr>
            <a:picLocks noChangeAspect="1" noChangeArrowheads="1"/>
          </p:cNvPicPr>
          <p:nvPr/>
        </p:nvPicPr>
        <p:blipFill>
          <a:blip r:embed="rId3"/>
          <a:srcRect/>
          <a:stretch>
            <a:fillRect/>
          </a:stretch>
        </p:blipFill>
        <p:spPr>
          <a:xfrm>
            <a:off x="571472" y="1071546"/>
            <a:ext cx="1928796" cy="2000264"/>
          </a:xfrm>
          <a:prstGeom prst="rect">
            <a:avLst/>
          </a:prstGeom>
          <a:noFill/>
        </p:spPr>
      </p:pic>
      <p:sp>
        <p:nvSpPr>
          <p:cNvPr id="24580" name="AutoShape 4" descr="Image result for alexander majewski skandale"/>
          <p:cNvSpPr>
            <a:spLocks noChangeAspect="1" noChangeArrowheads="1"/>
          </p:cNvSpPr>
          <p:nvPr/>
        </p:nvSpPr>
        <p:spPr>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ltLang="en-GB"/>
          </a:p>
        </p:txBody>
      </p:sp>
      <p:sp>
        <p:nvSpPr>
          <p:cNvPr id="24582" name="AutoShape 6" descr="Image result for alexander majewski skandale"/>
          <p:cNvSpPr>
            <a:spLocks noChangeAspect="1" noChangeArrowheads="1"/>
          </p:cNvSpPr>
          <p:nvPr/>
        </p:nvSpPr>
        <p:spPr>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ltLang="en-GB"/>
          </a:p>
        </p:txBody>
      </p:sp>
      <p:pic>
        <p:nvPicPr>
          <p:cNvPr id="24584" name="Picture 8" descr="Image result for alexander majewski skandale"/>
          <p:cNvPicPr>
            <a:picLocks noChangeAspect="1" noChangeArrowheads="1"/>
          </p:cNvPicPr>
          <p:nvPr/>
        </p:nvPicPr>
        <p:blipFill>
          <a:blip r:embed="rId4" cstate="print"/>
          <a:srcRect/>
          <a:stretch>
            <a:fillRect/>
          </a:stretch>
        </p:blipFill>
        <p:spPr>
          <a:xfrm>
            <a:off x="3857620" y="1071546"/>
            <a:ext cx="1395394" cy="2000264"/>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numCol="1">
            <a:normAutofit/>
          </a:bodyPr>
          <a:lstStyle/>
          <a:p>
            <a:r>
              <a:rPr lang="en-GB" altLang="en-GB" sz="3200" b="1" u="sng" dirty="0" smtClean="0"/>
              <a:t>Justice System</a:t>
            </a:r>
            <a:endParaRPr lang="en-GB" altLang="en-GB" sz="3200" b="1" u="sng" dirty="0"/>
          </a:p>
        </p:txBody>
      </p:sp>
      <p:sp>
        <p:nvSpPr>
          <p:cNvPr id="3" name="Content Placeholder 2"/>
          <p:cNvSpPr>
            <a:spLocks noGrp="1"/>
          </p:cNvSpPr>
          <p:nvPr>
            <p:ph idx="1"/>
          </p:nvPr>
        </p:nvSpPr>
        <p:spPr>
          <a:xfrm>
            <a:off x="0" y="1142984"/>
            <a:ext cx="3686172" cy="4525963"/>
          </a:xfrm>
        </p:spPr>
        <p:txBody>
          <a:bodyPr numCol="1">
            <a:normAutofit fontScale="92500" lnSpcReduction="10000"/>
          </a:bodyPr>
          <a:lstStyle/>
          <a:p>
            <a:pPr>
              <a:buFont typeface="Wingdings" pitchFamily="2" charset="2"/>
              <a:buChar char="v"/>
            </a:pPr>
            <a:r>
              <a:rPr lang="en-GB" altLang="en-GB" sz="2400" dirty="0" smtClean="0"/>
              <a:t>Like the Military Intelligence Service, the court system moved to democratic Poland without lustration. It was vital to post communists to keep the majority of their influence in this sector. Courts played not only a protective role to their operations but also oppressive one towards those who could threaten the status quo.   </a:t>
            </a:r>
            <a:endParaRPr lang="en-GB" altLang="en-GB" sz="2400" dirty="0"/>
          </a:p>
        </p:txBody>
      </p:sp>
      <p:pic>
        <p:nvPicPr>
          <p:cNvPr id="25602" name="Picture 2" descr="Image result for justice system corrupted"/>
          <p:cNvPicPr>
            <a:picLocks noChangeAspect="1" noChangeArrowheads="1"/>
          </p:cNvPicPr>
          <p:nvPr/>
        </p:nvPicPr>
        <p:blipFill>
          <a:blip r:embed="rId2"/>
          <a:srcRect/>
          <a:stretch>
            <a:fillRect/>
          </a:stretch>
        </p:blipFill>
        <p:spPr>
          <a:xfrm>
            <a:off x="4714876" y="1142984"/>
            <a:ext cx="3857652" cy="2500330"/>
          </a:xfrm>
          <a:prstGeom prst="rect">
            <a:avLst/>
          </a:prstGeom>
          <a:noFill/>
        </p:spPr>
      </p:pic>
      <p:pic>
        <p:nvPicPr>
          <p:cNvPr id="25604" name="Picture 4" descr="Image result for brat michnika"/>
          <p:cNvPicPr>
            <a:picLocks noChangeAspect="1" noChangeArrowheads="1"/>
          </p:cNvPicPr>
          <p:nvPr/>
        </p:nvPicPr>
        <p:blipFill>
          <a:blip r:embed="rId3"/>
          <a:srcRect/>
          <a:stretch>
            <a:fillRect/>
          </a:stretch>
        </p:blipFill>
        <p:spPr>
          <a:xfrm>
            <a:off x="4714876" y="3786190"/>
            <a:ext cx="3908679" cy="2786082"/>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numCol="1">
            <a:normAutofit/>
          </a:bodyPr>
          <a:lstStyle/>
          <a:p>
            <a:r>
              <a:rPr lang="en-GB" altLang="en-GB" sz="3200" b="1" u="sng" dirty="0" smtClean="0"/>
              <a:t>Conclusion</a:t>
            </a:r>
            <a:endParaRPr lang="en-GB" altLang="en-GB" sz="3200" b="1" u="sng" dirty="0"/>
          </a:p>
        </p:txBody>
      </p:sp>
      <p:sp>
        <p:nvSpPr>
          <p:cNvPr id="3" name="Content Placeholder 2"/>
          <p:cNvSpPr>
            <a:spLocks noGrp="1"/>
          </p:cNvSpPr>
          <p:nvPr>
            <p:ph idx="1"/>
          </p:nvPr>
        </p:nvSpPr>
        <p:spPr>
          <a:xfrm>
            <a:off x="428596" y="1000108"/>
            <a:ext cx="8229600" cy="2286015"/>
          </a:xfrm>
        </p:spPr>
        <p:txBody>
          <a:bodyPr numCol="1">
            <a:normAutofit fontScale="92500" lnSpcReduction="10000"/>
          </a:bodyPr>
          <a:lstStyle/>
          <a:p>
            <a:pPr>
              <a:buFont typeface="Wingdings" pitchFamily="2" charset="2"/>
              <a:buChar char="v"/>
            </a:pPr>
            <a:r>
              <a:rPr lang="en-GB" altLang="en-GB" sz="2400" dirty="0" smtClean="0"/>
              <a:t>My research presents that the popular view of system transformation in Poland is an illusion, created to camouflage the transfer of power and privileged status of those from the communistic regime to the quasi capitalistic democratic system. People who for 44 years oppressed the nation, instead of paying for their crimes, by cunning plan and operations became the ruling and most influential class of society.    </a:t>
            </a:r>
            <a:endParaRPr lang="en-GB" altLang="en-GB" sz="2400" dirty="0"/>
          </a:p>
        </p:txBody>
      </p:sp>
      <p:sp>
        <p:nvSpPr>
          <p:cNvPr id="26626" name="AutoShape 2" descr="Image result for transformacja ustrojowa to klamstwo"/>
          <p:cNvSpPr>
            <a:spLocks noChangeAspect="1" noChangeArrowheads="1"/>
          </p:cNvSpPr>
          <p:nvPr/>
        </p:nvSpPr>
        <p:spPr>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ltLang="en-GB"/>
          </a:p>
        </p:txBody>
      </p:sp>
      <p:pic>
        <p:nvPicPr>
          <p:cNvPr id="26628" name="Picture 4" descr="Image result for transformacja ustrojowa to klamstwo"/>
          <p:cNvPicPr>
            <a:picLocks noChangeAspect="1" noChangeArrowheads="1"/>
          </p:cNvPicPr>
          <p:nvPr/>
        </p:nvPicPr>
        <p:blipFill>
          <a:blip r:embed="rId2"/>
          <a:srcRect/>
          <a:stretch>
            <a:fillRect/>
          </a:stretch>
        </p:blipFill>
        <p:spPr>
          <a:xfrm>
            <a:off x="571472" y="3429000"/>
            <a:ext cx="4133609" cy="2928958"/>
          </a:xfrm>
          <a:prstGeom prst="rect">
            <a:avLst/>
          </a:prstGeom>
          <a:noFill/>
        </p:spPr>
      </p:pic>
      <p:pic>
        <p:nvPicPr>
          <p:cNvPr id="26630" name="Picture 6" descr="Image result for transformacja ustrojowa"/>
          <p:cNvPicPr>
            <a:picLocks noChangeAspect="1" noChangeArrowheads="1"/>
          </p:cNvPicPr>
          <p:nvPr/>
        </p:nvPicPr>
        <p:blipFill>
          <a:blip r:embed="rId3" cstate="print"/>
          <a:srcRect/>
          <a:stretch>
            <a:fillRect/>
          </a:stretch>
        </p:blipFill>
        <p:spPr>
          <a:xfrm>
            <a:off x="4929190" y="3429000"/>
            <a:ext cx="3648025" cy="2928958"/>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a:bodyPr>
          <a:lstStyle/>
          <a:p>
            <a:r>
              <a:rPr lang="en-GB" altLang="en-GB" sz="3200" b="1" u="sng" dirty="0" smtClean="0"/>
              <a:t>Bibliography</a:t>
            </a:r>
            <a:endParaRPr lang="en-GB" altLang="en-GB" sz="3200" b="1" u="sng" dirty="0"/>
          </a:p>
        </p:txBody>
      </p:sp>
      <p:sp>
        <p:nvSpPr>
          <p:cNvPr id="3" name="Content Placeholder 2"/>
          <p:cNvSpPr>
            <a:spLocks noGrp="1"/>
          </p:cNvSpPr>
          <p:nvPr>
            <p:ph idx="1"/>
          </p:nvPr>
        </p:nvSpPr>
        <p:spPr/>
        <p:txBody>
          <a:bodyPr numCol="1">
            <a:normAutofit fontScale="92500" lnSpcReduction="20000"/>
          </a:bodyPr>
          <a:lstStyle/>
          <a:p>
            <a:endParaRPr lang="en-US" sz="1100" dirty="0" smtClean="0"/>
          </a:p>
          <a:p>
            <a:r>
              <a:rPr lang="en-US" sz="1100" dirty="0" err="1" smtClean="0"/>
              <a:t>Cenckiewicz</a:t>
            </a:r>
            <a:r>
              <a:rPr lang="en-US" sz="1100" dirty="0" smtClean="0"/>
              <a:t> </a:t>
            </a:r>
            <a:r>
              <a:rPr lang="en-US" sz="1100" dirty="0"/>
              <a:t>S., </a:t>
            </a:r>
            <a:r>
              <a:rPr lang="en-US" sz="1100" i="1" dirty="0" smtClean="0"/>
              <a:t>The </a:t>
            </a:r>
            <a:r>
              <a:rPr lang="en-US" sz="1100" i="1" dirty="0"/>
              <a:t>Long arm of Moscow. Secret Service of Polish People Republic </a:t>
            </a:r>
            <a:r>
              <a:rPr lang="en-US" sz="1100" i="1" dirty="0" smtClean="0"/>
              <a:t>1943-1991</a:t>
            </a:r>
            <a:r>
              <a:rPr lang="en-US" sz="1100" dirty="0" smtClean="0"/>
              <a:t>, </a:t>
            </a:r>
            <a:r>
              <a:rPr lang="en-US" sz="1100" dirty="0"/>
              <a:t>(Warsaw: </a:t>
            </a:r>
            <a:r>
              <a:rPr lang="en-US" sz="1100" dirty="0" err="1"/>
              <a:t>Zyski</a:t>
            </a:r>
            <a:r>
              <a:rPr lang="en-US" sz="1100" dirty="0"/>
              <a:t> </a:t>
            </a:r>
            <a:r>
              <a:rPr lang="en-US" sz="1100" dirty="0" err="1"/>
              <a:t>Ska</a:t>
            </a:r>
            <a:r>
              <a:rPr lang="en-US" sz="1100" dirty="0"/>
              <a:t>, 2011)</a:t>
            </a:r>
            <a:endParaRPr lang="en-GB" altLang="en-GB" sz="1100" dirty="0"/>
          </a:p>
          <a:p>
            <a:r>
              <a:rPr lang="en-GB" altLang="en-GB" sz="1100" dirty="0" err="1" smtClean="0"/>
              <a:t>Cenckiewicz</a:t>
            </a:r>
            <a:r>
              <a:rPr lang="en-GB" altLang="en-GB" sz="1100" dirty="0" smtClean="0"/>
              <a:t> </a:t>
            </a:r>
            <a:r>
              <a:rPr lang="en-GB" altLang="en-GB" sz="1100" dirty="0"/>
              <a:t>S., </a:t>
            </a:r>
            <a:r>
              <a:rPr lang="en-GB" altLang="en-GB" sz="1100" i="1" dirty="0" smtClean="0"/>
              <a:t>Walesa</a:t>
            </a:r>
            <a:r>
              <a:rPr lang="en-GB" altLang="en-GB" sz="1100" i="1" dirty="0"/>
              <a:t>. Man from the </a:t>
            </a:r>
            <a:r>
              <a:rPr lang="en-GB" altLang="en-GB" sz="1100" i="1" dirty="0" smtClean="0"/>
              <a:t>folder</a:t>
            </a:r>
            <a:r>
              <a:rPr lang="en-GB" altLang="en-GB" sz="1100" dirty="0" smtClean="0"/>
              <a:t>, </a:t>
            </a:r>
            <a:r>
              <a:rPr lang="en-GB" altLang="en-GB" sz="1100" dirty="0"/>
              <a:t>(</a:t>
            </a:r>
            <a:r>
              <a:rPr lang="en-GB" altLang="en-GB" sz="1100" dirty="0" err="1"/>
              <a:t>Warsaw:Zyski</a:t>
            </a:r>
            <a:r>
              <a:rPr lang="en-GB" altLang="en-GB" sz="1100" dirty="0"/>
              <a:t> </a:t>
            </a:r>
            <a:r>
              <a:rPr lang="en-GB" altLang="en-GB" sz="1100" dirty="0" err="1"/>
              <a:t>Ska</a:t>
            </a:r>
            <a:r>
              <a:rPr lang="en-GB" altLang="en-GB" sz="1100" dirty="0"/>
              <a:t>: 2013) </a:t>
            </a:r>
          </a:p>
          <a:p>
            <a:r>
              <a:rPr lang="en-GB" altLang="en-GB" sz="1100" dirty="0" err="1" smtClean="0"/>
              <a:t>Gadowski</a:t>
            </a:r>
            <a:r>
              <a:rPr lang="en-GB" altLang="en-GB" sz="1100" dirty="0" smtClean="0"/>
              <a:t> </a:t>
            </a:r>
            <a:r>
              <a:rPr lang="en-GB" altLang="en-GB" sz="1100" dirty="0"/>
              <a:t>W., </a:t>
            </a:r>
            <a:r>
              <a:rPr lang="en-GB" altLang="en-GB" sz="1100" i="1" dirty="0" smtClean="0"/>
              <a:t>Communist Tower</a:t>
            </a:r>
            <a:r>
              <a:rPr lang="en-GB" altLang="en-GB" sz="1100" dirty="0" smtClean="0"/>
              <a:t>, </a:t>
            </a:r>
            <a:r>
              <a:rPr lang="en-GB" altLang="en-GB" sz="1100" dirty="0"/>
              <a:t>(Warsaw: </a:t>
            </a:r>
            <a:r>
              <a:rPr lang="en-GB" altLang="en-GB" sz="1100" dirty="0" err="1"/>
              <a:t>Zysk</a:t>
            </a:r>
            <a:r>
              <a:rPr lang="en-GB" altLang="en-GB" sz="1100" dirty="0"/>
              <a:t> I </a:t>
            </a:r>
            <a:r>
              <a:rPr lang="en-GB" altLang="en-GB" sz="1100" dirty="0" err="1"/>
              <a:t>Ska</a:t>
            </a:r>
            <a:r>
              <a:rPr lang="en-GB" altLang="en-GB" sz="1100" dirty="0"/>
              <a:t>, 2012</a:t>
            </a:r>
            <a:r>
              <a:rPr lang="en-GB" altLang="en-GB" sz="1100" dirty="0" smtClean="0"/>
              <a:t>)</a:t>
            </a:r>
          </a:p>
          <a:p>
            <a:r>
              <a:rPr lang="en-GB" altLang="en-GB" sz="1100" dirty="0" err="1" smtClean="0"/>
              <a:t>Golitsyn</a:t>
            </a:r>
            <a:r>
              <a:rPr lang="en-GB" altLang="en-GB" sz="1100" dirty="0" smtClean="0"/>
              <a:t> A., </a:t>
            </a:r>
            <a:r>
              <a:rPr lang="en-GB" altLang="en-GB" sz="1100" i="1" dirty="0" smtClean="0"/>
              <a:t>New lies for old</a:t>
            </a:r>
            <a:r>
              <a:rPr lang="en-GB" altLang="en-GB" sz="1100" dirty="0" smtClean="0"/>
              <a:t>, (Warsaw: </a:t>
            </a:r>
            <a:r>
              <a:rPr lang="en-GB" altLang="en-GB" sz="1100" dirty="0" err="1" smtClean="0"/>
              <a:t>Antyk</a:t>
            </a:r>
            <a:r>
              <a:rPr lang="en-GB" altLang="en-GB" sz="1100" dirty="0" smtClean="0"/>
              <a:t>, 2007)</a:t>
            </a:r>
            <a:endParaRPr lang="en-GB" altLang="en-GB" sz="1100" dirty="0"/>
          </a:p>
          <a:p>
            <a:r>
              <a:rPr lang="en-GB" altLang="en-GB" sz="1100" dirty="0" err="1" smtClean="0"/>
              <a:t>Kania</a:t>
            </a:r>
            <a:r>
              <a:rPr lang="en-GB" altLang="en-GB" sz="1100" dirty="0" smtClean="0"/>
              <a:t> </a:t>
            </a:r>
            <a:r>
              <a:rPr lang="en-GB" altLang="en-GB" sz="1100" dirty="0"/>
              <a:t>D., </a:t>
            </a:r>
            <a:r>
              <a:rPr lang="en-GB" altLang="en-GB" sz="1100" dirty="0" err="1"/>
              <a:t>Targalski</a:t>
            </a:r>
            <a:r>
              <a:rPr lang="en-GB" altLang="en-GB" sz="1100" dirty="0"/>
              <a:t> J., </a:t>
            </a:r>
            <a:r>
              <a:rPr lang="en-GB" altLang="en-GB" sz="1100" dirty="0" err="1"/>
              <a:t>Marosz</a:t>
            </a:r>
            <a:r>
              <a:rPr lang="en-GB" altLang="en-GB" sz="1100" dirty="0"/>
              <a:t> M., </a:t>
            </a:r>
            <a:r>
              <a:rPr lang="en-GB" altLang="en-GB" sz="1100" i="1" dirty="0" smtClean="0"/>
              <a:t>The </a:t>
            </a:r>
            <a:r>
              <a:rPr lang="en-GB" altLang="en-GB" sz="1100" i="1" dirty="0"/>
              <a:t>department children, volume I </a:t>
            </a:r>
            <a:r>
              <a:rPr lang="en-GB" altLang="en-GB" sz="1100" i="1" dirty="0" smtClean="0"/>
              <a:t>media</a:t>
            </a:r>
            <a:r>
              <a:rPr lang="en-GB" altLang="en-GB" sz="1100" dirty="0" smtClean="0"/>
              <a:t>, </a:t>
            </a:r>
            <a:r>
              <a:rPr lang="en-GB" altLang="en-GB" sz="1100" dirty="0"/>
              <a:t>(Warsaw: </a:t>
            </a:r>
            <a:r>
              <a:rPr lang="en-GB" altLang="en-GB" sz="1100" dirty="0" err="1"/>
              <a:t>Fronda</a:t>
            </a:r>
            <a:r>
              <a:rPr lang="en-GB" altLang="en-GB" sz="1100" dirty="0"/>
              <a:t>, 2013)</a:t>
            </a:r>
          </a:p>
          <a:p>
            <a:r>
              <a:rPr lang="en-GB" altLang="en-GB" sz="1100" dirty="0" err="1" smtClean="0"/>
              <a:t>Kania</a:t>
            </a:r>
            <a:r>
              <a:rPr lang="en-GB" altLang="en-GB" sz="1100" dirty="0" smtClean="0"/>
              <a:t> </a:t>
            </a:r>
            <a:r>
              <a:rPr lang="en-GB" altLang="en-GB" sz="1100" dirty="0"/>
              <a:t>D., </a:t>
            </a:r>
            <a:r>
              <a:rPr lang="en-GB" altLang="en-GB" sz="1100" dirty="0" err="1"/>
              <a:t>Targalski</a:t>
            </a:r>
            <a:r>
              <a:rPr lang="en-GB" altLang="en-GB" sz="1100" dirty="0"/>
              <a:t> J., </a:t>
            </a:r>
            <a:r>
              <a:rPr lang="en-GB" altLang="en-GB" sz="1100" dirty="0" err="1"/>
              <a:t>Marosz</a:t>
            </a:r>
            <a:r>
              <a:rPr lang="en-GB" altLang="en-GB" sz="1100" dirty="0"/>
              <a:t> M., </a:t>
            </a:r>
            <a:r>
              <a:rPr lang="en-GB" altLang="en-GB" sz="1100" i="1" dirty="0" smtClean="0"/>
              <a:t>The </a:t>
            </a:r>
            <a:r>
              <a:rPr lang="en-GB" altLang="en-GB" sz="1100" i="1" dirty="0"/>
              <a:t>department children, volume II Secret </a:t>
            </a:r>
            <a:r>
              <a:rPr lang="en-GB" altLang="en-GB" sz="1100" i="1" dirty="0" smtClean="0"/>
              <a:t>Service</a:t>
            </a:r>
            <a:r>
              <a:rPr lang="en-GB" altLang="en-GB" sz="1100" dirty="0" smtClean="0"/>
              <a:t>, </a:t>
            </a:r>
            <a:r>
              <a:rPr lang="en-GB" altLang="en-GB" sz="1100" dirty="0"/>
              <a:t>(Warsaw: </a:t>
            </a:r>
            <a:r>
              <a:rPr lang="en-GB" altLang="en-GB" sz="1100" dirty="0" err="1"/>
              <a:t>Fronda</a:t>
            </a:r>
            <a:r>
              <a:rPr lang="en-GB" altLang="en-GB" sz="1100" dirty="0"/>
              <a:t>, 2015)</a:t>
            </a:r>
          </a:p>
          <a:p>
            <a:r>
              <a:rPr lang="en-GB" altLang="en-GB" sz="1100" dirty="0" err="1" smtClean="0"/>
              <a:t>Kania</a:t>
            </a:r>
            <a:r>
              <a:rPr lang="en-GB" altLang="en-GB" sz="1100" dirty="0" smtClean="0"/>
              <a:t> </a:t>
            </a:r>
            <a:r>
              <a:rPr lang="en-GB" altLang="en-GB" sz="1100" dirty="0"/>
              <a:t>D., </a:t>
            </a:r>
            <a:r>
              <a:rPr lang="en-GB" altLang="en-GB" sz="1100" dirty="0" err="1"/>
              <a:t>Targalski</a:t>
            </a:r>
            <a:r>
              <a:rPr lang="en-GB" altLang="en-GB" sz="1100" dirty="0"/>
              <a:t> J., </a:t>
            </a:r>
            <a:r>
              <a:rPr lang="en-GB" altLang="en-GB" sz="1100" dirty="0" err="1"/>
              <a:t>Marosz</a:t>
            </a:r>
            <a:r>
              <a:rPr lang="en-GB" altLang="en-GB" sz="1100" dirty="0"/>
              <a:t> M., </a:t>
            </a:r>
            <a:r>
              <a:rPr lang="en-GB" altLang="en-GB" sz="1100" i="1" dirty="0" smtClean="0"/>
              <a:t>The </a:t>
            </a:r>
            <a:r>
              <a:rPr lang="en-GB" altLang="en-GB" sz="1100" i="1" dirty="0"/>
              <a:t>department children, volume III </a:t>
            </a:r>
            <a:r>
              <a:rPr lang="en-GB" altLang="en-GB" sz="1100" i="1" dirty="0" smtClean="0"/>
              <a:t>politics</a:t>
            </a:r>
            <a:r>
              <a:rPr lang="en-GB" altLang="en-GB" sz="1100" dirty="0" smtClean="0"/>
              <a:t>, </a:t>
            </a:r>
            <a:r>
              <a:rPr lang="en-GB" altLang="en-GB" sz="1100" dirty="0"/>
              <a:t>(Warsaw: </a:t>
            </a:r>
            <a:r>
              <a:rPr lang="en-GB" altLang="en-GB" sz="1100" dirty="0" err="1"/>
              <a:t>Fronda</a:t>
            </a:r>
            <a:r>
              <a:rPr lang="en-GB" altLang="en-GB" sz="1100" dirty="0"/>
              <a:t>, 2016)</a:t>
            </a:r>
          </a:p>
          <a:p>
            <a:r>
              <a:rPr lang="en-GB" altLang="en-GB" sz="1100" dirty="0" err="1" smtClean="0"/>
              <a:t>Kania</a:t>
            </a:r>
            <a:r>
              <a:rPr lang="en-GB" altLang="en-GB" sz="1100" dirty="0" smtClean="0"/>
              <a:t> </a:t>
            </a:r>
            <a:r>
              <a:rPr lang="en-GB" altLang="en-GB" sz="1100" dirty="0"/>
              <a:t>D., </a:t>
            </a:r>
            <a:r>
              <a:rPr lang="en-GB" altLang="en-GB" sz="1100" i="1" dirty="0" smtClean="0"/>
              <a:t>The </a:t>
            </a:r>
            <a:r>
              <a:rPr lang="en-GB" altLang="en-GB" sz="1100" i="1" dirty="0"/>
              <a:t>shadow of the Secret </a:t>
            </a:r>
            <a:r>
              <a:rPr lang="en-GB" altLang="en-GB" sz="1100" i="1" dirty="0" smtClean="0"/>
              <a:t>Service</a:t>
            </a:r>
            <a:r>
              <a:rPr lang="en-GB" altLang="en-GB" sz="1100" dirty="0" smtClean="0"/>
              <a:t>, </a:t>
            </a:r>
            <a:r>
              <a:rPr lang="en-GB" altLang="en-GB" sz="1100" dirty="0"/>
              <a:t>(Warsaw: M, 2013)</a:t>
            </a:r>
          </a:p>
          <a:p>
            <a:r>
              <a:rPr lang="en-GB" altLang="en-GB" sz="1100" dirty="0" err="1" smtClean="0"/>
              <a:t>Majewski</a:t>
            </a:r>
            <a:r>
              <a:rPr lang="en-GB" altLang="en-GB" sz="1100" dirty="0" smtClean="0"/>
              <a:t> A</a:t>
            </a:r>
            <a:r>
              <a:rPr lang="en-GB" altLang="en-GB" sz="1100" i="1" dirty="0"/>
              <a:t>., </a:t>
            </a:r>
            <a:r>
              <a:rPr lang="en-GB" altLang="en-GB" sz="1100" i="1" dirty="0" smtClean="0"/>
              <a:t>Scandals </a:t>
            </a:r>
            <a:r>
              <a:rPr lang="en-GB" altLang="en-GB" sz="1100" i="1" dirty="0"/>
              <a:t>of the III </a:t>
            </a:r>
            <a:r>
              <a:rPr lang="en-GB" altLang="en-GB" sz="1100" i="1" dirty="0" smtClean="0"/>
              <a:t>RP</a:t>
            </a:r>
            <a:r>
              <a:rPr lang="en-GB" altLang="en-GB" sz="1100" dirty="0" smtClean="0"/>
              <a:t>, </a:t>
            </a:r>
            <a:r>
              <a:rPr lang="en-GB" altLang="en-GB" sz="1100" dirty="0"/>
              <a:t>(Warsaw: </a:t>
            </a:r>
            <a:r>
              <a:rPr lang="en-GB" altLang="en-GB" sz="1100" dirty="0" err="1"/>
              <a:t>SlowaiMysli</a:t>
            </a:r>
            <a:r>
              <a:rPr lang="en-GB" altLang="en-GB" sz="1100" dirty="0"/>
              <a:t>, 2014)</a:t>
            </a:r>
          </a:p>
          <a:p>
            <a:r>
              <a:rPr lang="en-GB" altLang="en-GB" sz="1100" dirty="0" err="1" smtClean="0"/>
              <a:t>Mitrokhin</a:t>
            </a:r>
            <a:r>
              <a:rPr lang="en-GB" altLang="en-GB" sz="1100" dirty="0" smtClean="0"/>
              <a:t> V., Andrew C., </a:t>
            </a:r>
            <a:r>
              <a:rPr lang="en-GB" altLang="en-GB" sz="1100" i="1" dirty="0" smtClean="0"/>
              <a:t>The </a:t>
            </a:r>
            <a:r>
              <a:rPr lang="en-GB" altLang="en-GB" sz="1100" i="1" dirty="0" err="1" smtClean="0"/>
              <a:t>Mitrokhin</a:t>
            </a:r>
            <a:r>
              <a:rPr lang="en-GB" altLang="en-GB" sz="1100" i="1" dirty="0" smtClean="0"/>
              <a:t> Archive. Volume I. The KGB in Europe and the west</a:t>
            </a:r>
            <a:r>
              <a:rPr lang="en-GB" altLang="en-GB" sz="1100" dirty="0" smtClean="0"/>
              <a:t>, (Warsaw: </a:t>
            </a:r>
            <a:r>
              <a:rPr lang="en-GB" altLang="en-GB" sz="1100" dirty="0" err="1" smtClean="0"/>
              <a:t>Rebis</a:t>
            </a:r>
            <a:r>
              <a:rPr lang="en-GB" altLang="en-GB" sz="1100" dirty="0" smtClean="0"/>
              <a:t>, 2009) </a:t>
            </a:r>
          </a:p>
          <a:p>
            <a:r>
              <a:rPr lang="en-GB" altLang="en-GB" sz="1100" dirty="0" err="1" smtClean="0"/>
              <a:t>Mitrokhin</a:t>
            </a:r>
            <a:r>
              <a:rPr lang="en-GB" altLang="en-GB" sz="1100" dirty="0" smtClean="0"/>
              <a:t> V., Andrew C</a:t>
            </a:r>
            <a:r>
              <a:rPr lang="en-GB" altLang="en-GB" sz="1100" i="1" dirty="0" smtClean="0"/>
              <a:t>., The </a:t>
            </a:r>
            <a:r>
              <a:rPr lang="en-GB" altLang="en-GB" sz="1100" i="1" dirty="0" err="1" smtClean="0"/>
              <a:t>Mitrokhin</a:t>
            </a:r>
            <a:r>
              <a:rPr lang="en-GB" altLang="en-GB" sz="1100" i="1" dirty="0" smtClean="0"/>
              <a:t> Archive. Volume II. The KGB and the World,</a:t>
            </a:r>
            <a:r>
              <a:rPr lang="en-GB" altLang="en-GB" sz="1100" dirty="0" smtClean="0"/>
              <a:t> (Warsaw: </a:t>
            </a:r>
            <a:r>
              <a:rPr lang="en-GB" altLang="en-GB" sz="1100" dirty="0" err="1" smtClean="0"/>
              <a:t>Rebis</a:t>
            </a:r>
            <a:r>
              <a:rPr lang="en-GB" altLang="en-GB" sz="1100" dirty="0" smtClean="0"/>
              <a:t>, 2009)</a:t>
            </a:r>
          </a:p>
          <a:p>
            <a:r>
              <a:rPr lang="en-GB" altLang="en-GB" sz="1100" dirty="0" err="1" smtClean="0"/>
              <a:t>Michalkiewicz</a:t>
            </a:r>
            <a:r>
              <a:rPr lang="en-GB" altLang="en-GB" sz="1100" dirty="0" smtClean="0"/>
              <a:t> </a:t>
            </a:r>
            <a:r>
              <a:rPr lang="en-GB" altLang="en-GB" sz="1100" dirty="0"/>
              <a:t>S., </a:t>
            </a:r>
            <a:r>
              <a:rPr lang="en-GB" altLang="en-GB" sz="1100" i="1" dirty="0" smtClean="0"/>
              <a:t>Path </a:t>
            </a:r>
            <a:r>
              <a:rPr lang="en-GB" altLang="en-GB" sz="1100" i="1" dirty="0"/>
              <a:t>next to the road volume </a:t>
            </a:r>
            <a:r>
              <a:rPr lang="en-GB" altLang="en-GB" sz="1100" i="1" dirty="0" smtClean="0"/>
              <a:t>I</a:t>
            </a:r>
            <a:r>
              <a:rPr lang="en-GB" altLang="en-GB" sz="1100" dirty="0" smtClean="0"/>
              <a:t>, </a:t>
            </a:r>
            <a:r>
              <a:rPr lang="en-GB" altLang="en-GB" sz="1100" dirty="0"/>
              <a:t>(Warsaw: Von </a:t>
            </a:r>
            <a:r>
              <a:rPr lang="en-GB" altLang="en-GB" sz="1100" dirty="0" err="1"/>
              <a:t>Boroviecky</a:t>
            </a:r>
            <a:r>
              <a:rPr lang="en-GB" altLang="en-GB" sz="1100" dirty="0"/>
              <a:t>, 2016)</a:t>
            </a:r>
          </a:p>
          <a:p>
            <a:r>
              <a:rPr lang="en-GB" altLang="en-GB" sz="1100" dirty="0" err="1" smtClean="0"/>
              <a:t>Michalkiewicz</a:t>
            </a:r>
            <a:r>
              <a:rPr lang="en-GB" altLang="en-GB" sz="1100" dirty="0" smtClean="0"/>
              <a:t> </a:t>
            </a:r>
            <a:r>
              <a:rPr lang="en-GB" altLang="en-GB" sz="1100" dirty="0"/>
              <a:t>S., </a:t>
            </a:r>
            <a:r>
              <a:rPr lang="en-GB" altLang="en-GB" sz="1100" i="1" dirty="0" smtClean="0"/>
              <a:t>Path </a:t>
            </a:r>
            <a:r>
              <a:rPr lang="en-GB" altLang="en-GB" sz="1100" i="1" dirty="0"/>
              <a:t>next to the road volume </a:t>
            </a:r>
            <a:r>
              <a:rPr lang="en-GB" altLang="en-GB" sz="1100" i="1" dirty="0" smtClean="0"/>
              <a:t>II</a:t>
            </a:r>
            <a:r>
              <a:rPr lang="en-GB" altLang="en-GB" sz="1100" dirty="0" smtClean="0"/>
              <a:t>, </a:t>
            </a:r>
            <a:r>
              <a:rPr lang="en-GB" altLang="en-GB" sz="1100" dirty="0"/>
              <a:t>(Warsaw: Von </a:t>
            </a:r>
            <a:r>
              <a:rPr lang="en-GB" altLang="en-GB" sz="1100" dirty="0" err="1"/>
              <a:t>Boroviecky</a:t>
            </a:r>
            <a:r>
              <a:rPr lang="en-GB" altLang="en-GB" sz="1100" dirty="0"/>
              <a:t>, 2016)</a:t>
            </a:r>
          </a:p>
          <a:p>
            <a:r>
              <a:rPr lang="en-GB" altLang="en-GB" sz="1100" dirty="0" err="1" smtClean="0"/>
              <a:t>Michalkiewicz</a:t>
            </a:r>
            <a:r>
              <a:rPr lang="en-GB" altLang="en-GB" sz="1100" dirty="0" smtClean="0"/>
              <a:t> </a:t>
            </a:r>
            <a:r>
              <a:rPr lang="en-GB" altLang="en-GB" sz="1100" dirty="0"/>
              <a:t>S., </a:t>
            </a:r>
            <a:r>
              <a:rPr lang="en-GB" altLang="en-GB" sz="1100" i="1" dirty="0" smtClean="0"/>
              <a:t>Conspiracy Theory</a:t>
            </a:r>
            <a:r>
              <a:rPr lang="en-GB" altLang="en-GB" sz="1100" dirty="0" smtClean="0"/>
              <a:t>, </a:t>
            </a:r>
            <a:r>
              <a:rPr lang="en-GB" altLang="en-GB" sz="1100" dirty="0"/>
              <a:t>(Warsaw: Von </a:t>
            </a:r>
            <a:r>
              <a:rPr lang="en-GB" altLang="en-GB" sz="1100" dirty="0" err="1"/>
              <a:t>Boroviecky</a:t>
            </a:r>
            <a:r>
              <a:rPr lang="en-GB" altLang="en-GB" sz="1100" dirty="0"/>
              <a:t>, 2015</a:t>
            </a:r>
            <a:r>
              <a:rPr lang="en-GB" altLang="en-GB" sz="1100" dirty="0" smtClean="0"/>
              <a:t>)</a:t>
            </a:r>
          </a:p>
          <a:p>
            <a:r>
              <a:rPr lang="en-US" sz="1100" dirty="0" smtClean="0"/>
              <a:t>Musial B., </a:t>
            </a:r>
            <a:r>
              <a:rPr lang="en-US" sz="1100" i="1" dirty="0" smtClean="0"/>
              <a:t>Our Army will not invade Poland</a:t>
            </a:r>
            <a:r>
              <a:rPr lang="en-US" sz="1100" dirty="0" smtClean="0"/>
              <a:t>, </a:t>
            </a:r>
            <a:r>
              <a:rPr lang="en-US" sz="1100" dirty="0" err="1" smtClean="0"/>
              <a:t>Rzeczpospolita</a:t>
            </a:r>
            <a:r>
              <a:rPr lang="en-US" sz="1100" dirty="0" smtClean="0"/>
              <a:t>-Plus minus, v. 49 ( 10-11. 12. 2011)</a:t>
            </a:r>
            <a:endParaRPr lang="en-GB" altLang="en-GB" sz="1100" dirty="0"/>
          </a:p>
          <a:p>
            <a:r>
              <a:rPr lang="en-GB" altLang="en-GB" sz="1100" dirty="0" err="1" smtClean="0"/>
              <a:t>Staniszkis</a:t>
            </a:r>
            <a:r>
              <a:rPr lang="en-GB" altLang="en-GB" sz="1100" dirty="0" smtClean="0"/>
              <a:t> </a:t>
            </a:r>
            <a:r>
              <a:rPr lang="en-GB" altLang="en-GB" sz="1100" dirty="0"/>
              <a:t>J., </a:t>
            </a:r>
            <a:r>
              <a:rPr lang="en-GB" altLang="en-GB" sz="1100" i="1" dirty="0" err="1" smtClean="0"/>
              <a:t>Postcommunism</a:t>
            </a:r>
            <a:r>
              <a:rPr lang="en-GB" altLang="en-GB" sz="1100" dirty="0" smtClean="0"/>
              <a:t> </a:t>
            </a:r>
            <a:r>
              <a:rPr lang="en-GB" altLang="en-GB" sz="1100" dirty="0"/>
              <a:t>(Warsaw: </a:t>
            </a:r>
            <a:r>
              <a:rPr lang="en-GB" altLang="en-GB" sz="1100" dirty="0" err="1"/>
              <a:t>IdeeiPolityka</a:t>
            </a:r>
            <a:r>
              <a:rPr lang="en-GB" altLang="en-GB" sz="1100" dirty="0"/>
              <a:t>, 2005)  </a:t>
            </a:r>
          </a:p>
          <a:p>
            <a:r>
              <a:rPr lang="en-GB" altLang="en-GB" sz="1100" dirty="0" err="1" smtClean="0"/>
              <a:t>Sumlinski</a:t>
            </a:r>
            <a:r>
              <a:rPr lang="en-GB" altLang="en-GB" sz="1100" dirty="0" smtClean="0"/>
              <a:t> </a:t>
            </a:r>
            <a:r>
              <a:rPr lang="en-GB" altLang="en-GB" sz="1100" dirty="0"/>
              <a:t>W., </a:t>
            </a:r>
            <a:r>
              <a:rPr lang="en-GB" altLang="en-GB" sz="1100" i="1" dirty="0" smtClean="0"/>
              <a:t>The </a:t>
            </a:r>
            <a:r>
              <a:rPr lang="en-GB" altLang="en-GB" sz="1100" i="1" dirty="0"/>
              <a:t>dangerous connexions of </a:t>
            </a:r>
            <a:r>
              <a:rPr lang="en-GB" altLang="en-GB" sz="1100" i="1" dirty="0" err="1"/>
              <a:t>Slawomir</a:t>
            </a:r>
            <a:r>
              <a:rPr lang="en-GB" altLang="en-GB" sz="1100" i="1" dirty="0"/>
              <a:t> </a:t>
            </a:r>
            <a:r>
              <a:rPr lang="en-GB" altLang="en-GB" sz="1100" i="1" dirty="0" err="1" smtClean="0"/>
              <a:t>Petelicki</a:t>
            </a:r>
            <a:r>
              <a:rPr lang="en-GB" altLang="en-GB" sz="1100" i="1" dirty="0" smtClean="0"/>
              <a:t> ,</a:t>
            </a:r>
            <a:r>
              <a:rPr lang="en-GB" altLang="en-GB" sz="1100" dirty="0" smtClean="0"/>
              <a:t>(</a:t>
            </a:r>
            <a:r>
              <a:rPr lang="en-GB" altLang="en-GB" sz="1100" dirty="0"/>
              <a:t>Warsaw: </a:t>
            </a:r>
            <a:r>
              <a:rPr lang="en-GB" altLang="en-GB" sz="1100" dirty="0" err="1"/>
              <a:t>WojcechSumlinski</a:t>
            </a:r>
            <a:r>
              <a:rPr lang="en-GB" altLang="en-GB" sz="1100" dirty="0"/>
              <a:t> Reporter, 2017)</a:t>
            </a:r>
          </a:p>
          <a:p>
            <a:r>
              <a:rPr lang="en-GB" altLang="en-GB" sz="1100" dirty="0" err="1" smtClean="0"/>
              <a:t>Sumlinski</a:t>
            </a:r>
            <a:r>
              <a:rPr lang="en-GB" altLang="en-GB" sz="1100" dirty="0" smtClean="0"/>
              <a:t> </a:t>
            </a:r>
            <a:r>
              <a:rPr lang="en-GB" altLang="en-GB" sz="1100" dirty="0"/>
              <a:t>W., </a:t>
            </a:r>
            <a:r>
              <a:rPr lang="en-GB" altLang="en-GB" sz="1100" i="1" dirty="0" smtClean="0"/>
              <a:t>The </a:t>
            </a:r>
            <a:r>
              <a:rPr lang="en-GB" altLang="en-GB" sz="1100" i="1" dirty="0"/>
              <a:t>dangerous connexions of </a:t>
            </a:r>
            <a:r>
              <a:rPr lang="en-GB" altLang="en-GB" sz="1100" i="1" dirty="0" err="1"/>
              <a:t>Bronislaw</a:t>
            </a:r>
            <a:r>
              <a:rPr lang="en-GB" altLang="en-GB" sz="1100" i="1" dirty="0"/>
              <a:t> </a:t>
            </a:r>
            <a:r>
              <a:rPr lang="en-GB" altLang="en-GB" sz="1100" i="1" dirty="0" err="1" smtClean="0"/>
              <a:t>Komorowski</a:t>
            </a:r>
            <a:r>
              <a:rPr lang="en-GB" altLang="en-GB" sz="1100" dirty="0" smtClean="0"/>
              <a:t>, </a:t>
            </a:r>
            <a:r>
              <a:rPr lang="en-GB" altLang="en-GB" sz="1100" dirty="0"/>
              <a:t>(Warsaw: </a:t>
            </a:r>
            <a:r>
              <a:rPr lang="en-GB" altLang="en-GB" sz="1100" dirty="0" err="1"/>
              <a:t>WojciechSumlinski</a:t>
            </a:r>
            <a:r>
              <a:rPr lang="en-GB" altLang="en-GB" sz="1100" dirty="0"/>
              <a:t> Reporter, 2015)</a:t>
            </a:r>
          </a:p>
          <a:p>
            <a:r>
              <a:rPr lang="en-GB" altLang="en-GB" sz="1100" dirty="0" err="1" smtClean="0"/>
              <a:t>Sumlinski</a:t>
            </a:r>
            <a:r>
              <a:rPr lang="en-GB" altLang="en-GB" sz="1100" dirty="0" smtClean="0"/>
              <a:t> </a:t>
            </a:r>
            <a:r>
              <a:rPr lang="en-GB" altLang="en-GB" sz="1100" dirty="0"/>
              <a:t>W., </a:t>
            </a:r>
            <a:r>
              <a:rPr lang="en-GB" altLang="en-GB" sz="1100" i="1" dirty="0" smtClean="0"/>
              <a:t>ABW</a:t>
            </a:r>
            <a:r>
              <a:rPr lang="en-GB" altLang="en-GB" sz="1100" i="1" dirty="0"/>
              <a:t>: nothing is what you think it </a:t>
            </a:r>
            <a:r>
              <a:rPr lang="en-GB" altLang="en-GB" sz="1100" i="1" dirty="0" smtClean="0"/>
              <a:t>is</a:t>
            </a:r>
            <a:r>
              <a:rPr lang="en-GB" altLang="en-GB" sz="1100" dirty="0" smtClean="0"/>
              <a:t>, </a:t>
            </a:r>
            <a:r>
              <a:rPr lang="en-GB" altLang="en-GB" sz="1100" dirty="0"/>
              <a:t>(Warsaw: </a:t>
            </a:r>
            <a:r>
              <a:rPr lang="en-GB" altLang="en-GB" sz="1100" dirty="0" err="1"/>
              <a:t>WojciechSUmlinski</a:t>
            </a:r>
            <a:r>
              <a:rPr lang="en-GB" altLang="en-GB" sz="1100" dirty="0"/>
              <a:t> Reporter, 2017)</a:t>
            </a:r>
          </a:p>
          <a:p>
            <a:r>
              <a:rPr lang="en-GB" altLang="en-GB" sz="1100" dirty="0" err="1" smtClean="0"/>
              <a:t>Sumlinski</a:t>
            </a:r>
            <a:r>
              <a:rPr lang="en-GB" altLang="en-GB" sz="1100" dirty="0" smtClean="0"/>
              <a:t> </a:t>
            </a:r>
            <a:r>
              <a:rPr lang="en-GB" altLang="en-GB" sz="1100" dirty="0"/>
              <a:t>W., </a:t>
            </a:r>
            <a:r>
              <a:rPr lang="en-GB" altLang="en-GB" sz="1100" i="1" dirty="0" smtClean="0"/>
              <a:t>The </a:t>
            </a:r>
            <a:r>
              <a:rPr lang="en-GB" altLang="en-GB" sz="1100" i="1" dirty="0"/>
              <a:t>dangerous connexions of </a:t>
            </a:r>
            <a:r>
              <a:rPr lang="en-GB" altLang="en-GB" sz="1100" i="1" dirty="0" err="1"/>
              <a:t>Andrzej</a:t>
            </a:r>
            <a:r>
              <a:rPr lang="en-GB" altLang="en-GB" sz="1100" i="1" dirty="0"/>
              <a:t> </a:t>
            </a:r>
            <a:r>
              <a:rPr lang="en-GB" altLang="en-GB" sz="1100" i="1" dirty="0" err="1" smtClean="0"/>
              <a:t>Lepper</a:t>
            </a:r>
            <a:r>
              <a:rPr lang="en-GB" altLang="en-GB" sz="1100" dirty="0" smtClean="0"/>
              <a:t>, </a:t>
            </a:r>
            <a:r>
              <a:rPr lang="en-GB" altLang="en-GB" sz="1100" dirty="0"/>
              <a:t>(Warsaw: </a:t>
            </a:r>
            <a:r>
              <a:rPr lang="en-GB" altLang="en-GB" sz="1100" dirty="0" err="1"/>
              <a:t>WojciechSumlinski</a:t>
            </a:r>
            <a:r>
              <a:rPr lang="en-GB" altLang="en-GB" sz="1100" dirty="0"/>
              <a:t> Reporter, 2016)</a:t>
            </a:r>
          </a:p>
          <a:p>
            <a:r>
              <a:rPr lang="en-GB" altLang="en-GB" sz="1100" dirty="0" err="1" smtClean="0"/>
              <a:t>Sumlinski</a:t>
            </a:r>
            <a:r>
              <a:rPr lang="en-GB" altLang="en-GB" sz="1100" dirty="0" smtClean="0"/>
              <a:t> </a:t>
            </a:r>
            <a:r>
              <a:rPr lang="en-GB" altLang="en-GB" sz="1100" dirty="0"/>
              <a:t>W., </a:t>
            </a:r>
            <a:r>
              <a:rPr lang="en-GB" altLang="en-GB" sz="1100" i="1" dirty="0" smtClean="0"/>
              <a:t>Officer</a:t>
            </a:r>
            <a:r>
              <a:rPr lang="en-GB" altLang="en-GB" sz="1100" i="1" dirty="0"/>
              <a:t>: what people regret before </a:t>
            </a:r>
            <a:r>
              <a:rPr lang="en-GB" altLang="en-GB" sz="1100" i="1" dirty="0" smtClean="0"/>
              <a:t>die</a:t>
            </a:r>
            <a:r>
              <a:rPr lang="en-GB" altLang="en-GB" sz="1100" dirty="0" smtClean="0"/>
              <a:t>, </a:t>
            </a:r>
            <a:r>
              <a:rPr lang="en-GB" altLang="en-GB" sz="1100" dirty="0"/>
              <a:t>(Warsaw: </a:t>
            </a:r>
            <a:r>
              <a:rPr lang="en-GB" altLang="en-GB" sz="1100" dirty="0" err="1"/>
              <a:t>WojciechSumlinski</a:t>
            </a:r>
            <a:r>
              <a:rPr lang="en-GB" altLang="en-GB" sz="1100" dirty="0"/>
              <a:t> Reporter, 2015)</a:t>
            </a:r>
          </a:p>
          <a:p>
            <a:r>
              <a:rPr lang="en-GB" altLang="en-GB" sz="1100" dirty="0" err="1" smtClean="0"/>
              <a:t>Sumlinski</a:t>
            </a:r>
            <a:r>
              <a:rPr lang="en-GB" altLang="en-GB" sz="1100" dirty="0" smtClean="0"/>
              <a:t> </a:t>
            </a:r>
            <a:r>
              <a:rPr lang="en-GB" altLang="en-GB" sz="1100" dirty="0"/>
              <a:t>W., </a:t>
            </a:r>
            <a:r>
              <a:rPr lang="en-GB" altLang="en-GB" sz="1100" i="1" dirty="0" smtClean="0"/>
              <a:t>What </a:t>
            </a:r>
            <a:r>
              <a:rPr lang="en-GB" altLang="en-GB" sz="1100" i="1" dirty="0" err="1"/>
              <a:t>Masa</a:t>
            </a:r>
            <a:r>
              <a:rPr lang="en-GB" altLang="en-GB" sz="1100" i="1" dirty="0"/>
              <a:t> will not tell about polish </a:t>
            </a:r>
            <a:r>
              <a:rPr lang="en-GB" altLang="en-GB" sz="1100" i="1" dirty="0" smtClean="0"/>
              <a:t>mafia</a:t>
            </a:r>
            <a:r>
              <a:rPr lang="en-GB" altLang="en-GB" sz="1100" dirty="0" smtClean="0"/>
              <a:t>, </a:t>
            </a:r>
            <a:r>
              <a:rPr lang="en-GB" altLang="en-GB" sz="1100" dirty="0"/>
              <a:t>(Warsaw: </a:t>
            </a:r>
            <a:r>
              <a:rPr lang="en-GB" altLang="en-GB" sz="1100" dirty="0" err="1"/>
              <a:t>WojciechSumlinski</a:t>
            </a:r>
            <a:r>
              <a:rPr lang="en-GB" altLang="en-GB" sz="1100" dirty="0"/>
              <a:t> Reporter, 2015)</a:t>
            </a:r>
          </a:p>
          <a:p>
            <a:r>
              <a:rPr lang="en-GB" altLang="en-GB" sz="1100" dirty="0" err="1" smtClean="0"/>
              <a:t>Sumlinski</a:t>
            </a:r>
            <a:r>
              <a:rPr lang="en-GB" altLang="en-GB" sz="1100" dirty="0" smtClean="0"/>
              <a:t> </a:t>
            </a:r>
            <a:r>
              <a:rPr lang="en-GB" altLang="en-GB" sz="1100" dirty="0"/>
              <a:t>W., </a:t>
            </a:r>
            <a:r>
              <a:rPr lang="en-GB" altLang="en-GB" sz="1100" i="1" dirty="0" smtClean="0"/>
              <a:t>Conflagration</a:t>
            </a:r>
            <a:r>
              <a:rPr lang="en-GB" altLang="en-GB" sz="1100" dirty="0" smtClean="0"/>
              <a:t> </a:t>
            </a:r>
            <a:r>
              <a:rPr lang="en-GB" altLang="en-GB" sz="1100" dirty="0"/>
              <a:t>(Warsaw: </a:t>
            </a:r>
            <a:r>
              <a:rPr lang="en-GB" altLang="en-GB" sz="1100" dirty="0" err="1"/>
              <a:t>WojciechSumlinski</a:t>
            </a:r>
            <a:r>
              <a:rPr lang="en-GB" altLang="en-GB" sz="1100" dirty="0"/>
              <a:t> Reporter, 2016)</a:t>
            </a:r>
          </a:p>
          <a:p>
            <a:r>
              <a:rPr lang="en-GB" altLang="en-GB" sz="1100" dirty="0" err="1" smtClean="0"/>
              <a:t>Sumlinski</a:t>
            </a:r>
            <a:r>
              <a:rPr lang="en-GB" altLang="en-GB" sz="1100" dirty="0" smtClean="0"/>
              <a:t> </a:t>
            </a:r>
            <a:r>
              <a:rPr lang="en-GB" altLang="en-GB" sz="1100" dirty="0"/>
              <a:t>W., </a:t>
            </a:r>
            <a:r>
              <a:rPr lang="en-GB" altLang="en-GB" sz="1100" i="1" dirty="0" smtClean="0"/>
              <a:t>From </a:t>
            </a:r>
            <a:r>
              <a:rPr lang="en-GB" altLang="en-GB" sz="1100" i="1" dirty="0"/>
              <a:t>power of </a:t>
            </a:r>
            <a:r>
              <a:rPr lang="en-GB" altLang="en-GB" sz="1100" i="1" dirty="0" smtClean="0"/>
              <a:t>lawlessness</a:t>
            </a:r>
            <a:r>
              <a:rPr lang="en-GB" altLang="en-GB" sz="1100" i="1" dirty="0"/>
              <a:t>,</a:t>
            </a:r>
            <a:r>
              <a:rPr lang="en-GB" altLang="en-GB" sz="1100" dirty="0" smtClean="0"/>
              <a:t>(Warsaw</a:t>
            </a:r>
            <a:r>
              <a:rPr lang="en-GB" altLang="en-GB" sz="1100" dirty="0"/>
              <a:t>: </a:t>
            </a:r>
            <a:r>
              <a:rPr lang="en-GB" altLang="en-GB" sz="1100" dirty="0" err="1"/>
              <a:t>WojciechSumlinski</a:t>
            </a:r>
            <a:r>
              <a:rPr lang="en-GB" altLang="en-GB" sz="1100" dirty="0"/>
              <a:t> Reporter, 2015)</a:t>
            </a:r>
          </a:p>
          <a:p>
            <a:r>
              <a:rPr lang="en-GB" altLang="en-GB" sz="1100" dirty="0" err="1" smtClean="0"/>
              <a:t>Zebrowski</a:t>
            </a:r>
            <a:r>
              <a:rPr lang="en-GB" altLang="en-GB" sz="1100" dirty="0" smtClean="0"/>
              <a:t> </a:t>
            </a:r>
            <a:r>
              <a:rPr lang="en-GB" altLang="en-GB" sz="1100" dirty="0"/>
              <a:t>L., </a:t>
            </a:r>
            <a:r>
              <a:rPr lang="en-GB" altLang="en-GB" sz="1100" i="1" dirty="0" err="1" smtClean="0"/>
              <a:t>Wyborcza</a:t>
            </a:r>
            <a:r>
              <a:rPr lang="en-GB" altLang="en-GB" sz="1100" i="1" dirty="0" smtClean="0"/>
              <a:t> Lampoon</a:t>
            </a:r>
            <a:r>
              <a:rPr lang="en-GB" altLang="en-GB" sz="1100" dirty="0" smtClean="0"/>
              <a:t>, </a:t>
            </a:r>
            <a:r>
              <a:rPr lang="en-GB" altLang="en-GB" sz="1100" dirty="0"/>
              <a:t>(Warsaw: Capital Book , 2013)</a:t>
            </a:r>
          </a:p>
          <a:p>
            <a:r>
              <a:rPr lang="en-GB" altLang="en-GB" sz="1100" dirty="0" err="1" smtClean="0"/>
              <a:t>Zebrowski</a:t>
            </a:r>
            <a:r>
              <a:rPr lang="en-GB" altLang="en-GB" sz="1100" dirty="0" smtClean="0"/>
              <a:t> </a:t>
            </a:r>
            <a:r>
              <a:rPr lang="en-GB" altLang="en-GB" sz="1100" dirty="0"/>
              <a:t>L., </a:t>
            </a:r>
            <a:r>
              <a:rPr lang="en-GB" altLang="en-GB" sz="1100" i="1" dirty="0" smtClean="0"/>
              <a:t>Fight </a:t>
            </a:r>
            <a:r>
              <a:rPr lang="en-GB" altLang="en-GB" sz="1100" i="1" dirty="0"/>
              <a:t>for truth: History and </a:t>
            </a:r>
            <a:r>
              <a:rPr lang="en-GB" altLang="en-GB" sz="1100" i="1" dirty="0" smtClean="0"/>
              <a:t>Politics</a:t>
            </a:r>
            <a:r>
              <a:rPr lang="en-GB" altLang="en-GB" sz="1100" dirty="0" smtClean="0"/>
              <a:t>, </a:t>
            </a:r>
            <a:r>
              <a:rPr lang="en-GB" altLang="en-GB" sz="1100" dirty="0"/>
              <a:t>(Warsaw: Capital Book , 2013)</a:t>
            </a:r>
          </a:p>
          <a:p>
            <a:r>
              <a:rPr lang="en-GB" altLang="en-GB" sz="1100" dirty="0" err="1" smtClean="0"/>
              <a:t>Zebrowski</a:t>
            </a:r>
            <a:r>
              <a:rPr lang="en-GB" altLang="en-GB" sz="1100" dirty="0" smtClean="0"/>
              <a:t> </a:t>
            </a:r>
            <a:r>
              <a:rPr lang="en-GB" altLang="en-GB" sz="1100" dirty="0"/>
              <a:t>L., </a:t>
            </a:r>
            <a:r>
              <a:rPr lang="en-GB" altLang="en-GB" sz="1100" i="1" dirty="0" smtClean="0"/>
              <a:t>Myths </a:t>
            </a:r>
            <a:r>
              <a:rPr lang="en-GB" altLang="en-GB" sz="1100" i="1" dirty="0"/>
              <a:t>against Poland: Polish, Jews, Communism </a:t>
            </a:r>
            <a:r>
              <a:rPr lang="en-GB" altLang="en-GB" sz="1100" i="1" dirty="0" smtClean="0"/>
              <a:t>1939-2012, </a:t>
            </a:r>
            <a:r>
              <a:rPr lang="en-GB" altLang="en-GB" sz="1100" dirty="0"/>
              <a:t>(Warsaw: Capital Book , 2013)</a:t>
            </a:r>
          </a:p>
          <a:p>
            <a:r>
              <a:rPr lang="en-GB" altLang="en-GB" sz="1100" dirty="0" err="1" smtClean="0"/>
              <a:t>Zebrowski</a:t>
            </a:r>
            <a:r>
              <a:rPr lang="en-GB" altLang="en-GB" sz="1100" dirty="0" smtClean="0"/>
              <a:t> </a:t>
            </a:r>
            <a:r>
              <a:rPr lang="en-GB" altLang="en-GB" sz="1100" dirty="0"/>
              <a:t>L., </a:t>
            </a:r>
            <a:r>
              <a:rPr lang="en-GB" altLang="en-GB" sz="1100" i="1" dirty="0" smtClean="0"/>
              <a:t>Red </a:t>
            </a:r>
            <a:r>
              <a:rPr lang="en-GB" altLang="en-GB" sz="1100" i="1" dirty="0"/>
              <a:t>Poison: Myths against Poland act </a:t>
            </a:r>
            <a:r>
              <a:rPr lang="en-GB" altLang="en-GB" sz="1100" i="1" dirty="0" smtClean="0"/>
              <a:t>II</a:t>
            </a:r>
            <a:r>
              <a:rPr lang="en-GB" altLang="en-GB" sz="1100" dirty="0" smtClean="0"/>
              <a:t>, </a:t>
            </a:r>
            <a:r>
              <a:rPr lang="en-GB" altLang="en-GB" sz="1100" dirty="0"/>
              <a:t>(Warsaw: Capital Book , 2015</a:t>
            </a:r>
            <a:r>
              <a:rPr lang="en-GB" altLang="en-GB" sz="1100" dirty="0" smtClean="0"/>
              <a:t>)</a:t>
            </a:r>
            <a:r>
              <a:rPr lang="en-GB" altLang="en-GB" sz="1100" dirty="0"/>
              <a:t> </a:t>
            </a:r>
          </a:p>
          <a:p>
            <a:pPr>
              <a:buNone/>
            </a:pPr>
            <a:endParaRPr lang="en-GB" altLang="en-GB"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592</TotalTime>
  <Words>1340</Words>
  <Application>Microsoft Office PowerPoint</Application>
  <PresentationFormat>On-screen Show (4:3)</PresentationFormat>
  <Paragraphs>65</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Marcin Gawlik The influence of post communists on independent Poland after 1989 AHSK 6002</vt:lpstr>
      <vt:lpstr>Aims </vt:lpstr>
      <vt:lpstr>Research Questions</vt:lpstr>
      <vt:lpstr>Reasons</vt:lpstr>
      <vt:lpstr>Genesis of Transformation</vt:lpstr>
      <vt:lpstr>The main part of the dissertation</vt:lpstr>
      <vt:lpstr>Mass Media</vt:lpstr>
      <vt:lpstr>Secret Service</vt:lpstr>
      <vt:lpstr>Politics</vt:lpstr>
      <vt:lpstr>Economy/Bussiness</vt:lpstr>
      <vt:lpstr>Justice System</vt:lpstr>
      <vt:lpstr>Conclusion</vt:lpstr>
      <vt:lpstr>Bibliography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marcin</dc:creator>
  <cp:lastModifiedBy>marcin</cp:lastModifiedBy>
  <cp:revision>63</cp:revision>
  <dcterms:created xsi:type="dcterms:W3CDTF">2018-01-15T19:48:41Z</dcterms:created>
  <dcterms:modified xsi:type="dcterms:W3CDTF">2018-01-16T07:05:15Z</dcterms:modified>
</cp:coreProperties>
</file>