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89" r:id="rId23"/>
    <p:sldId id="278" r:id="rId24"/>
    <p:sldId id="279" r:id="rId25"/>
    <p:sldId id="280" r:id="rId26"/>
    <p:sldId id="281" r:id="rId27"/>
    <p:sldId id="282" r:id="rId28"/>
    <p:sldId id="283" r:id="rId29"/>
    <p:sldId id="284" r:id="rId30"/>
    <p:sldId id="285" r:id="rId31"/>
    <p:sldId id="287" r:id="rId32"/>
    <p:sldId id="288" r:id="rId33"/>
    <p:sldId id="28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40" autoAdjust="0"/>
    <p:restoredTop sz="94660"/>
  </p:normalViewPr>
  <p:slideViewPr>
    <p:cSldViewPr snapToGrid="0">
      <p:cViewPr varScale="1">
        <p:scale>
          <a:sx n="90" d="100"/>
          <a:sy n="90" d="100"/>
        </p:scale>
        <p:origin x="72" y="63"/>
      </p:cViewPr>
      <p:guideLst/>
    </p:cSldViewPr>
  </p:slideViewPr>
  <p:notesTextViewPr>
    <p:cViewPr>
      <p:scale>
        <a:sx n="1" d="1"/>
        <a:sy n="1" d="1"/>
      </p:scale>
      <p:origin x="0" y="0"/>
    </p:cViewPr>
  </p:notesTextViewPr>
  <p:notesViewPr>
    <p:cSldViewPr snapToGrid="0">
      <p:cViewPr varScale="1">
        <p:scale>
          <a:sx n="68" d="100"/>
          <a:sy n="68" d="100"/>
        </p:scale>
        <p:origin x="2592" y="5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1B0776-B8FD-4624-B95A-3FDBBE528CA5}" type="datetimeFigureOut">
              <a:rPr lang="en-GB" smtClean="0"/>
              <a:t>08/11/2017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CC8C07-3F3D-4D92-BD96-7ACBA6EAA575}" type="slidenum">
              <a:rPr lang="en-GB" smtClean="0"/>
              <a:t>‹#›</a:t>
            </a:fld>
            <a:endParaRPr lang="en-GB"/>
          </a:p>
        </p:txBody>
      </p:sp>
    </p:spTree>
    <p:extLst>
      <p:ext uri="{BB962C8B-B14F-4D97-AF65-F5344CB8AC3E}">
        <p14:creationId xmlns:p14="http://schemas.microsoft.com/office/powerpoint/2010/main" val="4075406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cynnalcymru.com/futuregenerations-about"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3B4B262A-DD09-4207-8E92-805FFA00687F}" type="slidenum">
              <a:rPr lang="en-GB" altLang="en-US" smtClean="0">
                <a:solidFill>
                  <a:prstClr val="black"/>
                </a:solidFill>
              </a:rPr>
              <a:pPr eaLnBrk="1" hangingPunct="1">
                <a:spcBef>
                  <a:spcPct val="0"/>
                </a:spcBef>
              </a:pPr>
              <a:t>1</a:t>
            </a:fld>
            <a:endParaRPr lang="en-GB" altLang="en-US" smtClean="0">
              <a:solidFill>
                <a:prstClr val="black"/>
              </a:solidFill>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latin typeface="Arial" pitchFamily="34" charset="0"/>
              <a:cs typeface="Arial" pitchFamily="34" charset="0"/>
            </a:endParaRPr>
          </a:p>
        </p:txBody>
      </p:sp>
    </p:spTree>
    <p:extLst>
      <p:ext uri="{BB962C8B-B14F-4D97-AF65-F5344CB8AC3E}">
        <p14:creationId xmlns:p14="http://schemas.microsoft.com/office/powerpoint/2010/main" val="837356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26DAA9E6-2378-4BEE-9D6F-6F163CD81149}" type="slidenum">
              <a:rPr lang="en-GB" altLang="en-US" smtClean="0">
                <a:solidFill>
                  <a:prstClr val="black"/>
                </a:solidFill>
              </a:rPr>
              <a:pPr eaLnBrk="1" hangingPunct="1">
                <a:spcBef>
                  <a:spcPct val="0"/>
                </a:spcBef>
              </a:pPr>
              <a:t>2</a:t>
            </a:fld>
            <a:endParaRPr lang="en-GB" altLang="en-US" smtClean="0">
              <a:solidFill>
                <a:prstClr val="black"/>
              </a:solidFill>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itchFamily="34" charset="0"/>
                <a:cs typeface="Arial" pitchFamily="34" charset="0"/>
              </a:rPr>
              <a:t>Does early years theory link to the ideals of ESDGC?</a:t>
            </a:r>
          </a:p>
        </p:txBody>
      </p:sp>
    </p:spTree>
    <p:extLst>
      <p:ext uri="{BB962C8B-B14F-4D97-AF65-F5344CB8AC3E}">
        <p14:creationId xmlns:p14="http://schemas.microsoft.com/office/powerpoint/2010/main" val="555828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AA33D892-A38E-4609-8DC5-136276DB46EF}" type="slidenum">
              <a:rPr lang="en-GB" altLang="en-US" smtClean="0">
                <a:solidFill>
                  <a:prstClr val="black"/>
                </a:solidFill>
              </a:rPr>
              <a:pPr eaLnBrk="1" hangingPunct="1">
                <a:spcBef>
                  <a:spcPct val="0"/>
                </a:spcBef>
              </a:pPr>
              <a:t>3</a:t>
            </a:fld>
            <a:endParaRPr lang="en-GB" altLang="en-US" smtClean="0">
              <a:solidFill>
                <a:prstClr val="black"/>
              </a:solidFill>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latin typeface="Arial" pitchFamily="34" charset="0"/>
                <a:cs typeface="Arial" pitchFamily="34" charset="0"/>
              </a:rPr>
              <a:t>Give backdrop of ESDGC policy in Wales. Welsh Government  decided to put Sustainable Development at heart of its work- an overarching principle across Government . This moved forward in  Future Generations Bill</a:t>
            </a:r>
          </a:p>
          <a:p>
            <a:pPr eaLnBrk="1" hangingPunct="1"/>
            <a:r>
              <a:rPr lang="en-GB" altLang="en-US" dirty="0" smtClean="0">
                <a:latin typeface="Arial" pitchFamily="34" charset="0"/>
                <a:cs typeface="Arial" pitchFamily="34" charset="0"/>
                <a:hlinkClick r:id="rId3"/>
              </a:rPr>
              <a:t>http://www.cynnalcymru.com/futuregenerations-about</a:t>
            </a:r>
            <a:endParaRPr lang="en-GB" altLang="en-US" dirty="0" smtClean="0">
              <a:latin typeface="Arial" pitchFamily="34" charset="0"/>
              <a:cs typeface="Arial" pitchFamily="34" charset="0"/>
            </a:endParaRPr>
          </a:p>
          <a:p>
            <a:pPr eaLnBrk="1" hangingPunct="1"/>
            <a:endParaRPr lang="en-GB" altLang="en-US" dirty="0" smtClean="0">
              <a:latin typeface="Arial" pitchFamily="34" charset="0"/>
              <a:cs typeface="Arial" pitchFamily="34" charset="0"/>
            </a:endParaRPr>
          </a:p>
          <a:p>
            <a:pPr eaLnBrk="1" hangingPunct="1"/>
            <a:r>
              <a:rPr lang="en-GB" altLang="en-US" dirty="0" smtClean="0">
                <a:latin typeface="Arial" pitchFamily="34" charset="0"/>
                <a:cs typeface="Arial" pitchFamily="34" charset="0"/>
              </a:rPr>
              <a:t>Brought ESD and GC elements together – reflecting the interconnectedness of environment, economy and society and the fact that similar in both concepts </a:t>
            </a:r>
          </a:p>
          <a:p>
            <a:pPr eaLnBrk="1" hangingPunct="1"/>
            <a:r>
              <a:rPr lang="en-GB" altLang="en-US" dirty="0" smtClean="0">
                <a:latin typeface="Arial" pitchFamily="34" charset="0"/>
                <a:cs typeface="Arial" pitchFamily="34" charset="0"/>
              </a:rPr>
              <a:t>Part of ESTYN criteria during inspection. Also avoided duplication.</a:t>
            </a:r>
          </a:p>
          <a:p>
            <a:pPr eaLnBrk="1" hangingPunct="1"/>
            <a:r>
              <a:rPr lang="en-GB" altLang="en-US" dirty="0" smtClean="0">
                <a:latin typeface="Arial" pitchFamily="34" charset="0"/>
                <a:cs typeface="Arial" pitchFamily="34" charset="0"/>
              </a:rPr>
              <a:t>Useful guidance documents prepared highlighting good practice and how to include an embed ESDGC</a:t>
            </a:r>
          </a:p>
          <a:p>
            <a:pPr eaLnBrk="1" hangingPunct="1"/>
            <a:endParaRPr lang="en-GB" altLang="en-US" dirty="0" smtClean="0">
              <a:latin typeface="Arial" pitchFamily="34" charset="0"/>
              <a:cs typeface="Arial" pitchFamily="34" charset="0"/>
            </a:endParaRPr>
          </a:p>
          <a:p>
            <a:pPr eaLnBrk="1" hangingPunct="1"/>
            <a:r>
              <a:rPr lang="en-GB" altLang="en-US" dirty="0" smtClean="0">
                <a:latin typeface="Arial" pitchFamily="34" charset="0"/>
                <a:cs typeface="Arial" pitchFamily="34" charset="0"/>
              </a:rPr>
              <a:t>Initial </a:t>
            </a:r>
            <a:r>
              <a:rPr lang="en-GB" altLang="en-US" dirty="0" err="1" smtClean="0">
                <a:latin typeface="Arial" pitchFamily="34" charset="0"/>
                <a:cs typeface="Arial" pitchFamily="34" charset="0"/>
              </a:rPr>
              <a:t>Estyn</a:t>
            </a:r>
            <a:r>
              <a:rPr lang="en-GB" altLang="en-US" dirty="0" smtClean="0">
                <a:latin typeface="Arial" pitchFamily="34" charset="0"/>
                <a:cs typeface="Arial" pitchFamily="34" charset="0"/>
              </a:rPr>
              <a:t> 2006 Baseline study noted environmental issues happening better than Global citizenship</a:t>
            </a:r>
          </a:p>
          <a:p>
            <a:pPr eaLnBrk="1" hangingPunct="1"/>
            <a:r>
              <a:rPr lang="en-GB" altLang="en-US" dirty="0" smtClean="0">
                <a:latin typeface="Arial" pitchFamily="34" charset="0"/>
                <a:cs typeface="Arial" pitchFamily="34" charset="0"/>
              </a:rPr>
              <a:t>Primary better than secondary _ Why? Less specialising into subjects?</a:t>
            </a:r>
          </a:p>
          <a:p>
            <a:pPr eaLnBrk="1" hangingPunct="1"/>
            <a:r>
              <a:rPr lang="en-GB" altLang="en-US" dirty="0" smtClean="0">
                <a:latin typeface="Arial" pitchFamily="34" charset="0"/>
                <a:cs typeface="Arial" pitchFamily="34" charset="0"/>
              </a:rPr>
              <a:t>Bell rings in secondary off to a new class and teacher? </a:t>
            </a:r>
          </a:p>
          <a:p>
            <a:endParaRPr lang="en-GB" altLang="en-US" dirty="0" smtClean="0">
              <a:latin typeface="Arial" pitchFamily="34" charset="0"/>
              <a:cs typeface="Arial" pitchFamily="34" charset="0"/>
            </a:endParaRPr>
          </a:p>
          <a:p>
            <a:r>
              <a:rPr lang="en-GB" altLang="en-US" dirty="0" smtClean="0">
                <a:latin typeface="Arial" pitchFamily="34" charset="0"/>
                <a:cs typeface="Arial" pitchFamily="34" charset="0"/>
              </a:rPr>
              <a:t>ESTYN (2014) ESDGC </a:t>
            </a:r>
            <a:r>
              <a:rPr lang="en-US" altLang="en-US" dirty="0" smtClean="0">
                <a:latin typeface="Arial" pitchFamily="34" charset="0"/>
                <a:cs typeface="Arial" pitchFamily="34" charset="0"/>
              </a:rPr>
              <a:t> Progress in education for sustainable  </a:t>
            </a:r>
            <a:r>
              <a:rPr lang="en-GB" altLang="en-US" dirty="0" smtClean="0">
                <a:latin typeface="Arial" pitchFamily="34" charset="0"/>
                <a:cs typeface="Arial" pitchFamily="34" charset="0"/>
              </a:rPr>
              <a:t>development and global citizenship. Cardiff: </a:t>
            </a:r>
            <a:r>
              <a:rPr lang="en-GB" altLang="en-US" dirty="0" err="1" smtClean="0">
                <a:latin typeface="Arial" pitchFamily="34" charset="0"/>
                <a:cs typeface="Arial" pitchFamily="34" charset="0"/>
              </a:rPr>
              <a:t>Estyn</a:t>
            </a:r>
            <a:r>
              <a:rPr lang="en-GB" altLang="en-US" dirty="0" smtClean="0">
                <a:latin typeface="Arial" pitchFamily="34" charset="0"/>
                <a:cs typeface="Arial" pitchFamily="34" charset="0"/>
              </a:rPr>
              <a:t>: Crown Copyright.</a:t>
            </a:r>
          </a:p>
          <a:p>
            <a:r>
              <a:rPr lang="en-GB" altLang="en-US" b="1" dirty="0" smtClean="0">
                <a:latin typeface="Arial" pitchFamily="34" charset="0"/>
                <a:cs typeface="Arial" pitchFamily="34" charset="0"/>
              </a:rPr>
              <a:t>June 2014 </a:t>
            </a:r>
            <a:endParaRPr lang="en-GB" altLang="en-US" dirty="0" smtClean="0">
              <a:latin typeface="Arial" pitchFamily="34" charset="0"/>
              <a:cs typeface="Arial" pitchFamily="34" charset="0"/>
            </a:endParaRPr>
          </a:p>
          <a:p>
            <a:pPr eaLnBrk="1" hangingPunct="1"/>
            <a:r>
              <a:rPr lang="en-GB" altLang="en-US" dirty="0" smtClean="0">
                <a:latin typeface="Arial" pitchFamily="34" charset="0"/>
                <a:cs typeface="Arial" pitchFamily="34" charset="0"/>
              </a:rPr>
              <a:t>Noted improvement but still practitioners may need support for some misconceptions and confidence</a:t>
            </a:r>
          </a:p>
        </p:txBody>
      </p:sp>
    </p:spTree>
    <p:extLst>
      <p:ext uri="{BB962C8B-B14F-4D97-AF65-F5344CB8AC3E}">
        <p14:creationId xmlns:p14="http://schemas.microsoft.com/office/powerpoint/2010/main" val="2839279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cs typeface="Arial" pitchFamily="34" charset="0"/>
              </a:rPr>
              <a:t>Website where WG places relevant documents.</a:t>
            </a:r>
          </a:p>
          <a:p>
            <a:r>
              <a:rPr lang="en-GB" altLang="en-US" smtClean="0">
                <a:latin typeface="Arial" pitchFamily="34" charset="0"/>
                <a:cs typeface="Arial" pitchFamily="34" charset="0"/>
              </a:rPr>
              <a:t>Also on Moodle</a:t>
            </a: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72DE0EED-B324-4AA5-98C3-EA16F58E7DFC}" type="slidenum">
              <a:rPr lang="en-GB" altLang="en-US" smtClean="0">
                <a:solidFill>
                  <a:prstClr val="black"/>
                </a:solidFill>
              </a:rPr>
              <a:pPr eaLnBrk="1" hangingPunct="1">
                <a:spcBef>
                  <a:spcPct val="0"/>
                </a:spcBef>
              </a:pPr>
              <a:t>4</a:t>
            </a:fld>
            <a:endParaRPr lang="en-GB" altLang="en-US" smtClean="0">
              <a:solidFill>
                <a:prstClr val="black"/>
              </a:solidFill>
            </a:endParaRPr>
          </a:p>
        </p:txBody>
      </p:sp>
    </p:spTree>
    <p:extLst>
      <p:ext uri="{BB962C8B-B14F-4D97-AF65-F5344CB8AC3E}">
        <p14:creationId xmlns:p14="http://schemas.microsoft.com/office/powerpoint/2010/main" val="2009531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7807E12D-8519-45DB-88B5-9CA7193AB562}" type="slidenum">
              <a:rPr lang="en-GB" altLang="en-US" smtClean="0">
                <a:solidFill>
                  <a:prstClr val="black"/>
                </a:solidFill>
              </a:rPr>
              <a:pPr eaLnBrk="1" hangingPunct="1">
                <a:spcBef>
                  <a:spcPct val="0"/>
                </a:spcBef>
              </a:pPr>
              <a:t>5</a:t>
            </a:fld>
            <a:endParaRPr lang="en-GB" altLang="en-US" smtClean="0">
              <a:solidFill>
                <a:prstClr val="black"/>
              </a:solidFill>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itchFamily="34" charset="0"/>
                <a:cs typeface="Arial" pitchFamily="34" charset="0"/>
              </a:rPr>
              <a:t>Close links to the principles of theory highlighted last week</a:t>
            </a:r>
          </a:p>
        </p:txBody>
      </p:sp>
    </p:spTree>
    <p:extLst>
      <p:ext uri="{BB962C8B-B14F-4D97-AF65-F5344CB8AC3E}">
        <p14:creationId xmlns:p14="http://schemas.microsoft.com/office/powerpoint/2010/main" val="608149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2CE332DE-D334-41FD-9D98-0535485B16EE}" type="slidenum">
              <a:rPr lang="en-GB" altLang="en-US" smtClean="0">
                <a:solidFill>
                  <a:prstClr val="black"/>
                </a:solidFill>
              </a:rPr>
              <a:pPr eaLnBrk="1" hangingPunct="1">
                <a:spcBef>
                  <a:spcPct val="0"/>
                </a:spcBef>
              </a:pPr>
              <a:t>6</a:t>
            </a:fld>
            <a:endParaRPr lang="en-GB" altLang="en-US" smtClean="0">
              <a:solidFill>
                <a:prstClr val="black"/>
              </a:solidFill>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xfrm>
            <a:off x="836613" y="43561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itchFamily="34" charset="0"/>
                <a:cs typeface="Arial" pitchFamily="34" charset="0"/>
              </a:rPr>
              <a:t>Discuss common areas link to theory such as Sterling and Julia Davis</a:t>
            </a:r>
          </a:p>
          <a:p>
            <a:pPr eaLnBrk="1" hangingPunct="1"/>
            <a:r>
              <a:rPr lang="en-GB" altLang="en-US" smtClean="0">
                <a:latin typeface="Arial" pitchFamily="34" charset="0"/>
                <a:cs typeface="Arial" pitchFamily="34" charset="0"/>
              </a:rPr>
              <a:t>Champions strong leadership</a:t>
            </a:r>
          </a:p>
          <a:p>
            <a:pPr eaLnBrk="1" hangingPunct="1"/>
            <a:r>
              <a:rPr lang="en-GB" altLang="en-US" smtClean="0">
                <a:latin typeface="Arial" pitchFamily="34" charset="0"/>
                <a:cs typeface="Arial" pitchFamily="34" charset="0"/>
              </a:rPr>
              <a:t>Community participation</a:t>
            </a:r>
          </a:p>
          <a:p>
            <a:pPr eaLnBrk="1" hangingPunct="1"/>
            <a:r>
              <a:rPr lang="en-GB" altLang="en-US" smtClean="0">
                <a:latin typeface="Arial" pitchFamily="34" charset="0"/>
                <a:cs typeface="Arial" pitchFamily="34" charset="0"/>
              </a:rPr>
              <a:t>Partnerships for example Forest School, BTCV Amnesty, Oxfam etc.</a:t>
            </a:r>
          </a:p>
          <a:p>
            <a:pPr eaLnBrk="1" hangingPunct="1"/>
            <a:r>
              <a:rPr lang="en-GB" altLang="en-US" smtClean="0">
                <a:latin typeface="Arial" pitchFamily="34" charset="0"/>
                <a:cs typeface="Arial" pitchFamily="34" charset="0"/>
              </a:rPr>
              <a:t>Active learning </a:t>
            </a:r>
          </a:p>
          <a:p>
            <a:pPr eaLnBrk="1" hangingPunct="1"/>
            <a:r>
              <a:rPr lang="en-GB" altLang="en-US" smtClean="0">
                <a:latin typeface="Arial" pitchFamily="34" charset="0"/>
                <a:cs typeface="Arial" pitchFamily="34" charset="0"/>
              </a:rPr>
              <a:t>Reflection</a:t>
            </a:r>
          </a:p>
          <a:p>
            <a:pPr eaLnBrk="1" hangingPunct="1"/>
            <a:r>
              <a:rPr lang="en-GB" altLang="en-US" smtClean="0">
                <a:latin typeface="Arial" pitchFamily="34" charset="0"/>
                <a:cs typeface="Arial" pitchFamily="34" charset="0"/>
              </a:rPr>
              <a:t>Child led</a:t>
            </a:r>
          </a:p>
          <a:p>
            <a:pPr eaLnBrk="1" hangingPunct="1"/>
            <a:r>
              <a:rPr lang="en-GB" altLang="en-US" smtClean="0">
                <a:latin typeface="Arial" pitchFamily="34" charset="0"/>
                <a:cs typeface="Arial" pitchFamily="34" charset="0"/>
              </a:rPr>
              <a:t>Whole school approach. Must be seen to be sustainable as well as being part of the  ‘formal curriculum’</a:t>
            </a:r>
          </a:p>
          <a:p>
            <a:pPr eaLnBrk="1" hangingPunct="1"/>
            <a:r>
              <a:rPr lang="en-GB" altLang="en-US" smtClean="0">
                <a:latin typeface="Arial" pitchFamily="34" charset="0"/>
                <a:cs typeface="Arial" pitchFamily="34" charset="0"/>
              </a:rPr>
              <a:t>Cross curricular</a:t>
            </a:r>
          </a:p>
          <a:p>
            <a:pPr eaLnBrk="1" hangingPunct="1"/>
            <a:r>
              <a:rPr lang="en-GB" altLang="en-US" smtClean="0">
                <a:latin typeface="Arial" pitchFamily="34" charset="0"/>
                <a:cs typeface="Arial" pitchFamily="34" charset="0"/>
              </a:rPr>
              <a:t>Interdisciplinary </a:t>
            </a:r>
          </a:p>
          <a:p>
            <a:pPr eaLnBrk="1" hangingPunct="1"/>
            <a:r>
              <a:rPr lang="en-GB" altLang="en-US" smtClean="0">
                <a:latin typeface="Arial" pitchFamily="34" charset="0"/>
                <a:cs typeface="Arial" pitchFamily="34" charset="0"/>
              </a:rPr>
              <a:t>Research and Monitoring essential to ensure joined up approach</a:t>
            </a:r>
          </a:p>
          <a:p>
            <a:pPr eaLnBrk="1" hangingPunct="1"/>
            <a:r>
              <a:rPr lang="en-GB" altLang="en-US" smtClean="0">
                <a:latin typeface="Arial" pitchFamily="34" charset="0"/>
                <a:cs typeface="Arial" pitchFamily="34" charset="0"/>
              </a:rPr>
              <a:t>Link to Ecoschool</a:t>
            </a:r>
          </a:p>
          <a:p>
            <a:pPr eaLnBrk="1" hangingPunct="1"/>
            <a:r>
              <a:rPr lang="en-GB" altLang="en-US" smtClean="0">
                <a:latin typeface="Arial" pitchFamily="34" charset="0"/>
                <a:cs typeface="Arial" pitchFamily="34" charset="0"/>
              </a:rPr>
              <a:t>Healthy School programmes</a:t>
            </a:r>
          </a:p>
          <a:p>
            <a:pPr eaLnBrk="1" hangingPunct="1"/>
            <a:r>
              <a:rPr lang="en-GB" altLang="en-US" smtClean="0">
                <a:latin typeface="Arial" pitchFamily="34" charset="0"/>
                <a:cs typeface="Arial" pitchFamily="34" charset="0"/>
              </a:rPr>
              <a:t>Fair Trade</a:t>
            </a:r>
          </a:p>
          <a:p>
            <a:pPr eaLnBrk="1" hangingPunct="1"/>
            <a:r>
              <a:rPr lang="en-GB" altLang="en-US" smtClean="0">
                <a:latin typeface="Arial" pitchFamily="34" charset="0"/>
                <a:cs typeface="Arial" pitchFamily="34" charset="0"/>
              </a:rPr>
              <a:t>Need to all interact </a:t>
            </a:r>
          </a:p>
          <a:p>
            <a:pPr eaLnBrk="1" hangingPunct="1"/>
            <a:r>
              <a:rPr lang="en-GB" altLang="en-US" smtClean="0">
                <a:latin typeface="Arial" pitchFamily="34" charset="0"/>
                <a:cs typeface="Arial" pitchFamily="34" charset="0"/>
              </a:rPr>
              <a:t>2014 Estyn report suggest that often awards such as Healthy schools, Fair Trade schools become ‘bitty’ and not enough cross links to holistic approach to ESDGC made. </a:t>
            </a:r>
          </a:p>
          <a:p>
            <a:pPr eaLnBrk="1" hangingPunct="1"/>
            <a:endParaRPr lang="en-GB" altLang="en-US" smtClean="0">
              <a:latin typeface="Arial" pitchFamily="34" charset="0"/>
              <a:cs typeface="Arial" pitchFamily="34" charset="0"/>
            </a:endParaRPr>
          </a:p>
        </p:txBody>
      </p:sp>
    </p:spTree>
    <p:extLst>
      <p:ext uri="{BB962C8B-B14F-4D97-AF65-F5344CB8AC3E}">
        <p14:creationId xmlns:p14="http://schemas.microsoft.com/office/powerpoint/2010/main" val="3930439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E73EC7AF-B483-439E-BCAB-620A43935245}" type="slidenum">
              <a:rPr lang="en-GB" altLang="en-US" smtClean="0">
                <a:solidFill>
                  <a:prstClr val="black"/>
                </a:solidFill>
              </a:rPr>
              <a:pPr eaLnBrk="1" hangingPunct="1">
                <a:spcBef>
                  <a:spcPct val="0"/>
                </a:spcBef>
              </a:pPr>
              <a:t>7</a:t>
            </a:fld>
            <a:endParaRPr lang="en-GB" altLang="en-US" smtClean="0">
              <a:solidFill>
                <a:prstClr val="black"/>
              </a:solidFill>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GB" altLang="en-US" sz="900" smtClean="0">
                <a:latin typeface="Arial" pitchFamily="34" charset="0"/>
                <a:cs typeface="Arial" pitchFamily="34" charset="0"/>
              </a:rPr>
              <a:t>These have close links to UNESCO themes, so again link to International agenda is strong. </a:t>
            </a:r>
          </a:p>
          <a:p>
            <a:pPr eaLnBrk="1" hangingPunct="1">
              <a:lnSpc>
                <a:spcPct val="80000"/>
              </a:lnSpc>
            </a:pPr>
            <a:r>
              <a:rPr lang="en-GB" altLang="en-US" sz="900" smtClean="0">
                <a:latin typeface="Arial" pitchFamily="34" charset="0"/>
                <a:cs typeface="Arial" pitchFamily="34" charset="0"/>
              </a:rPr>
              <a:t>Hand-out shows nature of interconnection between themes</a:t>
            </a:r>
          </a:p>
          <a:p>
            <a:pPr eaLnBrk="1" hangingPunct="1">
              <a:lnSpc>
                <a:spcPct val="80000"/>
              </a:lnSpc>
            </a:pPr>
            <a:r>
              <a:rPr lang="en-GB" altLang="en-US" sz="900" smtClean="0">
                <a:latin typeface="Arial" pitchFamily="34" charset="0"/>
                <a:cs typeface="Arial" pitchFamily="34" charset="0"/>
              </a:rPr>
              <a:t>ESDDGC changed from 9 concepts to 7 themes suggestion easier to deliver?</a:t>
            </a:r>
          </a:p>
          <a:p>
            <a:pPr eaLnBrk="1" hangingPunct="1">
              <a:lnSpc>
                <a:spcPct val="80000"/>
              </a:lnSpc>
            </a:pPr>
            <a:r>
              <a:rPr lang="en-GB" altLang="en-US" sz="900" smtClean="0">
                <a:latin typeface="Arial" pitchFamily="34" charset="0"/>
                <a:cs typeface="Arial" pitchFamily="34" charset="0"/>
              </a:rPr>
              <a:t>Original in ACCAC document 2002 were:</a:t>
            </a:r>
          </a:p>
          <a:p>
            <a:pPr eaLnBrk="1" hangingPunct="1">
              <a:lnSpc>
                <a:spcPct val="80000"/>
              </a:lnSpc>
            </a:pPr>
            <a:r>
              <a:rPr lang="en-GB" altLang="en-US" sz="900" b="1" smtClean="0">
                <a:latin typeface="Arial" pitchFamily="34" charset="0"/>
                <a:cs typeface="Arial" pitchFamily="34" charset="0"/>
              </a:rPr>
              <a:t>Interdependence</a:t>
            </a:r>
            <a:r>
              <a:rPr lang="en-GB" altLang="en-US" sz="900" smtClean="0">
                <a:latin typeface="Arial" pitchFamily="34" charset="0"/>
                <a:cs typeface="Arial" pitchFamily="34" charset="0"/>
              </a:rPr>
              <a:t> </a:t>
            </a:r>
            <a:br>
              <a:rPr lang="en-GB" altLang="en-US" sz="900" smtClean="0">
                <a:latin typeface="Arial" pitchFamily="34" charset="0"/>
                <a:cs typeface="Arial" pitchFamily="34" charset="0"/>
              </a:rPr>
            </a:br>
            <a:r>
              <a:rPr lang="en-GB" altLang="en-US" sz="900" smtClean="0">
                <a:latin typeface="Arial" pitchFamily="34" charset="0"/>
                <a:cs typeface="Arial" pitchFamily="34" charset="0"/>
              </a:rPr>
              <a:t>understanding how people, the environment and the economy are inextricably linked at all levels from local to global </a:t>
            </a:r>
          </a:p>
          <a:p>
            <a:pPr eaLnBrk="1" hangingPunct="1">
              <a:lnSpc>
                <a:spcPct val="80000"/>
              </a:lnSpc>
            </a:pPr>
            <a:r>
              <a:rPr lang="en-GB" altLang="en-US" sz="900" b="1" smtClean="0">
                <a:latin typeface="Arial" pitchFamily="34" charset="0"/>
                <a:cs typeface="Arial" pitchFamily="34" charset="0"/>
              </a:rPr>
              <a:t>Citizenship and stewardship</a:t>
            </a:r>
            <a:br>
              <a:rPr lang="en-GB" altLang="en-US" sz="900" b="1" smtClean="0">
                <a:latin typeface="Arial" pitchFamily="34" charset="0"/>
                <a:cs typeface="Arial" pitchFamily="34" charset="0"/>
              </a:rPr>
            </a:br>
            <a:r>
              <a:rPr lang="en-GB" altLang="en-US" sz="900" smtClean="0">
                <a:latin typeface="Arial" pitchFamily="34" charset="0"/>
                <a:cs typeface="Arial" pitchFamily="34" charset="0"/>
              </a:rPr>
              <a:t>recognising the importance of taking individual responsibility and action to make the world a better place </a:t>
            </a:r>
          </a:p>
          <a:p>
            <a:pPr eaLnBrk="1" hangingPunct="1">
              <a:lnSpc>
                <a:spcPct val="80000"/>
              </a:lnSpc>
            </a:pPr>
            <a:r>
              <a:rPr lang="en-GB" altLang="en-US" sz="900" b="1" smtClean="0">
                <a:latin typeface="Arial" pitchFamily="34" charset="0"/>
                <a:cs typeface="Arial" pitchFamily="34" charset="0"/>
              </a:rPr>
              <a:t>Needs and rights</a:t>
            </a:r>
            <a:br>
              <a:rPr lang="en-GB" altLang="en-US" sz="900" b="1" smtClean="0">
                <a:latin typeface="Arial" pitchFamily="34" charset="0"/>
                <a:cs typeface="Arial" pitchFamily="34" charset="0"/>
              </a:rPr>
            </a:br>
            <a:r>
              <a:rPr lang="en-GB" altLang="en-US" sz="900" smtClean="0">
                <a:latin typeface="Arial" pitchFamily="34" charset="0"/>
                <a:cs typeface="Arial" pitchFamily="34" charset="0"/>
              </a:rPr>
              <a:t>understanding our own basic needs and about human rights and the implications for the needs of future generations of actions taken today </a:t>
            </a:r>
          </a:p>
          <a:p>
            <a:pPr eaLnBrk="1" hangingPunct="1">
              <a:lnSpc>
                <a:spcPct val="80000"/>
              </a:lnSpc>
            </a:pPr>
            <a:r>
              <a:rPr lang="en-GB" altLang="en-US" sz="900" b="1" smtClean="0">
                <a:latin typeface="Arial" pitchFamily="34" charset="0"/>
                <a:cs typeface="Arial" pitchFamily="34" charset="0"/>
              </a:rPr>
              <a:t>Diversity</a:t>
            </a:r>
            <a:r>
              <a:rPr lang="en-GB" altLang="en-US" sz="900" smtClean="0">
                <a:latin typeface="Arial" pitchFamily="34" charset="0"/>
                <a:cs typeface="Arial" pitchFamily="34" charset="0"/>
              </a:rPr>
              <a:t> </a:t>
            </a:r>
            <a:br>
              <a:rPr lang="en-GB" altLang="en-US" sz="900" smtClean="0">
                <a:latin typeface="Arial" pitchFamily="34" charset="0"/>
                <a:cs typeface="Arial" pitchFamily="34" charset="0"/>
              </a:rPr>
            </a:br>
            <a:r>
              <a:rPr lang="en-GB" altLang="en-US" sz="900" smtClean="0">
                <a:latin typeface="Arial" pitchFamily="34" charset="0"/>
                <a:cs typeface="Arial" pitchFamily="34" charset="0"/>
              </a:rPr>
              <a:t>understanding, respecting and valuing both human diversity – cultural, social and economic – and biodiversity </a:t>
            </a:r>
          </a:p>
          <a:p>
            <a:pPr eaLnBrk="1" hangingPunct="1">
              <a:lnSpc>
                <a:spcPct val="80000"/>
              </a:lnSpc>
            </a:pPr>
            <a:r>
              <a:rPr lang="en-GB" altLang="en-US" sz="900" b="1" smtClean="0">
                <a:latin typeface="Arial" pitchFamily="34" charset="0"/>
                <a:cs typeface="Arial" pitchFamily="34" charset="0"/>
              </a:rPr>
              <a:t>Sustainable change</a:t>
            </a:r>
            <a:r>
              <a:rPr lang="en-GB" altLang="en-US" sz="900" smtClean="0">
                <a:latin typeface="Arial" pitchFamily="34" charset="0"/>
                <a:cs typeface="Arial" pitchFamily="34" charset="0"/>
              </a:rPr>
              <a:t> </a:t>
            </a:r>
            <a:br>
              <a:rPr lang="en-GB" altLang="en-US" sz="900" smtClean="0">
                <a:latin typeface="Arial" pitchFamily="34" charset="0"/>
                <a:cs typeface="Arial" pitchFamily="34" charset="0"/>
              </a:rPr>
            </a:br>
            <a:r>
              <a:rPr lang="en-GB" altLang="en-US" sz="900" smtClean="0">
                <a:latin typeface="Arial" pitchFamily="34" charset="0"/>
                <a:cs typeface="Arial" pitchFamily="34" charset="0"/>
              </a:rPr>
              <a:t>understanding that resources are finite and that this has implications for people’s lifestyles and for commerce and industry </a:t>
            </a:r>
          </a:p>
          <a:p>
            <a:pPr eaLnBrk="1" hangingPunct="1">
              <a:lnSpc>
                <a:spcPct val="80000"/>
              </a:lnSpc>
            </a:pPr>
            <a:r>
              <a:rPr lang="en-GB" altLang="en-US" sz="900" b="1" smtClean="0">
                <a:latin typeface="Arial" pitchFamily="34" charset="0"/>
                <a:cs typeface="Arial" pitchFamily="34" charset="0"/>
              </a:rPr>
              <a:t>Quality of life</a:t>
            </a:r>
            <a:r>
              <a:rPr lang="en-GB" altLang="en-US" sz="900" smtClean="0">
                <a:latin typeface="Arial" pitchFamily="34" charset="0"/>
                <a:cs typeface="Arial" pitchFamily="34" charset="0"/>
              </a:rPr>
              <a:t> </a:t>
            </a:r>
            <a:br>
              <a:rPr lang="en-GB" altLang="en-US" sz="900" smtClean="0">
                <a:latin typeface="Arial" pitchFamily="34" charset="0"/>
                <a:cs typeface="Arial" pitchFamily="34" charset="0"/>
              </a:rPr>
            </a:br>
            <a:r>
              <a:rPr lang="en-GB" altLang="en-US" sz="900" smtClean="0">
                <a:latin typeface="Arial" pitchFamily="34" charset="0"/>
                <a:cs typeface="Arial" pitchFamily="34" charset="0"/>
              </a:rPr>
              <a:t>acknowledging that global equity and justice are essential elements of sustainability and that basic needs must be met universally </a:t>
            </a:r>
          </a:p>
          <a:p>
            <a:pPr eaLnBrk="1" hangingPunct="1">
              <a:lnSpc>
                <a:spcPct val="80000"/>
              </a:lnSpc>
            </a:pPr>
            <a:r>
              <a:rPr lang="en-GB" altLang="en-US" sz="900" b="1" smtClean="0">
                <a:latin typeface="Arial" pitchFamily="34" charset="0"/>
                <a:cs typeface="Arial" pitchFamily="34" charset="0"/>
              </a:rPr>
              <a:t>Uncertainty and precaution</a:t>
            </a:r>
            <a:r>
              <a:rPr lang="en-GB" altLang="en-US" sz="900" smtClean="0">
                <a:latin typeface="Arial" pitchFamily="34" charset="0"/>
                <a:cs typeface="Arial" pitchFamily="34" charset="0"/>
              </a:rPr>
              <a:t> </a:t>
            </a:r>
            <a:br>
              <a:rPr lang="en-GB" altLang="en-US" sz="900" smtClean="0">
                <a:latin typeface="Arial" pitchFamily="34" charset="0"/>
                <a:cs typeface="Arial" pitchFamily="34" charset="0"/>
              </a:rPr>
            </a:br>
            <a:r>
              <a:rPr lang="en-GB" altLang="en-US" sz="900" smtClean="0">
                <a:latin typeface="Arial" pitchFamily="34" charset="0"/>
                <a:cs typeface="Arial" pitchFamily="34" charset="0"/>
              </a:rPr>
              <a:t>acknowledging that there are a range of possible approaches to sustainability and global citizenship and that situations are constantly changing, indicating a need for flexibility and lifelong learning </a:t>
            </a:r>
          </a:p>
          <a:p>
            <a:pPr eaLnBrk="1" hangingPunct="1">
              <a:lnSpc>
                <a:spcPct val="80000"/>
              </a:lnSpc>
            </a:pPr>
            <a:r>
              <a:rPr lang="en-GB" altLang="en-US" sz="900" b="1" smtClean="0">
                <a:latin typeface="Arial" pitchFamily="34" charset="0"/>
                <a:cs typeface="Arial" pitchFamily="34" charset="0"/>
              </a:rPr>
              <a:t>Values and perceptions</a:t>
            </a:r>
            <a:r>
              <a:rPr lang="en-GB" altLang="en-US" sz="900" smtClean="0">
                <a:latin typeface="Arial" pitchFamily="34" charset="0"/>
                <a:cs typeface="Arial" pitchFamily="34" charset="0"/>
              </a:rPr>
              <a:t> </a:t>
            </a:r>
            <a:br>
              <a:rPr lang="en-GB" altLang="en-US" sz="900" smtClean="0">
                <a:latin typeface="Arial" pitchFamily="34" charset="0"/>
                <a:cs typeface="Arial" pitchFamily="34" charset="0"/>
              </a:rPr>
            </a:br>
            <a:r>
              <a:rPr lang="en-GB" altLang="en-US" sz="900" smtClean="0">
                <a:latin typeface="Arial" pitchFamily="34" charset="0"/>
                <a:cs typeface="Arial" pitchFamily="34" charset="0"/>
              </a:rPr>
              <a:t>developing a critical evaluation of images of and information about the less and more economically developed parts of the world and an appreciation of the effect these have on people’s attitudes and values </a:t>
            </a:r>
          </a:p>
          <a:p>
            <a:pPr eaLnBrk="1" hangingPunct="1">
              <a:lnSpc>
                <a:spcPct val="80000"/>
              </a:lnSpc>
            </a:pPr>
            <a:r>
              <a:rPr lang="en-GB" altLang="en-US" sz="900" b="1" smtClean="0">
                <a:latin typeface="Arial" pitchFamily="34" charset="0"/>
                <a:cs typeface="Arial" pitchFamily="34" charset="0"/>
              </a:rPr>
              <a:t>Conflict resolution</a:t>
            </a:r>
            <a:r>
              <a:rPr lang="en-GB" altLang="en-US" sz="900" smtClean="0">
                <a:latin typeface="Arial" pitchFamily="34" charset="0"/>
                <a:cs typeface="Arial" pitchFamily="34" charset="0"/>
              </a:rPr>
              <a:t> </a:t>
            </a:r>
            <a:br>
              <a:rPr lang="en-GB" altLang="en-US" sz="900" smtClean="0">
                <a:latin typeface="Arial" pitchFamily="34" charset="0"/>
                <a:cs typeface="Arial" pitchFamily="34" charset="0"/>
              </a:rPr>
            </a:br>
            <a:r>
              <a:rPr lang="en-GB" altLang="en-US" sz="900" smtClean="0">
                <a:latin typeface="Arial" pitchFamily="34" charset="0"/>
                <a:cs typeface="Arial" pitchFamily="34" charset="0"/>
              </a:rPr>
              <a:t>understanding how conflicts are a barrier to development and a risk to us all and why there is a need for their resolution and the promotion of harmony. </a:t>
            </a:r>
          </a:p>
          <a:p>
            <a:pPr eaLnBrk="1" hangingPunct="1">
              <a:lnSpc>
                <a:spcPct val="80000"/>
              </a:lnSpc>
            </a:pPr>
            <a:endParaRPr lang="en-GB" altLang="en-US" sz="900" smtClean="0">
              <a:latin typeface="Arial" pitchFamily="34" charset="0"/>
              <a:cs typeface="Arial" pitchFamily="34" charset="0"/>
            </a:endParaRPr>
          </a:p>
        </p:txBody>
      </p:sp>
    </p:spTree>
    <p:extLst>
      <p:ext uri="{BB962C8B-B14F-4D97-AF65-F5344CB8AC3E}">
        <p14:creationId xmlns:p14="http://schemas.microsoft.com/office/powerpoint/2010/main" val="216847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Arial" pitchFamily="34" charset="0"/>
                <a:cs typeface="Arial" pitchFamily="34" charset="0"/>
              </a:rPr>
              <a:t>Discuss ideas </a:t>
            </a:r>
          </a:p>
          <a:p>
            <a:r>
              <a:rPr lang="en-GB" altLang="en-US" dirty="0" smtClean="0">
                <a:latin typeface="Arial" pitchFamily="34" charset="0"/>
                <a:cs typeface="Arial" pitchFamily="34" charset="0"/>
              </a:rPr>
              <a:t>Can ESDGC and Foundation Phase happen together seamlessly </a:t>
            </a:r>
          </a:p>
          <a:p>
            <a:r>
              <a:rPr lang="en-GB" altLang="en-US" dirty="0" err="1" smtClean="0">
                <a:latin typeface="Arial" pitchFamily="34" charset="0"/>
                <a:cs typeface="Arial" pitchFamily="34" charset="0"/>
              </a:rPr>
              <a:t>Estyn</a:t>
            </a:r>
            <a:r>
              <a:rPr lang="en-GB" altLang="en-US" dirty="0" smtClean="0">
                <a:latin typeface="Arial" pitchFamily="34" charset="0"/>
                <a:cs typeface="Arial" pitchFamily="34" charset="0"/>
              </a:rPr>
              <a:t> 2014: 2 note</a:t>
            </a:r>
          </a:p>
          <a:p>
            <a:r>
              <a:rPr lang="en-US" altLang="en-US" dirty="0" smtClean="0">
                <a:latin typeface="Arial" pitchFamily="34" charset="0"/>
                <a:cs typeface="Arial" pitchFamily="34" charset="0"/>
              </a:rPr>
              <a:t>‘an ethos that can be embedded throughout schools, an attitude to be adopted, a value system and a way of life’. </a:t>
            </a:r>
            <a:endParaRPr lang="en-US" altLang="en-US" dirty="0" smtClean="0">
              <a:latin typeface="Arial" pitchFamily="34" charset="0"/>
              <a:cs typeface="Arial" pitchFamily="34" charset="0"/>
            </a:endParaRPr>
          </a:p>
          <a:p>
            <a:r>
              <a:rPr lang="en-US" altLang="en-US" dirty="0" smtClean="0">
                <a:latin typeface="Arial" pitchFamily="34" charset="0"/>
                <a:cs typeface="Arial" pitchFamily="34" charset="0"/>
              </a:rPr>
              <a:t>Tinney and </a:t>
            </a:r>
            <a:r>
              <a:rPr lang="en-US" altLang="en-US" dirty="0" err="1" smtClean="0">
                <a:latin typeface="Arial" pitchFamily="34" charset="0"/>
                <a:cs typeface="Arial" pitchFamily="34" charset="0"/>
              </a:rPr>
              <a:t>Hirst</a:t>
            </a:r>
            <a:r>
              <a:rPr lang="en-US" altLang="en-US" dirty="0" smtClean="0">
                <a:latin typeface="Arial" pitchFamily="34" charset="0"/>
                <a:cs typeface="Arial" pitchFamily="34" charset="0"/>
              </a:rPr>
              <a:t> (2014)  noted that practitioners from a Welsh research study however see ESDGC as an add on, and do not  see there is time in curriculum , and that it may be too complicated for young children.</a:t>
            </a:r>
          </a:p>
          <a:p>
            <a:r>
              <a:rPr lang="en-US" altLang="en-US" dirty="0" smtClean="0">
                <a:latin typeface="Arial" pitchFamily="34" charset="0"/>
                <a:cs typeface="Arial" pitchFamily="34" charset="0"/>
              </a:rPr>
              <a:t>How can this be overcome?</a:t>
            </a:r>
            <a:endParaRPr lang="en-GB" altLang="en-US" dirty="0" smtClean="0">
              <a:latin typeface="Arial" pitchFamily="34" charset="0"/>
              <a:cs typeface="Arial" pitchFamily="34" charset="0"/>
            </a:endParaRPr>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A8353382-B55A-4A9B-A07F-FA6D11221F28}" type="slidenum">
              <a:rPr lang="en-GB" altLang="en-US" smtClean="0">
                <a:solidFill>
                  <a:prstClr val="black"/>
                </a:solidFill>
              </a:rPr>
              <a:pPr eaLnBrk="1" hangingPunct="1">
                <a:spcBef>
                  <a:spcPct val="0"/>
                </a:spcBef>
              </a:pPr>
              <a:t>8</a:t>
            </a:fld>
            <a:endParaRPr lang="en-GB" altLang="en-US" smtClean="0">
              <a:solidFill>
                <a:prstClr val="black"/>
              </a:solidFill>
            </a:endParaRPr>
          </a:p>
        </p:txBody>
      </p:sp>
    </p:spTree>
    <p:extLst>
      <p:ext uri="{BB962C8B-B14F-4D97-AF65-F5344CB8AC3E}">
        <p14:creationId xmlns:p14="http://schemas.microsoft.com/office/powerpoint/2010/main" val="15032552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cs typeface="Arial" pitchFamily="34" charset="0"/>
              </a:rPr>
              <a:t>Discuss ideas </a:t>
            </a:r>
          </a:p>
          <a:p>
            <a:r>
              <a:rPr lang="en-GB" altLang="en-US" smtClean="0">
                <a:latin typeface="Arial" pitchFamily="34" charset="0"/>
                <a:cs typeface="Arial" pitchFamily="34" charset="0"/>
              </a:rPr>
              <a:t>Can ESDGC and Foundation Phase happen together seamlessly </a:t>
            </a:r>
          </a:p>
          <a:p>
            <a:r>
              <a:rPr lang="en-GB" altLang="en-US" smtClean="0">
                <a:latin typeface="Arial" pitchFamily="34" charset="0"/>
                <a:cs typeface="Arial" pitchFamily="34" charset="0"/>
              </a:rPr>
              <a:t>Estyn 2014: 2 note</a:t>
            </a:r>
          </a:p>
          <a:p>
            <a:r>
              <a:rPr lang="en-US" altLang="en-US" smtClean="0">
                <a:latin typeface="Arial" pitchFamily="34" charset="0"/>
                <a:cs typeface="Arial" pitchFamily="34" charset="0"/>
              </a:rPr>
              <a:t>‘an ethos that can be embedded throughout schools, an attitude to be adopted, a value system and a way of life’. </a:t>
            </a:r>
            <a:endParaRPr lang="en-GB" altLang="en-US" smtClean="0">
              <a:latin typeface="Arial" pitchFamily="34" charset="0"/>
              <a:cs typeface="Arial" pitchFamily="34" charset="0"/>
            </a:endParaRPr>
          </a:p>
          <a:p>
            <a:endParaRPr lang="en-GB" altLang="en-US" smtClean="0">
              <a:latin typeface="Arial" pitchFamily="34" charset="0"/>
              <a:cs typeface="Arial" pitchFamily="34" charset="0"/>
            </a:endParaRPr>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82F05C16-FF3F-488F-83F4-54804B27E146}" type="slidenum">
              <a:rPr lang="en-GB" altLang="en-US" smtClean="0">
                <a:solidFill>
                  <a:prstClr val="black"/>
                </a:solidFill>
              </a:rPr>
              <a:pPr eaLnBrk="1" hangingPunct="1">
                <a:spcBef>
                  <a:spcPct val="0"/>
                </a:spcBef>
              </a:pPr>
              <a:t>9</a:t>
            </a:fld>
            <a:endParaRPr lang="en-GB" altLang="en-US" smtClean="0">
              <a:solidFill>
                <a:prstClr val="black"/>
              </a:solidFill>
            </a:endParaRPr>
          </a:p>
        </p:txBody>
      </p:sp>
    </p:spTree>
    <p:extLst>
      <p:ext uri="{BB962C8B-B14F-4D97-AF65-F5344CB8AC3E}">
        <p14:creationId xmlns:p14="http://schemas.microsoft.com/office/powerpoint/2010/main" val="1475249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0D94B6DD-4B0A-4F41-BADF-1641F2A86D2D}" type="slidenum">
              <a:rPr lang="en-GB" altLang="en-US" smtClean="0">
                <a:solidFill>
                  <a:prstClr val="black"/>
                </a:solidFill>
              </a:rPr>
              <a:pPr eaLnBrk="1" hangingPunct="1">
                <a:spcBef>
                  <a:spcPct val="0"/>
                </a:spcBef>
              </a:pPr>
              <a:t>10</a:t>
            </a:fld>
            <a:endParaRPr lang="en-GB" altLang="en-US" smtClean="0">
              <a:solidFill>
                <a:prstClr val="black"/>
              </a:solidFill>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xfrm>
            <a:off x="765175" y="43561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itchFamily="34" charset="0"/>
                <a:cs typeface="Arial" pitchFamily="34" charset="0"/>
              </a:rPr>
              <a:t>Starting th improtnat values young. Empathy</a:t>
            </a:r>
          </a:p>
        </p:txBody>
      </p:sp>
    </p:spTree>
    <p:extLst>
      <p:ext uri="{BB962C8B-B14F-4D97-AF65-F5344CB8AC3E}">
        <p14:creationId xmlns:p14="http://schemas.microsoft.com/office/powerpoint/2010/main" val="3643093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cs typeface="Arial" pitchFamily="34" charset="0"/>
              </a:rPr>
              <a:t>Note the close ties between FP and ESDGC</a:t>
            </a:r>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BCCE0C67-75B1-4FB3-81E9-7B4C03E7D964}" type="slidenum">
              <a:rPr lang="en-GB" altLang="en-US" smtClean="0">
                <a:solidFill>
                  <a:prstClr val="black"/>
                </a:solidFill>
              </a:rPr>
              <a:pPr eaLnBrk="1" hangingPunct="1">
                <a:spcBef>
                  <a:spcPct val="0"/>
                </a:spcBef>
              </a:pPr>
              <a:t>11</a:t>
            </a:fld>
            <a:endParaRPr lang="en-GB" altLang="en-US" smtClean="0">
              <a:solidFill>
                <a:prstClr val="black"/>
              </a:solidFill>
            </a:endParaRPr>
          </a:p>
        </p:txBody>
      </p:sp>
    </p:spTree>
    <p:extLst>
      <p:ext uri="{BB962C8B-B14F-4D97-AF65-F5344CB8AC3E}">
        <p14:creationId xmlns:p14="http://schemas.microsoft.com/office/powerpoint/2010/main" val="31966899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cs typeface="Arial" pitchFamily="34" charset="0"/>
              </a:rPr>
              <a:t>This is the same as PSE education</a:t>
            </a:r>
          </a:p>
          <a:p>
            <a:r>
              <a:rPr lang="en-GB" altLang="en-US" smtClean="0">
                <a:latin typeface="Arial" pitchFamily="34" charset="0"/>
                <a:cs typeface="Arial" pitchFamily="34" charset="0"/>
              </a:rPr>
              <a:t>Society think some things are inherently wrong or good.</a:t>
            </a:r>
          </a:p>
          <a:p>
            <a:r>
              <a:rPr lang="en-GB" altLang="en-US" smtClean="0">
                <a:latin typeface="Arial" pitchFamily="34" charset="0"/>
                <a:cs typeface="Arial" pitchFamily="34" charset="0"/>
              </a:rPr>
              <a:t>Parch / Respect is an important issue</a:t>
            </a:r>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EFB7E873-065E-48C7-857C-B912B3600C06}" type="slidenum">
              <a:rPr lang="en-GB" altLang="en-US" smtClean="0">
                <a:solidFill>
                  <a:prstClr val="black"/>
                </a:solidFill>
              </a:rPr>
              <a:pPr eaLnBrk="1" hangingPunct="1">
                <a:spcBef>
                  <a:spcPct val="0"/>
                </a:spcBef>
              </a:pPr>
              <a:t>12</a:t>
            </a:fld>
            <a:endParaRPr lang="en-GB" altLang="en-US" smtClean="0">
              <a:solidFill>
                <a:prstClr val="black"/>
              </a:solidFill>
            </a:endParaRPr>
          </a:p>
        </p:txBody>
      </p:sp>
    </p:spTree>
    <p:extLst>
      <p:ext uri="{BB962C8B-B14F-4D97-AF65-F5344CB8AC3E}">
        <p14:creationId xmlns:p14="http://schemas.microsoft.com/office/powerpoint/2010/main" val="4273279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Arial" pitchFamily="34" charset="0"/>
                <a:cs typeface="Arial" pitchFamily="34" charset="0"/>
              </a:rPr>
              <a:t>Is this the case. I know of schools where young children not in Eco committee or School council. Why? How is their voice heard? </a:t>
            </a:r>
            <a:r>
              <a:rPr lang="en-GB" altLang="en-US" dirty="0" smtClean="0">
                <a:latin typeface="Arial" pitchFamily="34" charset="0"/>
                <a:cs typeface="Arial" pitchFamily="34" charset="0"/>
              </a:rPr>
              <a:t>Also noted by Merriman et al, 2014</a:t>
            </a:r>
            <a:endParaRPr lang="en-GB" altLang="en-US" dirty="0" smtClean="0">
              <a:latin typeface="Arial" pitchFamily="34" charset="0"/>
              <a:cs typeface="Arial" pitchFamily="34" charset="0"/>
            </a:endParaRPr>
          </a:p>
          <a:p>
            <a:endParaRPr lang="en-GB" altLang="en-US" dirty="0" smtClean="0">
              <a:latin typeface="Arial" pitchFamily="34" charset="0"/>
              <a:cs typeface="Arial" pitchFamily="34" charset="0"/>
            </a:endParaRPr>
          </a:p>
          <a:p>
            <a:r>
              <a:rPr lang="en-GB" altLang="en-US" dirty="0" smtClean="0">
                <a:latin typeface="Arial" pitchFamily="34" charset="0"/>
                <a:cs typeface="Arial" pitchFamily="34" charset="0"/>
              </a:rPr>
              <a:t>Does system need to change? </a:t>
            </a:r>
          </a:p>
          <a:p>
            <a:r>
              <a:rPr lang="en-GB" altLang="en-US" dirty="0" smtClean="0">
                <a:latin typeface="Arial" pitchFamily="34" charset="0"/>
                <a:cs typeface="Arial" pitchFamily="34" charset="0"/>
              </a:rPr>
              <a:t>LINK to </a:t>
            </a:r>
            <a:r>
              <a:rPr lang="en-GB" altLang="en-US" dirty="0" smtClean="0">
                <a:latin typeface="Arial" pitchFamily="34" charset="0"/>
                <a:cs typeface="Arial" pitchFamily="34" charset="0"/>
              </a:rPr>
              <a:t>UNCRC- right to voice Article 12</a:t>
            </a:r>
            <a:endParaRPr lang="en-GB" altLang="en-US" dirty="0" smtClean="0">
              <a:latin typeface="Arial" pitchFamily="34" charset="0"/>
              <a:cs typeface="Arial" pitchFamily="34" charset="0"/>
            </a:endParaRPr>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6AF649EE-64F9-4615-8005-BC2E8AC6FABE}" type="slidenum">
              <a:rPr lang="en-GB" altLang="en-US" smtClean="0">
                <a:solidFill>
                  <a:prstClr val="black"/>
                </a:solidFill>
              </a:rPr>
              <a:pPr eaLnBrk="1" hangingPunct="1">
                <a:spcBef>
                  <a:spcPct val="0"/>
                </a:spcBef>
              </a:pPr>
              <a:t>13</a:t>
            </a:fld>
            <a:endParaRPr lang="en-GB" altLang="en-US" smtClean="0">
              <a:solidFill>
                <a:prstClr val="black"/>
              </a:solidFill>
            </a:endParaRPr>
          </a:p>
        </p:txBody>
      </p:sp>
    </p:spTree>
    <p:extLst>
      <p:ext uri="{BB962C8B-B14F-4D97-AF65-F5344CB8AC3E}">
        <p14:creationId xmlns:p14="http://schemas.microsoft.com/office/powerpoint/2010/main" val="9883648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itchFamily="34" charset="0"/>
              <a:cs typeface="Arial" pitchFamily="34" charset="0"/>
            </a:endParaRPr>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B0D9430A-F792-4A0A-A3E6-960CD4231A94}" type="slidenum">
              <a:rPr lang="en-GB" altLang="en-US" smtClean="0">
                <a:solidFill>
                  <a:prstClr val="black"/>
                </a:solidFill>
              </a:rPr>
              <a:pPr eaLnBrk="1" hangingPunct="1">
                <a:spcBef>
                  <a:spcPct val="0"/>
                </a:spcBef>
              </a:pPr>
              <a:t>14</a:t>
            </a:fld>
            <a:endParaRPr lang="en-GB" altLang="en-US" smtClean="0">
              <a:solidFill>
                <a:prstClr val="black"/>
              </a:solidFill>
            </a:endParaRPr>
          </a:p>
        </p:txBody>
      </p:sp>
    </p:spTree>
    <p:extLst>
      <p:ext uri="{BB962C8B-B14F-4D97-AF65-F5344CB8AC3E}">
        <p14:creationId xmlns:p14="http://schemas.microsoft.com/office/powerpoint/2010/main" val="6760593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cs typeface="Arial" pitchFamily="34" charset="0"/>
              </a:rPr>
              <a:t>Think of the issues that can come out of a cooking exercise, how can adults ensure ESDGC is also a focus.</a:t>
            </a:r>
          </a:p>
          <a:p>
            <a:endParaRPr lang="en-GB" altLang="en-US" smtClean="0">
              <a:latin typeface="Arial" pitchFamily="34" charset="0"/>
              <a:cs typeface="Arial" pitchFamily="34" charset="0"/>
            </a:endParaRPr>
          </a:p>
          <a:p>
            <a:r>
              <a:rPr lang="en-GB" altLang="en-US" smtClean="0">
                <a:latin typeface="Arial" pitchFamily="34" charset="0"/>
                <a:cs typeface="Arial" pitchFamily="34" charset="0"/>
              </a:rPr>
              <a:t>Waster- where does unused food go?</a:t>
            </a:r>
          </a:p>
          <a:p>
            <a:r>
              <a:rPr lang="en-GB" altLang="en-US" smtClean="0">
                <a:latin typeface="Arial" pitchFamily="34" charset="0"/>
                <a:cs typeface="Arial" pitchFamily="34" charset="0"/>
              </a:rPr>
              <a:t>Fair trade olives?</a:t>
            </a:r>
          </a:p>
          <a:p>
            <a:r>
              <a:rPr lang="en-GB" altLang="en-US" smtClean="0">
                <a:latin typeface="Arial" pitchFamily="34" charset="0"/>
                <a:cs typeface="Arial" pitchFamily="34" charset="0"/>
              </a:rPr>
              <a:t>How far have the ingredients travelled etc?</a:t>
            </a:r>
          </a:p>
          <a:p>
            <a:r>
              <a:rPr lang="en-GB" altLang="en-US" smtClean="0">
                <a:latin typeface="Arial" pitchFamily="34" charset="0"/>
                <a:cs typeface="Arial" pitchFamily="34" charset="0"/>
              </a:rPr>
              <a:t>What about take away pizza- packaging etc ?</a:t>
            </a:r>
          </a:p>
          <a:p>
            <a:r>
              <a:rPr lang="en-GB" altLang="en-US" smtClean="0">
                <a:latin typeface="Arial" pitchFamily="34" charset="0"/>
                <a:cs typeface="Arial" pitchFamily="34" charset="0"/>
              </a:rPr>
              <a:t> Get students to think and discuss</a:t>
            </a:r>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8C26A589-A8C3-43AF-ADBA-44B6777E20BE}" type="slidenum">
              <a:rPr lang="en-GB" altLang="en-US" smtClean="0">
                <a:solidFill>
                  <a:prstClr val="black"/>
                </a:solidFill>
              </a:rPr>
              <a:pPr eaLnBrk="1" hangingPunct="1">
                <a:spcBef>
                  <a:spcPct val="0"/>
                </a:spcBef>
              </a:pPr>
              <a:t>15</a:t>
            </a:fld>
            <a:endParaRPr lang="en-GB" altLang="en-US" smtClean="0">
              <a:solidFill>
                <a:prstClr val="black"/>
              </a:solidFill>
            </a:endParaRPr>
          </a:p>
        </p:txBody>
      </p:sp>
    </p:spTree>
    <p:extLst>
      <p:ext uri="{BB962C8B-B14F-4D97-AF65-F5344CB8AC3E}">
        <p14:creationId xmlns:p14="http://schemas.microsoft.com/office/powerpoint/2010/main" val="3131252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itchFamily="34" charset="0"/>
              <a:cs typeface="Arial" pitchFamily="34" charset="0"/>
            </a:endParaRPr>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003663C1-9FD0-4315-BABE-A9AC07355D45}" type="slidenum">
              <a:rPr lang="en-GB" altLang="en-US" smtClean="0">
                <a:solidFill>
                  <a:prstClr val="black"/>
                </a:solidFill>
              </a:rPr>
              <a:pPr eaLnBrk="1" hangingPunct="1">
                <a:spcBef>
                  <a:spcPct val="0"/>
                </a:spcBef>
              </a:pPr>
              <a:t>16</a:t>
            </a:fld>
            <a:endParaRPr lang="en-GB" altLang="en-US" smtClean="0">
              <a:solidFill>
                <a:prstClr val="black"/>
              </a:solidFill>
            </a:endParaRPr>
          </a:p>
        </p:txBody>
      </p:sp>
    </p:spTree>
    <p:extLst>
      <p:ext uri="{BB962C8B-B14F-4D97-AF65-F5344CB8AC3E}">
        <p14:creationId xmlns:p14="http://schemas.microsoft.com/office/powerpoint/2010/main" val="15025581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Arial" pitchFamily="34" charset="0"/>
                <a:cs typeface="Arial" pitchFamily="34" charset="0"/>
              </a:rPr>
              <a:t>Links to ESDGC</a:t>
            </a:r>
          </a:p>
          <a:p>
            <a:r>
              <a:rPr lang="en-GB" altLang="en-US" dirty="0" smtClean="0">
                <a:latin typeface="Arial" pitchFamily="34" charset="0"/>
                <a:cs typeface="Arial" pitchFamily="34" charset="0"/>
              </a:rPr>
              <a:t>Problem solving and creative thinking skills to answer the world’s big problems in future? </a:t>
            </a:r>
          </a:p>
          <a:p>
            <a:endParaRPr lang="en-GB" altLang="en-US" dirty="0" smtClean="0">
              <a:latin typeface="Arial" pitchFamily="34" charset="0"/>
              <a:cs typeface="Arial" pitchFamily="34" charset="0"/>
            </a:endParaRPr>
          </a:p>
          <a:p>
            <a:r>
              <a:rPr lang="en-GB" altLang="en-US" dirty="0" smtClean="0">
                <a:latin typeface="Arial" pitchFamily="34" charset="0"/>
                <a:cs typeface="Arial" pitchFamily="34" charset="0"/>
              </a:rPr>
              <a:t>Think about gardening? Links to Froebel</a:t>
            </a:r>
            <a:endParaRPr lang="en-GB" altLang="en-US" dirty="0" smtClean="0">
              <a:latin typeface="Arial" pitchFamily="34" charset="0"/>
              <a:cs typeface="Arial" pitchFamily="34" charset="0"/>
            </a:endParaRPr>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2C4EE11A-0728-4CA5-88A3-10492F0CCE8F}" type="slidenum">
              <a:rPr lang="en-GB" altLang="en-US" smtClean="0">
                <a:solidFill>
                  <a:prstClr val="black"/>
                </a:solidFill>
              </a:rPr>
              <a:pPr eaLnBrk="1" hangingPunct="1">
                <a:spcBef>
                  <a:spcPct val="0"/>
                </a:spcBef>
              </a:pPr>
              <a:t>17</a:t>
            </a:fld>
            <a:endParaRPr lang="en-GB" altLang="en-US" smtClean="0">
              <a:solidFill>
                <a:prstClr val="black"/>
              </a:solidFill>
            </a:endParaRPr>
          </a:p>
        </p:txBody>
      </p:sp>
    </p:spTree>
    <p:extLst>
      <p:ext uri="{BB962C8B-B14F-4D97-AF65-F5344CB8AC3E}">
        <p14:creationId xmlns:p14="http://schemas.microsoft.com/office/powerpoint/2010/main" val="2597807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5982800C-315F-4AF3-95E9-B1D430F43E71}" type="slidenum">
              <a:rPr lang="en-GB" altLang="en-US" smtClean="0">
                <a:solidFill>
                  <a:prstClr val="black"/>
                </a:solidFill>
              </a:rPr>
              <a:pPr eaLnBrk="1" hangingPunct="1">
                <a:spcBef>
                  <a:spcPct val="0"/>
                </a:spcBef>
              </a:pPr>
              <a:t>18</a:t>
            </a:fld>
            <a:endParaRPr lang="en-GB" altLang="en-US" smtClean="0">
              <a:solidFill>
                <a:prstClr val="black"/>
              </a:solidFill>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latin typeface="Arial" pitchFamily="34" charset="0"/>
                <a:cs typeface="Arial" pitchFamily="34" charset="0"/>
              </a:rPr>
              <a:t>Interesting document from WAG linking Outdoors to ESDGC, highlights significant life experiences </a:t>
            </a:r>
          </a:p>
          <a:p>
            <a:pPr eaLnBrk="1" hangingPunct="1"/>
            <a:r>
              <a:rPr lang="en-GB" altLang="en-US" smtClean="0">
                <a:latin typeface="Arial" pitchFamily="34" charset="0"/>
                <a:cs typeface="Arial" pitchFamily="34" charset="0"/>
              </a:rPr>
              <a:t>Reference </a:t>
            </a:r>
          </a:p>
          <a:p>
            <a:r>
              <a:rPr lang="en-GB" altLang="en-US" smtClean="0">
                <a:latin typeface="Arial" pitchFamily="34" charset="0"/>
                <a:cs typeface="Arial" pitchFamily="34" charset="0"/>
              </a:rPr>
              <a:t>DCELLS (2007) Cardiff : Wales Out of classroom learning</a:t>
            </a:r>
          </a:p>
          <a:p>
            <a:r>
              <a:rPr lang="en-US" altLang="en-US" smtClean="0">
                <a:latin typeface="Arial" pitchFamily="34" charset="0"/>
                <a:cs typeface="Arial" pitchFamily="34" charset="0"/>
              </a:rPr>
              <a:t>Making the most of first hand experiences of the natural environment.</a:t>
            </a:r>
          </a:p>
          <a:p>
            <a:r>
              <a:rPr lang="en-US" altLang="en-US" smtClean="0">
                <a:latin typeface="Arial" pitchFamily="34" charset="0"/>
                <a:cs typeface="Arial" pitchFamily="34" charset="0"/>
              </a:rPr>
              <a:t>Cardiff: WAG.</a:t>
            </a:r>
            <a:endParaRPr lang="en-GB" altLang="en-US" smtClean="0">
              <a:latin typeface="Arial" pitchFamily="34" charset="0"/>
              <a:cs typeface="Arial" pitchFamily="34" charset="0"/>
            </a:endParaRPr>
          </a:p>
          <a:p>
            <a:pPr eaLnBrk="1" hangingPunct="1"/>
            <a:endParaRPr lang="en-GB" altLang="en-US" smtClean="0">
              <a:latin typeface="Arial" pitchFamily="34" charset="0"/>
              <a:cs typeface="Arial" pitchFamily="34" charset="0"/>
            </a:endParaRPr>
          </a:p>
        </p:txBody>
      </p:sp>
    </p:spTree>
    <p:extLst>
      <p:ext uri="{BB962C8B-B14F-4D97-AF65-F5344CB8AC3E}">
        <p14:creationId xmlns:p14="http://schemas.microsoft.com/office/powerpoint/2010/main" val="41007230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cs typeface="Arial" pitchFamily="34" charset="0"/>
              </a:rPr>
              <a:t>Estyn , 2014 note that there needs to be a database of organisations that can support settings and schools to take ESDGC forward.</a:t>
            </a:r>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311B21F6-49C8-4AD6-9D45-B92E1AD044A9}" type="slidenum">
              <a:rPr lang="en-GB" altLang="en-US" smtClean="0">
                <a:solidFill>
                  <a:prstClr val="black"/>
                </a:solidFill>
              </a:rPr>
              <a:pPr eaLnBrk="1" hangingPunct="1">
                <a:spcBef>
                  <a:spcPct val="0"/>
                </a:spcBef>
              </a:pPr>
              <a:t>19</a:t>
            </a:fld>
            <a:endParaRPr lang="en-GB" altLang="en-US" smtClean="0">
              <a:solidFill>
                <a:prstClr val="black"/>
              </a:solidFill>
            </a:endParaRPr>
          </a:p>
        </p:txBody>
      </p:sp>
    </p:spTree>
    <p:extLst>
      <p:ext uri="{BB962C8B-B14F-4D97-AF65-F5344CB8AC3E}">
        <p14:creationId xmlns:p14="http://schemas.microsoft.com/office/powerpoint/2010/main" val="33634432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Arial" pitchFamily="34" charset="0"/>
                <a:cs typeface="Arial" pitchFamily="34" charset="0"/>
              </a:rPr>
              <a:t>Clip one is very good</a:t>
            </a:r>
          </a:p>
          <a:p>
            <a:endParaRPr lang="en-GB" altLang="en-US" dirty="0" smtClean="0">
              <a:latin typeface="Arial" pitchFamily="34" charset="0"/>
              <a:cs typeface="Arial" pitchFamily="34" charset="0"/>
            </a:endParaRPr>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32487872-502D-467B-9E50-878E8CB4D8F4}" type="slidenum">
              <a:rPr lang="en-GB" altLang="en-US" smtClean="0">
                <a:solidFill>
                  <a:prstClr val="black"/>
                </a:solidFill>
              </a:rPr>
              <a:pPr eaLnBrk="1" hangingPunct="1">
                <a:spcBef>
                  <a:spcPct val="0"/>
                </a:spcBef>
              </a:pPr>
              <a:t>20</a:t>
            </a:fld>
            <a:endParaRPr lang="en-GB" altLang="en-US" smtClean="0">
              <a:solidFill>
                <a:prstClr val="black"/>
              </a:solidFill>
            </a:endParaRPr>
          </a:p>
        </p:txBody>
      </p:sp>
    </p:spTree>
    <p:extLst>
      <p:ext uri="{BB962C8B-B14F-4D97-AF65-F5344CB8AC3E}">
        <p14:creationId xmlns:p14="http://schemas.microsoft.com/office/powerpoint/2010/main" val="38615655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3B4B262A-DD09-4207-8E92-805FFA00687F}" type="slidenum">
              <a:rPr lang="en-GB" altLang="en-US" smtClean="0">
                <a:solidFill>
                  <a:prstClr val="black"/>
                </a:solidFill>
              </a:rPr>
              <a:pPr eaLnBrk="1" hangingPunct="1">
                <a:spcBef>
                  <a:spcPct val="0"/>
                </a:spcBef>
              </a:pPr>
              <a:t>21</a:t>
            </a:fld>
            <a:endParaRPr lang="en-GB" altLang="en-US" smtClean="0">
              <a:solidFill>
                <a:prstClr val="black"/>
              </a:solidFill>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latin typeface="Arial" pitchFamily="34" charset="0"/>
              <a:cs typeface="Arial" pitchFamily="34" charset="0"/>
            </a:endParaRPr>
          </a:p>
        </p:txBody>
      </p:sp>
    </p:spTree>
    <p:extLst>
      <p:ext uri="{BB962C8B-B14F-4D97-AF65-F5344CB8AC3E}">
        <p14:creationId xmlns:p14="http://schemas.microsoft.com/office/powerpoint/2010/main" val="4270783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practitioners need support t o keep informed and to support ESDGC. Partnership working. Exchange ideas .</a:t>
            </a:r>
            <a:endParaRPr lang="en-GB" dirty="0"/>
          </a:p>
        </p:txBody>
      </p:sp>
      <p:sp>
        <p:nvSpPr>
          <p:cNvPr id="4" name="Slide Number Placeholder 3"/>
          <p:cNvSpPr>
            <a:spLocks noGrp="1"/>
          </p:cNvSpPr>
          <p:nvPr>
            <p:ph type="sldNum" sz="quarter" idx="10"/>
          </p:nvPr>
        </p:nvSpPr>
        <p:spPr/>
        <p:txBody>
          <a:bodyPr/>
          <a:lstStyle/>
          <a:p>
            <a:fld id="{30B88CB3-2A2C-4E50-93A0-CBB83E9C678B}" type="slidenum">
              <a:rPr lang="en-GB" smtClean="0"/>
              <a:t>23</a:t>
            </a:fld>
            <a:endParaRPr lang="en-GB"/>
          </a:p>
        </p:txBody>
      </p:sp>
    </p:spTree>
    <p:extLst>
      <p:ext uri="{BB962C8B-B14F-4D97-AF65-F5344CB8AC3E}">
        <p14:creationId xmlns:p14="http://schemas.microsoft.com/office/powerpoint/2010/main" val="19432850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Dim </a:t>
            </a:r>
            <a:r>
              <a:rPr lang="en-GB" dirty="0" err="1" smtClean="0"/>
              <a:t>wastad</a:t>
            </a:r>
            <a:r>
              <a:rPr lang="en-GB" dirty="0" smtClean="0"/>
              <a:t> am </a:t>
            </a:r>
            <a:r>
              <a:rPr lang="en-GB" dirty="0" err="1" smtClean="0"/>
              <a:t>tlodi</a:t>
            </a:r>
            <a:endParaRPr lang="en-GB" dirty="0" smtClean="0"/>
          </a:p>
          <a:p>
            <a:r>
              <a:rPr lang="en-GB" dirty="0" smtClean="0"/>
              <a:t>Beth</a:t>
            </a:r>
            <a:r>
              <a:rPr lang="en-GB" baseline="0" dirty="0" smtClean="0"/>
              <a:t> </a:t>
            </a:r>
            <a:r>
              <a:rPr lang="en-GB" baseline="0" dirty="0" err="1" smtClean="0"/>
              <a:t>allwn</a:t>
            </a:r>
            <a:r>
              <a:rPr lang="en-GB" baseline="0" dirty="0" smtClean="0"/>
              <a:t> </a:t>
            </a:r>
            <a:r>
              <a:rPr lang="en-GB" baseline="0" dirty="0" err="1" smtClean="0"/>
              <a:t>ddsygu</a:t>
            </a:r>
            <a:r>
              <a:rPr lang="en-GB" baseline="0" dirty="0" smtClean="0"/>
              <a:t> o </a:t>
            </a:r>
            <a:r>
              <a:rPr lang="en-GB" baseline="0" dirty="0" err="1" smtClean="0"/>
              <a:t>wledydd</a:t>
            </a:r>
            <a:r>
              <a:rPr lang="en-GB" baseline="0" dirty="0" smtClean="0"/>
              <a:t> </a:t>
            </a:r>
            <a:r>
              <a:rPr lang="en-GB" baseline="0" dirty="0" err="1" smtClean="0"/>
              <a:t>eraill</a:t>
            </a:r>
            <a:r>
              <a:rPr lang="en-GB" baseline="0" dirty="0" smtClean="0"/>
              <a:t>? A </a:t>
            </a:r>
            <a:r>
              <a:rPr lang="en-GB" baseline="0" dirty="0" err="1" smtClean="0"/>
              <a:t>ydym</a:t>
            </a:r>
            <a:r>
              <a:rPr lang="en-GB" baseline="0" dirty="0" smtClean="0"/>
              <a:t> </a:t>
            </a:r>
            <a:r>
              <a:rPr lang="en-GB" baseline="0" dirty="0" err="1" smtClean="0"/>
              <a:t>ambell</a:t>
            </a:r>
            <a:r>
              <a:rPr lang="en-GB" baseline="0" dirty="0" smtClean="0"/>
              <a:t> </a:t>
            </a:r>
            <a:r>
              <a:rPr lang="en-GB" baseline="0" dirty="0" err="1" smtClean="0"/>
              <a:t>waith</a:t>
            </a:r>
            <a:r>
              <a:rPr lang="en-GB" baseline="0" dirty="0" smtClean="0"/>
              <a:t> </a:t>
            </a:r>
            <a:r>
              <a:rPr lang="en-GB" baseline="0" dirty="0" err="1" smtClean="0"/>
              <a:t>yn</a:t>
            </a:r>
            <a:r>
              <a:rPr lang="en-GB" baseline="0" dirty="0" smtClean="0"/>
              <a:t> </a:t>
            </a:r>
            <a:r>
              <a:rPr lang="en-GB" baseline="0" dirty="0" err="1" smtClean="0"/>
              <a:t>creu</a:t>
            </a:r>
            <a:r>
              <a:rPr lang="en-GB" baseline="0" dirty="0" smtClean="0"/>
              <a:t>  </a:t>
            </a:r>
            <a:r>
              <a:rPr lang="en-GB" baseline="0" dirty="0" err="1" smtClean="0"/>
              <a:t>sterotype</a:t>
            </a:r>
            <a:endParaRPr lang="en-GB" baseline="0" dirty="0" smtClean="0"/>
          </a:p>
          <a:p>
            <a:r>
              <a:rPr lang="en-GB" baseline="0" dirty="0" err="1" smtClean="0"/>
              <a:t>Er</a:t>
            </a:r>
            <a:r>
              <a:rPr lang="en-GB" baseline="0" dirty="0" smtClean="0"/>
              <a:t> </a:t>
            </a:r>
            <a:r>
              <a:rPr lang="en-GB" baseline="0" dirty="0" err="1" smtClean="0"/>
              <a:t>enghraiift</a:t>
            </a:r>
            <a:endParaRPr lang="en-GB" baseline="0" dirty="0" smtClean="0"/>
          </a:p>
          <a:p>
            <a:r>
              <a:rPr lang="en-GB" baseline="0" dirty="0" err="1" smtClean="0"/>
              <a:t>Rhai</a:t>
            </a:r>
            <a:r>
              <a:rPr lang="en-GB" baseline="0" dirty="0" smtClean="0"/>
              <a:t> o </a:t>
            </a:r>
            <a:r>
              <a:rPr lang="en-GB" baseline="0" dirty="0" err="1" smtClean="0"/>
              <a:t>wledydd</a:t>
            </a:r>
            <a:r>
              <a:rPr lang="en-GB" baseline="0" dirty="0" smtClean="0"/>
              <a:t> </a:t>
            </a:r>
            <a:r>
              <a:rPr lang="en-GB" baseline="0" dirty="0" err="1" smtClean="0"/>
              <a:t>tlawd</a:t>
            </a:r>
            <a:r>
              <a:rPr lang="en-GB" baseline="0" dirty="0" smtClean="0"/>
              <a:t> </a:t>
            </a:r>
            <a:r>
              <a:rPr lang="en-GB" baseline="0" dirty="0" err="1" smtClean="0"/>
              <a:t>Affrica</a:t>
            </a:r>
            <a:r>
              <a:rPr lang="en-GB" baseline="0" dirty="0" smtClean="0"/>
              <a:t> </a:t>
            </a:r>
            <a:r>
              <a:rPr lang="en-GB" baseline="0" dirty="0" err="1" smtClean="0"/>
              <a:t>yn</a:t>
            </a:r>
            <a:r>
              <a:rPr lang="en-GB" baseline="0" dirty="0" smtClean="0"/>
              <a:t> </a:t>
            </a:r>
            <a:r>
              <a:rPr lang="en-GB" baseline="0" dirty="0" err="1" smtClean="0"/>
              <a:t>cael</a:t>
            </a:r>
            <a:r>
              <a:rPr lang="en-GB" baseline="0" dirty="0" smtClean="0"/>
              <a:t> </a:t>
            </a:r>
            <a:r>
              <a:rPr lang="en-GB" baseline="0" dirty="0" err="1" smtClean="0"/>
              <a:t>eu</a:t>
            </a:r>
            <a:r>
              <a:rPr lang="en-GB" baseline="0" dirty="0" smtClean="0"/>
              <a:t> </a:t>
            </a:r>
            <a:r>
              <a:rPr lang="en-GB" baseline="0" dirty="0" err="1" smtClean="0"/>
              <a:t>gweld</a:t>
            </a:r>
            <a:r>
              <a:rPr lang="en-GB" baseline="0" dirty="0" smtClean="0"/>
              <a:t> </a:t>
            </a:r>
            <a:r>
              <a:rPr lang="en-GB" baseline="0" dirty="0" err="1" smtClean="0"/>
              <a:t>fel</a:t>
            </a:r>
            <a:r>
              <a:rPr lang="en-GB" baseline="0" dirty="0" smtClean="0"/>
              <a:t> </a:t>
            </a:r>
            <a:r>
              <a:rPr lang="en-GB" baseline="0" dirty="0" err="1" smtClean="0"/>
              <a:t>gwan</a:t>
            </a:r>
            <a:r>
              <a:rPr lang="en-GB" baseline="0" dirty="0" smtClean="0"/>
              <a:t>, bod </a:t>
            </a:r>
            <a:r>
              <a:rPr lang="en-GB" baseline="0" dirty="0" err="1" smtClean="0"/>
              <a:t>angen</a:t>
            </a:r>
            <a:r>
              <a:rPr lang="en-GB" baseline="0" dirty="0" smtClean="0"/>
              <a:t> </a:t>
            </a:r>
            <a:r>
              <a:rPr lang="en-GB" baseline="0" dirty="0" err="1" smtClean="0"/>
              <a:t>i</a:t>
            </a:r>
            <a:r>
              <a:rPr lang="en-GB" baseline="0" dirty="0" smtClean="0"/>
              <a:t> </a:t>
            </a:r>
            <a:r>
              <a:rPr lang="en-GB" baseline="0" dirty="0" err="1" smtClean="0"/>
              <a:t>ni</a:t>
            </a:r>
            <a:r>
              <a:rPr lang="en-GB" baseline="0" dirty="0" smtClean="0"/>
              <a:t> </a:t>
            </a:r>
            <a:r>
              <a:rPr lang="en-GB" baseline="0" dirty="0" err="1" smtClean="0"/>
              <a:t>teimlo’n</a:t>
            </a:r>
            <a:r>
              <a:rPr lang="en-GB" baseline="0" dirty="0" smtClean="0"/>
              <a:t> </a:t>
            </a:r>
            <a:r>
              <a:rPr lang="en-GB" baseline="0" dirty="0" err="1" smtClean="0"/>
              <a:t>wael</a:t>
            </a:r>
            <a:r>
              <a:rPr lang="en-GB" baseline="0" dirty="0" smtClean="0"/>
              <a:t> </a:t>
            </a:r>
            <a:r>
              <a:rPr lang="en-GB" baseline="0" dirty="0" err="1" smtClean="0"/>
              <a:t>amdanynt</a:t>
            </a:r>
            <a:r>
              <a:rPr lang="en-GB" baseline="0" dirty="0" smtClean="0"/>
              <a:t>. </a:t>
            </a:r>
            <a:r>
              <a:rPr lang="en-GB" baseline="0" dirty="0" err="1" smtClean="0"/>
              <a:t>Hela</a:t>
            </a:r>
            <a:r>
              <a:rPr lang="en-GB" baseline="0" dirty="0" smtClean="0"/>
              <a:t> </a:t>
            </a:r>
            <a:r>
              <a:rPr lang="en-GB" baseline="0" dirty="0" err="1" smtClean="0"/>
              <a:t>arian</a:t>
            </a:r>
            <a:r>
              <a:rPr lang="en-GB" baseline="0" dirty="0" smtClean="0"/>
              <a:t> draw </a:t>
            </a:r>
            <a:r>
              <a:rPr lang="en-GB" baseline="0" dirty="0" err="1" smtClean="0"/>
              <a:t>ayb</a:t>
            </a:r>
            <a:r>
              <a:rPr lang="en-GB" baseline="0" dirty="0" smtClean="0"/>
              <a:t>. </a:t>
            </a:r>
            <a:r>
              <a:rPr lang="en-GB" baseline="0" dirty="0" err="1" smtClean="0"/>
              <a:t>Ond</a:t>
            </a:r>
            <a:r>
              <a:rPr lang="en-GB" baseline="0" dirty="0" smtClean="0"/>
              <a:t> </a:t>
            </a:r>
            <a:r>
              <a:rPr lang="en-GB" baseline="0" dirty="0" err="1" smtClean="0"/>
              <a:t>a’i</a:t>
            </a:r>
            <a:r>
              <a:rPr lang="en-GB" baseline="0" dirty="0" smtClean="0"/>
              <a:t> </a:t>
            </a:r>
            <a:r>
              <a:rPr lang="en-GB" baseline="0" dirty="0" err="1" smtClean="0"/>
              <a:t>hwn</a:t>
            </a:r>
            <a:r>
              <a:rPr lang="en-GB" baseline="0" dirty="0" smtClean="0"/>
              <a:t> </a:t>
            </a:r>
            <a:r>
              <a:rPr lang="en-GB" baseline="0" dirty="0" err="1" smtClean="0"/>
              <a:t>yw’r</a:t>
            </a:r>
            <a:r>
              <a:rPr lang="en-GB" baseline="0" dirty="0" smtClean="0"/>
              <a:t> </a:t>
            </a:r>
            <a:r>
              <a:rPr lang="en-GB" baseline="0" dirty="0" err="1" smtClean="0"/>
              <a:t>stori</a:t>
            </a:r>
            <a:r>
              <a:rPr lang="en-GB" baseline="0" dirty="0" smtClean="0"/>
              <a:t> </a:t>
            </a:r>
            <a:r>
              <a:rPr lang="en-GB" baseline="0" dirty="0" err="1" smtClean="0"/>
              <a:t>wir</a:t>
            </a:r>
            <a:r>
              <a:rPr lang="en-GB" baseline="0" dirty="0" smtClean="0"/>
              <a:t>?</a:t>
            </a:r>
          </a:p>
          <a:p>
            <a:r>
              <a:rPr lang="en-GB" baseline="0" dirty="0" err="1" smtClean="0"/>
              <a:t>Dylai</a:t>
            </a:r>
            <a:r>
              <a:rPr lang="en-GB" baseline="0" dirty="0" smtClean="0"/>
              <a:t> </a:t>
            </a:r>
            <a:r>
              <a:rPr lang="en-GB" baseline="0" dirty="0" err="1" smtClean="0"/>
              <a:t>ein</a:t>
            </a:r>
            <a:r>
              <a:rPr lang="en-GB" baseline="0" dirty="0" smtClean="0"/>
              <a:t> bod </a:t>
            </a:r>
            <a:r>
              <a:rPr lang="en-GB" baseline="0" dirty="0" err="1" smtClean="0"/>
              <a:t>yn</a:t>
            </a:r>
            <a:r>
              <a:rPr lang="en-GB" baseline="0" dirty="0" smtClean="0"/>
              <a:t> </a:t>
            </a:r>
            <a:r>
              <a:rPr lang="en-GB" baseline="0" dirty="0" err="1" smtClean="0"/>
              <a:t>rhannu</a:t>
            </a:r>
            <a:r>
              <a:rPr lang="en-GB" baseline="0" dirty="0" smtClean="0"/>
              <a:t> </a:t>
            </a:r>
            <a:r>
              <a:rPr lang="en-GB" baseline="0" dirty="0" err="1" smtClean="0"/>
              <a:t>gwerthoedd</a:t>
            </a:r>
            <a:r>
              <a:rPr lang="en-GB" baseline="0" dirty="0" smtClean="0"/>
              <a:t>, </a:t>
            </a:r>
            <a:r>
              <a:rPr lang="en-GB" baseline="0" dirty="0" err="1" smtClean="0"/>
              <a:t>syniadau</a:t>
            </a:r>
            <a:r>
              <a:rPr lang="en-GB" baseline="0" dirty="0" smtClean="0"/>
              <a:t> </a:t>
            </a:r>
            <a:r>
              <a:rPr lang="en-GB" baseline="0" dirty="0" err="1" smtClean="0"/>
              <a:t>ayb</a:t>
            </a:r>
            <a:r>
              <a:rPr lang="en-GB" baseline="0" dirty="0" smtClean="0"/>
              <a:t>, </a:t>
            </a:r>
            <a:r>
              <a:rPr lang="en-GB" baseline="0" dirty="0" err="1" smtClean="0"/>
              <a:t>nid</a:t>
            </a:r>
            <a:r>
              <a:rPr lang="en-GB" baseline="0" dirty="0" smtClean="0"/>
              <a:t> </a:t>
            </a:r>
            <a:r>
              <a:rPr lang="en-GB" baseline="0" dirty="0" err="1" smtClean="0"/>
              <a:t>yn</a:t>
            </a:r>
            <a:r>
              <a:rPr lang="en-GB" baseline="0" dirty="0" smtClean="0"/>
              <a:t> </a:t>
            </a:r>
            <a:r>
              <a:rPr lang="en-GB" baseline="0" dirty="0" err="1" smtClean="0"/>
              <a:t>unig</a:t>
            </a:r>
            <a:r>
              <a:rPr lang="en-GB" baseline="0" dirty="0" smtClean="0"/>
              <a:t> </a:t>
            </a:r>
            <a:r>
              <a:rPr lang="en-GB" baseline="0" dirty="0" err="1" smtClean="0"/>
              <a:t>gwled</a:t>
            </a:r>
            <a:r>
              <a:rPr lang="en-GB" baseline="0" dirty="0" smtClean="0"/>
              <a:t> bod </a:t>
            </a:r>
            <a:r>
              <a:rPr lang="en-GB" baseline="0" dirty="0" err="1" smtClean="0"/>
              <a:t>ein</a:t>
            </a:r>
            <a:r>
              <a:rPr lang="en-GB" baseline="0" dirty="0" smtClean="0"/>
              <a:t> </a:t>
            </a:r>
            <a:r>
              <a:rPr lang="en-GB" baseline="0" dirty="0" err="1" smtClean="0"/>
              <a:t>fordd</a:t>
            </a:r>
            <a:r>
              <a:rPr lang="en-GB" baseline="0" dirty="0" smtClean="0"/>
              <a:t> </a:t>
            </a:r>
            <a:r>
              <a:rPr lang="en-GB" baseline="0" dirty="0" err="1" smtClean="0"/>
              <a:t>ni</a:t>
            </a:r>
            <a:r>
              <a:rPr lang="en-GB" baseline="0" dirty="0" smtClean="0"/>
              <a:t> </a:t>
            </a:r>
            <a:r>
              <a:rPr lang="en-GB" baseline="0" dirty="0" err="1" smtClean="0"/>
              <a:t>yn</a:t>
            </a:r>
            <a:r>
              <a:rPr lang="en-GB" baseline="0" dirty="0" smtClean="0"/>
              <a:t> </a:t>
            </a:r>
            <a:r>
              <a:rPr lang="en-GB" baseline="0" dirty="0" err="1" smtClean="0"/>
              <a:t>iawn</a:t>
            </a:r>
            <a:r>
              <a:rPr lang="en-GB" baseline="0" dirty="0" smtClean="0"/>
              <a:t>.</a:t>
            </a:r>
          </a:p>
          <a:p>
            <a:endParaRPr lang="en-GB" dirty="0"/>
          </a:p>
        </p:txBody>
      </p:sp>
      <p:sp>
        <p:nvSpPr>
          <p:cNvPr id="4" name="Slide Number Placeholder 3"/>
          <p:cNvSpPr>
            <a:spLocks noGrp="1"/>
          </p:cNvSpPr>
          <p:nvPr>
            <p:ph type="sldNum" sz="quarter" idx="10"/>
          </p:nvPr>
        </p:nvSpPr>
        <p:spPr/>
        <p:txBody>
          <a:bodyPr/>
          <a:lstStyle/>
          <a:p>
            <a:fld id="{30B88CB3-2A2C-4E50-93A0-CBB83E9C678B}"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31764564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Her repeat some of Anthony’s past ideas re symbol</a:t>
            </a:r>
          </a:p>
          <a:p>
            <a:r>
              <a:rPr lang="en-GB" dirty="0" smtClean="0"/>
              <a:t>Re status of Fair Trade</a:t>
            </a:r>
          </a:p>
          <a:p>
            <a:r>
              <a:rPr lang="en-GB" dirty="0" smtClean="0"/>
              <a:t>Where it is moving</a:t>
            </a:r>
          </a:p>
          <a:p>
            <a:r>
              <a:rPr lang="en-GB" dirty="0" err="1" smtClean="0"/>
              <a:t>Ammanford</a:t>
            </a:r>
            <a:r>
              <a:rPr lang="en-GB" dirty="0" smtClean="0"/>
              <a:t> first Fair Trade town in Wales 2002 </a:t>
            </a:r>
          </a:p>
          <a:p>
            <a:r>
              <a:rPr lang="en-GB" dirty="0" smtClean="0"/>
              <a:t>Wales</a:t>
            </a:r>
            <a:r>
              <a:rPr lang="en-GB" baseline="0" dirty="0" smtClean="0"/>
              <a:t> is first Fair Trade county in world</a:t>
            </a:r>
          </a:p>
          <a:p>
            <a:r>
              <a:rPr lang="en-GB" baseline="0" dirty="0" smtClean="0"/>
              <a:t>TSD Fair Trade campus</a:t>
            </a:r>
          </a:p>
          <a:p>
            <a:r>
              <a:rPr lang="en-US" dirty="0"/>
              <a:t>The eye-catching blue, green, white and black FAIRTRADE Mark began being used by FLO International in 2002. The symbol has different interpretations; as some say it’s a parrot, others a green leaf, some see the black swirl at the </a:t>
            </a:r>
            <a:r>
              <a:rPr lang="en-US" dirty="0" err="1"/>
              <a:t>centre</a:t>
            </a:r>
            <a:r>
              <a:rPr lang="en-US" dirty="0"/>
              <a:t> as a road leading to a brighter future. The most common interpretation is to imagine the sky as blue, the green as grass, and the black dot and swirl at the </a:t>
            </a:r>
            <a:r>
              <a:rPr lang="en-US" dirty="0" err="1"/>
              <a:t>centre</a:t>
            </a:r>
            <a:r>
              <a:rPr lang="en-US" dirty="0"/>
              <a:t> as a person holding one arm aloft. That person represents the people who are at the heart of the Fairtrade system and it could be a farmer holding up their product, a shopper reaching to purchase, or a campaigner fighting for greater justice in international trade. </a:t>
            </a:r>
          </a:p>
          <a:p>
            <a:endParaRPr lang="en-GB" dirty="0"/>
          </a:p>
        </p:txBody>
      </p:sp>
      <p:sp>
        <p:nvSpPr>
          <p:cNvPr id="4" name="Slide Number Placeholder 3"/>
          <p:cNvSpPr>
            <a:spLocks noGrp="1"/>
          </p:cNvSpPr>
          <p:nvPr>
            <p:ph type="sldNum" sz="quarter" idx="10"/>
          </p:nvPr>
        </p:nvSpPr>
        <p:spPr/>
        <p:txBody>
          <a:bodyPr/>
          <a:lstStyle/>
          <a:p>
            <a:fld id="{30B88CB3-2A2C-4E50-93A0-CBB83E9C678B}" type="slidenum">
              <a:rPr lang="en-GB" smtClean="0"/>
              <a:t>25</a:t>
            </a:fld>
            <a:endParaRPr lang="en-GB"/>
          </a:p>
        </p:txBody>
      </p:sp>
    </p:spTree>
    <p:extLst>
      <p:ext uri="{BB962C8B-B14F-4D97-AF65-F5344CB8AC3E}">
        <p14:creationId xmlns:p14="http://schemas.microsoft.com/office/powerpoint/2010/main" val="12769369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0B88CB3-2A2C-4E50-93A0-CBB83E9C678B}" type="slidenum">
              <a:rPr lang="en-GB" smtClean="0"/>
              <a:t>27</a:t>
            </a:fld>
            <a:endParaRPr lang="en-GB"/>
          </a:p>
        </p:txBody>
      </p:sp>
    </p:spTree>
    <p:extLst>
      <p:ext uri="{BB962C8B-B14F-4D97-AF65-F5344CB8AC3E}">
        <p14:creationId xmlns:p14="http://schemas.microsoft.com/office/powerpoint/2010/main" val="16681280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07053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63370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96451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87792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63205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9879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8309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19234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84901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26569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08/11/2017</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81977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08/11/2017</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7804248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wales.gov.uk/topics/educationandskills/allsectorpolicies/europeanandinternational/sustainabledevelop/?skip=1&amp;lang=cy"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wales.gov.uk/topics/educationandskills/allsectorpolicies/europeanandinternational/sustainabledevelop/?lang=en"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www.ecrh.edu.au/resources/detail/index/talking-about-practice-embedding-sustainable-practices"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hyperlink" Target="https://education.gov.scot/improvement/learning-for-sustainability-in-action"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http://gov.wales/topics/people-and-communities/people/future-generations-act/future-generations-act-video/?lang=en"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hyperlink" Target="http://www.fairtrade.org.uk/" TargetMode="Externa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hyperlink" Target="http://www.fairtradecookbook.org.uk/alphabetic_index/c.htm" TargetMode="External"/><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hyperlink" Target="http://www.livingeggs.co.uk/"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chools.fairtrade.org.uk/" TargetMode="External"/><Relationship Id="rId2" Type="http://schemas.openxmlformats.org/officeDocument/2006/relationships/hyperlink" Target="http://schools.fairtrade.org.uk/resources/video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hyperlink" Target="http://www.oxfam.org.uk/education/resources"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hyperlink" Target="http://vimeo.com/67737264" TargetMode="External"/><Relationship Id="rId2" Type="http://schemas.openxmlformats.org/officeDocument/2006/relationships/hyperlink" Target="http://www.amnesty.org.uk/issues/Education?gclid=CJLsk4rcgL0CFaQfwwodXq0AQA" TargetMode="Externa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www.johnmuirtrust.org/john-muir-award" TargetMode="External"/><Relationship Id="rId2" Type="http://schemas.openxmlformats.org/officeDocument/2006/relationships/hyperlink" Target="https://www.youtube.com/watch?v=jCulXPYPP4U" TargetMode="Externa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hyperlink" Target="https://www.keepwalestidy.cymru/Pages/Category/eco-schools" TargetMode="Externa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rtlCol="0">
            <a:normAutofit fontScale="90000"/>
          </a:bodyPr>
          <a:lstStyle/>
          <a:p>
            <a:pPr>
              <a:defRPr/>
            </a:pPr>
            <a:r>
              <a:rPr lang="en-GB" sz="3200" dirty="0"/>
              <a:t>EAEC6010-C</a:t>
            </a:r>
            <a:br>
              <a:rPr lang="en-GB" sz="3200" dirty="0"/>
            </a:br>
            <a:r>
              <a:rPr lang="en-GB" sz="3200" dirty="0"/>
              <a:t>Greening Childhood</a:t>
            </a:r>
            <a:br>
              <a:rPr lang="en-GB" sz="3200" dirty="0"/>
            </a:br>
            <a:r>
              <a:rPr lang="en-GB" sz="3200" dirty="0"/>
              <a:t>Lecture </a:t>
            </a:r>
            <a:br>
              <a:rPr lang="en-GB" sz="3200" dirty="0"/>
            </a:br>
            <a:endParaRPr lang="en-US" sz="3200" dirty="0"/>
          </a:p>
        </p:txBody>
      </p:sp>
      <p:sp>
        <p:nvSpPr>
          <p:cNvPr id="2051" name="Rectangle 3"/>
          <p:cNvSpPr>
            <a:spLocks noGrp="1" noChangeArrowheads="1"/>
          </p:cNvSpPr>
          <p:nvPr>
            <p:ph type="subTitle" idx="1"/>
          </p:nvPr>
        </p:nvSpPr>
        <p:spPr/>
        <p:txBody>
          <a:bodyPr/>
          <a:lstStyle/>
          <a:p>
            <a:pPr eaLnBrk="1" hangingPunct="1">
              <a:lnSpc>
                <a:spcPct val="90000"/>
              </a:lnSpc>
            </a:pPr>
            <a:r>
              <a:rPr lang="en-GB" altLang="en-US" dirty="0" smtClean="0">
                <a:solidFill>
                  <a:schemeClr val="tx1"/>
                </a:solidFill>
              </a:rPr>
              <a:t>EAEC6010-C</a:t>
            </a:r>
            <a:endParaRPr lang="en-GB" altLang="en-US" dirty="0" smtClean="0">
              <a:solidFill>
                <a:schemeClr val="tx1"/>
              </a:solidFill>
            </a:endParaRPr>
          </a:p>
          <a:p>
            <a:pPr eaLnBrk="1" hangingPunct="1">
              <a:lnSpc>
                <a:spcPct val="90000"/>
              </a:lnSpc>
            </a:pPr>
            <a:r>
              <a:rPr lang="en-GB" altLang="en-US" dirty="0" err="1" smtClean="0">
                <a:solidFill>
                  <a:schemeClr val="tx1"/>
                </a:solidFill>
              </a:rPr>
              <a:t>Plentyndod</a:t>
            </a:r>
            <a:r>
              <a:rPr lang="en-GB" altLang="en-US" dirty="0" smtClean="0">
                <a:solidFill>
                  <a:schemeClr val="tx1"/>
                </a:solidFill>
              </a:rPr>
              <a:t> </a:t>
            </a:r>
            <a:r>
              <a:rPr lang="en-GB" altLang="en-US" dirty="0" err="1" smtClean="0">
                <a:solidFill>
                  <a:schemeClr val="tx1"/>
                </a:solidFill>
              </a:rPr>
              <a:t>Gwyrdd</a:t>
            </a:r>
            <a:r>
              <a:rPr lang="en-GB" altLang="en-US" dirty="0" smtClean="0">
                <a:solidFill>
                  <a:schemeClr val="tx1"/>
                </a:solidFill>
              </a:rPr>
              <a:t> </a:t>
            </a:r>
          </a:p>
          <a:p>
            <a:pPr eaLnBrk="1" hangingPunct="1">
              <a:lnSpc>
                <a:spcPct val="90000"/>
              </a:lnSpc>
            </a:pPr>
            <a:endParaRPr lang="cy-GB" altLang="en-US" dirty="0" smtClean="0">
              <a:solidFill>
                <a:srgbClr val="00B0F0"/>
              </a:solidFill>
            </a:endParaRPr>
          </a:p>
        </p:txBody>
      </p:sp>
    </p:spTree>
    <p:extLst>
      <p:ext uri="{BB962C8B-B14F-4D97-AF65-F5344CB8AC3E}">
        <p14:creationId xmlns:p14="http://schemas.microsoft.com/office/powerpoint/2010/main" val="32443894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Grp="1" noChangeArrowheads="1"/>
          </p:cNvSpPr>
          <p:nvPr>
            <p:ph type="title"/>
          </p:nvPr>
        </p:nvSpPr>
        <p:spPr/>
        <p:txBody>
          <a:bodyPr rtlCol="0">
            <a:normAutofit fontScale="90000"/>
          </a:bodyPr>
          <a:lstStyle/>
          <a:p>
            <a:pPr>
              <a:defRPr/>
            </a:pPr>
            <a:r>
              <a:rPr lang="en-GB" sz="4000" dirty="0"/>
              <a:t>Early Years Theory and ESDGC</a:t>
            </a:r>
            <a:br>
              <a:rPr lang="en-GB" sz="4000" dirty="0"/>
            </a:br>
            <a:r>
              <a:rPr lang="cy-GB" sz="4000" dirty="0">
                <a:solidFill>
                  <a:srgbClr val="00B0F0"/>
                </a:solidFill>
              </a:rPr>
              <a:t>Damcaniaeth Blynyddoedd Cynnar</a:t>
            </a:r>
            <a:r>
              <a:rPr lang="en-GB" sz="4000" dirty="0">
                <a:solidFill>
                  <a:srgbClr val="00B0F0"/>
                </a:solidFill>
              </a:rPr>
              <a:t> ac ADCDF</a:t>
            </a:r>
            <a:endParaRPr lang="en-US" sz="4000" dirty="0">
              <a:solidFill>
                <a:srgbClr val="00B0F0"/>
              </a:solidFill>
            </a:endParaRPr>
          </a:p>
        </p:txBody>
      </p:sp>
      <p:sp>
        <p:nvSpPr>
          <p:cNvPr id="3075" name="Rectangle 5"/>
          <p:cNvSpPr>
            <a:spLocks noGrp="1" noChangeArrowheads="1"/>
          </p:cNvSpPr>
          <p:nvPr>
            <p:ph sz="half" idx="1"/>
          </p:nvPr>
        </p:nvSpPr>
        <p:spPr/>
        <p:txBody>
          <a:bodyPr/>
          <a:lstStyle/>
          <a:p>
            <a:pPr eaLnBrk="1" hangingPunct="1"/>
            <a:r>
              <a:rPr lang="en-GB" altLang="en-US" smtClean="0"/>
              <a:t>Ideas?</a:t>
            </a:r>
            <a:endParaRPr lang="en-US" altLang="en-US" smtClean="0"/>
          </a:p>
        </p:txBody>
      </p:sp>
      <p:sp>
        <p:nvSpPr>
          <p:cNvPr id="3076" name="Rectangle 6"/>
          <p:cNvSpPr>
            <a:spLocks noGrp="1" noChangeArrowheads="1"/>
          </p:cNvSpPr>
          <p:nvPr>
            <p:ph sz="half" idx="2"/>
          </p:nvPr>
        </p:nvSpPr>
        <p:spPr/>
        <p:txBody>
          <a:bodyPr/>
          <a:lstStyle/>
          <a:p>
            <a:pPr eaLnBrk="1" hangingPunct="1"/>
            <a:r>
              <a:rPr lang="cy-GB" altLang="en-US" smtClean="0">
                <a:solidFill>
                  <a:srgbClr val="00B0F0"/>
                </a:solidFill>
              </a:rPr>
              <a:t>Syniadau?</a:t>
            </a:r>
          </a:p>
        </p:txBody>
      </p:sp>
    </p:spTree>
    <p:extLst>
      <p:ext uri="{BB962C8B-B14F-4D97-AF65-F5344CB8AC3E}">
        <p14:creationId xmlns:p14="http://schemas.microsoft.com/office/powerpoint/2010/main" val="9875247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rtlCol="0">
            <a:normAutofit fontScale="90000"/>
          </a:bodyPr>
          <a:lstStyle/>
          <a:p>
            <a:pPr>
              <a:defRPr/>
            </a:pPr>
            <a:r>
              <a:rPr lang="en-GB" sz="4000" dirty="0"/>
              <a:t>Policy in Wales </a:t>
            </a:r>
            <a:br>
              <a:rPr lang="en-GB" sz="4000" dirty="0"/>
            </a:br>
            <a:r>
              <a:rPr lang="cy-GB" sz="4000" dirty="0">
                <a:solidFill>
                  <a:srgbClr val="00B0F0"/>
                </a:solidFill>
              </a:rPr>
              <a:t>Polisi yng Nghymru</a:t>
            </a:r>
          </a:p>
        </p:txBody>
      </p:sp>
      <p:sp>
        <p:nvSpPr>
          <p:cNvPr id="6147" name="Rectangle 4"/>
          <p:cNvSpPr>
            <a:spLocks noGrp="1" noChangeArrowheads="1"/>
          </p:cNvSpPr>
          <p:nvPr>
            <p:ph sz="half" idx="1"/>
          </p:nvPr>
        </p:nvSpPr>
        <p:spPr>
          <a:xfrm>
            <a:off x="1631950" y="1600200"/>
            <a:ext cx="4464050" cy="4495800"/>
          </a:xfrm>
        </p:spPr>
        <p:txBody>
          <a:bodyPr rtlCol="0">
            <a:normAutofit fontScale="92500"/>
          </a:bodyPr>
          <a:lstStyle/>
          <a:p>
            <a:pPr>
              <a:defRPr/>
            </a:pPr>
            <a:r>
              <a:rPr lang="en-GB" altLang="en-US" dirty="0" smtClean="0"/>
              <a:t>ESDGC Action Plan, 2006</a:t>
            </a:r>
          </a:p>
          <a:p>
            <a:pPr>
              <a:defRPr/>
            </a:pPr>
            <a:r>
              <a:rPr lang="en-GB" altLang="en-US" dirty="0" err="1" smtClean="0"/>
              <a:t>Estyn</a:t>
            </a:r>
            <a:r>
              <a:rPr lang="en-GB" altLang="en-US" dirty="0" smtClean="0"/>
              <a:t> Baseline Report, 2006</a:t>
            </a:r>
          </a:p>
          <a:p>
            <a:pPr>
              <a:defRPr/>
            </a:pPr>
            <a:r>
              <a:rPr lang="en-GB" altLang="en-US" dirty="0" smtClean="0"/>
              <a:t>ESDGC A Common Understanding for Schools</a:t>
            </a:r>
          </a:p>
          <a:p>
            <a:pPr>
              <a:defRPr/>
            </a:pPr>
            <a:r>
              <a:rPr lang="en-GB" altLang="en-US" dirty="0" err="1" smtClean="0"/>
              <a:t>Estyn</a:t>
            </a:r>
            <a:r>
              <a:rPr lang="en-GB" altLang="en-US" dirty="0" smtClean="0"/>
              <a:t> Report, 2014</a:t>
            </a:r>
          </a:p>
          <a:p>
            <a:pPr marL="0" indent="0">
              <a:buNone/>
              <a:defRPr/>
            </a:pPr>
            <a:endParaRPr lang="en-GB" altLang="en-US" dirty="0" smtClean="0"/>
          </a:p>
          <a:p>
            <a:pPr marL="0" indent="0">
              <a:buNone/>
              <a:defRPr/>
            </a:pPr>
            <a:r>
              <a:rPr lang="en-GB" altLang="en-US" dirty="0" smtClean="0"/>
              <a:t>These documents all on Moodle</a:t>
            </a:r>
            <a:endParaRPr lang="en-US" altLang="en-US" dirty="0" smtClean="0"/>
          </a:p>
        </p:txBody>
      </p:sp>
      <p:sp>
        <p:nvSpPr>
          <p:cNvPr id="6148" name="Rectangle 5"/>
          <p:cNvSpPr>
            <a:spLocks noGrp="1" noChangeArrowheads="1"/>
          </p:cNvSpPr>
          <p:nvPr>
            <p:ph sz="half" idx="2"/>
          </p:nvPr>
        </p:nvSpPr>
        <p:spPr>
          <a:xfrm>
            <a:off x="5808664" y="1600201"/>
            <a:ext cx="4859337" cy="4492625"/>
          </a:xfrm>
        </p:spPr>
        <p:txBody>
          <a:bodyPr rtlCol="0">
            <a:normAutofit fontScale="92500"/>
          </a:bodyPr>
          <a:lstStyle/>
          <a:p>
            <a:pPr>
              <a:defRPr/>
            </a:pPr>
            <a:r>
              <a:rPr lang="cy-GB" altLang="en-US" dirty="0" smtClean="0">
                <a:solidFill>
                  <a:srgbClr val="00B0F0"/>
                </a:solidFill>
              </a:rPr>
              <a:t>ADCDF Cynllun Gweithredu, 2006</a:t>
            </a:r>
          </a:p>
          <a:p>
            <a:pPr>
              <a:defRPr/>
            </a:pPr>
            <a:r>
              <a:rPr lang="cy-GB" altLang="en-US" dirty="0" smtClean="0">
                <a:solidFill>
                  <a:srgbClr val="00B0F0"/>
                </a:solidFill>
              </a:rPr>
              <a:t>Estyn Adroddiad Sylfaenol, 2006</a:t>
            </a:r>
          </a:p>
          <a:p>
            <a:pPr>
              <a:defRPr/>
            </a:pPr>
            <a:r>
              <a:rPr lang="cy-GB" altLang="en-US" dirty="0" smtClean="0">
                <a:solidFill>
                  <a:srgbClr val="00B0F0"/>
                </a:solidFill>
              </a:rPr>
              <a:t>ADCDF Cyd-ddealltwriaeth ar gyfer Ysgolion </a:t>
            </a:r>
          </a:p>
          <a:p>
            <a:pPr>
              <a:defRPr/>
            </a:pPr>
            <a:r>
              <a:rPr lang="cy-GB" altLang="en-US" dirty="0" smtClean="0">
                <a:solidFill>
                  <a:srgbClr val="00B0F0"/>
                </a:solidFill>
              </a:rPr>
              <a:t>Adroddiad Estyn, 2014</a:t>
            </a:r>
          </a:p>
          <a:p>
            <a:pPr marL="0" indent="0">
              <a:buNone/>
              <a:defRPr/>
            </a:pPr>
            <a:endParaRPr lang="cy-GB" altLang="en-US" dirty="0" smtClean="0">
              <a:solidFill>
                <a:srgbClr val="00B0F0"/>
              </a:solidFill>
            </a:endParaRPr>
          </a:p>
          <a:p>
            <a:pPr marL="0" indent="0">
              <a:buNone/>
              <a:defRPr/>
            </a:pPr>
            <a:r>
              <a:rPr lang="cy-GB" altLang="en-US" dirty="0" smtClean="0">
                <a:solidFill>
                  <a:srgbClr val="00B0F0"/>
                </a:solidFill>
              </a:rPr>
              <a:t>Dogfennau ar </a:t>
            </a:r>
            <a:r>
              <a:rPr lang="cy-GB" altLang="en-US" dirty="0" err="1" smtClean="0">
                <a:solidFill>
                  <a:srgbClr val="00B0F0"/>
                </a:solidFill>
              </a:rPr>
              <a:t>Moodle</a:t>
            </a:r>
            <a:r>
              <a:rPr lang="cy-GB" altLang="en-US" dirty="0" smtClean="0">
                <a:solidFill>
                  <a:srgbClr val="00B0F0"/>
                </a:solidFill>
              </a:rPr>
              <a:t> </a:t>
            </a:r>
          </a:p>
        </p:txBody>
      </p:sp>
    </p:spTree>
    <p:extLst>
      <p:ext uri="{BB962C8B-B14F-4D97-AF65-F5344CB8AC3E}">
        <p14:creationId xmlns:p14="http://schemas.microsoft.com/office/powerpoint/2010/main" val="19307251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a:defRPr/>
            </a:pPr>
            <a:r>
              <a:rPr lang="cy-GB" sz="3600" dirty="0" err="1"/>
              <a:t>Government</a:t>
            </a:r>
            <a:r>
              <a:rPr lang="cy-GB" sz="3600" dirty="0"/>
              <a:t> </a:t>
            </a:r>
            <a:r>
              <a:rPr lang="cy-GB" sz="3600" dirty="0" err="1"/>
              <a:t>Policy</a:t>
            </a:r>
            <a:r>
              <a:rPr lang="cy-GB" sz="3600" dirty="0"/>
              <a:t> </a:t>
            </a:r>
            <a:r>
              <a:rPr lang="cy-GB" sz="3600" dirty="0" err="1"/>
              <a:t>and</a:t>
            </a:r>
            <a:r>
              <a:rPr lang="cy-GB" sz="3600" dirty="0"/>
              <a:t> Action Plan </a:t>
            </a:r>
            <a:r>
              <a:rPr lang="cy-GB" sz="3600" dirty="0" smtClean="0"/>
              <a:t/>
            </a:r>
            <a:br>
              <a:rPr lang="cy-GB" sz="3600" dirty="0" smtClean="0"/>
            </a:br>
            <a:r>
              <a:rPr lang="cy-GB" sz="3600" dirty="0" smtClean="0">
                <a:solidFill>
                  <a:schemeClr val="accent1"/>
                </a:solidFill>
              </a:rPr>
              <a:t>Polisi </a:t>
            </a:r>
            <a:r>
              <a:rPr lang="cy-GB" sz="3600" dirty="0">
                <a:solidFill>
                  <a:schemeClr val="accent1"/>
                </a:solidFill>
              </a:rPr>
              <a:t>a </a:t>
            </a:r>
            <a:r>
              <a:rPr lang="cy-GB" sz="3600" dirty="0" smtClean="0">
                <a:solidFill>
                  <a:schemeClr val="accent1"/>
                </a:solidFill>
              </a:rPr>
              <a:t>Chynllun </a:t>
            </a:r>
            <a:r>
              <a:rPr lang="cy-GB" sz="3600" dirty="0">
                <a:solidFill>
                  <a:schemeClr val="accent1"/>
                </a:solidFill>
              </a:rPr>
              <a:t>Gweithredu’r </a:t>
            </a:r>
            <a:r>
              <a:rPr lang="cy-GB" sz="3600" dirty="0" smtClean="0">
                <a:solidFill>
                  <a:schemeClr val="accent1"/>
                </a:solidFill>
              </a:rPr>
              <a:t>Llywodraeth</a:t>
            </a:r>
            <a:endParaRPr lang="cy-GB" dirty="0">
              <a:solidFill>
                <a:schemeClr val="accent1"/>
              </a:solidFill>
            </a:endParaRPr>
          </a:p>
        </p:txBody>
      </p:sp>
      <p:sp>
        <p:nvSpPr>
          <p:cNvPr id="5123" name="Content Placeholder 2"/>
          <p:cNvSpPr>
            <a:spLocks noGrp="1"/>
          </p:cNvSpPr>
          <p:nvPr>
            <p:ph sz="quarter" idx="1"/>
          </p:nvPr>
        </p:nvSpPr>
        <p:spPr/>
        <p:txBody>
          <a:bodyPr/>
          <a:lstStyle/>
          <a:p>
            <a:pPr eaLnBrk="1" hangingPunct="1"/>
            <a:r>
              <a:rPr lang="cy-GB" altLang="en-US" dirty="0" smtClean="0">
                <a:hlinkClick r:id="rId3"/>
              </a:rPr>
              <a:t>http://wales.gov.uk/topics/educationandskills/allsectorpolicies/europeanandinternational/sustainabledevelop/?skip=1&amp;lang=cy</a:t>
            </a:r>
            <a:endParaRPr lang="cy-GB" altLang="en-US" dirty="0" smtClean="0"/>
          </a:p>
          <a:p>
            <a:pPr eaLnBrk="1" hangingPunct="1"/>
            <a:endParaRPr lang="cy-GB" altLang="en-US" dirty="0" smtClean="0"/>
          </a:p>
        </p:txBody>
      </p:sp>
      <p:sp>
        <p:nvSpPr>
          <p:cNvPr id="5124" name="Content Placeholder 3"/>
          <p:cNvSpPr>
            <a:spLocks noGrp="1"/>
          </p:cNvSpPr>
          <p:nvPr>
            <p:ph sz="quarter" idx="2"/>
          </p:nvPr>
        </p:nvSpPr>
        <p:spPr/>
        <p:txBody>
          <a:bodyPr/>
          <a:lstStyle/>
          <a:p>
            <a:pPr eaLnBrk="1" hangingPunct="1"/>
            <a:r>
              <a:rPr lang="cy-GB" altLang="en-US" smtClean="0">
                <a:hlinkClick r:id="rId4"/>
              </a:rPr>
              <a:t>http://wales.gov.uk/topics/educationandskills/allsectorpolicies/europeanandinternational/sustainabledevelop/?lang=en</a:t>
            </a:r>
            <a:endParaRPr lang="cy-GB" altLang="en-US" smtClean="0"/>
          </a:p>
          <a:p>
            <a:pPr eaLnBrk="1" hangingPunct="1"/>
            <a:endParaRPr lang="cy-GB" altLang="en-US" smtClean="0"/>
          </a:p>
          <a:p>
            <a:pPr eaLnBrk="1" hangingPunct="1"/>
            <a:endParaRPr lang="cy-GB" altLang="en-US" smtClean="0"/>
          </a:p>
        </p:txBody>
      </p:sp>
    </p:spTree>
    <p:extLst>
      <p:ext uri="{BB962C8B-B14F-4D97-AF65-F5344CB8AC3E}">
        <p14:creationId xmlns:p14="http://schemas.microsoft.com/office/powerpoint/2010/main" val="1929684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Grp="1" noChangeArrowheads="1"/>
          </p:cNvSpPr>
          <p:nvPr>
            <p:ph type="title"/>
          </p:nvPr>
        </p:nvSpPr>
        <p:spPr/>
        <p:txBody>
          <a:bodyPr rtlCol="0">
            <a:normAutofit fontScale="90000"/>
          </a:bodyPr>
          <a:lstStyle/>
          <a:p>
            <a:pPr>
              <a:defRPr/>
            </a:pPr>
            <a:r>
              <a:rPr lang="en-GB" sz="4000" dirty="0"/>
              <a:t>What is ESDGC? / </a:t>
            </a:r>
            <a:br>
              <a:rPr lang="en-GB" sz="4000" dirty="0"/>
            </a:br>
            <a:r>
              <a:rPr lang="en-GB" sz="4000" dirty="0">
                <a:solidFill>
                  <a:schemeClr val="accent1"/>
                </a:solidFill>
              </a:rPr>
              <a:t>Beth </a:t>
            </a:r>
            <a:r>
              <a:rPr lang="en-GB" sz="4000" dirty="0" err="1">
                <a:solidFill>
                  <a:schemeClr val="accent1"/>
                </a:solidFill>
              </a:rPr>
              <a:t>yw</a:t>
            </a:r>
            <a:r>
              <a:rPr lang="en-GB" sz="4000" dirty="0">
                <a:solidFill>
                  <a:schemeClr val="accent1"/>
                </a:solidFill>
              </a:rPr>
              <a:t> ADCDF?</a:t>
            </a:r>
            <a:endParaRPr lang="en-US" sz="4000" dirty="0">
              <a:solidFill>
                <a:schemeClr val="accent1"/>
              </a:solidFill>
            </a:endParaRPr>
          </a:p>
        </p:txBody>
      </p:sp>
      <p:sp>
        <p:nvSpPr>
          <p:cNvPr id="6147" name="Rectangle 5"/>
          <p:cNvSpPr>
            <a:spLocks noGrp="1" noChangeArrowheads="1"/>
          </p:cNvSpPr>
          <p:nvPr>
            <p:ph sz="half" idx="1"/>
          </p:nvPr>
        </p:nvSpPr>
        <p:spPr/>
        <p:txBody>
          <a:bodyPr rtlCol="0">
            <a:normAutofit/>
          </a:bodyPr>
          <a:lstStyle/>
          <a:p>
            <a:pPr>
              <a:lnSpc>
                <a:spcPct val="80000"/>
              </a:lnSpc>
              <a:defRPr/>
            </a:pPr>
            <a:r>
              <a:rPr lang="en-US" altLang="en-US" sz="2000" dirty="0"/>
              <a:t>the links between society, economy and environment and between our own lives and those of people throughout the world</a:t>
            </a:r>
          </a:p>
          <a:p>
            <a:pPr>
              <a:lnSpc>
                <a:spcPct val="80000"/>
              </a:lnSpc>
              <a:defRPr/>
            </a:pPr>
            <a:r>
              <a:rPr lang="en-US" altLang="en-US" sz="2000" dirty="0"/>
              <a:t> the needs and rights of both present and future generations</a:t>
            </a:r>
          </a:p>
          <a:p>
            <a:pPr>
              <a:lnSpc>
                <a:spcPct val="80000"/>
              </a:lnSpc>
              <a:defRPr/>
            </a:pPr>
            <a:r>
              <a:rPr lang="en-US" altLang="en-US" sz="2000" dirty="0"/>
              <a:t>the relationships between power, resources and human rights</a:t>
            </a:r>
          </a:p>
          <a:p>
            <a:pPr>
              <a:lnSpc>
                <a:spcPct val="80000"/>
              </a:lnSpc>
              <a:defRPr/>
            </a:pPr>
            <a:r>
              <a:rPr lang="en-US" altLang="en-US" sz="2000" dirty="0"/>
              <a:t>the local and global implications of everything we do and the actions that individuals and </a:t>
            </a:r>
            <a:r>
              <a:rPr lang="en-US" altLang="en-US" sz="2000" dirty="0" err="1"/>
              <a:t>organisations</a:t>
            </a:r>
            <a:r>
              <a:rPr lang="en-US" altLang="en-US" sz="2000" dirty="0"/>
              <a:t> can take in response to local and global issues</a:t>
            </a:r>
          </a:p>
          <a:p>
            <a:pPr marL="0" indent="0">
              <a:lnSpc>
                <a:spcPct val="80000"/>
              </a:lnSpc>
              <a:buNone/>
              <a:defRPr/>
            </a:pPr>
            <a:endParaRPr lang="en-US" altLang="en-US" sz="2000" dirty="0"/>
          </a:p>
          <a:p>
            <a:pPr marL="0" indent="0">
              <a:lnSpc>
                <a:spcPct val="80000"/>
              </a:lnSpc>
              <a:buNone/>
              <a:defRPr/>
            </a:pPr>
            <a:r>
              <a:rPr lang="en-US" altLang="en-US" sz="2000" dirty="0"/>
              <a:t>DCELLS, 2008</a:t>
            </a:r>
          </a:p>
        </p:txBody>
      </p:sp>
      <p:sp>
        <p:nvSpPr>
          <p:cNvPr id="6148" name="Rectangle 6"/>
          <p:cNvSpPr>
            <a:spLocks noGrp="1" noChangeArrowheads="1"/>
          </p:cNvSpPr>
          <p:nvPr>
            <p:ph sz="half" idx="2"/>
          </p:nvPr>
        </p:nvSpPr>
        <p:spPr/>
        <p:txBody>
          <a:bodyPr rtlCol="0">
            <a:normAutofit/>
          </a:bodyPr>
          <a:lstStyle/>
          <a:p>
            <a:pPr>
              <a:lnSpc>
                <a:spcPct val="80000"/>
              </a:lnSpc>
              <a:defRPr/>
            </a:pPr>
            <a:r>
              <a:rPr lang="cy-GB" altLang="en-US" sz="2000" dirty="0">
                <a:solidFill>
                  <a:srgbClr val="00B0F0"/>
                </a:solidFill>
              </a:rPr>
              <a:t>y cysylltiadau rhwng cymdeithas, economi a’r amgylchedd a rhwng ein bywydau ni ein hunain a bywydau pobl ar hyd a lled y byd</a:t>
            </a:r>
          </a:p>
          <a:p>
            <a:pPr>
              <a:lnSpc>
                <a:spcPct val="80000"/>
              </a:lnSpc>
              <a:defRPr/>
            </a:pPr>
            <a:r>
              <a:rPr lang="cy-GB" altLang="en-US" sz="2000" dirty="0">
                <a:solidFill>
                  <a:srgbClr val="00B0F0"/>
                </a:solidFill>
              </a:rPr>
              <a:t>anghenion a hawliau  cenedlaethau’r presennol a’r dyfodol</a:t>
            </a:r>
          </a:p>
          <a:p>
            <a:pPr>
              <a:lnSpc>
                <a:spcPct val="80000"/>
              </a:lnSpc>
              <a:defRPr/>
            </a:pPr>
            <a:r>
              <a:rPr lang="cy-GB" altLang="en-US" sz="2000" dirty="0">
                <a:solidFill>
                  <a:srgbClr val="00B0F0"/>
                </a:solidFill>
              </a:rPr>
              <a:t> y berthynas rhwng pŵer, adnoddau a hawliau dynol</a:t>
            </a:r>
          </a:p>
          <a:p>
            <a:pPr>
              <a:lnSpc>
                <a:spcPct val="80000"/>
              </a:lnSpc>
              <a:defRPr/>
            </a:pPr>
            <a:r>
              <a:rPr lang="cy-GB" altLang="en-US" sz="2000" dirty="0">
                <a:solidFill>
                  <a:srgbClr val="00B0F0"/>
                </a:solidFill>
              </a:rPr>
              <a:t>goblygiadau lleol a byd-eang popeth a wnawn o’r camau y gall unigolion a chyrff eu cymryd mewn ymateb i faterion lleol a byd-eang</a:t>
            </a:r>
          </a:p>
          <a:p>
            <a:pPr>
              <a:lnSpc>
                <a:spcPct val="80000"/>
              </a:lnSpc>
              <a:defRPr/>
            </a:pPr>
            <a:endParaRPr lang="cy-GB" altLang="en-US" sz="2000" dirty="0">
              <a:solidFill>
                <a:srgbClr val="00B0F0"/>
              </a:solidFill>
            </a:endParaRPr>
          </a:p>
          <a:p>
            <a:pPr marL="0" indent="0">
              <a:lnSpc>
                <a:spcPct val="80000"/>
              </a:lnSpc>
              <a:buNone/>
              <a:defRPr/>
            </a:pPr>
            <a:r>
              <a:rPr lang="cy-GB" sz="2000" dirty="0">
                <a:solidFill>
                  <a:srgbClr val="00B0F0"/>
                </a:solidFill>
              </a:rPr>
              <a:t>(Yr Adran Plant, Addysg, Dysgu Gydol Oes a Sgiliau, 2008)</a:t>
            </a:r>
          </a:p>
          <a:p>
            <a:pPr>
              <a:lnSpc>
                <a:spcPct val="80000"/>
              </a:lnSpc>
              <a:defRPr/>
            </a:pPr>
            <a:endParaRPr lang="cy-GB" altLang="en-US" sz="2000" dirty="0">
              <a:solidFill>
                <a:srgbClr val="00B0F0"/>
              </a:solidFill>
            </a:endParaRPr>
          </a:p>
        </p:txBody>
      </p:sp>
    </p:spTree>
    <p:extLst>
      <p:ext uri="{BB962C8B-B14F-4D97-AF65-F5344CB8AC3E}">
        <p14:creationId xmlns:p14="http://schemas.microsoft.com/office/powerpoint/2010/main" val="19011988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4"/>
          <p:cNvSpPr>
            <a:spLocks noGrp="1" noChangeArrowheads="1"/>
          </p:cNvSpPr>
          <p:nvPr>
            <p:ph type="title"/>
          </p:nvPr>
        </p:nvSpPr>
        <p:spPr/>
        <p:txBody>
          <a:bodyPr rtlCol="0">
            <a:normAutofit fontScale="90000"/>
          </a:bodyPr>
          <a:lstStyle/>
          <a:p>
            <a:pPr>
              <a:defRPr/>
            </a:pPr>
            <a:r>
              <a:rPr lang="en-GB" sz="4000" dirty="0"/>
              <a:t>Common Areas of ESDGC/ </a:t>
            </a:r>
            <a:br>
              <a:rPr lang="en-GB" sz="4000" dirty="0"/>
            </a:br>
            <a:r>
              <a:rPr lang="cy-GB" sz="4000" dirty="0">
                <a:solidFill>
                  <a:srgbClr val="00B0F0"/>
                </a:solidFill>
              </a:rPr>
              <a:t>Meysydd Cyffredin</a:t>
            </a:r>
            <a:r>
              <a:rPr lang="en-GB" sz="4000" dirty="0">
                <a:solidFill>
                  <a:srgbClr val="00B0F0"/>
                </a:solidFill>
              </a:rPr>
              <a:t> ADCDF</a:t>
            </a:r>
            <a:endParaRPr lang="en-US" sz="4000" dirty="0">
              <a:solidFill>
                <a:srgbClr val="00B0F0"/>
              </a:solidFill>
            </a:endParaRPr>
          </a:p>
        </p:txBody>
      </p:sp>
      <p:sp>
        <p:nvSpPr>
          <p:cNvPr id="7171" name="Rectangle 5"/>
          <p:cNvSpPr>
            <a:spLocks noGrp="1" noChangeArrowheads="1"/>
          </p:cNvSpPr>
          <p:nvPr>
            <p:ph sz="half" idx="1"/>
          </p:nvPr>
        </p:nvSpPr>
        <p:spPr/>
        <p:txBody>
          <a:bodyPr>
            <a:normAutofit/>
          </a:bodyPr>
          <a:lstStyle/>
          <a:p>
            <a:pPr eaLnBrk="1" hangingPunct="1"/>
            <a:r>
              <a:rPr lang="en-GB" altLang="en-US" sz="2400"/>
              <a:t>Commitment and leadership</a:t>
            </a:r>
          </a:p>
          <a:p>
            <a:pPr eaLnBrk="1" hangingPunct="1"/>
            <a:r>
              <a:rPr lang="en-GB" altLang="en-US" sz="2400"/>
              <a:t>Learning and teaching</a:t>
            </a:r>
          </a:p>
          <a:p>
            <a:pPr eaLnBrk="1" hangingPunct="1"/>
            <a:r>
              <a:rPr lang="en-GB" altLang="en-US" sz="2400"/>
              <a:t>School management</a:t>
            </a:r>
          </a:p>
          <a:p>
            <a:pPr eaLnBrk="1" hangingPunct="1"/>
            <a:r>
              <a:rPr lang="en-GB" altLang="en-US" sz="2400"/>
              <a:t>Partnerships and community</a:t>
            </a:r>
          </a:p>
          <a:p>
            <a:pPr eaLnBrk="1" hangingPunct="1"/>
            <a:r>
              <a:rPr lang="en-GB" altLang="en-US" sz="2400"/>
              <a:t>Research and monitoring</a:t>
            </a:r>
          </a:p>
          <a:p>
            <a:pPr eaLnBrk="1" hangingPunct="1">
              <a:buFontTx/>
              <a:buNone/>
            </a:pPr>
            <a:endParaRPr lang="en-GB" altLang="en-US" sz="2400"/>
          </a:p>
          <a:p>
            <a:pPr eaLnBrk="1" hangingPunct="1">
              <a:buFontTx/>
              <a:buNone/>
            </a:pPr>
            <a:endParaRPr lang="en-GB" altLang="en-US" sz="2400"/>
          </a:p>
          <a:p>
            <a:pPr eaLnBrk="1" hangingPunct="1">
              <a:buFontTx/>
              <a:buNone/>
            </a:pPr>
            <a:r>
              <a:rPr lang="en-GB" altLang="en-US" sz="2400"/>
              <a:t> </a:t>
            </a:r>
          </a:p>
          <a:p>
            <a:pPr eaLnBrk="1" hangingPunct="1"/>
            <a:endParaRPr lang="en-GB" altLang="en-US" sz="2400"/>
          </a:p>
          <a:p>
            <a:pPr eaLnBrk="1" hangingPunct="1"/>
            <a:endParaRPr lang="en-US" altLang="en-US" sz="2400"/>
          </a:p>
        </p:txBody>
      </p:sp>
      <p:sp>
        <p:nvSpPr>
          <p:cNvPr id="7172" name="Rectangle 6"/>
          <p:cNvSpPr>
            <a:spLocks noGrp="1" noChangeArrowheads="1"/>
          </p:cNvSpPr>
          <p:nvPr>
            <p:ph sz="half" idx="2"/>
          </p:nvPr>
        </p:nvSpPr>
        <p:spPr/>
        <p:txBody>
          <a:bodyPr>
            <a:normAutofit/>
          </a:bodyPr>
          <a:lstStyle/>
          <a:p>
            <a:pPr eaLnBrk="1" hangingPunct="1"/>
            <a:r>
              <a:rPr lang="cy-GB" altLang="en-US" sz="2400">
                <a:solidFill>
                  <a:srgbClr val="00B0F0"/>
                </a:solidFill>
              </a:rPr>
              <a:t>Ymrwymiad ac arweiniad</a:t>
            </a:r>
          </a:p>
          <a:p>
            <a:pPr eaLnBrk="1" hangingPunct="1"/>
            <a:r>
              <a:rPr lang="cy-GB" altLang="en-US" sz="2400">
                <a:solidFill>
                  <a:srgbClr val="00B0F0"/>
                </a:solidFill>
              </a:rPr>
              <a:t>Dysgu ac addysgu</a:t>
            </a:r>
          </a:p>
          <a:p>
            <a:pPr eaLnBrk="1" hangingPunct="1"/>
            <a:r>
              <a:rPr lang="cy-GB" altLang="en-US" sz="2400">
                <a:solidFill>
                  <a:srgbClr val="00B0F0"/>
                </a:solidFill>
              </a:rPr>
              <a:t>Rheolaeth ysgolion</a:t>
            </a:r>
          </a:p>
          <a:p>
            <a:pPr eaLnBrk="1" hangingPunct="1"/>
            <a:r>
              <a:rPr lang="cy-GB" altLang="en-US" sz="2400">
                <a:solidFill>
                  <a:srgbClr val="00B0F0"/>
                </a:solidFill>
              </a:rPr>
              <a:t>Partneriaethau a chymuned</a:t>
            </a:r>
          </a:p>
          <a:p>
            <a:pPr eaLnBrk="1" hangingPunct="1"/>
            <a:r>
              <a:rPr lang="cy-GB" altLang="en-US" sz="2400">
                <a:solidFill>
                  <a:srgbClr val="00B0F0"/>
                </a:solidFill>
              </a:rPr>
              <a:t>Ymchwil a monitro</a:t>
            </a:r>
          </a:p>
          <a:p>
            <a:pPr eaLnBrk="1" hangingPunct="1"/>
            <a:endParaRPr lang="cy-GB" altLang="en-US" sz="2400"/>
          </a:p>
          <a:p>
            <a:pPr eaLnBrk="1" hangingPunct="1"/>
            <a:endParaRPr lang="cy-GB" altLang="en-US" sz="2400"/>
          </a:p>
          <a:p>
            <a:pPr eaLnBrk="1" hangingPunct="1">
              <a:buFontTx/>
              <a:buNone/>
            </a:pPr>
            <a:endParaRPr lang="cy-GB" altLang="en-US" sz="2400"/>
          </a:p>
        </p:txBody>
      </p:sp>
    </p:spTree>
    <p:extLst>
      <p:ext uri="{BB962C8B-B14F-4D97-AF65-F5344CB8AC3E}">
        <p14:creationId xmlns:p14="http://schemas.microsoft.com/office/powerpoint/2010/main" val="13575319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p:cNvSpPr>
            <a:spLocks noGrp="1" noChangeArrowheads="1"/>
          </p:cNvSpPr>
          <p:nvPr>
            <p:ph type="title"/>
          </p:nvPr>
        </p:nvSpPr>
        <p:spPr/>
        <p:txBody>
          <a:bodyPr rtlCol="0">
            <a:normAutofit fontScale="90000"/>
          </a:bodyPr>
          <a:lstStyle/>
          <a:p>
            <a:pPr>
              <a:defRPr/>
            </a:pPr>
            <a:r>
              <a:rPr lang="en-GB" sz="4000" dirty="0"/>
              <a:t>Cross curricular themes </a:t>
            </a:r>
            <a:br>
              <a:rPr lang="en-GB" sz="4000" dirty="0"/>
            </a:br>
            <a:r>
              <a:rPr lang="en-GB" sz="4000" dirty="0">
                <a:solidFill>
                  <a:srgbClr val="00B0F0"/>
                </a:solidFill>
              </a:rPr>
              <a:t>Them</a:t>
            </a:r>
            <a:r>
              <a:rPr lang="en-US" sz="4000" dirty="0" err="1">
                <a:solidFill>
                  <a:srgbClr val="00B0F0"/>
                </a:solidFill>
              </a:rPr>
              <a:t>âu</a:t>
            </a:r>
            <a:r>
              <a:rPr lang="en-US" sz="4000" dirty="0">
                <a:solidFill>
                  <a:srgbClr val="00B0F0"/>
                </a:solidFill>
              </a:rPr>
              <a:t> t</a:t>
            </a:r>
            <a:r>
              <a:rPr lang="en-GB" sz="4000" dirty="0" err="1">
                <a:solidFill>
                  <a:srgbClr val="00B0F0"/>
                </a:solidFill>
              </a:rPr>
              <a:t>rawsgwricwlaidd</a:t>
            </a:r>
            <a:r>
              <a:rPr lang="en-GB" sz="4000" dirty="0">
                <a:solidFill>
                  <a:srgbClr val="00B0F0"/>
                </a:solidFill>
              </a:rPr>
              <a:t> </a:t>
            </a:r>
            <a:r>
              <a:rPr lang="en-GB" sz="4000" dirty="0"/>
              <a:t/>
            </a:r>
            <a:br>
              <a:rPr lang="en-GB" sz="4000" dirty="0"/>
            </a:br>
            <a:endParaRPr lang="en-US" sz="4000" dirty="0"/>
          </a:p>
        </p:txBody>
      </p:sp>
      <p:sp>
        <p:nvSpPr>
          <p:cNvPr id="8195" name="Rectangle 5"/>
          <p:cNvSpPr>
            <a:spLocks noGrp="1" noChangeArrowheads="1"/>
          </p:cNvSpPr>
          <p:nvPr>
            <p:ph sz="half" idx="1"/>
          </p:nvPr>
        </p:nvSpPr>
        <p:spPr/>
        <p:txBody>
          <a:bodyPr/>
          <a:lstStyle/>
          <a:p>
            <a:pPr eaLnBrk="1" hangingPunct="1"/>
            <a:r>
              <a:rPr lang="en-GB" altLang="en-US" sz="2400"/>
              <a:t>Choices and decisions</a:t>
            </a:r>
          </a:p>
          <a:p>
            <a:pPr eaLnBrk="1" hangingPunct="1"/>
            <a:r>
              <a:rPr lang="en-GB" altLang="en-US" sz="2400"/>
              <a:t>Consumption and waste</a:t>
            </a:r>
          </a:p>
          <a:p>
            <a:pPr eaLnBrk="1" hangingPunct="1"/>
            <a:r>
              <a:rPr lang="en-GB" altLang="en-US" sz="2400"/>
              <a:t>Climate Change </a:t>
            </a:r>
          </a:p>
          <a:p>
            <a:pPr eaLnBrk="1" hangingPunct="1"/>
            <a:r>
              <a:rPr lang="en-GB" altLang="en-US" sz="2400"/>
              <a:t>Health</a:t>
            </a:r>
          </a:p>
          <a:p>
            <a:pPr eaLnBrk="1" hangingPunct="1"/>
            <a:r>
              <a:rPr lang="en-GB" altLang="en-US" sz="2400"/>
              <a:t>Identity and culture</a:t>
            </a:r>
          </a:p>
          <a:p>
            <a:pPr eaLnBrk="1" hangingPunct="1"/>
            <a:r>
              <a:rPr lang="en-GB" altLang="en-US" sz="2400"/>
              <a:t>Wealth and poverty</a:t>
            </a:r>
          </a:p>
          <a:p>
            <a:pPr eaLnBrk="1" hangingPunct="1"/>
            <a:r>
              <a:rPr lang="en-GB" altLang="en-US" sz="2400"/>
              <a:t>The natural environment</a:t>
            </a:r>
          </a:p>
          <a:p>
            <a:pPr eaLnBrk="1" hangingPunct="1">
              <a:buFontTx/>
              <a:buNone/>
            </a:pPr>
            <a:endParaRPr lang="en-GB" altLang="en-US" sz="2400"/>
          </a:p>
          <a:p>
            <a:pPr eaLnBrk="1" hangingPunct="1"/>
            <a:endParaRPr lang="en-US" altLang="en-US" sz="2400"/>
          </a:p>
        </p:txBody>
      </p:sp>
      <p:sp>
        <p:nvSpPr>
          <p:cNvPr id="8196" name="Rectangle 6"/>
          <p:cNvSpPr>
            <a:spLocks noGrp="1" noChangeArrowheads="1"/>
          </p:cNvSpPr>
          <p:nvPr>
            <p:ph sz="half" idx="2"/>
          </p:nvPr>
        </p:nvSpPr>
        <p:spPr/>
        <p:txBody>
          <a:bodyPr/>
          <a:lstStyle/>
          <a:p>
            <a:pPr eaLnBrk="1" hangingPunct="1"/>
            <a:r>
              <a:rPr lang="cy-GB" altLang="en-US" sz="2400">
                <a:solidFill>
                  <a:srgbClr val="00B0F0"/>
                </a:solidFill>
              </a:rPr>
              <a:t>Dewisiadau a Phenderfyniadau</a:t>
            </a:r>
          </a:p>
          <a:p>
            <a:pPr eaLnBrk="1" hangingPunct="1"/>
            <a:r>
              <a:rPr lang="cy-GB" altLang="en-US" sz="2400">
                <a:solidFill>
                  <a:srgbClr val="00B0F0"/>
                </a:solidFill>
              </a:rPr>
              <a:t>Treuliant a gwastraff</a:t>
            </a:r>
          </a:p>
          <a:p>
            <a:pPr eaLnBrk="1" hangingPunct="1"/>
            <a:r>
              <a:rPr lang="cy-GB" altLang="en-US" sz="2400">
                <a:solidFill>
                  <a:srgbClr val="00B0F0"/>
                </a:solidFill>
              </a:rPr>
              <a:t>Newid yn yr hinsawdd</a:t>
            </a:r>
          </a:p>
          <a:p>
            <a:pPr eaLnBrk="1" hangingPunct="1"/>
            <a:r>
              <a:rPr lang="cy-GB" altLang="en-US" sz="2400">
                <a:solidFill>
                  <a:srgbClr val="00B0F0"/>
                </a:solidFill>
              </a:rPr>
              <a:t>Iechyd</a:t>
            </a:r>
          </a:p>
          <a:p>
            <a:pPr eaLnBrk="1" hangingPunct="1"/>
            <a:r>
              <a:rPr lang="cy-GB" altLang="en-US" sz="2400">
                <a:solidFill>
                  <a:srgbClr val="00B0F0"/>
                </a:solidFill>
              </a:rPr>
              <a:t>Hunaniaeth a diwylliant</a:t>
            </a:r>
          </a:p>
          <a:p>
            <a:pPr eaLnBrk="1" hangingPunct="1"/>
            <a:r>
              <a:rPr lang="cy-GB" altLang="en-US" sz="2400">
                <a:solidFill>
                  <a:srgbClr val="00B0F0"/>
                </a:solidFill>
              </a:rPr>
              <a:t>Cyfoeth a thlodi</a:t>
            </a:r>
          </a:p>
          <a:p>
            <a:pPr eaLnBrk="1" hangingPunct="1"/>
            <a:r>
              <a:rPr lang="cy-GB" altLang="en-US" sz="2400">
                <a:solidFill>
                  <a:srgbClr val="00B0F0"/>
                </a:solidFill>
              </a:rPr>
              <a:t>Yr amgylchedd naturiol</a:t>
            </a:r>
          </a:p>
          <a:p>
            <a:pPr eaLnBrk="1" hangingPunct="1"/>
            <a:endParaRPr lang="cy-GB" altLang="en-US" sz="2400">
              <a:solidFill>
                <a:srgbClr val="00B0F0"/>
              </a:solidFill>
            </a:endParaRPr>
          </a:p>
        </p:txBody>
      </p:sp>
    </p:spTree>
    <p:extLst>
      <p:ext uri="{BB962C8B-B14F-4D97-AF65-F5344CB8AC3E}">
        <p14:creationId xmlns:p14="http://schemas.microsoft.com/office/powerpoint/2010/main" val="38620546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cy-GB" altLang="en-US" smtClean="0"/>
              <a:t>Links to Foundation Phase</a:t>
            </a:r>
          </a:p>
        </p:txBody>
      </p:sp>
      <p:sp>
        <p:nvSpPr>
          <p:cNvPr id="3" name="Content Placeholder 2"/>
          <p:cNvSpPr>
            <a:spLocks noGrp="1"/>
          </p:cNvSpPr>
          <p:nvPr>
            <p:ph sz="quarter" idx="1"/>
          </p:nvPr>
        </p:nvSpPr>
        <p:spPr/>
        <p:txBody>
          <a:bodyPr rtlCol="0">
            <a:normAutofit fontScale="62500" lnSpcReduction="20000"/>
          </a:bodyPr>
          <a:lstStyle/>
          <a:p>
            <a:pPr marL="0" indent="0">
              <a:buNone/>
              <a:defRPr/>
            </a:pPr>
            <a:r>
              <a:rPr lang="cy-GB" dirty="0" err="1" smtClean="0"/>
              <a:t>Seven</a:t>
            </a:r>
            <a:r>
              <a:rPr lang="cy-GB" dirty="0" smtClean="0"/>
              <a:t>  </a:t>
            </a:r>
            <a:r>
              <a:rPr lang="cy-GB" dirty="0" err="1" smtClean="0"/>
              <a:t>Areas</a:t>
            </a:r>
            <a:r>
              <a:rPr lang="cy-GB" dirty="0" smtClean="0"/>
              <a:t> of </a:t>
            </a:r>
            <a:r>
              <a:rPr lang="cy-GB" dirty="0" err="1" smtClean="0"/>
              <a:t>learning</a:t>
            </a:r>
            <a:endParaRPr lang="cy-GB" dirty="0" smtClean="0"/>
          </a:p>
          <a:p>
            <a:pPr>
              <a:defRPr/>
            </a:pPr>
            <a:r>
              <a:rPr lang="cy-GB" dirty="0" err="1" smtClean="0"/>
              <a:t>Personal</a:t>
            </a:r>
            <a:r>
              <a:rPr lang="cy-GB" dirty="0" smtClean="0"/>
              <a:t> </a:t>
            </a:r>
            <a:r>
              <a:rPr lang="cy-GB" dirty="0" err="1" smtClean="0"/>
              <a:t>and</a:t>
            </a:r>
            <a:r>
              <a:rPr lang="cy-GB" dirty="0" smtClean="0"/>
              <a:t> </a:t>
            </a:r>
            <a:r>
              <a:rPr lang="cy-GB" dirty="0" err="1" smtClean="0"/>
              <a:t>Social</a:t>
            </a:r>
            <a:r>
              <a:rPr lang="cy-GB" dirty="0" smtClean="0"/>
              <a:t> </a:t>
            </a:r>
            <a:r>
              <a:rPr lang="cy-GB" dirty="0" err="1" smtClean="0"/>
              <a:t>Development</a:t>
            </a:r>
            <a:r>
              <a:rPr lang="cy-GB" dirty="0" smtClean="0"/>
              <a:t>, Well-</a:t>
            </a:r>
            <a:r>
              <a:rPr lang="cy-GB" dirty="0" err="1" smtClean="0"/>
              <a:t>Being</a:t>
            </a:r>
            <a:r>
              <a:rPr lang="cy-GB" dirty="0" smtClean="0"/>
              <a:t> </a:t>
            </a:r>
            <a:r>
              <a:rPr lang="cy-GB" dirty="0" err="1" smtClean="0"/>
              <a:t>and</a:t>
            </a:r>
            <a:r>
              <a:rPr lang="cy-GB" dirty="0" smtClean="0"/>
              <a:t> </a:t>
            </a:r>
            <a:r>
              <a:rPr lang="cy-GB" dirty="0" err="1" smtClean="0"/>
              <a:t>Cultural</a:t>
            </a:r>
            <a:r>
              <a:rPr lang="cy-GB" dirty="0" smtClean="0"/>
              <a:t> </a:t>
            </a:r>
            <a:r>
              <a:rPr lang="cy-GB" dirty="0" err="1" smtClean="0"/>
              <a:t>Diversity</a:t>
            </a:r>
            <a:endParaRPr lang="cy-GB" dirty="0" smtClean="0"/>
          </a:p>
          <a:p>
            <a:pPr>
              <a:defRPr/>
            </a:pPr>
            <a:r>
              <a:rPr lang="cy-GB" dirty="0" err="1" smtClean="0"/>
              <a:t>Language</a:t>
            </a:r>
            <a:r>
              <a:rPr lang="cy-GB" dirty="0" smtClean="0"/>
              <a:t> </a:t>
            </a:r>
            <a:r>
              <a:rPr lang="cy-GB" dirty="0" err="1" smtClean="0"/>
              <a:t>Literacy</a:t>
            </a:r>
            <a:r>
              <a:rPr lang="cy-GB" dirty="0" smtClean="0"/>
              <a:t> </a:t>
            </a:r>
            <a:r>
              <a:rPr lang="cy-GB" dirty="0" err="1" smtClean="0"/>
              <a:t>and</a:t>
            </a:r>
            <a:r>
              <a:rPr lang="cy-GB" dirty="0" smtClean="0"/>
              <a:t> </a:t>
            </a:r>
            <a:r>
              <a:rPr lang="cy-GB" dirty="0" err="1" smtClean="0"/>
              <a:t>Communication</a:t>
            </a:r>
            <a:r>
              <a:rPr lang="cy-GB" dirty="0" smtClean="0"/>
              <a:t> </a:t>
            </a:r>
            <a:r>
              <a:rPr lang="cy-GB" dirty="0" err="1" smtClean="0"/>
              <a:t>Skills</a:t>
            </a:r>
            <a:endParaRPr lang="cy-GB" dirty="0" smtClean="0"/>
          </a:p>
          <a:p>
            <a:pPr>
              <a:defRPr/>
            </a:pPr>
            <a:r>
              <a:rPr lang="cy-GB" dirty="0" err="1" smtClean="0"/>
              <a:t>Mathematical</a:t>
            </a:r>
            <a:r>
              <a:rPr lang="cy-GB" dirty="0" smtClean="0"/>
              <a:t> </a:t>
            </a:r>
            <a:r>
              <a:rPr lang="cy-GB" dirty="0" err="1" smtClean="0"/>
              <a:t>Development</a:t>
            </a:r>
            <a:endParaRPr lang="cy-GB" dirty="0" smtClean="0"/>
          </a:p>
          <a:p>
            <a:pPr>
              <a:defRPr/>
            </a:pPr>
            <a:r>
              <a:rPr lang="cy-GB" dirty="0" smtClean="0"/>
              <a:t>Welsh </a:t>
            </a:r>
            <a:r>
              <a:rPr lang="cy-GB" dirty="0" err="1" smtClean="0"/>
              <a:t>Language</a:t>
            </a:r>
            <a:r>
              <a:rPr lang="cy-GB" dirty="0" smtClean="0"/>
              <a:t> </a:t>
            </a:r>
            <a:r>
              <a:rPr lang="cy-GB" dirty="0" err="1" smtClean="0"/>
              <a:t>Development</a:t>
            </a:r>
            <a:endParaRPr lang="cy-GB" dirty="0" smtClean="0"/>
          </a:p>
          <a:p>
            <a:pPr>
              <a:defRPr/>
            </a:pPr>
            <a:r>
              <a:rPr lang="cy-GB" dirty="0" err="1" smtClean="0"/>
              <a:t>Knowledge</a:t>
            </a:r>
            <a:r>
              <a:rPr lang="cy-GB" dirty="0" smtClean="0"/>
              <a:t> </a:t>
            </a:r>
            <a:r>
              <a:rPr lang="cy-GB" dirty="0" err="1" smtClean="0"/>
              <a:t>and</a:t>
            </a:r>
            <a:r>
              <a:rPr lang="cy-GB" dirty="0" smtClean="0"/>
              <a:t> </a:t>
            </a:r>
            <a:r>
              <a:rPr lang="cy-GB" dirty="0" err="1" smtClean="0"/>
              <a:t>Understanding</a:t>
            </a:r>
            <a:r>
              <a:rPr lang="cy-GB" dirty="0" smtClean="0"/>
              <a:t> of the </a:t>
            </a:r>
            <a:r>
              <a:rPr lang="cy-GB" dirty="0" err="1" smtClean="0"/>
              <a:t>World</a:t>
            </a:r>
            <a:endParaRPr lang="cy-GB" dirty="0" smtClean="0"/>
          </a:p>
          <a:p>
            <a:pPr>
              <a:defRPr/>
            </a:pPr>
            <a:r>
              <a:rPr lang="cy-GB" dirty="0" err="1" smtClean="0"/>
              <a:t>Physical</a:t>
            </a:r>
            <a:r>
              <a:rPr lang="cy-GB" dirty="0" smtClean="0"/>
              <a:t> </a:t>
            </a:r>
            <a:r>
              <a:rPr lang="cy-GB" dirty="0" err="1" smtClean="0"/>
              <a:t>Development</a:t>
            </a:r>
            <a:endParaRPr lang="cy-GB" dirty="0" smtClean="0"/>
          </a:p>
          <a:p>
            <a:pPr>
              <a:defRPr/>
            </a:pPr>
            <a:r>
              <a:rPr lang="cy-GB" dirty="0" err="1" smtClean="0"/>
              <a:t>Creative</a:t>
            </a:r>
            <a:r>
              <a:rPr lang="cy-GB" dirty="0" smtClean="0"/>
              <a:t> </a:t>
            </a:r>
            <a:r>
              <a:rPr lang="cy-GB" dirty="0" err="1" smtClean="0"/>
              <a:t>Development</a:t>
            </a:r>
            <a:endParaRPr lang="cy-GB" dirty="0" smtClean="0"/>
          </a:p>
          <a:p>
            <a:pPr marL="0" indent="0">
              <a:buNone/>
              <a:defRPr/>
            </a:pPr>
            <a:endParaRPr lang="cy-GB" dirty="0" smtClean="0"/>
          </a:p>
          <a:p>
            <a:pPr marL="0" indent="0">
              <a:buNone/>
              <a:defRPr/>
            </a:pPr>
            <a:endParaRPr lang="cy-GB" dirty="0" smtClean="0"/>
          </a:p>
          <a:p>
            <a:pPr marL="0" indent="0">
              <a:buNone/>
              <a:defRPr/>
            </a:pPr>
            <a:r>
              <a:rPr lang="cy-GB" dirty="0" smtClean="0"/>
              <a:t> </a:t>
            </a:r>
            <a:endParaRPr lang="cy-GB" dirty="0"/>
          </a:p>
        </p:txBody>
      </p:sp>
      <p:sp>
        <p:nvSpPr>
          <p:cNvPr id="4" name="Content Placeholder 3"/>
          <p:cNvSpPr>
            <a:spLocks noGrp="1"/>
          </p:cNvSpPr>
          <p:nvPr>
            <p:ph sz="quarter" idx="2"/>
          </p:nvPr>
        </p:nvSpPr>
        <p:spPr/>
        <p:txBody>
          <a:bodyPr rtlCol="0">
            <a:normAutofit fontScale="62500" lnSpcReduction="20000"/>
          </a:bodyPr>
          <a:lstStyle/>
          <a:p>
            <a:pPr>
              <a:defRPr/>
            </a:pPr>
            <a:r>
              <a:rPr lang="cy-GB" dirty="0" smtClean="0"/>
              <a:t>Can the ESDGC </a:t>
            </a:r>
            <a:r>
              <a:rPr lang="cy-GB" dirty="0" err="1" smtClean="0"/>
              <a:t>themes</a:t>
            </a:r>
            <a:r>
              <a:rPr lang="cy-GB" dirty="0" smtClean="0"/>
              <a:t> </a:t>
            </a:r>
            <a:r>
              <a:rPr lang="cy-GB" dirty="0" err="1" smtClean="0"/>
              <a:t>mapped</a:t>
            </a:r>
            <a:r>
              <a:rPr lang="cy-GB" dirty="0" smtClean="0"/>
              <a:t> </a:t>
            </a:r>
            <a:r>
              <a:rPr lang="cy-GB" dirty="0" err="1" smtClean="0"/>
              <a:t>onto</a:t>
            </a:r>
            <a:r>
              <a:rPr lang="cy-GB" dirty="0" smtClean="0"/>
              <a:t> </a:t>
            </a:r>
            <a:r>
              <a:rPr lang="cy-GB" dirty="0" err="1" smtClean="0"/>
              <a:t>these</a:t>
            </a:r>
            <a:r>
              <a:rPr lang="cy-GB" dirty="0" smtClean="0"/>
              <a:t> </a:t>
            </a:r>
            <a:r>
              <a:rPr lang="cy-GB" dirty="0" err="1" smtClean="0"/>
              <a:t>seven</a:t>
            </a:r>
            <a:r>
              <a:rPr lang="cy-GB" dirty="0" smtClean="0"/>
              <a:t> </a:t>
            </a:r>
            <a:r>
              <a:rPr lang="cy-GB" dirty="0" err="1" smtClean="0"/>
              <a:t>areas</a:t>
            </a:r>
            <a:r>
              <a:rPr lang="cy-GB" dirty="0" smtClean="0"/>
              <a:t> of </a:t>
            </a:r>
            <a:r>
              <a:rPr lang="cy-GB" dirty="0" err="1" smtClean="0"/>
              <a:t>learning</a:t>
            </a:r>
            <a:r>
              <a:rPr lang="cy-GB" dirty="0" smtClean="0"/>
              <a:t>?</a:t>
            </a:r>
          </a:p>
          <a:p>
            <a:pPr>
              <a:defRPr/>
            </a:pPr>
            <a:r>
              <a:rPr lang="cy-GB" dirty="0" smtClean="0"/>
              <a:t>Can ESDGC </a:t>
            </a:r>
            <a:r>
              <a:rPr lang="cy-GB" dirty="0" err="1" smtClean="0"/>
              <a:t>support</a:t>
            </a:r>
            <a:r>
              <a:rPr lang="cy-GB" dirty="0" smtClean="0"/>
              <a:t> </a:t>
            </a:r>
            <a:r>
              <a:rPr lang="cy-GB" dirty="0" err="1" smtClean="0"/>
              <a:t>these</a:t>
            </a:r>
            <a:r>
              <a:rPr lang="cy-GB" dirty="0" smtClean="0"/>
              <a:t> </a:t>
            </a:r>
            <a:r>
              <a:rPr lang="cy-GB" dirty="0" err="1" smtClean="0"/>
              <a:t>areas</a:t>
            </a:r>
            <a:r>
              <a:rPr lang="cy-GB" dirty="0" smtClean="0"/>
              <a:t>?</a:t>
            </a:r>
          </a:p>
          <a:p>
            <a:pPr>
              <a:defRPr/>
            </a:pPr>
            <a:r>
              <a:rPr lang="cy-GB" dirty="0" smtClean="0"/>
              <a:t>Can ESDGC </a:t>
            </a:r>
            <a:r>
              <a:rPr lang="cy-GB" dirty="0" err="1" smtClean="0"/>
              <a:t>support</a:t>
            </a:r>
            <a:r>
              <a:rPr lang="cy-GB" dirty="0" smtClean="0"/>
              <a:t> the </a:t>
            </a:r>
            <a:r>
              <a:rPr lang="cy-GB" dirty="0" err="1" smtClean="0"/>
              <a:t>literacy</a:t>
            </a:r>
            <a:r>
              <a:rPr lang="cy-GB" dirty="0" smtClean="0"/>
              <a:t> </a:t>
            </a:r>
            <a:r>
              <a:rPr lang="cy-GB" dirty="0" err="1" smtClean="0"/>
              <a:t>and</a:t>
            </a:r>
            <a:r>
              <a:rPr lang="cy-GB" dirty="0" smtClean="0"/>
              <a:t> </a:t>
            </a:r>
            <a:r>
              <a:rPr lang="cy-GB" dirty="0" err="1" smtClean="0"/>
              <a:t>numeracy</a:t>
            </a:r>
            <a:r>
              <a:rPr lang="cy-GB" dirty="0" smtClean="0"/>
              <a:t> </a:t>
            </a:r>
            <a:r>
              <a:rPr lang="cy-GB" dirty="0" err="1" smtClean="0"/>
              <a:t>framework</a:t>
            </a:r>
            <a:r>
              <a:rPr lang="cy-GB" dirty="0" smtClean="0"/>
              <a:t>?</a:t>
            </a:r>
          </a:p>
          <a:p>
            <a:pPr>
              <a:defRPr/>
            </a:pPr>
            <a:r>
              <a:rPr lang="cy-GB" dirty="0" smtClean="0"/>
              <a:t>Can the </a:t>
            </a:r>
            <a:r>
              <a:rPr lang="cy-GB" dirty="0" err="1" smtClean="0"/>
              <a:t>common</a:t>
            </a:r>
            <a:r>
              <a:rPr lang="cy-GB" dirty="0" smtClean="0"/>
              <a:t> </a:t>
            </a:r>
            <a:r>
              <a:rPr lang="cy-GB" dirty="0" err="1" smtClean="0"/>
              <a:t>areas</a:t>
            </a:r>
            <a:r>
              <a:rPr lang="cy-GB" dirty="0" smtClean="0"/>
              <a:t> of ESDGC be </a:t>
            </a:r>
            <a:r>
              <a:rPr lang="cy-GB" dirty="0" err="1" smtClean="0"/>
              <a:t>underpinned</a:t>
            </a:r>
            <a:r>
              <a:rPr lang="cy-GB" dirty="0" smtClean="0"/>
              <a:t> </a:t>
            </a:r>
            <a:r>
              <a:rPr lang="cy-GB" dirty="0" err="1" smtClean="0"/>
              <a:t>by</a:t>
            </a:r>
            <a:r>
              <a:rPr lang="cy-GB" dirty="0" smtClean="0"/>
              <a:t> </a:t>
            </a:r>
            <a:r>
              <a:rPr lang="cy-GB" dirty="0" err="1" smtClean="0"/>
              <a:t>Foundation</a:t>
            </a:r>
            <a:r>
              <a:rPr lang="cy-GB" dirty="0" smtClean="0"/>
              <a:t> </a:t>
            </a:r>
            <a:r>
              <a:rPr lang="cy-GB" dirty="0" err="1" smtClean="0"/>
              <a:t>Phase</a:t>
            </a:r>
            <a:r>
              <a:rPr lang="cy-GB" dirty="0" smtClean="0"/>
              <a:t> </a:t>
            </a:r>
            <a:r>
              <a:rPr lang="cy-GB" dirty="0" err="1" smtClean="0"/>
              <a:t>and</a:t>
            </a:r>
            <a:r>
              <a:rPr lang="cy-GB" dirty="0" smtClean="0"/>
              <a:t> </a:t>
            </a:r>
            <a:r>
              <a:rPr lang="cy-GB" dirty="0" err="1" smtClean="0"/>
              <a:t>vice</a:t>
            </a:r>
            <a:r>
              <a:rPr lang="cy-GB" dirty="0" smtClean="0"/>
              <a:t> </a:t>
            </a:r>
            <a:r>
              <a:rPr lang="cy-GB" dirty="0" err="1" smtClean="0"/>
              <a:t>versa</a:t>
            </a:r>
            <a:r>
              <a:rPr lang="cy-GB" dirty="0" smtClean="0"/>
              <a:t>?</a:t>
            </a:r>
          </a:p>
          <a:p>
            <a:pPr>
              <a:defRPr/>
            </a:pPr>
            <a:endParaRPr lang="cy-GB" dirty="0" smtClean="0"/>
          </a:p>
          <a:p>
            <a:pPr>
              <a:defRPr/>
            </a:pPr>
            <a:r>
              <a:rPr lang="cy-GB" dirty="0" err="1" smtClean="0"/>
              <a:t>Are</a:t>
            </a:r>
            <a:r>
              <a:rPr lang="cy-GB" dirty="0" smtClean="0"/>
              <a:t> the </a:t>
            </a:r>
            <a:r>
              <a:rPr lang="cy-GB" dirty="0" err="1" smtClean="0"/>
              <a:t>articles</a:t>
            </a:r>
            <a:r>
              <a:rPr lang="cy-GB" dirty="0" smtClean="0"/>
              <a:t> of the Union </a:t>
            </a:r>
            <a:r>
              <a:rPr lang="cy-GB" dirty="0" err="1" smtClean="0"/>
              <a:t>Convention</a:t>
            </a:r>
            <a:r>
              <a:rPr lang="cy-GB" dirty="0" smtClean="0"/>
              <a:t> </a:t>
            </a:r>
            <a:r>
              <a:rPr lang="cy-GB" dirty="0" err="1" smtClean="0"/>
              <a:t>on</a:t>
            </a:r>
            <a:r>
              <a:rPr lang="cy-GB" dirty="0" smtClean="0"/>
              <a:t> the </a:t>
            </a:r>
            <a:r>
              <a:rPr lang="cy-GB" dirty="0" err="1" smtClean="0"/>
              <a:t>Rights</a:t>
            </a:r>
            <a:r>
              <a:rPr lang="cy-GB" dirty="0" smtClean="0"/>
              <a:t> of the </a:t>
            </a:r>
            <a:r>
              <a:rPr lang="cy-GB" dirty="0" err="1" smtClean="0"/>
              <a:t>Child</a:t>
            </a:r>
            <a:r>
              <a:rPr lang="cy-GB" dirty="0" smtClean="0"/>
              <a:t> </a:t>
            </a:r>
            <a:r>
              <a:rPr lang="cy-GB" dirty="0" err="1" smtClean="0"/>
              <a:t>essential</a:t>
            </a:r>
            <a:r>
              <a:rPr lang="cy-GB" dirty="0" smtClean="0"/>
              <a:t> to </a:t>
            </a:r>
            <a:r>
              <a:rPr lang="cy-GB" dirty="0" err="1" smtClean="0"/>
              <a:t>both</a:t>
            </a:r>
            <a:r>
              <a:rPr lang="cy-GB" dirty="0" smtClean="0"/>
              <a:t> </a:t>
            </a:r>
            <a:r>
              <a:rPr lang="cy-GB" dirty="0" err="1" smtClean="0"/>
              <a:t>Foundation</a:t>
            </a:r>
            <a:r>
              <a:rPr lang="cy-GB" dirty="0" smtClean="0"/>
              <a:t> </a:t>
            </a:r>
            <a:r>
              <a:rPr lang="cy-GB" dirty="0" err="1" smtClean="0"/>
              <a:t>Phase</a:t>
            </a:r>
            <a:r>
              <a:rPr lang="cy-GB" dirty="0" smtClean="0"/>
              <a:t> </a:t>
            </a:r>
            <a:r>
              <a:rPr lang="cy-GB" dirty="0" err="1" smtClean="0"/>
              <a:t>and</a:t>
            </a:r>
            <a:r>
              <a:rPr lang="cy-GB" dirty="0" smtClean="0"/>
              <a:t> ESDGC? </a:t>
            </a:r>
            <a:endParaRPr lang="cy-GB" dirty="0"/>
          </a:p>
        </p:txBody>
      </p:sp>
    </p:spTree>
    <p:extLst>
      <p:ext uri="{BB962C8B-B14F-4D97-AF65-F5344CB8AC3E}">
        <p14:creationId xmlns:p14="http://schemas.microsoft.com/office/powerpoint/2010/main" val="541319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GB" altLang="en-US" smtClean="0">
                <a:solidFill>
                  <a:srgbClr val="00B0F0"/>
                </a:solidFill>
              </a:rPr>
              <a:t>Cysylltiadau â’r Cyfnod Sylfaen</a:t>
            </a:r>
          </a:p>
        </p:txBody>
      </p:sp>
      <p:sp>
        <p:nvSpPr>
          <p:cNvPr id="3" name="Content Placeholder 2"/>
          <p:cNvSpPr>
            <a:spLocks noGrp="1"/>
          </p:cNvSpPr>
          <p:nvPr>
            <p:ph sz="quarter" idx="1"/>
          </p:nvPr>
        </p:nvSpPr>
        <p:spPr/>
        <p:txBody>
          <a:bodyPr rtlCol="0">
            <a:normAutofit fontScale="70000" lnSpcReduction="20000"/>
          </a:bodyPr>
          <a:lstStyle/>
          <a:p>
            <a:pPr marL="0" indent="0">
              <a:buNone/>
              <a:defRPr/>
            </a:pPr>
            <a:r>
              <a:rPr lang="en-GB" dirty="0" err="1" smtClean="0">
                <a:solidFill>
                  <a:srgbClr val="00B0F0"/>
                </a:solidFill>
              </a:rPr>
              <a:t>Saith</a:t>
            </a:r>
            <a:r>
              <a:rPr lang="en-GB" dirty="0" smtClean="0">
                <a:solidFill>
                  <a:srgbClr val="00B0F0"/>
                </a:solidFill>
              </a:rPr>
              <a:t> </a:t>
            </a:r>
            <a:r>
              <a:rPr lang="en-GB" dirty="0" err="1" smtClean="0">
                <a:solidFill>
                  <a:srgbClr val="00B0F0"/>
                </a:solidFill>
              </a:rPr>
              <a:t>Maes</a:t>
            </a:r>
            <a:r>
              <a:rPr lang="en-GB" dirty="0" smtClean="0">
                <a:solidFill>
                  <a:srgbClr val="00B0F0"/>
                </a:solidFill>
              </a:rPr>
              <a:t> </a:t>
            </a:r>
            <a:r>
              <a:rPr lang="en-GB" dirty="0" err="1" smtClean="0">
                <a:solidFill>
                  <a:srgbClr val="00B0F0"/>
                </a:solidFill>
              </a:rPr>
              <a:t>Dysgu</a:t>
            </a:r>
            <a:endParaRPr lang="en-GB" dirty="0" smtClean="0">
              <a:solidFill>
                <a:srgbClr val="00B0F0"/>
              </a:solidFill>
            </a:endParaRPr>
          </a:p>
          <a:p>
            <a:pPr>
              <a:defRPr/>
            </a:pPr>
            <a:r>
              <a:rPr lang="cy-GB" dirty="0">
                <a:solidFill>
                  <a:srgbClr val="00B0F0"/>
                </a:solidFill>
              </a:rPr>
              <a:t>Datblygiad Personol a Chymdeithasol, Lles ac Amrywiaeth Ddiwylliannol</a:t>
            </a:r>
          </a:p>
          <a:p>
            <a:pPr>
              <a:defRPr/>
            </a:pPr>
            <a:r>
              <a:rPr lang="cy-GB" dirty="0">
                <a:solidFill>
                  <a:srgbClr val="00B0F0"/>
                </a:solidFill>
              </a:rPr>
              <a:t>Sgiliau Iaith, Llythrennedd a Chyfathrebu</a:t>
            </a:r>
          </a:p>
          <a:p>
            <a:pPr>
              <a:defRPr/>
            </a:pPr>
            <a:r>
              <a:rPr lang="cy-GB" dirty="0">
                <a:solidFill>
                  <a:srgbClr val="00B0F0"/>
                </a:solidFill>
              </a:rPr>
              <a:t>Datblygiad Mathemategol</a:t>
            </a:r>
          </a:p>
          <a:p>
            <a:pPr>
              <a:defRPr/>
            </a:pPr>
            <a:r>
              <a:rPr lang="cy-GB" dirty="0">
                <a:solidFill>
                  <a:srgbClr val="00B0F0"/>
                </a:solidFill>
              </a:rPr>
              <a:t>Datblygu'r Gymraeg</a:t>
            </a:r>
          </a:p>
          <a:p>
            <a:pPr>
              <a:defRPr/>
            </a:pPr>
            <a:r>
              <a:rPr lang="cy-GB" dirty="0">
                <a:solidFill>
                  <a:srgbClr val="00B0F0"/>
                </a:solidFill>
              </a:rPr>
              <a:t>Gwybodaeth a Dealltwriaeth o'r Byd</a:t>
            </a:r>
          </a:p>
          <a:p>
            <a:pPr>
              <a:defRPr/>
            </a:pPr>
            <a:r>
              <a:rPr lang="cy-GB" dirty="0">
                <a:solidFill>
                  <a:srgbClr val="00B0F0"/>
                </a:solidFill>
              </a:rPr>
              <a:t>Datblygiad Corfforol</a:t>
            </a:r>
          </a:p>
          <a:p>
            <a:pPr>
              <a:defRPr/>
            </a:pPr>
            <a:r>
              <a:rPr lang="cy-GB" dirty="0">
                <a:solidFill>
                  <a:srgbClr val="00B0F0"/>
                </a:solidFill>
              </a:rPr>
              <a:t>Datblygiad Creadigol</a:t>
            </a:r>
          </a:p>
          <a:p>
            <a:pPr marL="0" indent="0">
              <a:buNone/>
              <a:defRPr/>
            </a:pPr>
            <a:endParaRPr lang="en-GB" dirty="0" smtClean="0"/>
          </a:p>
          <a:p>
            <a:pPr marL="0" indent="0">
              <a:buNone/>
              <a:defRPr/>
            </a:pPr>
            <a:endParaRPr lang="en-GB" dirty="0" smtClean="0"/>
          </a:p>
          <a:p>
            <a:pPr marL="0" indent="0">
              <a:buNone/>
              <a:defRPr/>
            </a:pPr>
            <a:r>
              <a:rPr lang="en-GB" dirty="0" smtClean="0"/>
              <a:t> </a:t>
            </a:r>
            <a:endParaRPr lang="en-GB" dirty="0"/>
          </a:p>
        </p:txBody>
      </p:sp>
      <p:sp>
        <p:nvSpPr>
          <p:cNvPr id="4" name="Content Placeholder 3"/>
          <p:cNvSpPr>
            <a:spLocks noGrp="1"/>
          </p:cNvSpPr>
          <p:nvPr>
            <p:ph sz="quarter" idx="2"/>
          </p:nvPr>
        </p:nvSpPr>
        <p:spPr/>
        <p:txBody>
          <a:bodyPr rtlCol="0">
            <a:normAutofit fontScale="70000" lnSpcReduction="20000"/>
          </a:bodyPr>
          <a:lstStyle/>
          <a:p>
            <a:pPr>
              <a:defRPr/>
            </a:pPr>
            <a:r>
              <a:rPr lang="cy-GB" dirty="0" smtClean="0">
                <a:solidFill>
                  <a:srgbClr val="00B0F0"/>
                </a:solidFill>
              </a:rPr>
              <a:t>A oes modd mapio themâu ADCDF i’r saith maes dysgu?</a:t>
            </a:r>
          </a:p>
          <a:p>
            <a:pPr>
              <a:defRPr/>
            </a:pPr>
            <a:r>
              <a:rPr lang="cy-GB" dirty="0" smtClean="0">
                <a:solidFill>
                  <a:srgbClr val="00B0F0"/>
                </a:solidFill>
              </a:rPr>
              <a:t>A all ADCDF gefnogi’r meysydd hyn?</a:t>
            </a:r>
          </a:p>
          <a:p>
            <a:pPr>
              <a:defRPr/>
            </a:pPr>
            <a:r>
              <a:rPr lang="cy-GB" dirty="0" smtClean="0">
                <a:solidFill>
                  <a:srgbClr val="00B0F0"/>
                </a:solidFill>
              </a:rPr>
              <a:t>A all ADCDF gefnogi’r fframwaith llythrennedd a rhifedd?</a:t>
            </a:r>
          </a:p>
          <a:p>
            <a:pPr>
              <a:defRPr/>
            </a:pPr>
            <a:r>
              <a:rPr lang="cy-GB" dirty="0" smtClean="0">
                <a:solidFill>
                  <a:srgbClr val="00B0F0"/>
                </a:solidFill>
              </a:rPr>
              <a:t>A all y Cyfnod Sylfaen ategu maes cyffredinol ADCDF ac i’r gwrthwyneb?</a:t>
            </a:r>
          </a:p>
          <a:p>
            <a:pPr>
              <a:defRPr/>
            </a:pPr>
            <a:endParaRPr lang="cy-GB" dirty="0" smtClean="0">
              <a:solidFill>
                <a:srgbClr val="00B0F0"/>
              </a:solidFill>
            </a:endParaRPr>
          </a:p>
          <a:p>
            <a:pPr>
              <a:defRPr/>
            </a:pPr>
            <a:r>
              <a:rPr lang="cy-GB" dirty="0" smtClean="0">
                <a:solidFill>
                  <a:srgbClr val="00B0F0"/>
                </a:solidFill>
              </a:rPr>
              <a:t>A yw erthyglau </a:t>
            </a:r>
            <a:r>
              <a:rPr lang="cy-GB" dirty="0">
                <a:solidFill>
                  <a:srgbClr val="00B0F0"/>
                </a:solidFill>
              </a:rPr>
              <a:t>Confensiwn y Cenhedloedd Unedig ar Hawliau'r Plentyn </a:t>
            </a:r>
            <a:r>
              <a:rPr lang="cy-GB" dirty="0" smtClean="0">
                <a:solidFill>
                  <a:srgbClr val="00B0F0"/>
                </a:solidFill>
              </a:rPr>
              <a:t>yn hanfodol i’r Cyfnod Sylfaen ac ADCDF?</a:t>
            </a:r>
            <a:r>
              <a:rPr lang="en-GB" dirty="0" smtClean="0">
                <a:solidFill>
                  <a:srgbClr val="00B0F0"/>
                </a:solidFill>
              </a:rPr>
              <a:t> </a:t>
            </a:r>
            <a:endParaRPr lang="en-GB" dirty="0">
              <a:solidFill>
                <a:srgbClr val="00B0F0"/>
              </a:solidFill>
            </a:endParaRPr>
          </a:p>
        </p:txBody>
      </p:sp>
    </p:spTree>
    <p:extLst>
      <p:ext uri="{BB962C8B-B14F-4D97-AF65-F5344CB8AC3E}">
        <p14:creationId xmlns:p14="http://schemas.microsoft.com/office/powerpoint/2010/main" val="3754267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rtlCol="0">
            <a:normAutofit fontScale="90000"/>
          </a:bodyPr>
          <a:lstStyle/>
          <a:p>
            <a:pPr>
              <a:defRPr/>
            </a:pPr>
            <a:r>
              <a:rPr lang="en-GB" sz="4000" dirty="0"/>
              <a:t>Foundation Phase? </a:t>
            </a:r>
            <a:br>
              <a:rPr lang="en-GB" sz="4000" dirty="0"/>
            </a:br>
            <a:r>
              <a:rPr lang="en-GB" sz="4000" dirty="0"/>
              <a:t> </a:t>
            </a:r>
            <a:r>
              <a:rPr lang="cy-GB" sz="4000" dirty="0">
                <a:solidFill>
                  <a:srgbClr val="00B0F0"/>
                </a:solidFill>
              </a:rPr>
              <a:t>Y Cyfnod Sylfaen?</a:t>
            </a:r>
            <a:br>
              <a:rPr lang="cy-GB" sz="4000" dirty="0">
                <a:solidFill>
                  <a:srgbClr val="00B0F0"/>
                </a:solidFill>
              </a:rPr>
            </a:br>
            <a:endParaRPr lang="cy-GB" sz="4000" dirty="0">
              <a:solidFill>
                <a:srgbClr val="00B0F0"/>
              </a:solidFill>
            </a:endParaRPr>
          </a:p>
        </p:txBody>
      </p:sp>
      <p:sp>
        <p:nvSpPr>
          <p:cNvPr id="12291" name="Rectangle 3"/>
          <p:cNvSpPr>
            <a:spLocks noGrp="1" noChangeArrowheads="1"/>
          </p:cNvSpPr>
          <p:nvPr>
            <p:ph sz="half" idx="1"/>
          </p:nvPr>
        </p:nvSpPr>
        <p:spPr/>
        <p:txBody>
          <a:bodyPr rtlCol="0">
            <a:normAutofit fontScale="92500" lnSpcReduction="10000"/>
          </a:bodyPr>
          <a:lstStyle/>
          <a:p>
            <a:pPr>
              <a:lnSpc>
                <a:spcPct val="80000"/>
              </a:lnSpc>
              <a:buNone/>
              <a:defRPr/>
            </a:pPr>
            <a:r>
              <a:rPr lang="en-GB" altLang="en-US" sz="2400" dirty="0"/>
              <a:t>Symons, 1996</a:t>
            </a:r>
          </a:p>
          <a:p>
            <a:pPr>
              <a:lnSpc>
                <a:spcPct val="80000"/>
              </a:lnSpc>
              <a:buNone/>
              <a:defRPr/>
            </a:pPr>
            <a:r>
              <a:rPr lang="en-GB" altLang="en-US" sz="2400" dirty="0"/>
              <a:t>Young children?</a:t>
            </a:r>
          </a:p>
          <a:p>
            <a:pPr>
              <a:lnSpc>
                <a:spcPct val="80000"/>
              </a:lnSpc>
              <a:defRPr/>
            </a:pPr>
            <a:r>
              <a:rPr lang="en-GB" altLang="en-US" sz="2400" dirty="0"/>
              <a:t>Emphasise feelings of self worth, communication and cooperation</a:t>
            </a:r>
          </a:p>
          <a:p>
            <a:pPr>
              <a:lnSpc>
                <a:spcPct val="80000"/>
              </a:lnSpc>
              <a:defRPr/>
            </a:pPr>
            <a:r>
              <a:rPr lang="en-GB" altLang="en-US" sz="2400" dirty="0"/>
              <a:t>Suggestion that children with high self regard are likely to be more altruistic, generous and sharing</a:t>
            </a:r>
          </a:p>
          <a:p>
            <a:pPr>
              <a:lnSpc>
                <a:spcPct val="80000"/>
              </a:lnSpc>
              <a:defRPr/>
            </a:pPr>
            <a:r>
              <a:rPr lang="en-GB" altLang="en-US" sz="2400" dirty="0"/>
              <a:t>More positive attitudes if they are able  to express their own thoughts clearly and listen to others</a:t>
            </a:r>
          </a:p>
          <a:p>
            <a:pPr>
              <a:lnSpc>
                <a:spcPct val="80000"/>
              </a:lnSpc>
              <a:defRPr/>
            </a:pPr>
            <a:endParaRPr lang="en-GB" altLang="en-US" sz="2400" dirty="0"/>
          </a:p>
          <a:p>
            <a:pPr marL="0" indent="0">
              <a:lnSpc>
                <a:spcPct val="80000"/>
              </a:lnSpc>
              <a:buNone/>
              <a:defRPr/>
            </a:pPr>
            <a:r>
              <a:rPr lang="en-GB" altLang="en-US" sz="2400" dirty="0"/>
              <a:t>In / </a:t>
            </a:r>
            <a:r>
              <a:rPr lang="en-GB" altLang="en-US" sz="2400" dirty="0" err="1"/>
              <a:t>Yn</a:t>
            </a:r>
            <a:r>
              <a:rPr lang="en-GB" altLang="en-US" sz="2400" dirty="0"/>
              <a:t>:-Symons, G. (1996) The Primary Years in </a:t>
            </a:r>
            <a:r>
              <a:rPr lang="en-GB" altLang="en-US" sz="2400" i="1" dirty="0"/>
              <a:t>Education for Sustainability </a:t>
            </a:r>
            <a:r>
              <a:rPr lang="en-GB" altLang="en-US" sz="2400" dirty="0"/>
              <a:t>London: </a:t>
            </a:r>
            <a:r>
              <a:rPr lang="en-GB" altLang="en-US" sz="2400" dirty="0" err="1"/>
              <a:t>Earthscan</a:t>
            </a:r>
            <a:r>
              <a:rPr lang="en-GB" altLang="en-US" sz="2400" dirty="0"/>
              <a:t> Publication Ltd.</a:t>
            </a:r>
          </a:p>
          <a:p>
            <a:pPr>
              <a:lnSpc>
                <a:spcPct val="80000"/>
              </a:lnSpc>
              <a:defRPr/>
            </a:pPr>
            <a:endParaRPr lang="en-GB" altLang="en-US" sz="2400" dirty="0"/>
          </a:p>
          <a:p>
            <a:pPr>
              <a:lnSpc>
                <a:spcPct val="80000"/>
              </a:lnSpc>
              <a:defRPr/>
            </a:pPr>
            <a:endParaRPr lang="en-GB" altLang="en-US" sz="2400" dirty="0"/>
          </a:p>
          <a:p>
            <a:pPr>
              <a:lnSpc>
                <a:spcPct val="80000"/>
              </a:lnSpc>
              <a:defRPr/>
            </a:pPr>
            <a:endParaRPr lang="en-US" altLang="en-US" sz="2400" dirty="0"/>
          </a:p>
        </p:txBody>
      </p:sp>
      <p:sp>
        <p:nvSpPr>
          <p:cNvPr id="12292" name="Rectangle 5"/>
          <p:cNvSpPr>
            <a:spLocks noGrp="1" noChangeArrowheads="1"/>
          </p:cNvSpPr>
          <p:nvPr>
            <p:ph sz="half" idx="2"/>
          </p:nvPr>
        </p:nvSpPr>
        <p:spPr>
          <a:xfrm>
            <a:off x="6167438" y="1628775"/>
            <a:ext cx="4038600" cy="4495800"/>
          </a:xfrm>
        </p:spPr>
        <p:txBody>
          <a:bodyPr rtlCol="0">
            <a:normAutofit fontScale="92500" lnSpcReduction="10000"/>
          </a:bodyPr>
          <a:lstStyle/>
          <a:p>
            <a:pPr>
              <a:lnSpc>
                <a:spcPct val="80000"/>
              </a:lnSpc>
              <a:buNone/>
              <a:defRPr/>
            </a:pPr>
            <a:r>
              <a:rPr lang="en-GB" altLang="en-US" sz="2400" dirty="0">
                <a:solidFill>
                  <a:srgbClr val="00B0F0"/>
                </a:solidFill>
              </a:rPr>
              <a:t>Plant </a:t>
            </a:r>
            <a:r>
              <a:rPr lang="en-GB" altLang="en-US" sz="2400" dirty="0" err="1">
                <a:solidFill>
                  <a:srgbClr val="00B0F0"/>
                </a:solidFill>
              </a:rPr>
              <a:t>ifanc</a:t>
            </a:r>
            <a:endParaRPr lang="en-GB" altLang="en-US" sz="2400" dirty="0">
              <a:solidFill>
                <a:srgbClr val="00B0F0"/>
              </a:solidFill>
            </a:endParaRPr>
          </a:p>
          <a:p>
            <a:pPr>
              <a:lnSpc>
                <a:spcPct val="80000"/>
              </a:lnSpc>
              <a:buNone/>
              <a:defRPr/>
            </a:pPr>
            <a:r>
              <a:rPr lang="en-GB" altLang="en-US" sz="2400" dirty="0">
                <a:solidFill>
                  <a:srgbClr val="00B0F0"/>
                </a:solidFill>
              </a:rPr>
              <a:t>Symons, 1996</a:t>
            </a:r>
            <a:endParaRPr lang="cy-GB" altLang="en-US" sz="2400" dirty="0">
              <a:solidFill>
                <a:srgbClr val="00B0F0"/>
              </a:solidFill>
            </a:endParaRPr>
          </a:p>
          <a:p>
            <a:pPr>
              <a:lnSpc>
                <a:spcPct val="80000"/>
              </a:lnSpc>
              <a:defRPr/>
            </a:pPr>
            <a:r>
              <a:rPr lang="cy-GB" altLang="en-US" sz="2400" dirty="0">
                <a:solidFill>
                  <a:srgbClr val="00B0F0"/>
                </a:solidFill>
              </a:rPr>
              <a:t>Cydnabod teimladau o hunanwerth, cyfathrebu a chydweithio</a:t>
            </a:r>
          </a:p>
          <a:p>
            <a:pPr>
              <a:lnSpc>
                <a:spcPct val="80000"/>
              </a:lnSpc>
              <a:defRPr/>
            </a:pPr>
            <a:r>
              <a:rPr lang="cy-GB" altLang="en-US" sz="2400" dirty="0">
                <a:solidFill>
                  <a:srgbClr val="00B0F0"/>
                </a:solidFill>
              </a:rPr>
              <a:t>Plant gyda hunan barch uwch yn fwy tebygol  o fod yn allgarol, caredig a rhannu</a:t>
            </a:r>
          </a:p>
          <a:p>
            <a:pPr>
              <a:lnSpc>
                <a:spcPct val="80000"/>
              </a:lnSpc>
              <a:defRPr/>
            </a:pPr>
            <a:r>
              <a:rPr lang="cy-GB" altLang="en-US" sz="2400" dirty="0">
                <a:solidFill>
                  <a:srgbClr val="00B0F0"/>
                </a:solidFill>
              </a:rPr>
              <a:t>Agweddau mwy positif os ydynt yn gallu esbonio teimladau a syniadau yn glir a gwrando i eraill</a:t>
            </a:r>
          </a:p>
          <a:p>
            <a:pPr>
              <a:lnSpc>
                <a:spcPct val="80000"/>
              </a:lnSpc>
              <a:defRPr/>
            </a:pPr>
            <a:endParaRPr lang="cy-GB" altLang="en-US" sz="2400" dirty="0"/>
          </a:p>
          <a:p>
            <a:pPr>
              <a:lnSpc>
                <a:spcPct val="80000"/>
              </a:lnSpc>
              <a:defRPr/>
            </a:pPr>
            <a:endParaRPr lang="cy-GB" altLang="en-US" sz="2400" dirty="0"/>
          </a:p>
        </p:txBody>
      </p:sp>
    </p:spTree>
    <p:extLst>
      <p:ext uri="{BB962C8B-B14F-4D97-AF65-F5344CB8AC3E}">
        <p14:creationId xmlns:p14="http://schemas.microsoft.com/office/powerpoint/2010/main" val="3630947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524000" y="260350"/>
            <a:ext cx="8229600" cy="1143000"/>
          </a:xfrm>
        </p:spPr>
        <p:txBody>
          <a:bodyPr rtlCol="0">
            <a:normAutofit fontScale="90000"/>
          </a:bodyPr>
          <a:lstStyle/>
          <a:p>
            <a:pPr>
              <a:defRPr/>
            </a:pPr>
            <a:r>
              <a:rPr lang="en-GB" dirty="0" smtClean="0"/>
              <a:t/>
            </a:r>
            <a:br>
              <a:rPr lang="en-GB" dirty="0" smtClean="0"/>
            </a:br>
            <a:r>
              <a:rPr lang="en-GB" dirty="0" smtClean="0"/>
              <a:t>Pedagogy- a way of learning</a:t>
            </a:r>
            <a:br>
              <a:rPr lang="en-GB" dirty="0" smtClean="0"/>
            </a:br>
            <a:r>
              <a:rPr lang="en-GB" dirty="0" err="1" smtClean="0">
                <a:solidFill>
                  <a:srgbClr val="00B0F0"/>
                </a:solidFill>
              </a:rPr>
              <a:t>Addysgeg</a:t>
            </a:r>
            <a:r>
              <a:rPr lang="en-GB" dirty="0" smtClean="0">
                <a:solidFill>
                  <a:srgbClr val="00B0F0"/>
                </a:solidFill>
              </a:rPr>
              <a:t> – </a:t>
            </a:r>
            <a:r>
              <a:rPr lang="en-GB" dirty="0" err="1" smtClean="0">
                <a:solidFill>
                  <a:srgbClr val="00B0F0"/>
                </a:solidFill>
              </a:rPr>
              <a:t>ffordd</a:t>
            </a:r>
            <a:r>
              <a:rPr lang="en-GB" dirty="0" smtClean="0">
                <a:solidFill>
                  <a:srgbClr val="00B0F0"/>
                </a:solidFill>
              </a:rPr>
              <a:t> o </a:t>
            </a:r>
            <a:r>
              <a:rPr lang="en-GB" dirty="0" err="1" smtClean="0">
                <a:solidFill>
                  <a:srgbClr val="00B0F0"/>
                </a:solidFill>
              </a:rPr>
              <a:t>ddysgu</a:t>
            </a:r>
            <a:r>
              <a:rPr lang="en-GB" dirty="0" smtClean="0">
                <a:solidFill>
                  <a:srgbClr val="00B0F0"/>
                </a:solidFill>
              </a:rPr>
              <a:t/>
            </a:r>
            <a:br>
              <a:rPr lang="en-GB" dirty="0" smtClean="0">
                <a:solidFill>
                  <a:srgbClr val="00B0F0"/>
                </a:solidFill>
              </a:rPr>
            </a:br>
            <a:endParaRPr lang="en-GB" dirty="0">
              <a:solidFill>
                <a:srgbClr val="00B0F0"/>
              </a:solidFill>
            </a:endParaRPr>
          </a:p>
        </p:txBody>
      </p:sp>
      <p:sp>
        <p:nvSpPr>
          <p:cNvPr id="8" name="Content Placeholder 7"/>
          <p:cNvSpPr>
            <a:spLocks noGrp="1"/>
          </p:cNvSpPr>
          <p:nvPr>
            <p:ph sz="quarter" idx="1"/>
          </p:nvPr>
        </p:nvSpPr>
        <p:spPr>
          <a:xfrm>
            <a:off x="6384032" y="1628801"/>
            <a:ext cx="4038600" cy="4525963"/>
          </a:xfrm>
        </p:spPr>
        <p:txBody>
          <a:bodyPr rtlCol="0">
            <a:normAutofit fontScale="92500" lnSpcReduction="10000"/>
          </a:bodyPr>
          <a:lstStyle/>
          <a:p>
            <a:pPr>
              <a:defRPr/>
            </a:pPr>
            <a:r>
              <a:rPr lang="cy-GB" dirty="0" smtClean="0">
                <a:solidFill>
                  <a:srgbClr val="00B0F0"/>
                </a:solidFill>
              </a:rPr>
              <a:t>Datrys problemau</a:t>
            </a:r>
          </a:p>
          <a:p>
            <a:pPr>
              <a:defRPr/>
            </a:pPr>
            <a:r>
              <a:rPr lang="cy-GB" dirty="0" smtClean="0">
                <a:solidFill>
                  <a:srgbClr val="00B0F0"/>
                </a:solidFill>
              </a:rPr>
              <a:t>Dan arweiniad plentyn</a:t>
            </a:r>
          </a:p>
          <a:p>
            <a:pPr>
              <a:defRPr/>
            </a:pPr>
            <a:r>
              <a:rPr lang="cy-GB" dirty="0" smtClean="0">
                <a:solidFill>
                  <a:srgbClr val="00B0F0"/>
                </a:solidFill>
              </a:rPr>
              <a:t>Meddwl yn greadigol</a:t>
            </a:r>
          </a:p>
          <a:p>
            <a:pPr>
              <a:defRPr/>
            </a:pPr>
            <a:r>
              <a:rPr lang="cy-GB" dirty="0" smtClean="0">
                <a:solidFill>
                  <a:srgbClr val="00B0F0"/>
                </a:solidFill>
              </a:rPr>
              <a:t>Adfyfyriol</a:t>
            </a:r>
          </a:p>
          <a:p>
            <a:pPr>
              <a:defRPr/>
            </a:pPr>
            <a:r>
              <a:rPr lang="cy-GB" dirty="0" smtClean="0">
                <a:solidFill>
                  <a:srgbClr val="00B0F0"/>
                </a:solidFill>
              </a:rPr>
              <a:t>Ymarferol</a:t>
            </a:r>
          </a:p>
          <a:p>
            <a:pPr>
              <a:defRPr/>
            </a:pPr>
            <a:r>
              <a:rPr lang="cy-GB" dirty="0" smtClean="0">
                <a:solidFill>
                  <a:srgbClr val="00B0F0"/>
                </a:solidFill>
              </a:rPr>
              <a:t>Gweithredol</a:t>
            </a:r>
          </a:p>
          <a:p>
            <a:pPr>
              <a:defRPr/>
            </a:pPr>
            <a:endParaRPr lang="cy-GB" dirty="0" smtClean="0">
              <a:solidFill>
                <a:srgbClr val="00B0F0"/>
              </a:solidFill>
            </a:endParaRPr>
          </a:p>
          <a:p>
            <a:pPr>
              <a:defRPr/>
            </a:pPr>
            <a:r>
              <a:rPr lang="cy-GB" dirty="0" smtClean="0">
                <a:solidFill>
                  <a:srgbClr val="00B0F0"/>
                </a:solidFill>
              </a:rPr>
              <a:t>Dysgu yn yr awyr agored ac ymwneud â natur</a:t>
            </a:r>
            <a:endParaRPr lang="cy-GB" dirty="0">
              <a:solidFill>
                <a:srgbClr val="00B0F0"/>
              </a:solidFill>
            </a:endParaRPr>
          </a:p>
        </p:txBody>
      </p:sp>
      <p:sp>
        <p:nvSpPr>
          <p:cNvPr id="9" name="Content Placeholder 8"/>
          <p:cNvSpPr>
            <a:spLocks noGrp="1"/>
          </p:cNvSpPr>
          <p:nvPr>
            <p:ph sz="quarter" idx="2"/>
          </p:nvPr>
        </p:nvSpPr>
        <p:spPr>
          <a:xfrm>
            <a:off x="2135188" y="1773238"/>
            <a:ext cx="4038600" cy="4525962"/>
          </a:xfrm>
        </p:spPr>
        <p:txBody>
          <a:bodyPr rtlCol="0">
            <a:normAutofit fontScale="92500" lnSpcReduction="10000"/>
          </a:bodyPr>
          <a:lstStyle/>
          <a:p>
            <a:pPr>
              <a:defRPr/>
            </a:pPr>
            <a:r>
              <a:rPr lang="en-GB" dirty="0" smtClean="0"/>
              <a:t>Problem solving</a:t>
            </a:r>
          </a:p>
          <a:p>
            <a:pPr>
              <a:defRPr/>
            </a:pPr>
            <a:r>
              <a:rPr lang="en-GB" dirty="0" smtClean="0"/>
              <a:t>Child-led</a:t>
            </a:r>
          </a:p>
          <a:p>
            <a:pPr>
              <a:defRPr/>
            </a:pPr>
            <a:r>
              <a:rPr lang="en-GB" dirty="0" smtClean="0"/>
              <a:t>Creative thinking </a:t>
            </a:r>
          </a:p>
          <a:p>
            <a:pPr>
              <a:defRPr/>
            </a:pPr>
            <a:r>
              <a:rPr lang="en-GB" dirty="0" smtClean="0"/>
              <a:t>Reflective</a:t>
            </a:r>
          </a:p>
          <a:p>
            <a:pPr>
              <a:defRPr/>
            </a:pPr>
            <a:r>
              <a:rPr lang="en-GB" dirty="0" smtClean="0"/>
              <a:t>Practical </a:t>
            </a:r>
          </a:p>
          <a:p>
            <a:pPr>
              <a:defRPr/>
            </a:pPr>
            <a:r>
              <a:rPr lang="en-GB" dirty="0" smtClean="0"/>
              <a:t>Active </a:t>
            </a:r>
          </a:p>
          <a:p>
            <a:pPr>
              <a:defRPr/>
            </a:pPr>
            <a:endParaRPr lang="en-GB" dirty="0" smtClean="0"/>
          </a:p>
          <a:p>
            <a:pPr>
              <a:defRPr/>
            </a:pPr>
            <a:r>
              <a:rPr lang="en-GB" dirty="0" smtClean="0"/>
              <a:t>Outdoor learning and engaging with nature </a:t>
            </a:r>
          </a:p>
        </p:txBody>
      </p:sp>
    </p:spTree>
    <p:extLst>
      <p:ext uri="{BB962C8B-B14F-4D97-AF65-F5344CB8AC3E}">
        <p14:creationId xmlns:p14="http://schemas.microsoft.com/office/powerpoint/2010/main" val="4009338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388"/>
            <a:ext cx="8229600" cy="1143000"/>
          </a:xfrm>
        </p:spPr>
        <p:txBody>
          <a:bodyPr rtlCol="0">
            <a:normAutofit fontScale="90000"/>
          </a:bodyPr>
          <a:lstStyle/>
          <a:p>
            <a:pPr>
              <a:defRPr/>
            </a:pPr>
            <a:r>
              <a:rPr lang="en-GB" dirty="0" smtClean="0"/>
              <a:t/>
            </a:r>
            <a:br>
              <a:rPr lang="en-GB" dirty="0" smtClean="0"/>
            </a:br>
            <a:r>
              <a:rPr lang="en-GB" dirty="0" smtClean="0"/>
              <a:t>Values Based</a:t>
            </a:r>
            <a:br>
              <a:rPr lang="en-GB" dirty="0" smtClean="0"/>
            </a:br>
            <a:r>
              <a:rPr lang="en-GB" dirty="0" err="1" smtClean="0">
                <a:solidFill>
                  <a:srgbClr val="00B0F0"/>
                </a:solidFill>
              </a:rPr>
              <a:t>Seiliedig</a:t>
            </a:r>
            <a:r>
              <a:rPr lang="en-GB" dirty="0" smtClean="0">
                <a:solidFill>
                  <a:srgbClr val="00B0F0"/>
                </a:solidFill>
              </a:rPr>
              <a:t> </a:t>
            </a:r>
            <a:r>
              <a:rPr lang="en-GB" dirty="0" err="1" smtClean="0">
                <a:solidFill>
                  <a:srgbClr val="00B0F0"/>
                </a:solidFill>
              </a:rPr>
              <a:t>ar</a:t>
            </a:r>
            <a:r>
              <a:rPr lang="en-GB" dirty="0" smtClean="0">
                <a:solidFill>
                  <a:srgbClr val="00B0F0"/>
                </a:solidFill>
              </a:rPr>
              <a:t> </a:t>
            </a:r>
            <a:r>
              <a:rPr lang="en-GB" dirty="0" err="1" smtClean="0">
                <a:solidFill>
                  <a:srgbClr val="00B0F0"/>
                </a:solidFill>
              </a:rPr>
              <a:t>Werthoedd</a:t>
            </a:r>
            <a:r>
              <a:rPr lang="en-GB" dirty="0" smtClean="0">
                <a:solidFill>
                  <a:srgbClr val="00B0F0"/>
                </a:solidFill>
              </a:rPr>
              <a:t/>
            </a:r>
            <a:br>
              <a:rPr lang="en-GB" dirty="0" smtClean="0">
                <a:solidFill>
                  <a:srgbClr val="00B0F0"/>
                </a:solidFill>
              </a:rPr>
            </a:br>
            <a:endParaRPr lang="en-GB" dirty="0">
              <a:solidFill>
                <a:srgbClr val="00B0F0"/>
              </a:solidFill>
            </a:endParaRPr>
          </a:p>
        </p:txBody>
      </p:sp>
      <p:sp>
        <p:nvSpPr>
          <p:cNvPr id="13315" name="Content Placeholder 2"/>
          <p:cNvSpPr>
            <a:spLocks noGrp="1"/>
          </p:cNvSpPr>
          <p:nvPr>
            <p:ph sz="quarter" idx="1"/>
          </p:nvPr>
        </p:nvSpPr>
        <p:spPr>
          <a:xfrm>
            <a:off x="6312024" y="1412777"/>
            <a:ext cx="4038600" cy="4525963"/>
          </a:xfrm>
        </p:spPr>
        <p:txBody>
          <a:bodyPr>
            <a:normAutofit lnSpcReduction="10000"/>
          </a:bodyPr>
          <a:lstStyle/>
          <a:p>
            <a:pPr eaLnBrk="1" hangingPunct="1"/>
            <a:r>
              <a:rPr lang="en-GB" altLang="en-US" dirty="0" err="1" smtClean="0">
                <a:solidFill>
                  <a:srgbClr val="00B0F0"/>
                </a:solidFill>
              </a:rPr>
              <a:t>Safbwyntiau</a:t>
            </a:r>
            <a:r>
              <a:rPr lang="en-GB" altLang="en-US" dirty="0" smtClean="0">
                <a:solidFill>
                  <a:srgbClr val="00B0F0"/>
                </a:solidFill>
              </a:rPr>
              <a:t> a </a:t>
            </a:r>
            <a:r>
              <a:rPr lang="en-GB" altLang="en-US" dirty="0" err="1" smtClean="0">
                <a:solidFill>
                  <a:srgbClr val="00B0F0"/>
                </a:solidFill>
              </a:rPr>
              <a:t>gwerthoedd</a:t>
            </a:r>
            <a:endParaRPr lang="en-GB" altLang="en-US" dirty="0" smtClean="0">
              <a:solidFill>
                <a:srgbClr val="00B0F0"/>
              </a:solidFill>
            </a:endParaRPr>
          </a:p>
          <a:p>
            <a:pPr eaLnBrk="1" hangingPunct="1"/>
            <a:r>
              <a:rPr lang="en-GB" altLang="en-US" dirty="0" err="1" smtClean="0">
                <a:solidFill>
                  <a:srgbClr val="00B0F0"/>
                </a:solidFill>
              </a:rPr>
              <a:t>Cyfrifoldeb</a:t>
            </a:r>
            <a:r>
              <a:rPr lang="en-GB" altLang="en-US" dirty="0" smtClean="0">
                <a:solidFill>
                  <a:srgbClr val="00B0F0"/>
                </a:solidFill>
              </a:rPr>
              <a:t> </a:t>
            </a:r>
            <a:r>
              <a:rPr lang="en-GB" altLang="en-US" dirty="0" err="1" smtClean="0">
                <a:solidFill>
                  <a:srgbClr val="00B0F0"/>
                </a:solidFill>
              </a:rPr>
              <a:t>personol</a:t>
            </a:r>
            <a:endParaRPr lang="en-GB" altLang="en-US" dirty="0" smtClean="0">
              <a:solidFill>
                <a:srgbClr val="00B0F0"/>
              </a:solidFill>
            </a:endParaRPr>
          </a:p>
          <a:p>
            <a:pPr eaLnBrk="1" hangingPunct="1"/>
            <a:r>
              <a:rPr lang="en-GB" altLang="en-US" dirty="0" err="1" smtClean="0">
                <a:solidFill>
                  <a:srgbClr val="00B0F0"/>
                </a:solidFill>
              </a:rPr>
              <a:t>Gwneud</a:t>
            </a:r>
            <a:r>
              <a:rPr lang="en-GB" altLang="en-US" dirty="0" smtClean="0">
                <a:solidFill>
                  <a:srgbClr val="00B0F0"/>
                </a:solidFill>
              </a:rPr>
              <a:t> y </a:t>
            </a:r>
            <a:r>
              <a:rPr lang="en-GB" altLang="en-US" dirty="0" err="1" smtClean="0">
                <a:solidFill>
                  <a:srgbClr val="00B0F0"/>
                </a:solidFill>
              </a:rPr>
              <a:t>peth</a:t>
            </a:r>
            <a:r>
              <a:rPr lang="en-GB" altLang="en-US" dirty="0" smtClean="0">
                <a:solidFill>
                  <a:srgbClr val="00B0F0"/>
                </a:solidFill>
              </a:rPr>
              <a:t> ‘</a:t>
            </a:r>
            <a:r>
              <a:rPr lang="en-GB" altLang="en-US" dirty="0" err="1" smtClean="0">
                <a:solidFill>
                  <a:srgbClr val="00B0F0"/>
                </a:solidFill>
              </a:rPr>
              <a:t>iawn</a:t>
            </a:r>
            <a:r>
              <a:rPr lang="en-GB" altLang="en-US" dirty="0" smtClean="0">
                <a:solidFill>
                  <a:srgbClr val="00B0F0"/>
                </a:solidFill>
              </a:rPr>
              <a:t>’</a:t>
            </a:r>
          </a:p>
          <a:p>
            <a:pPr eaLnBrk="1" hangingPunct="1"/>
            <a:r>
              <a:rPr lang="en-GB" altLang="en-US" dirty="0" err="1" smtClean="0">
                <a:solidFill>
                  <a:srgbClr val="00B0F0"/>
                </a:solidFill>
              </a:rPr>
              <a:t>Gofalu</a:t>
            </a:r>
            <a:r>
              <a:rPr lang="en-GB" altLang="en-US" dirty="0" smtClean="0">
                <a:solidFill>
                  <a:srgbClr val="00B0F0"/>
                </a:solidFill>
              </a:rPr>
              <a:t> am </a:t>
            </a:r>
            <a:r>
              <a:rPr lang="en-GB" altLang="en-US" dirty="0" err="1" smtClean="0">
                <a:solidFill>
                  <a:srgbClr val="00B0F0"/>
                </a:solidFill>
              </a:rPr>
              <a:t>bethau</a:t>
            </a:r>
            <a:r>
              <a:rPr lang="en-GB" altLang="en-US" dirty="0" smtClean="0">
                <a:solidFill>
                  <a:srgbClr val="00B0F0"/>
                </a:solidFill>
              </a:rPr>
              <a:t> </a:t>
            </a:r>
            <a:r>
              <a:rPr lang="en-GB" altLang="en-US" dirty="0" err="1" smtClean="0">
                <a:solidFill>
                  <a:srgbClr val="00B0F0"/>
                </a:solidFill>
              </a:rPr>
              <a:t>lleol</a:t>
            </a:r>
            <a:r>
              <a:rPr lang="en-GB" altLang="en-US" dirty="0" smtClean="0">
                <a:solidFill>
                  <a:srgbClr val="00B0F0"/>
                </a:solidFill>
              </a:rPr>
              <a:t> a </a:t>
            </a:r>
            <a:r>
              <a:rPr lang="en-GB" altLang="en-US" dirty="0" err="1" smtClean="0">
                <a:solidFill>
                  <a:srgbClr val="00B0F0"/>
                </a:solidFill>
              </a:rPr>
              <a:t>phellach</a:t>
            </a:r>
            <a:r>
              <a:rPr lang="en-GB" altLang="en-US" dirty="0" smtClean="0">
                <a:solidFill>
                  <a:srgbClr val="00B0F0"/>
                </a:solidFill>
              </a:rPr>
              <a:t> </a:t>
            </a:r>
            <a:r>
              <a:rPr lang="en-GB" altLang="en-US" dirty="0" err="1" smtClean="0">
                <a:solidFill>
                  <a:srgbClr val="00B0F0"/>
                </a:solidFill>
              </a:rPr>
              <a:t>i</a:t>
            </a:r>
            <a:r>
              <a:rPr lang="en-GB" altLang="en-US" dirty="0" smtClean="0">
                <a:solidFill>
                  <a:srgbClr val="00B0F0"/>
                </a:solidFill>
              </a:rPr>
              <a:t> </a:t>
            </a:r>
            <a:r>
              <a:rPr lang="en-GB" altLang="en-US" dirty="0" err="1" smtClean="0">
                <a:solidFill>
                  <a:srgbClr val="00B0F0"/>
                </a:solidFill>
              </a:rPr>
              <a:t>ffwrdd</a:t>
            </a:r>
            <a:endParaRPr lang="en-GB" altLang="en-US" dirty="0" smtClean="0">
              <a:solidFill>
                <a:srgbClr val="00B0F0"/>
              </a:solidFill>
            </a:endParaRPr>
          </a:p>
          <a:p>
            <a:pPr eaLnBrk="1" hangingPunct="1"/>
            <a:r>
              <a:rPr lang="en-GB" altLang="en-US" dirty="0" err="1" smtClean="0">
                <a:solidFill>
                  <a:srgbClr val="00B0F0"/>
                </a:solidFill>
              </a:rPr>
              <a:t>Gofalu</a:t>
            </a:r>
            <a:r>
              <a:rPr lang="en-GB" altLang="en-US" dirty="0" smtClean="0">
                <a:solidFill>
                  <a:srgbClr val="00B0F0"/>
                </a:solidFill>
              </a:rPr>
              <a:t> am </a:t>
            </a:r>
            <a:r>
              <a:rPr lang="en-GB" altLang="en-US" dirty="0" err="1" smtClean="0">
                <a:solidFill>
                  <a:srgbClr val="00B0F0"/>
                </a:solidFill>
              </a:rPr>
              <a:t>eich</a:t>
            </a:r>
            <a:r>
              <a:rPr lang="en-GB" altLang="en-US" dirty="0" smtClean="0">
                <a:solidFill>
                  <a:srgbClr val="00B0F0"/>
                </a:solidFill>
              </a:rPr>
              <a:t> </a:t>
            </a:r>
            <a:r>
              <a:rPr lang="en-GB" altLang="en-US" dirty="0" err="1" smtClean="0">
                <a:solidFill>
                  <a:srgbClr val="00B0F0"/>
                </a:solidFill>
              </a:rPr>
              <a:t>gilydd</a:t>
            </a:r>
            <a:r>
              <a:rPr lang="en-GB" altLang="en-US" dirty="0" smtClean="0">
                <a:solidFill>
                  <a:srgbClr val="00B0F0"/>
                </a:solidFill>
              </a:rPr>
              <a:t> a </a:t>
            </a:r>
            <a:r>
              <a:rPr lang="en-GB" altLang="en-US" dirty="0" err="1" smtClean="0">
                <a:solidFill>
                  <a:srgbClr val="00B0F0"/>
                </a:solidFill>
              </a:rPr>
              <a:t>gweddill</a:t>
            </a:r>
            <a:r>
              <a:rPr lang="en-GB" altLang="en-US" dirty="0" smtClean="0">
                <a:solidFill>
                  <a:srgbClr val="00B0F0"/>
                </a:solidFill>
              </a:rPr>
              <a:t> </a:t>
            </a:r>
            <a:r>
              <a:rPr lang="en-GB" altLang="en-US" dirty="0" err="1" smtClean="0">
                <a:solidFill>
                  <a:srgbClr val="00B0F0"/>
                </a:solidFill>
              </a:rPr>
              <a:t>natur</a:t>
            </a:r>
            <a:endParaRPr lang="en-GB" altLang="en-US" dirty="0" smtClean="0">
              <a:solidFill>
                <a:srgbClr val="00B0F0"/>
              </a:solidFill>
            </a:endParaRPr>
          </a:p>
          <a:p>
            <a:pPr eaLnBrk="1" hangingPunct="1"/>
            <a:r>
              <a:rPr lang="en-GB" altLang="en-US" dirty="0" err="1" smtClean="0">
                <a:solidFill>
                  <a:srgbClr val="00B0F0"/>
                </a:solidFill>
              </a:rPr>
              <a:t>Gweithredu’n</a:t>
            </a:r>
            <a:r>
              <a:rPr lang="en-GB" altLang="en-US" dirty="0" smtClean="0">
                <a:solidFill>
                  <a:srgbClr val="00B0F0"/>
                </a:solidFill>
              </a:rPr>
              <a:t> </a:t>
            </a:r>
            <a:r>
              <a:rPr lang="en-GB" altLang="en-US" dirty="0" err="1" smtClean="0">
                <a:solidFill>
                  <a:srgbClr val="00B0F0"/>
                </a:solidFill>
              </a:rPr>
              <a:t>gyfrifol</a:t>
            </a:r>
            <a:endParaRPr lang="en-GB" altLang="en-US" dirty="0" smtClean="0">
              <a:solidFill>
                <a:srgbClr val="00B0F0"/>
              </a:solidFill>
            </a:endParaRPr>
          </a:p>
        </p:txBody>
      </p:sp>
      <p:sp>
        <p:nvSpPr>
          <p:cNvPr id="13316" name="Content Placeholder 3"/>
          <p:cNvSpPr>
            <a:spLocks noGrp="1"/>
          </p:cNvSpPr>
          <p:nvPr>
            <p:ph sz="quarter" idx="2"/>
          </p:nvPr>
        </p:nvSpPr>
        <p:spPr>
          <a:xfrm>
            <a:off x="1991544" y="1484785"/>
            <a:ext cx="4038600" cy="4525963"/>
          </a:xfrm>
        </p:spPr>
        <p:txBody>
          <a:bodyPr>
            <a:normAutofit lnSpcReduction="10000"/>
          </a:bodyPr>
          <a:lstStyle/>
          <a:p>
            <a:pPr eaLnBrk="1" hangingPunct="1"/>
            <a:r>
              <a:rPr lang="en-GB" altLang="en-US" dirty="0" smtClean="0"/>
              <a:t>Opinions and values</a:t>
            </a:r>
          </a:p>
          <a:p>
            <a:pPr eaLnBrk="1" hangingPunct="1"/>
            <a:r>
              <a:rPr lang="en-GB" altLang="en-US" dirty="0" smtClean="0"/>
              <a:t>Personal responsibility</a:t>
            </a:r>
          </a:p>
          <a:p>
            <a:pPr eaLnBrk="1" hangingPunct="1"/>
            <a:r>
              <a:rPr lang="en-GB" altLang="en-US" dirty="0" smtClean="0"/>
              <a:t>Doing the right ‘thing’</a:t>
            </a:r>
          </a:p>
          <a:p>
            <a:pPr eaLnBrk="1" hangingPunct="1"/>
            <a:r>
              <a:rPr lang="en-GB" altLang="en-US" dirty="0" smtClean="0"/>
              <a:t>Caring for local and further away</a:t>
            </a:r>
          </a:p>
          <a:p>
            <a:pPr eaLnBrk="1" hangingPunct="1"/>
            <a:r>
              <a:rPr lang="en-GB" altLang="en-US" dirty="0" smtClean="0"/>
              <a:t>Caring for each other and the rest of nature </a:t>
            </a:r>
          </a:p>
          <a:p>
            <a:pPr eaLnBrk="1" hangingPunct="1"/>
            <a:r>
              <a:rPr lang="en-GB" altLang="en-US" dirty="0" smtClean="0"/>
              <a:t>Acting responsibly </a:t>
            </a:r>
          </a:p>
        </p:txBody>
      </p:sp>
    </p:spTree>
    <p:extLst>
      <p:ext uri="{BB962C8B-B14F-4D97-AF65-F5344CB8AC3E}">
        <p14:creationId xmlns:p14="http://schemas.microsoft.com/office/powerpoint/2010/main" val="41797694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a:defRPr/>
            </a:pPr>
            <a:r>
              <a:rPr lang="en-GB" dirty="0" err="1" smtClean="0"/>
              <a:t>Ysgol</a:t>
            </a:r>
            <a:r>
              <a:rPr lang="en-GB" dirty="0" smtClean="0"/>
              <a:t> </a:t>
            </a:r>
            <a:r>
              <a:rPr lang="en-GB" dirty="0" err="1" smtClean="0"/>
              <a:t>gyfan</a:t>
            </a:r>
            <a:r>
              <a:rPr lang="en-GB" dirty="0" smtClean="0"/>
              <a:t/>
            </a:r>
            <a:br>
              <a:rPr lang="en-GB" dirty="0" smtClean="0"/>
            </a:br>
            <a:r>
              <a:rPr lang="en-GB" dirty="0" smtClean="0">
                <a:solidFill>
                  <a:srgbClr val="00B0F0"/>
                </a:solidFill>
              </a:rPr>
              <a:t>Whole School</a:t>
            </a:r>
            <a:endParaRPr lang="en-GB" dirty="0">
              <a:solidFill>
                <a:srgbClr val="00B0F0"/>
              </a:solidFill>
            </a:endParaRPr>
          </a:p>
        </p:txBody>
      </p:sp>
      <p:sp>
        <p:nvSpPr>
          <p:cNvPr id="3" name="Content Placeholder 2"/>
          <p:cNvSpPr>
            <a:spLocks noGrp="1"/>
          </p:cNvSpPr>
          <p:nvPr>
            <p:ph sz="quarter" idx="1"/>
          </p:nvPr>
        </p:nvSpPr>
        <p:spPr/>
        <p:txBody>
          <a:bodyPr rtlCol="0">
            <a:normAutofit fontScale="85000" lnSpcReduction="20000"/>
          </a:bodyPr>
          <a:lstStyle/>
          <a:p>
            <a:pPr>
              <a:defRPr/>
            </a:pPr>
            <a:r>
              <a:rPr lang="en-GB" dirty="0" smtClean="0"/>
              <a:t>Mae </a:t>
            </a:r>
            <a:r>
              <a:rPr lang="en-GB" dirty="0" err="1" smtClean="0"/>
              <a:t>pawb</a:t>
            </a:r>
            <a:r>
              <a:rPr lang="en-GB" dirty="0" smtClean="0"/>
              <a:t> </a:t>
            </a:r>
            <a:r>
              <a:rPr lang="en-GB" dirty="0" err="1" smtClean="0"/>
              <a:t>yn</a:t>
            </a:r>
            <a:r>
              <a:rPr lang="en-GB" dirty="0" smtClean="0"/>
              <a:t> </a:t>
            </a:r>
            <a:r>
              <a:rPr lang="en-GB" dirty="0" err="1" smtClean="0"/>
              <a:t>rhan</a:t>
            </a:r>
            <a:r>
              <a:rPr lang="en-GB" dirty="0" smtClean="0"/>
              <a:t> </a:t>
            </a:r>
            <a:r>
              <a:rPr lang="en-GB" dirty="0" err="1" smtClean="0"/>
              <a:t>ohono</a:t>
            </a:r>
            <a:endParaRPr lang="en-GB" dirty="0" smtClean="0"/>
          </a:p>
          <a:p>
            <a:pPr>
              <a:defRPr/>
            </a:pPr>
            <a:r>
              <a:rPr lang="en-GB" dirty="0" err="1" smtClean="0"/>
              <a:t>Nid</a:t>
            </a:r>
            <a:r>
              <a:rPr lang="en-GB" dirty="0" smtClean="0"/>
              <a:t> </a:t>
            </a:r>
            <a:r>
              <a:rPr lang="en-GB" dirty="0" err="1" smtClean="0"/>
              <a:t>yw</a:t>
            </a:r>
            <a:r>
              <a:rPr lang="en-GB" dirty="0" smtClean="0"/>
              <a:t> plant y </a:t>
            </a:r>
            <a:r>
              <a:rPr lang="en-GB" dirty="0" err="1" smtClean="0"/>
              <a:t>Cyfnod</a:t>
            </a:r>
            <a:r>
              <a:rPr lang="en-GB" dirty="0" smtClean="0"/>
              <a:t> </a:t>
            </a:r>
            <a:r>
              <a:rPr lang="en-GB" dirty="0" err="1" smtClean="0"/>
              <a:t>Sylfaen</a:t>
            </a:r>
            <a:r>
              <a:rPr lang="en-GB" dirty="0" smtClean="0"/>
              <a:t> </a:t>
            </a:r>
            <a:r>
              <a:rPr lang="en-GB" dirty="0" err="1" smtClean="0"/>
              <a:t>yn</a:t>
            </a:r>
            <a:r>
              <a:rPr lang="en-GB" dirty="0" smtClean="0"/>
              <a:t> </a:t>
            </a:r>
            <a:r>
              <a:rPr lang="en-GB" dirty="0" err="1" smtClean="0"/>
              <a:t>rhy</a:t>
            </a:r>
            <a:r>
              <a:rPr lang="en-GB" dirty="0" smtClean="0"/>
              <a:t> </a:t>
            </a:r>
            <a:r>
              <a:rPr lang="en-GB" dirty="0" err="1" smtClean="0"/>
              <a:t>ifanc</a:t>
            </a:r>
            <a:endParaRPr lang="en-GB" dirty="0" smtClean="0"/>
          </a:p>
          <a:p>
            <a:pPr>
              <a:defRPr/>
            </a:pPr>
            <a:r>
              <a:rPr lang="en-GB" dirty="0" err="1" smtClean="0"/>
              <a:t>Cynnwys</a:t>
            </a:r>
            <a:r>
              <a:rPr lang="en-GB" dirty="0" smtClean="0"/>
              <a:t> </a:t>
            </a:r>
            <a:r>
              <a:rPr lang="en-GB" dirty="0" err="1" smtClean="0"/>
              <a:t>holl</a:t>
            </a:r>
            <a:r>
              <a:rPr lang="en-GB" dirty="0" smtClean="0"/>
              <a:t> staff </a:t>
            </a:r>
            <a:r>
              <a:rPr lang="en-GB" dirty="0" err="1" smtClean="0"/>
              <a:t>yr</a:t>
            </a:r>
            <a:r>
              <a:rPr lang="en-GB" dirty="0" smtClean="0"/>
              <a:t> </a:t>
            </a:r>
            <a:r>
              <a:rPr lang="en-GB" dirty="0" err="1" smtClean="0"/>
              <a:t>ysgol</a:t>
            </a:r>
            <a:endParaRPr lang="en-GB" dirty="0" smtClean="0"/>
          </a:p>
          <a:p>
            <a:pPr>
              <a:defRPr/>
            </a:pPr>
            <a:r>
              <a:rPr lang="en-GB" dirty="0" err="1" smtClean="0"/>
              <a:t>Cynnwys</a:t>
            </a:r>
            <a:r>
              <a:rPr lang="en-GB" dirty="0" smtClean="0"/>
              <a:t> y </a:t>
            </a:r>
            <a:r>
              <a:rPr lang="en-GB" dirty="0" err="1" smtClean="0"/>
              <a:t>gymuned</a:t>
            </a:r>
            <a:r>
              <a:rPr lang="en-GB" dirty="0" smtClean="0"/>
              <a:t> </a:t>
            </a:r>
            <a:r>
              <a:rPr lang="en-GB" dirty="0" err="1" smtClean="0"/>
              <a:t>gyfan</a:t>
            </a:r>
            <a:endParaRPr lang="en-GB" dirty="0" smtClean="0"/>
          </a:p>
          <a:p>
            <a:pPr>
              <a:defRPr/>
            </a:pPr>
            <a:r>
              <a:rPr lang="en-GB" dirty="0" err="1" smtClean="0"/>
              <a:t>Cynnwys</a:t>
            </a:r>
            <a:r>
              <a:rPr lang="en-GB" dirty="0" smtClean="0"/>
              <a:t> </a:t>
            </a:r>
            <a:r>
              <a:rPr lang="en-GB" dirty="0" err="1" smtClean="0"/>
              <a:t>busnesau</a:t>
            </a:r>
            <a:r>
              <a:rPr lang="en-GB" dirty="0" smtClean="0"/>
              <a:t> </a:t>
            </a:r>
            <a:r>
              <a:rPr lang="en-GB" dirty="0" err="1" smtClean="0"/>
              <a:t>lleol</a:t>
            </a:r>
            <a:endParaRPr lang="en-GB" dirty="0" smtClean="0"/>
          </a:p>
          <a:p>
            <a:pPr>
              <a:defRPr/>
            </a:pPr>
            <a:r>
              <a:rPr lang="en-GB" dirty="0" err="1" smtClean="0"/>
              <a:t>Cynnwys</a:t>
            </a:r>
            <a:r>
              <a:rPr lang="en-GB" dirty="0" smtClean="0"/>
              <a:t> </a:t>
            </a:r>
            <a:r>
              <a:rPr lang="en-GB" dirty="0" err="1" smtClean="0"/>
              <a:t>pobl</a:t>
            </a:r>
            <a:r>
              <a:rPr lang="en-GB" dirty="0" smtClean="0"/>
              <a:t> a </a:t>
            </a:r>
            <a:r>
              <a:rPr lang="en-GB" dirty="0" err="1" smtClean="0"/>
              <a:t>lleoedd</a:t>
            </a:r>
            <a:r>
              <a:rPr lang="en-GB" dirty="0" smtClean="0"/>
              <a:t> </a:t>
            </a:r>
            <a:r>
              <a:rPr lang="en-GB" dirty="0" err="1" smtClean="0"/>
              <a:t>pell</a:t>
            </a:r>
            <a:r>
              <a:rPr lang="en-GB" dirty="0" smtClean="0"/>
              <a:t> </a:t>
            </a:r>
            <a:r>
              <a:rPr lang="en-GB" dirty="0" err="1" smtClean="0"/>
              <a:t>i</a:t>
            </a:r>
            <a:r>
              <a:rPr lang="en-GB" dirty="0" smtClean="0"/>
              <a:t> </a:t>
            </a:r>
            <a:r>
              <a:rPr lang="en-GB" dirty="0" err="1" smtClean="0"/>
              <a:t>ffwrdd</a:t>
            </a:r>
            <a:r>
              <a:rPr lang="en-GB" dirty="0" smtClean="0"/>
              <a:t> </a:t>
            </a:r>
            <a:r>
              <a:rPr lang="en-GB" dirty="0" err="1" smtClean="0"/>
              <a:t>o’n</a:t>
            </a:r>
            <a:r>
              <a:rPr lang="en-GB" dirty="0" smtClean="0"/>
              <a:t> </a:t>
            </a:r>
            <a:r>
              <a:rPr lang="en-GB" dirty="0" err="1" smtClean="0"/>
              <a:t>cymuned</a:t>
            </a:r>
            <a:r>
              <a:rPr lang="en-GB" dirty="0" smtClean="0"/>
              <a:t> </a:t>
            </a:r>
            <a:r>
              <a:rPr lang="en-GB" dirty="0" err="1" smtClean="0"/>
              <a:t>ni</a:t>
            </a:r>
            <a:endParaRPr lang="en-GB" dirty="0" smtClean="0"/>
          </a:p>
          <a:p>
            <a:pPr>
              <a:defRPr/>
            </a:pPr>
            <a:r>
              <a:rPr lang="en-GB" b="1" dirty="0" err="1" smtClean="0"/>
              <a:t>Mae’n</a:t>
            </a:r>
            <a:r>
              <a:rPr lang="en-GB" b="1" dirty="0" smtClean="0"/>
              <a:t> </a:t>
            </a:r>
            <a:r>
              <a:rPr lang="en-GB" b="1" dirty="0" err="1" smtClean="0"/>
              <a:t>rhaid</a:t>
            </a:r>
            <a:r>
              <a:rPr lang="en-GB" b="1" dirty="0" smtClean="0"/>
              <a:t> </a:t>
            </a:r>
            <a:r>
              <a:rPr lang="en-GB" b="1" dirty="0" err="1" smtClean="0"/>
              <a:t>i</a:t>
            </a:r>
            <a:r>
              <a:rPr lang="en-GB" b="1" dirty="0" smtClean="0"/>
              <a:t> </a:t>
            </a:r>
            <a:r>
              <a:rPr lang="en-GB" b="1" dirty="0" err="1" smtClean="0"/>
              <a:t>bobl</a:t>
            </a:r>
            <a:r>
              <a:rPr lang="en-GB" b="1" dirty="0" smtClean="0"/>
              <a:t> </a:t>
            </a:r>
            <a:r>
              <a:rPr lang="en-GB" b="1" dirty="0" err="1" smtClean="0"/>
              <a:t>ifanc</a:t>
            </a:r>
            <a:r>
              <a:rPr lang="en-GB" b="1" dirty="0" smtClean="0"/>
              <a:t> </a:t>
            </a:r>
            <a:r>
              <a:rPr lang="en-GB" b="1" dirty="0" err="1" smtClean="0"/>
              <a:t>fod</a:t>
            </a:r>
            <a:r>
              <a:rPr lang="en-GB" b="1" dirty="0" smtClean="0"/>
              <a:t> </a:t>
            </a:r>
            <a:r>
              <a:rPr lang="en-GB" b="1" dirty="0" err="1" smtClean="0"/>
              <a:t>yn</a:t>
            </a:r>
            <a:r>
              <a:rPr lang="en-GB" b="1" dirty="0" smtClean="0"/>
              <a:t> </a:t>
            </a:r>
            <a:r>
              <a:rPr lang="en-GB" b="1" dirty="0" err="1" smtClean="0"/>
              <a:t>rhan</a:t>
            </a:r>
            <a:r>
              <a:rPr lang="en-GB" b="1" dirty="0" smtClean="0"/>
              <a:t> o </a:t>
            </a:r>
            <a:r>
              <a:rPr lang="en-GB" b="1" dirty="0" err="1" smtClean="0"/>
              <a:t>benderfyniadau</a:t>
            </a:r>
            <a:r>
              <a:rPr lang="en-GB" b="1" dirty="0" smtClean="0"/>
              <a:t> </a:t>
            </a:r>
            <a:r>
              <a:rPr lang="en-GB" b="1" dirty="0" err="1" smtClean="0"/>
              <a:t>ysgol</a:t>
            </a:r>
            <a:r>
              <a:rPr lang="en-GB" b="1" dirty="0" smtClean="0"/>
              <a:t> – </a:t>
            </a:r>
            <a:r>
              <a:rPr lang="en-GB" b="1" dirty="0" err="1" smtClean="0"/>
              <a:t>cynghorau</a:t>
            </a:r>
            <a:r>
              <a:rPr lang="en-GB" b="1" dirty="0" smtClean="0"/>
              <a:t> </a:t>
            </a:r>
            <a:r>
              <a:rPr lang="en-GB" b="1" dirty="0" err="1" smtClean="0"/>
              <a:t>ysgol</a:t>
            </a:r>
            <a:r>
              <a:rPr lang="en-GB" b="1" dirty="0" smtClean="0"/>
              <a:t>, </a:t>
            </a:r>
            <a:r>
              <a:rPr lang="en-GB" b="1" dirty="0" err="1" smtClean="0"/>
              <a:t>pwyllgorau</a:t>
            </a:r>
            <a:r>
              <a:rPr lang="en-GB" b="1" dirty="0" smtClean="0"/>
              <a:t> Eco</a:t>
            </a:r>
            <a:endParaRPr lang="en-GB" b="1" dirty="0"/>
          </a:p>
        </p:txBody>
      </p:sp>
      <p:sp>
        <p:nvSpPr>
          <p:cNvPr id="4" name="Content Placeholder 3"/>
          <p:cNvSpPr>
            <a:spLocks noGrp="1"/>
          </p:cNvSpPr>
          <p:nvPr>
            <p:ph sz="quarter" idx="2"/>
          </p:nvPr>
        </p:nvSpPr>
        <p:spPr/>
        <p:txBody>
          <a:bodyPr rtlCol="0">
            <a:normAutofit fontScale="85000" lnSpcReduction="20000"/>
          </a:bodyPr>
          <a:lstStyle/>
          <a:p>
            <a:pPr>
              <a:defRPr/>
            </a:pPr>
            <a:r>
              <a:rPr lang="en-GB" dirty="0" smtClean="0">
                <a:solidFill>
                  <a:srgbClr val="00B0F0"/>
                </a:solidFill>
              </a:rPr>
              <a:t>Everyone is involved</a:t>
            </a:r>
          </a:p>
          <a:p>
            <a:pPr>
              <a:defRPr/>
            </a:pPr>
            <a:r>
              <a:rPr lang="en-GB" dirty="0" smtClean="0">
                <a:solidFill>
                  <a:srgbClr val="00B0F0"/>
                </a:solidFill>
              </a:rPr>
              <a:t>Foundation Phase children  are not too young</a:t>
            </a:r>
          </a:p>
          <a:p>
            <a:pPr>
              <a:defRPr/>
            </a:pPr>
            <a:r>
              <a:rPr lang="en-GB" dirty="0" smtClean="0">
                <a:solidFill>
                  <a:srgbClr val="00B0F0"/>
                </a:solidFill>
              </a:rPr>
              <a:t>Engage all school staff</a:t>
            </a:r>
          </a:p>
          <a:p>
            <a:pPr>
              <a:defRPr/>
            </a:pPr>
            <a:r>
              <a:rPr lang="en-GB" dirty="0" smtClean="0">
                <a:solidFill>
                  <a:srgbClr val="00B0F0"/>
                </a:solidFill>
              </a:rPr>
              <a:t>Engage the local community</a:t>
            </a:r>
          </a:p>
          <a:p>
            <a:pPr>
              <a:defRPr/>
            </a:pPr>
            <a:r>
              <a:rPr lang="en-GB" dirty="0" smtClean="0">
                <a:solidFill>
                  <a:srgbClr val="00B0F0"/>
                </a:solidFill>
              </a:rPr>
              <a:t>Engage local businesses</a:t>
            </a:r>
          </a:p>
          <a:p>
            <a:pPr>
              <a:defRPr/>
            </a:pPr>
            <a:r>
              <a:rPr lang="en-GB" dirty="0" smtClean="0">
                <a:solidFill>
                  <a:srgbClr val="00B0F0"/>
                </a:solidFill>
              </a:rPr>
              <a:t>Engage people and places far away from our own community </a:t>
            </a:r>
          </a:p>
          <a:p>
            <a:pPr>
              <a:defRPr/>
            </a:pPr>
            <a:r>
              <a:rPr lang="en-GB" b="1" dirty="0" smtClean="0">
                <a:solidFill>
                  <a:srgbClr val="00B0F0"/>
                </a:solidFill>
              </a:rPr>
              <a:t>Young children must be part of school decisions- school councils, Eco-committees </a:t>
            </a:r>
            <a:endParaRPr lang="en-GB" b="1" dirty="0">
              <a:solidFill>
                <a:srgbClr val="00B0F0"/>
              </a:solidFill>
            </a:endParaRPr>
          </a:p>
        </p:txBody>
      </p:sp>
    </p:spTree>
    <p:extLst>
      <p:ext uri="{BB962C8B-B14F-4D97-AF65-F5344CB8AC3E}">
        <p14:creationId xmlns:p14="http://schemas.microsoft.com/office/powerpoint/2010/main" val="27662790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GB" altLang="en-US" sz="3200"/>
              <a:t>Ideas for the Foundation Phase </a:t>
            </a:r>
            <a:br>
              <a:rPr lang="en-GB" altLang="en-US" sz="3200"/>
            </a:br>
            <a:r>
              <a:rPr lang="en-GB" altLang="en-US" sz="3200">
                <a:solidFill>
                  <a:srgbClr val="00B0F0"/>
                </a:solidFill>
              </a:rPr>
              <a:t>Syniadau ar gyfer y Cyfnod Sylfaen?</a:t>
            </a:r>
          </a:p>
        </p:txBody>
      </p:sp>
      <p:sp>
        <p:nvSpPr>
          <p:cNvPr id="16387" name="Content Placeholder 2"/>
          <p:cNvSpPr>
            <a:spLocks noGrp="1"/>
          </p:cNvSpPr>
          <p:nvPr>
            <p:ph sz="half" idx="1"/>
          </p:nvPr>
        </p:nvSpPr>
        <p:spPr/>
        <p:txBody>
          <a:bodyPr/>
          <a:lstStyle/>
          <a:p>
            <a:pPr eaLnBrk="1" hangingPunct="1"/>
            <a:endParaRPr lang="en-GB" altLang="en-US" smtClean="0"/>
          </a:p>
        </p:txBody>
      </p:sp>
      <p:sp>
        <p:nvSpPr>
          <p:cNvPr id="16388" name="Content Placeholder 3"/>
          <p:cNvSpPr>
            <a:spLocks noGrp="1"/>
          </p:cNvSpPr>
          <p:nvPr>
            <p:ph sz="half" idx="2"/>
          </p:nvPr>
        </p:nvSpPr>
        <p:spPr/>
        <p:txBody>
          <a:bodyPr/>
          <a:lstStyle/>
          <a:p>
            <a:pPr eaLnBrk="1" hangingPunct="1"/>
            <a:endParaRPr lang="en-GB" altLang="en-US" smtClean="0"/>
          </a:p>
        </p:txBody>
      </p:sp>
    </p:spTree>
    <p:extLst>
      <p:ext uri="{BB962C8B-B14F-4D97-AF65-F5344CB8AC3E}">
        <p14:creationId xmlns:p14="http://schemas.microsoft.com/office/powerpoint/2010/main" val="1653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a:defRPr/>
            </a:pPr>
            <a:r>
              <a:rPr lang="cy-GB" dirty="0" err="1" smtClean="0"/>
              <a:t>Discussion</a:t>
            </a:r>
            <a:r>
              <a:rPr lang="cy-GB" dirty="0" smtClean="0"/>
              <a:t> 1</a:t>
            </a:r>
            <a:br>
              <a:rPr lang="cy-GB" dirty="0" smtClean="0"/>
            </a:br>
            <a:r>
              <a:rPr lang="cy-GB" dirty="0" err="1" smtClean="0"/>
              <a:t>Making</a:t>
            </a:r>
            <a:r>
              <a:rPr lang="cy-GB" dirty="0" smtClean="0"/>
              <a:t> </a:t>
            </a:r>
            <a:r>
              <a:rPr lang="cy-GB" dirty="0" err="1" smtClean="0"/>
              <a:t>pizza</a:t>
            </a:r>
            <a:r>
              <a:rPr lang="cy-GB" dirty="0" smtClean="0"/>
              <a:t> / </a:t>
            </a:r>
            <a:r>
              <a:rPr lang="cy-GB" dirty="0" err="1" smtClean="0"/>
              <a:t>cooking</a:t>
            </a:r>
            <a:r>
              <a:rPr lang="cy-GB" dirty="0" smtClean="0"/>
              <a:t> </a:t>
            </a:r>
            <a:r>
              <a:rPr lang="cy-GB" dirty="0" err="1" smtClean="0"/>
              <a:t>activities</a:t>
            </a:r>
            <a:endParaRPr lang="cy-GB" dirty="0"/>
          </a:p>
        </p:txBody>
      </p:sp>
      <p:sp>
        <p:nvSpPr>
          <p:cNvPr id="17411" name="Content Placeholder 5"/>
          <p:cNvSpPr>
            <a:spLocks noGrp="1"/>
          </p:cNvSpPr>
          <p:nvPr>
            <p:ph sz="quarter" idx="1"/>
          </p:nvPr>
        </p:nvSpPr>
        <p:spPr/>
        <p:txBody>
          <a:bodyPr>
            <a:normAutofit/>
          </a:bodyPr>
          <a:lstStyle/>
          <a:p>
            <a:pPr eaLnBrk="1" hangingPunct="1"/>
            <a:r>
              <a:rPr lang="en-GB" altLang="en-US" smtClean="0"/>
              <a:t>Choices and decisions</a:t>
            </a:r>
          </a:p>
          <a:p>
            <a:pPr eaLnBrk="1" hangingPunct="1"/>
            <a:r>
              <a:rPr lang="en-GB" altLang="en-US" smtClean="0"/>
              <a:t>Consumption and waste</a:t>
            </a:r>
          </a:p>
          <a:p>
            <a:pPr eaLnBrk="1" hangingPunct="1"/>
            <a:r>
              <a:rPr lang="en-GB" altLang="en-US" smtClean="0"/>
              <a:t>Climate Change </a:t>
            </a:r>
          </a:p>
          <a:p>
            <a:pPr eaLnBrk="1" hangingPunct="1"/>
            <a:r>
              <a:rPr lang="en-GB" altLang="en-US" smtClean="0"/>
              <a:t>Health</a:t>
            </a:r>
          </a:p>
          <a:p>
            <a:pPr eaLnBrk="1" hangingPunct="1"/>
            <a:r>
              <a:rPr lang="en-GB" altLang="en-US" smtClean="0"/>
              <a:t>Identity and culture</a:t>
            </a:r>
          </a:p>
          <a:p>
            <a:pPr eaLnBrk="1" hangingPunct="1"/>
            <a:r>
              <a:rPr lang="en-GB" altLang="en-US" smtClean="0"/>
              <a:t>Wealth and poverty</a:t>
            </a:r>
          </a:p>
          <a:p>
            <a:pPr eaLnBrk="1" hangingPunct="1"/>
            <a:r>
              <a:rPr lang="en-GB" altLang="en-US" smtClean="0"/>
              <a:t>The natural environment</a:t>
            </a:r>
            <a:endParaRPr lang="cy-GB" altLang="en-US" smtClean="0"/>
          </a:p>
        </p:txBody>
      </p:sp>
      <p:sp>
        <p:nvSpPr>
          <p:cNvPr id="17412" name="Rectangle 6"/>
          <p:cNvSpPr>
            <a:spLocks noChangeArrowheads="1"/>
          </p:cNvSpPr>
          <p:nvPr/>
        </p:nvSpPr>
        <p:spPr bwMode="auto">
          <a:xfrm>
            <a:off x="3810000" y="2413000"/>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endParaRPr lang="cy-GB" altLang="en-US" sz="1800">
              <a:solidFill>
                <a:prstClr val="black"/>
              </a:solidFill>
              <a:latin typeface="Arial" pitchFamily="34" charset="0"/>
            </a:endParaRPr>
          </a:p>
        </p:txBody>
      </p:sp>
      <p:pic>
        <p:nvPicPr>
          <p:cNvPr id="17413" name="Picture 2" descr="http://d243395j6jqdl3.cloudfront.net/wp-content/uploads/2013/06/pizza-550x360.jpg"/>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6311900" y="2193925"/>
            <a:ext cx="4230688" cy="2770188"/>
          </a:xfrm>
        </p:spPr>
      </p:pic>
    </p:spTree>
    <p:extLst>
      <p:ext uri="{BB962C8B-B14F-4D97-AF65-F5344CB8AC3E}">
        <p14:creationId xmlns:p14="http://schemas.microsoft.com/office/powerpoint/2010/main" val="23306818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2438400" y="274638"/>
            <a:ext cx="7905750" cy="1143000"/>
          </a:xfrm>
        </p:spPr>
        <p:txBody>
          <a:bodyPr>
            <a:normAutofit fontScale="90000"/>
          </a:bodyPr>
          <a:lstStyle/>
          <a:p>
            <a:pPr eaLnBrk="1" hangingPunct="1"/>
            <a:r>
              <a:rPr lang="en-GB" altLang="en-US" sz="3600">
                <a:solidFill>
                  <a:srgbClr val="00B0F0"/>
                </a:solidFill>
              </a:rPr>
              <a:t>Trafodaeth 1</a:t>
            </a:r>
            <a:br>
              <a:rPr lang="en-GB" altLang="en-US" sz="3600">
                <a:solidFill>
                  <a:srgbClr val="00B0F0"/>
                </a:solidFill>
              </a:rPr>
            </a:br>
            <a:r>
              <a:rPr lang="en-GB" altLang="en-US" sz="3600">
                <a:solidFill>
                  <a:srgbClr val="00B0F0"/>
                </a:solidFill>
              </a:rPr>
              <a:t>Gwneud pizza  </a:t>
            </a:r>
            <a:br>
              <a:rPr lang="en-GB" altLang="en-US" sz="3600">
                <a:solidFill>
                  <a:srgbClr val="00B0F0"/>
                </a:solidFill>
              </a:rPr>
            </a:br>
            <a:r>
              <a:rPr lang="en-GB" altLang="en-US" sz="3600">
                <a:solidFill>
                  <a:srgbClr val="00B0F0"/>
                </a:solidFill>
              </a:rPr>
              <a:t>Gweithgareddau coginio</a:t>
            </a:r>
          </a:p>
        </p:txBody>
      </p:sp>
      <p:sp>
        <p:nvSpPr>
          <p:cNvPr id="18435" name="Content Placeholder 5"/>
          <p:cNvSpPr>
            <a:spLocks noGrp="1"/>
          </p:cNvSpPr>
          <p:nvPr>
            <p:ph sz="quarter" idx="1"/>
          </p:nvPr>
        </p:nvSpPr>
        <p:spPr/>
        <p:txBody>
          <a:bodyPr>
            <a:normAutofit lnSpcReduction="10000"/>
          </a:bodyPr>
          <a:lstStyle/>
          <a:p>
            <a:pPr eaLnBrk="1" hangingPunct="1"/>
            <a:r>
              <a:rPr lang="cy-GB" altLang="en-US" smtClean="0">
                <a:solidFill>
                  <a:srgbClr val="00B0F0"/>
                </a:solidFill>
              </a:rPr>
              <a:t>Dewisiadau a phenderfyniadau</a:t>
            </a:r>
          </a:p>
          <a:p>
            <a:pPr eaLnBrk="1" hangingPunct="1"/>
            <a:r>
              <a:rPr lang="cy-GB" altLang="en-US" smtClean="0">
                <a:solidFill>
                  <a:srgbClr val="00B0F0"/>
                </a:solidFill>
              </a:rPr>
              <a:t>Treuliant a gwastraff</a:t>
            </a:r>
          </a:p>
          <a:p>
            <a:pPr eaLnBrk="1" hangingPunct="1"/>
            <a:r>
              <a:rPr lang="cy-GB" altLang="en-US" smtClean="0">
                <a:solidFill>
                  <a:srgbClr val="00B0F0"/>
                </a:solidFill>
              </a:rPr>
              <a:t>Newid yn yr hinsawdd</a:t>
            </a:r>
          </a:p>
          <a:p>
            <a:pPr eaLnBrk="1" hangingPunct="1"/>
            <a:r>
              <a:rPr lang="cy-GB" altLang="en-US" smtClean="0">
                <a:solidFill>
                  <a:srgbClr val="00B0F0"/>
                </a:solidFill>
              </a:rPr>
              <a:t>Iechyd</a:t>
            </a:r>
          </a:p>
          <a:p>
            <a:pPr eaLnBrk="1" hangingPunct="1"/>
            <a:r>
              <a:rPr lang="cy-GB" altLang="en-US" smtClean="0">
                <a:solidFill>
                  <a:srgbClr val="00B0F0"/>
                </a:solidFill>
              </a:rPr>
              <a:t>Hunaniaeth a diwylliant</a:t>
            </a:r>
          </a:p>
          <a:p>
            <a:pPr eaLnBrk="1" hangingPunct="1"/>
            <a:r>
              <a:rPr lang="cy-GB" altLang="en-US" smtClean="0">
                <a:solidFill>
                  <a:srgbClr val="00B0F0"/>
                </a:solidFill>
              </a:rPr>
              <a:t>Cyfoeth a thlodi</a:t>
            </a:r>
          </a:p>
          <a:p>
            <a:pPr eaLnBrk="1" hangingPunct="1"/>
            <a:r>
              <a:rPr lang="cy-GB" altLang="en-US" smtClean="0">
                <a:solidFill>
                  <a:srgbClr val="00B0F0"/>
                </a:solidFill>
              </a:rPr>
              <a:t>Yr amgylchedd naturiol</a:t>
            </a:r>
          </a:p>
          <a:p>
            <a:pPr eaLnBrk="1" hangingPunct="1">
              <a:buFont typeface="Arial" pitchFamily="34" charset="0"/>
              <a:buNone/>
            </a:pPr>
            <a:endParaRPr lang="en-GB" altLang="en-US" smtClean="0"/>
          </a:p>
        </p:txBody>
      </p:sp>
      <p:sp>
        <p:nvSpPr>
          <p:cNvPr id="18436" name="Rectangle 6"/>
          <p:cNvSpPr>
            <a:spLocks noChangeArrowheads="1"/>
          </p:cNvSpPr>
          <p:nvPr/>
        </p:nvSpPr>
        <p:spPr bwMode="auto">
          <a:xfrm>
            <a:off x="3810000" y="2413000"/>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endParaRPr lang="cy-GB" altLang="en-US" sz="1800">
              <a:solidFill>
                <a:prstClr val="black"/>
              </a:solidFill>
              <a:latin typeface="Arial" pitchFamily="34" charset="0"/>
            </a:endParaRPr>
          </a:p>
        </p:txBody>
      </p:sp>
      <p:pic>
        <p:nvPicPr>
          <p:cNvPr id="18437" name="Picture 2" descr="http://d243395j6jqdl3.cloudfront.net/wp-content/uploads/2013/06/pizza-550x360.jpg"/>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6457951" y="2506664"/>
            <a:ext cx="4030663" cy="2638425"/>
          </a:xfrm>
        </p:spPr>
      </p:pic>
    </p:spTree>
    <p:extLst>
      <p:ext uri="{BB962C8B-B14F-4D97-AF65-F5344CB8AC3E}">
        <p14:creationId xmlns:p14="http://schemas.microsoft.com/office/powerpoint/2010/main" val="21286251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rtlCol="0">
            <a:normAutofit fontScale="90000"/>
          </a:bodyPr>
          <a:lstStyle/>
          <a:p>
            <a:pPr>
              <a:defRPr/>
            </a:pPr>
            <a:r>
              <a:rPr lang="en-GB" sz="3200" dirty="0"/>
              <a:t>Discussion 2 / </a:t>
            </a:r>
            <a:r>
              <a:rPr lang="en-GB" sz="3200" dirty="0" err="1">
                <a:solidFill>
                  <a:srgbClr val="00B0F0"/>
                </a:solidFill>
              </a:rPr>
              <a:t>Trafodaeth</a:t>
            </a:r>
            <a:r>
              <a:rPr lang="en-GB" sz="3200" dirty="0">
                <a:solidFill>
                  <a:srgbClr val="00B0F0"/>
                </a:solidFill>
              </a:rPr>
              <a:t> 2</a:t>
            </a:r>
            <a:br>
              <a:rPr lang="en-GB" sz="3200" dirty="0">
                <a:solidFill>
                  <a:srgbClr val="00B0F0"/>
                </a:solidFill>
              </a:rPr>
            </a:br>
            <a:r>
              <a:rPr lang="en-GB" sz="3200" dirty="0"/>
              <a:t>Outdoor learning</a:t>
            </a:r>
            <a:br>
              <a:rPr lang="en-GB" sz="3200" dirty="0"/>
            </a:br>
            <a:r>
              <a:rPr lang="en-GB" sz="3200" dirty="0" err="1">
                <a:solidFill>
                  <a:srgbClr val="00B0F0"/>
                </a:solidFill>
              </a:rPr>
              <a:t>Dysgu</a:t>
            </a:r>
            <a:r>
              <a:rPr lang="en-GB" sz="3200" dirty="0">
                <a:solidFill>
                  <a:srgbClr val="00B0F0"/>
                </a:solidFill>
              </a:rPr>
              <a:t> </a:t>
            </a:r>
            <a:r>
              <a:rPr lang="en-GB" sz="3200" dirty="0" err="1">
                <a:solidFill>
                  <a:srgbClr val="00B0F0"/>
                </a:solidFill>
              </a:rPr>
              <a:t>yn</a:t>
            </a:r>
            <a:r>
              <a:rPr lang="en-GB" sz="3200" dirty="0">
                <a:solidFill>
                  <a:srgbClr val="00B0F0"/>
                </a:solidFill>
              </a:rPr>
              <a:t> </a:t>
            </a:r>
            <a:r>
              <a:rPr lang="en-GB" sz="3200" dirty="0" err="1">
                <a:solidFill>
                  <a:srgbClr val="00B0F0"/>
                </a:solidFill>
              </a:rPr>
              <a:t>yr</a:t>
            </a:r>
            <a:r>
              <a:rPr lang="en-GB" sz="3200" dirty="0">
                <a:solidFill>
                  <a:srgbClr val="00B0F0"/>
                </a:solidFill>
              </a:rPr>
              <a:t> </a:t>
            </a:r>
            <a:r>
              <a:rPr lang="en-GB" sz="3200" dirty="0" err="1">
                <a:solidFill>
                  <a:srgbClr val="00B0F0"/>
                </a:solidFill>
              </a:rPr>
              <a:t>awyr</a:t>
            </a:r>
            <a:r>
              <a:rPr lang="en-GB" sz="3200" dirty="0">
                <a:solidFill>
                  <a:srgbClr val="00B0F0"/>
                </a:solidFill>
              </a:rPr>
              <a:t> </a:t>
            </a:r>
            <a:r>
              <a:rPr lang="en-GB" sz="3200" dirty="0" err="1">
                <a:solidFill>
                  <a:srgbClr val="00B0F0"/>
                </a:solidFill>
              </a:rPr>
              <a:t>agored</a:t>
            </a:r>
            <a:r>
              <a:rPr lang="en-GB" sz="3200" dirty="0">
                <a:solidFill>
                  <a:srgbClr val="00B0F0"/>
                </a:solidFill>
              </a:rPr>
              <a:t> </a:t>
            </a:r>
            <a:endParaRPr lang="en-GB" sz="3200" dirty="0">
              <a:solidFill>
                <a:srgbClr val="00B0F0"/>
              </a:solidFill>
            </a:endParaRPr>
          </a:p>
        </p:txBody>
      </p:sp>
      <p:sp>
        <p:nvSpPr>
          <p:cNvPr id="19459" name="Content Placeholder 7"/>
          <p:cNvSpPr>
            <a:spLocks noGrp="1"/>
          </p:cNvSpPr>
          <p:nvPr>
            <p:ph sz="quarter" idx="1"/>
          </p:nvPr>
        </p:nvSpPr>
        <p:spPr>
          <a:xfrm>
            <a:off x="6383338" y="1628776"/>
            <a:ext cx="4038600" cy="4525963"/>
          </a:xfrm>
        </p:spPr>
        <p:txBody>
          <a:bodyPr/>
          <a:lstStyle/>
          <a:p>
            <a:pPr eaLnBrk="1" hangingPunct="1">
              <a:buClr>
                <a:srgbClr val="D34817"/>
              </a:buClr>
            </a:pPr>
            <a:r>
              <a:rPr lang="en-GB" altLang="en-US" smtClean="0">
                <a:solidFill>
                  <a:srgbClr val="00B0F0"/>
                </a:solidFill>
              </a:rPr>
              <a:t>Gofod</a:t>
            </a:r>
          </a:p>
          <a:p>
            <a:pPr eaLnBrk="1" hangingPunct="1">
              <a:buClr>
                <a:srgbClr val="D34817"/>
              </a:buClr>
            </a:pPr>
            <a:r>
              <a:rPr lang="en-GB" altLang="en-US" smtClean="0">
                <a:solidFill>
                  <a:srgbClr val="00B0F0"/>
                </a:solidFill>
              </a:rPr>
              <a:t>Datrys Problemau</a:t>
            </a:r>
          </a:p>
          <a:p>
            <a:pPr eaLnBrk="1" hangingPunct="1">
              <a:buClr>
                <a:srgbClr val="D34817"/>
              </a:buClr>
            </a:pPr>
            <a:r>
              <a:rPr lang="en-GB" altLang="en-US" smtClean="0">
                <a:solidFill>
                  <a:srgbClr val="00B0F0"/>
                </a:solidFill>
              </a:rPr>
              <a:t>Edrych ar ôl natur</a:t>
            </a:r>
          </a:p>
          <a:p>
            <a:pPr eaLnBrk="1" hangingPunct="1">
              <a:buClr>
                <a:srgbClr val="D34817"/>
              </a:buClr>
            </a:pPr>
            <a:r>
              <a:rPr lang="en-GB" altLang="en-US" smtClean="0">
                <a:solidFill>
                  <a:srgbClr val="00B0F0"/>
                </a:solidFill>
              </a:rPr>
              <a:t>Meddwl yn greadigol</a:t>
            </a:r>
          </a:p>
          <a:p>
            <a:pPr eaLnBrk="1" hangingPunct="1">
              <a:buClr>
                <a:srgbClr val="D34817"/>
              </a:buClr>
            </a:pPr>
            <a:r>
              <a:rPr lang="en-GB" altLang="en-US" smtClean="0">
                <a:solidFill>
                  <a:srgbClr val="00B0F0"/>
                </a:solidFill>
              </a:rPr>
              <a:t>Archwilio</a:t>
            </a:r>
          </a:p>
          <a:p>
            <a:pPr eaLnBrk="1" hangingPunct="1">
              <a:buClr>
                <a:srgbClr val="D34817"/>
              </a:buClr>
            </a:pPr>
            <a:r>
              <a:rPr lang="en-GB" altLang="en-US" smtClean="0">
                <a:solidFill>
                  <a:srgbClr val="00B0F0"/>
                </a:solidFill>
              </a:rPr>
              <a:t>Gofyn cwestiynau</a:t>
            </a:r>
          </a:p>
          <a:p>
            <a:pPr eaLnBrk="1" hangingPunct="1">
              <a:buClr>
                <a:srgbClr val="D34817"/>
              </a:buClr>
            </a:pPr>
            <a:r>
              <a:rPr lang="en-GB" altLang="en-US" smtClean="0">
                <a:solidFill>
                  <a:srgbClr val="00B0F0"/>
                </a:solidFill>
              </a:rPr>
              <a:t>Iechyd a Diogelwch - Risg</a:t>
            </a:r>
          </a:p>
          <a:p>
            <a:pPr eaLnBrk="1" hangingPunct="1"/>
            <a:endParaRPr lang="en-GB" altLang="en-US" smtClean="0"/>
          </a:p>
        </p:txBody>
      </p:sp>
      <p:sp>
        <p:nvSpPr>
          <p:cNvPr id="19460" name="Content Placeholder 8"/>
          <p:cNvSpPr>
            <a:spLocks noGrp="1"/>
          </p:cNvSpPr>
          <p:nvPr>
            <p:ph sz="quarter" idx="2"/>
          </p:nvPr>
        </p:nvSpPr>
        <p:spPr>
          <a:xfrm>
            <a:off x="2279650" y="1628776"/>
            <a:ext cx="4038600" cy="4525963"/>
          </a:xfrm>
        </p:spPr>
        <p:txBody>
          <a:bodyPr/>
          <a:lstStyle/>
          <a:p>
            <a:pPr eaLnBrk="1" hangingPunct="1"/>
            <a:r>
              <a:rPr lang="en-GB" altLang="en-US" smtClean="0"/>
              <a:t>Space</a:t>
            </a:r>
          </a:p>
          <a:p>
            <a:pPr eaLnBrk="1" hangingPunct="1"/>
            <a:r>
              <a:rPr lang="en-GB" altLang="en-US" smtClean="0"/>
              <a:t>Problem solving</a:t>
            </a:r>
          </a:p>
          <a:p>
            <a:pPr eaLnBrk="1" hangingPunct="1"/>
            <a:r>
              <a:rPr lang="en-GB" altLang="en-US" smtClean="0"/>
              <a:t>Looking after nature</a:t>
            </a:r>
          </a:p>
          <a:p>
            <a:pPr eaLnBrk="1" hangingPunct="1"/>
            <a:r>
              <a:rPr lang="en-GB" altLang="en-US" smtClean="0"/>
              <a:t>Creative thinking</a:t>
            </a:r>
          </a:p>
          <a:p>
            <a:pPr eaLnBrk="1" hangingPunct="1"/>
            <a:r>
              <a:rPr lang="en-GB" altLang="en-US" smtClean="0"/>
              <a:t>Exploration</a:t>
            </a:r>
          </a:p>
          <a:p>
            <a:pPr eaLnBrk="1" hangingPunct="1"/>
            <a:r>
              <a:rPr lang="en-GB" altLang="en-US" smtClean="0"/>
              <a:t>Asking questions</a:t>
            </a:r>
          </a:p>
          <a:p>
            <a:pPr eaLnBrk="1" hangingPunct="1"/>
            <a:r>
              <a:rPr lang="en-GB" altLang="en-US" smtClean="0"/>
              <a:t>Health and Safety- Risk</a:t>
            </a:r>
          </a:p>
          <a:p>
            <a:pPr eaLnBrk="1" hangingPunct="1"/>
            <a:endParaRPr lang="en-GB" altLang="en-US" smtClean="0"/>
          </a:p>
        </p:txBody>
      </p:sp>
    </p:spTree>
    <p:extLst>
      <p:ext uri="{BB962C8B-B14F-4D97-AF65-F5344CB8AC3E}">
        <p14:creationId xmlns:p14="http://schemas.microsoft.com/office/powerpoint/2010/main" val="1827800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p:txBody>
          <a:bodyPr/>
          <a:lstStyle/>
          <a:p>
            <a:pPr eaLnBrk="1" hangingPunct="1"/>
            <a:r>
              <a:rPr lang="en-GB" altLang="en-US" sz="4000"/>
              <a:t>Learning Outdoors/ </a:t>
            </a:r>
            <a:r>
              <a:rPr lang="en-GB" altLang="en-US" sz="4000">
                <a:solidFill>
                  <a:srgbClr val="00B0F0"/>
                </a:solidFill>
              </a:rPr>
              <a:t>Dysgu Tu Allan</a:t>
            </a:r>
            <a:endParaRPr lang="en-US" altLang="en-US" sz="4000">
              <a:solidFill>
                <a:srgbClr val="00B0F0"/>
              </a:solidFill>
            </a:endParaRPr>
          </a:p>
        </p:txBody>
      </p:sp>
      <p:sp>
        <p:nvSpPr>
          <p:cNvPr id="20483" name="Rectangle 5"/>
          <p:cNvSpPr>
            <a:spLocks noGrp="1" noChangeArrowheads="1"/>
          </p:cNvSpPr>
          <p:nvPr>
            <p:ph sz="half" idx="1"/>
          </p:nvPr>
        </p:nvSpPr>
        <p:spPr/>
        <p:txBody>
          <a:bodyPr/>
          <a:lstStyle/>
          <a:p>
            <a:pPr eaLnBrk="1" hangingPunct="1">
              <a:lnSpc>
                <a:spcPct val="90000"/>
              </a:lnSpc>
            </a:pPr>
            <a:r>
              <a:rPr lang="en-GB" altLang="en-US" smtClean="0"/>
              <a:t>Significant life experiences</a:t>
            </a:r>
          </a:p>
          <a:p>
            <a:pPr eaLnBrk="1" hangingPunct="1">
              <a:lnSpc>
                <a:spcPct val="90000"/>
              </a:lnSpc>
              <a:buFontTx/>
              <a:buNone/>
            </a:pPr>
            <a:r>
              <a:rPr lang="en-GB" altLang="en-US" smtClean="0"/>
              <a:t>Chawla, 1998</a:t>
            </a:r>
          </a:p>
          <a:p>
            <a:pPr eaLnBrk="1" hangingPunct="1">
              <a:lnSpc>
                <a:spcPct val="90000"/>
              </a:lnSpc>
              <a:buFontTx/>
              <a:buNone/>
            </a:pPr>
            <a:r>
              <a:rPr lang="en-GB" altLang="en-US" smtClean="0"/>
              <a:t>Wilson, 1997</a:t>
            </a:r>
          </a:p>
          <a:p>
            <a:pPr eaLnBrk="1" hangingPunct="1">
              <a:lnSpc>
                <a:spcPct val="90000"/>
              </a:lnSpc>
              <a:buFontTx/>
              <a:buNone/>
            </a:pPr>
            <a:endParaRPr lang="en-GB" altLang="en-US" smtClean="0"/>
          </a:p>
          <a:p>
            <a:pPr eaLnBrk="1" hangingPunct="1">
              <a:lnSpc>
                <a:spcPct val="90000"/>
              </a:lnSpc>
              <a:buFontTx/>
              <a:buNone/>
            </a:pPr>
            <a:r>
              <a:rPr lang="en-GB" altLang="en-US" smtClean="0"/>
              <a:t>Forest School</a:t>
            </a:r>
          </a:p>
          <a:p>
            <a:pPr eaLnBrk="1" hangingPunct="1">
              <a:lnSpc>
                <a:spcPct val="90000"/>
              </a:lnSpc>
            </a:pPr>
            <a:endParaRPr lang="en-GB" altLang="en-US" smtClean="0"/>
          </a:p>
          <a:p>
            <a:pPr eaLnBrk="1" hangingPunct="1">
              <a:lnSpc>
                <a:spcPct val="90000"/>
              </a:lnSpc>
              <a:buFontTx/>
              <a:buNone/>
            </a:pPr>
            <a:endParaRPr lang="en-GB" altLang="en-US" smtClean="0"/>
          </a:p>
          <a:p>
            <a:pPr eaLnBrk="1" hangingPunct="1">
              <a:lnSpc>
                <a:spcPct val="90000"/>
              </a:lnSpc>
            </a:pPr>
            <a:endParaRPr lang="en-GB" altLang="en-US" smtClean="0"/>
          </a:p>
          <a:p>
            <a:pPr eaLnBrk="1" hangingPunct="1">
              <a:lnSpc>
                <a:spcPct val="90000"/>
              </a:lnSpc>
            </a:pPr>
            <a:endParaRPr lang="en-US" altLang="en-US" smtClean="0"/>
          </a:p>
        </p:txBody>
      </p:sp>
      <p:sp>
        <p:nvSpPr>
          <p:cNvPr id="20484" name="Rectangle 6"/>
          <p:cNvSpPr>
            <a:spLocks noGrp="1" noChangeArrowheads="1"/>
          </p:cNvSpPr>
          <p:nvPr>
            <p:ph sz="half" idx="2"/>
          </p:nvPr>
        </p:nvSpPr>
        <p:spPr/>
        <p:txBody>
          <a:bodyPr/>
          <a:lstStyle/>
          <a:p>
            <a:pPr eaLnBrk="1" hangingPunct="1">
              <a:lnSpc>
                <a:spcPct val="90000"/>
              </a:lnSpc>
            </a:pPr>
            <a:r>
              <a:rPr lang="en-GB" altLang="en-US" smtClean="0">
                <a:solidFill>
                  <a:srgbClr val="00B0F0"/>
                </a:solidFill>
              </a:rPr>
              <a:t>Profidau bywyd arwyddocaol </a:t>
            </a:r>
          </a:p>
          <a:p>
            <a:pPr eaLnBrk="1" hangingPunct="1">
              <a:lnSpc>
                <a:spcPct val="90000"/>
              </a:lnSpc>
              <a:buFontTx/>
              <a:buNone/>
            </a:pPr>
            <a:r>
              <a:rPr lang="en-GB" altLang="en-US" smtClean="0">
                <a:solidFill>
                  <a:srgbClr val="00B0F0"/>
                </a:solidFill>
              </a:rPr>
              <a:t>Chawla, 1998</a:t>
            </a:r>
          </a:p>
          <a:p>
            <a:pPr eaLnBrk="1" hangingPunct="1">
              <a:lnSpc>
                <a:spcPct val="90000"/>
              </a:lnSpc>
              <a:buFontTx/>
              <a:buNone/>
            </a:pPr>
            <a:r>
              <a:rPr lang="en-GB" altLang="en-US" smtClean="0">
                <a:solidFill>
                  <a:srgbClr val="00B0F0"/>
                </a:solidFill>
              </a:rPr>
              <a:t>Wilson, 1997</a:t>
            </a:r>
            <a:endParaRPr lang="en-US" altLang="en-US" smtClean="0">
              <a:solidFill>
                <a:srgbClr val="00B0F0"/>
              </a:solidFill>
            </a:endParaRPr>
          </a:p>
          <a:p>
            <a:pPr eaLnBrk="1" hangingPunct="1">
              <a:lnSpc>
                <a:spcPct val="90000"/>
              </a:lnSpc>
            </a:pPr>
            <a:endParaRPr lang="en-US" altLang="en-US" smtClean="0">
              <a:solidFill>
                <a:srgbClr val="00B0F0"/>
              </a:solidFill>
            </a:endParaRPr>
          </a:p>
          <a:p>
            <a:pPr eaLnBrk="1" hangingPunct="1">
              <a:lnSpc>
                <a:spcPct val="90000"/>
              </a:lnSpc>
              <a:buFontTx/>
              <a:buNone/>
            </a:pPr>
            <a:r>
              <a:rPr lang="en-US" altLang="en-US" smtClean="0">
                <a:solidFill>
                  <a:srgbClr val="00B0F0"/>
                </a:solidFill>
              </a:rPr>
              <a:t>Ysgol Goedwig</a:t>
            </a:r>
          </a:p>
          <a:p>
            <a:pPr eaLnBrk="1" hangingPunct="1">
              <a:lnSpc>
                <a:spcPct val="90000"/>
              </a:lnSpc>
            </a:pPr>
            <a:endParaRPr lang="en-US" altLang="en-US" smtClean="0"/>
          </a:p>
        </p:txBody>
      </p:sp>
    </p:spTree>
    <p:extLst>
      <p:ext uri="{BB962C8B-B14F-4D97-AF65-F5344CB8AC3E}">
        <p14:creationId xmlns:p14="http://schemas.microsoft.com/office/powerpoint/2010/main" val="42685779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943" y="62367"/>
            <a:ext cx="10972800" cy="1143000"/>
          </a:xfrm>
        </p:spPr>
        <p:txBody>
          <a:bodyPr rtlCol="0">
            <a:normAutofit fontScale="90000"/>
          </a:bodyPr>
          <a:lstStyle/>
          <a:p>
            <a:pPr>
              <a:defRPr/>
            </a:pPr>
            <a:r>
              <a:rPr lang="en-GB" dirty="0" smtClean="0"/>
              <a:t>Partnerships </a:t>
            </a:r>
            <a:r>
              <a:rPr lang="en-GB" dirty="0" smtClean="0"/>
              <a:t>/ Support </a:t>
            </a:r>
            <a:r>
              <a:rPr lang="en-GB" dirty="0" smtClean="0">
                <a:solidFill>
                  <a:schemeClr val="accent1"/>
                </a:solidFill>
              </a:rPr>
              <a:t/>
            </a:r>
            <a:br>
              <a:rPr lang="en-GB" dirty="0" smtClean="0">
                <a:solidFill>
                  <a:schemeClr val="accent1"/>
                </a:solidFill>
              </a:rPr>
            </a:br>
            <a:r>
              <a:rPr lang="en-GB" dirty="0" err="1" smtClean="0">
                <a:solidFill>
                  <a:schemeClr val="accent1"/>
                </a:solidFill>
              </a:rPr>
              <a:t>Partneriaethau</a:t>
            </a:r>
            <a:r>
              <a:rPr lang="en-GB" dirty="0" smtClean="0">
                <a:solidFill>
                  <a:schemeClr val="accent1"/>
                </a:solidFill>
              </a:rPr>
              <a:t> </a:t>
            </a:r>
            <a:r>
              <a:rPr lang="en-GB" dirty="0">
                <a:solidFill>
                  <a:schemeClr val="accent1"/>
                </a:solidFill>
              </a:rPr>
              <a:t>/ </a:t>
            </a:r>
            <a:r>
              <a:rPr lang="en-GB" dirty="0" err="1">
                <a:solidFill>
                  <a:schemeClr val="accent1"/>
                </a:solidFill>
              </a:rPr>
              <a:t>Cymorth</a:t>
            </a:r>
            <a:endParaRPr lang="en-GB" dirty="0">
              <a:solidFill>
                <a:schemeClr val="accent1"/>
              </a:solidFill>
            </a:endParaRPr>
          </a:p>
        </p:txBody>
      </p:sp>
      <p:sp>
        <p:nvSpPr>
          <p:cNvPr id="3" name="Content Placeholder 2"/>
          <p:cNvSpPr>
            <a:spLocks noGrp="1"/>
          </p:cNvSpPr>
          <p:nvPr>
            <p:ph sz="quarter" idx="1"/>
          </p:nvPr>
        </p:nvSpPr>
        <p:spPr>
          <a:xfrm>
            <a:off x="6328523" y="1589315"/>
            <a:ext cx="5384800" cy="3989040"/>
          </a:xfrm>
        </p:spPr>
        <p:txBody>
          <a:bodyPr rtlCol="0">
            <a:normAutofit fontScale="77500" lnSpcReduction="20000"/>
          </a:bodyPr>
          <a:lstStyle/>
          <a:p>
            <a:pPr>
              <a:buClr>
                <a:srgbClr val="D34817"/>
              </a:buClr>
              <a:defRPr/>
            </a:pPr>
            <a:r>
              <a:rPr lang="en-GB" dirty="0" smtClean="0">
                <a:solidFill>
                  <a:schemeClr val="accent1"/>
                </a:solidFill>
              </a:rPr>
              <a:t>Eco-</a:t>
            </a:r>
            <a:r>
              <a:rPr lang="en-GB" dirty="0" err="1" smtClean="0">
                <a:solidFill>
                  <a:schemeClr val="accent1"/>
                </a:solidFill>
              </a:rPr>
              <a:t>ysgolion</a:t>
            </a:r>
            <a:endParaRPr lang="en-GB" dirty="0">
              <a:solidFill>
                <a:schemeClr val="accent1"/>
              </a:solidFill>
            </a:endParaRPr>
          </a:p>
          <a:p>
            <a:pPr>
              <a:buClr>
                <a:srgbClr val="D34817"/>
              </a:buClr>
              <a:defRPr/>
            </a:pPr>
            <a:r>
              <a:rPr lang="en-GB" dirty="0" err="1" smtClean="0">
                <a:solidFill>
                  <a:schemeClr val="accent1"/>
                </a:solidFill>
              </a:rPr>
              <a:t>Ysgolion</a:t>
            </a:r>
            <a:r>
              <a:rPr lang="en-GB" dirty="0" smtClean="0">
                <a:solidFill>
                  <a:schemeClr val="accent1"/>
                </a:solidFill>
              </a:rPr>
              <a:t> </a:t>
            </a:r>
            <a:r>
              <a:rPr lang="en-GB" dirty="0" err="1" smtClean="0">
                <a:solidFill>
                  <a:schemeClr val="accent1"/>
                </a:solidFill>
              </a:rPr>
              <a:t>Masnach</a:t>
            </a:r>
            <a:r>
              <a:rPr lang="en-GB" dirty="0" smtClean="0">
                <a:solidFill>
                  <a:schemeClr val="accent1"/>
                </a:solidFill>
              </a:rPr>
              <a:t> </a:t>
            </a:r>
            <a:r>
              <a:rPr lang="en-GB" dirty="0" err="1" smtClean="0">
                <a:solidFill>
                  <a:schemeClr val="accent1"/>
                </a:solidFill>
              </a:rPr>
              <a:t>Deg</a:t>
            </a:r>
            <a:endParaRPr lang="en-GB" dirty="0">
              <a:solidFill>
                <a:schemeClr val="accent1"/>
              </a:solidFill>
            </a:endParaRPr>
          </a:p>
          <a:p>
            <a:pPr>
              <a:buClr>
                <a:srgbClr val="D34817"/>
              </a:buClr>
              <a:defRPr/>
            </a:pPr>
            <a:r>
              <a:rPr lang="en-GB" dirty="0" err="1" smtClean="0">
                <a:solidFill>
                  <a:schemeClr val="accent1"/>
                </a:solidFill>
              </a:rPr>
              <a:t>Ysgolion</a:t>
            </a:r>
            <a:r>
              <a:rPr lang="en-GB" dirty="0" smtClean="0">
                <a:solidFill>
                  <a:schemeClr val="accent1"/>
                </a:solidFill>
              </a:rPr>
              <a:t> </a:t>
            </a:r>
            <a:r>
              <a:rPr lang="en-GB" dirty="0" err="1" smtClean="0">
                <a:solidFill>
                  <a:schemeClr val="accent1"/>
                </a:solidFill>
              </a:rPr>
              <a:t>Iach</a:t>
            </a:r>
            <a:endParaRPr lang="en-GB" dirty="0">
              <a:solidFill>
                <a:schemeClr val="accent1"/>
              </a:solidFill>
            </a:endParaRPr>
          </a:p>
          <a:p>
            <a:pPr>
              <a:buClr>
                <a:srgbClr val="D34817"/>
              </a:buClr>
              <a:defRPr/>
            </a:pPr>
            <a:r>
              <a:rPr lang="en-GB" dirty="0" err="1">
                <a:solidFill>
                  <a:schemeClr val="accent1"/>
                </a:solidFill>
              </a:rPr>
              <a:t>Ysgolion</a:t>
            </a:r>
            <a:r>
              <a:rPr lang="en-GB" dirty="0">
                <a:solidFill>
                  <a:schemeClr val="accent1"/>
                </a:solidFill>
              </a:rPr>
              <a:t> </a:t>
            </a:r>
            <a:r>
              <a:rPr lang="en-GB" dirty="0" err="1" smtClean="0">
                <a:solidFill>
                  <a:schemeClr val="accent1"/>
                </a:solidFill>
              </a:rPr>
              <a:t>Gwyrdd</a:t>
            </a:r>
            <a:endParaRPr lang="en-GB" dirty="0">
              <a:solidFill>
                <a:schemeClr val="accent1"/>
              </a:solidFill>
            </a:endParaRPr>
          </a:p>
          <a:p>
            <a:pPr>
              <a:buClr>
                <a:srgbClr val="D34817"/>
              </a:buClr>
              <a:defRPr/>
            </a:pPr>
            <a:r>
              <a:rPr lang="en-GB" dirty="0" smtClean="0">
                <a:solidFill>
                  <a:schemeClr val="accent1"/>
                </a:solidFill>
              </a:rPr>
              <a:t>Y </a:t>
            </a:r>
            <a:r>
              <a:rPr lang="en-GB" dirty="0" err="1" smtClean="0">
                <a:solidFill>
                  <a:schemeClr val="accent1"/>
                </a:solidFill>
              </a:rPr>
              <a:t>Cyngor</a:t>
            </a:r>
            <a:r>
              <a:rPr lang="en-GB" dirty="0" smtClean="0">
                <a:solidFill>
                  <a:schemeClr val="accent1"/>
                </a:solidFill>
              </a:rPr>
              <a:t> </a:t>
            </a:r>
            <a:r>
              <a:rPr lang="en-GB" dirty="0" err="1" smtClean="0">
                <a:solidFill>
                  <a:schemeClr val="accent1"/>
                </a:solidFill>
              </a:rPr>
              <a:t>Prydeinig</a:t>
            </a:r>
            <a:endParaRPr lang="en-GB" dirty="0">
              <a:solidFill>
                <a:schemeClr val="accent1"/>
              </a:solidFill>
            </a:endParaRPr>
          </a:p>
          <a:p>
            <a:pPr>
              <a:buClr>
                <a:srgbClr val="D34817"/>
              </a:buClr>
              <a:defRPr/>
            </a:pPr>
            <a:endParaRPr lang="en-GB" dirty="0">
              <a:solidFill>
                <a:schemeClr val="accent1"/>
              </a:solidFill>
            </a:endParaRPr>
          </a:p>
          <a:p>
            <a:pPr>
              <a:buClr>
                <a:srgbClr val="D34817"/>
              </a:buClr>
              <a:defRPr/>
            </a:pPr>
            <a:r>
              <a:rPr lang="en-GB" dirty="0">
                <a:solidFill>
                  <a:schemeClr val="accent1"/>
                </a:solidFill>
              </a:rPr>
              <a:t>RSPB</a:t>
            </a:r>
          </a:p>
          <a:p>
            <a:pPr>
              <a:buClr>
                <a:srgbClr val="D34817"/>
              </a:buClr>
              <a:defRPr/>
            </a:pPr>
            <a:r>
              <a:rPr lang="en-GB" dirty="0">
                <a:solidFill>
                  <a:schemeClr val="accent1"/>
                </a:solidFill>
              </a:rPr>
              <a:t>Oxfam</a:t>
            </a:r>
          </a:p>
          <a:p>
            <a:pPr>
              <a:buClr>
                <a:srgbClr val="D34817"/>
              </a:buClr>
              <a:defRPr/>
            </a:pPr>
            <a:r>
              <a:rPr lang="en-GB" dirty="0" err="1" smtClean="0">
                <a:solidFill>
                  <a:schemeClr val="accent1"/>
                </a:solidFill>
              </a:rPr>
              <a:t>Canolfan</a:t>
            </a:r>
            <a:r>
              <a:rPr lang="en-GB" dirty="0" smtClean="0">
                <a:solidFill>
                  <a:schemeClr val="accent1"/>
                </a:solidFill>
              </a:rPr>
              <a:t> y </a:t>
            </a:r>
            <a:r>
              <a:rPr lang="en-GB" dirty="0" err="1" smtClean="0">
                <a:solidFill>
                  <a:schemeClr val="accent1"/>
                </a:solidFill>
              </a:rPr>
              <a:t>Dechnoleg</a:t>
            </a:r>
            <a:r>
              <a:rPr lang="en-GB" dirty="0" smtClean="0">
                <a:solidFill>
                  <a:schemeClr val="accent1"/>
                </a:solidFill>
              </a:rPr>
              <a:t> Amgen</a:t>
            </a:r>
            <a:endParaRPr lang="en-GB" dirty="0">
              <a:solidFill>
                <a:schemeClr val="accent1"/>
              </a:solidFill>
            </a:endParaRPr>
          </a:p>
          <a:p>
            <a:pPr>
              <a:buClr>
                <a:srgbClr val="D34817"/>
              </a:buClr>
              <a:defRPr/>
            </a:pPr>
            <a:r>
              <a:rPr lang="en-GB" dirty="0" err="1" smtClean="0">
                <a:solidFill>
                  <a:schemeClr val="accent1"/>
                </a:solidFill>
              </a:rPr>
              <a:t>Achub</a:t>
            </a:r>
            <a:r>
              <a:rPr lang="en-GB" dirty="0" smtClean="0">
                <a:solidFill>
                  <a:schemeClr val="accent1"/>
                </a:solidFill>
              </a:rPr>
              <a:t> y Plant</a:t>
            </a:r>
            <a:endParaRPr lang="en-GB" dirty="0">
              <a:solidFill>
                <a:schemeClr val="accent1"/>
              </a:solidFill>
            </a:endParaRPr>
          </a:p>
          <a:p>
            <a:pPr>
              <a:buClr>
                <a:srgbClr val="D34817"/>
              </a:buClr>
              <a:defRPr/>
            </a:pPr>
            <a:r>
              <a:rPr lang="en-GB" dirty="0" err="1" smtClean="0">
                <a:solidFill>
                  <a:schemeClr val="accent1"/>
                </a:solidFill>
              </a:rPr>
              <a:t>Amnest</a:t>
            </a:r>
            <a:r>
              <a:rPr lang="en-GB" dirty="0" smtClean="0">
                <a:solidFill>
                  <a:schemeClr val="accent1"/>
                </a:solidFill>
              </a:rPr>
              <a:t> </a:t>
            </a:r>
            <a:endParaRPr lang="en-GB" dirty="0">
              <a:solidFill>
                <a:schemeClr val="accent1"/>
              </a:solidFill>
            </a:endParaRPr>
          </a:p>
          <a:p>
            <a:pPr>
              <a:defRPr/>
            </a:pPr>
            <a:endParaRPr lang="en-GB" dirty="0" smtClean="0">
              <a:solidFill>
                <a:schemeClr val="accent1"/>
              </a:solidFill>
            </a:endParaRPr>
          </a:p>
          <a:p>
            <a:pPr>
              <a:defRPr/>
            </a:pPr>
            <a:endParaRPr lang="en-GB" dirty="0" smtClean="0"/>
          </a:p>
        </p:txBody>
      </p:sp>
      <p:sp>
        <p:nvSpPr>
          <p:cNvPr id="4" name="Content Placeholder 3"/>
          <p:cNvSpPr>
            <a:spLocks noGrp="1"/>
          </p:cNvSpPr>
          <p:nvPr>
            <p:ph sz="quarter" idx="2"/>
          </p:nvPr>
        </p:nvSpPr>
        <p:spPr>
          <a:xfrm>
            <a:off x="1277257" y="1589315"/>
            <a:ext cx="5384800" cy="3989040"/>
          </a:xfrm>
        </p:spPr>
        <p:txBody>
          <a:bodyPr rtlCol="0">
            <a:normAutofit fontScale="77500" lnSpcReduction="20000"/>
          </a:bodyPr>
          <a:lstStyle/>
          <a:p>
            <a:pPr>
              <a:defRPr/>
            </a:pPr>
            <a:r>
              <a:rPr lang="en-GB" dirty="0" err="1" smtClean="0"/>
              <a:t>Ecoschools</a:t>
            </a:r>
            <a:endParaRPr lang="en-GB" dirty="0" smtClean="0"/>
          </a:p>
          <a:p>
            <a:pPr>
              <a:defRPr/>
            </a:pPr>
            <a:r>
              <a:rPr lang="en-GB" dirty="0" smtClean="0"/>
              <a:t>Fair Trade Schools</a:t>
            </a:r>
          </a:p>
          <a:p>
            <a:pPr>
              <a:defRPr/>
            </a:pPr>
            <a:r>
              <a:rPr lang="en-GB" dirty="0" smtClean="0"/>
              <a:t>Healthy Schools</a:t>
            </a:r>
          </a:p>
          <a:p>
            <a:pPr>
              <a:defRPr/>
            </a:pPr>
            <a:r>
              <a:rPr lang="en-GB" dirty="0" smtClean="0"/>
              <a:t>Green Schools</a:t>
            </a:r>
          </a:p>
          <a:p>
            <a:pPr>
              <a:defRPr/>
            </a:pPr>
            <a:r>
              <a:rPr lang="en-GB" dirty="0" smtClean="0"/>
              <a:t>British Council</a:t>
            </a:r>
          </a:p>
          <a:p>
            <a:pPr>
              <a:defRPr/>
            </a:pPr>
            <a:endParaRPr lang="en-GB" dirty="0" smtClean="0"/>
          </a:p>
          <a:p>
            <a:pPr>
              <a:defRPr/>
            </a:pPr>
            <a:r>
              <a:rPr lang="en-GB" dirty="0" smtClean="0"/>
              <a:t>RSPB</a:t>
            </a:r>
          </a:p>
          <a:p>
            <a:pPr>
              <a:defRPr/>
            </a:pPr>
            <a:r>
              <a:rPr lang="en-GB" dirty="0" smtClean="0"/>
              <a:t>Oxfam</a:t>
            </a:r>
          </a:p>
          <a:p>
            <a:pPr>
              <a:defRPr/>
            </a:pPr>
            <a:r>
              <a:rPr lang="en-GB" dirty="0" smtClean="0"/>
              <a:t>Centre for Alternative Technology</a:t>
            </a:r>
          </a:p>
          <a:p>
            <a:pPr>
              <a:defRPr/>
            </a:pPr>
            <a:r>
              <a:rPr lang="en-GB" dirty="0" smtClean="0"/>
              <a:t>Save the Children</a:t>
            </a:r>
          </a:p>
          <a:p>
            <a:pPr>
              <a:defRPr/>
            </a:pPr>
            <a:r>
              <a:rPr lang="en-GB" dirty="0" smtClean="0"/>
              <a:t>Amnesty </a:t>
            </a:r>
          </a:p>
          <a:p>
            <a:pPr>
              <a:defRPr/>
            </a:pPr>
            <a:endParaRPr lang="en-GB" dirty="0"/>
          </a:p>
        </p:txBody>
      </p:sp>
    </p:spTree>
    <p:extLst>
      <p:ext uri="{BB962C8B-B14F-4D97-AF65-F5344CB8AC3E}">
        <p14:creationId xmlns:p14="http://schemas.microsoft.com/office/powerpoint/2010/main" val="31974045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GB" altLang="en-US" dirty="0" smtClean="0"/>
              <a:t>Useful Clips / </a:t>
            </a:r>
            <a:r>
              <a:rPr lang="en-GB" altLang="en-US" dirty="0" smtClean="0">
                <a:solidFill>
                  <a:schemeClr val="accent1"/>
                </a:solidFill>
              </a:rPr>
              <a:t>Clips </a:t>
            </a:r>
            <a:r>
              <a:rPr lang="en-GB" altLang="en-US" dirty="0" err="1" smtClean="0">
                <a:solidFill>
                  <a:schemeClr val="accent1"/>
                </a:solidFill>
              </a:rPr>
              <a:t>Defnyddiol</a:t>
            </a:r>
            <a:r>
              <a:rPr lang="en-GB" altLang="en-US" dirty="0" smtClean="0">
                <a:solidFill>
                  <a:schemeClr val="accent1"/>
                </a:solidFill>
              </a:rPr>
              <a:t> </a:t>
            </a:r>
          </a:p>
        </p:txBody>
      </p:sp>
      <p:sp>
        <p:nvSpPr>
          <p:cNvPr id="3" name="Content Placeholder 2"/>
          <p:cNvSpPr>
            <a:spLocks noGrp="1"/>
          </p:cNvSpPr>
          <p:nvPr>
            <p:ph sz="quarter" idx="1"/>
          </p:nvPr>
        </p:nvSpPr>
        <p:spPr/>
        <p:txBody>
          <a:bodyPr rtlCol="0">
            <a:normAutofit fontScale="62500" lnSpcReduction="20000"/>
          </a:bodyPr>
          <a:lstStyle/>
          <a:p>
            <a:pPr>
              <a:defRPr/>
            </a:pPr>
            <a:r>
              <a:rPr lang="en-GB" dirty="0" smtClean="0">
                <a:hlinkClick r:id="rId3"/>
              </a:rPr>
              <a:t>www.ecrh.edu.au/resources/detail/index/talking-about-practice-embedding-sustainable-practices</a:t>
            </a:r>
          </a:p>
          <a:p>
            <a:pPr marL="0" indent="0">
              <a:buNone/>
              <a:defRPr/>
            </a:pPr>
            <a:endParaRPr lang="en-GB" dirty="0" smtClean="0">
              <a:hlinkClick r:id="rId3"/>
            </a:endParaRPr>
          </a:p>
          <a:p>
            <a:pPr>
              <a:defRPr/>
            </a:pPr>
            <a:r>
              <a:rPr lang="en-GB" dirty="0" smtClean="0">
                <a:hlinkClick r:id="rId3"/>
              </a:rPr>
              <a:t>http</a:t>
            </a:r>
            <a:r>
              <a:rPr lang="en-GB" dirty="0">
                <a:hlinkClick r:id="rId3"/>
              </a:rPr>
              <a:t>://</a:t>
            </a:r>
            <a:r>
              <a:rPr lang="en-GB" dirty="0" smtClean="0">
                <a:hlinkClick r:id="rId3"/>
              </a:rPr>
              <a:t>www.ecrh.edu.au/resources/detail/index/talking-about-practice-embedding-sustainable-practices</a:t>
            </a:r>
          </a:p>
          <a:p>
            <a:pPr>
              <a:defRPr/>
            </a:pPr>
            <a:endParaRPr lang="en-GB" dirty="0">
              <a:hlinkClick r:id="rId3"/>
            </a:endParaRPr>
          </a:p>
          <a:p>
            <a:pPr>
              <a:defRPr/>
            </a:pPr>
            <a:r>
              <a:rPr lang="en-GB" dirty="0" smtClean="0">
                <a:hlinkClick r:id="rId3"/>
              </a:rPr>
              <a:t>www.ecrh.edu.au/resources/detail/index/talking-about-practice-embedding-sustainable-practices</a:t>
            </a:r>
            <a:endParaRPr lang="en-GB" dirty="0" smtClean="0"/>
          </a:p>
          <a:p>
            <a:pPr>
              <a:defRPr/>
            </a:pPr>
            <a:endParaRPr lang="en-GB" dirty="0" smtClean="0"/>
          </a:p>
          <a:p>
            <a:pPr lvl="0">
              <a:lnSpc>
                <a:spcPct val="115000"/>
              </a:lnSpc>
              <a:spcAft>
                <a:spcPts val="1000"/>
              </a:spcAft>
              <a:tabLst>
                <a:tab pos="457200" algn="l"/>
              </a:tabLst>
            </a:pPr>
            <a:r>
              <a:rPr lang="en-GB"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4"/>
              </a:rPr>
              <a:t>https</a:t>
            </a:r>
            <a:r>
              <a:rPr lang="en-GB"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4"/>
              </a:rPr>
              <a:t>://</a:t>
            </a:r>
            <a:r>
              <a:rPr lang="en-GB"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4"/>
              </a:rPr>
              <a:t>education.gov.scot/improvement/learning-for-sustainability-in-action</a:t>
            </a:r>
            <a:endParaRPr lang="en-GB" u="sng" dirty="0" smtClean="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15000"/>
              </a:lnSpc>
              <a:spcAft>
                <a:spcPts val="1000"/>
              </a:spcAft>
              <a:buNone/>
              <a:tabLst>
                <a:tab pos="457200" algn="l"/>
              </a:tabLs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defRPr/>
            </a:pPr>
            <a:endParaRPr lang="en-GB" dirty="0"/>
          </a:p>
        </p:txBody>
      </p:sp>
      <p:sp>
        <p:nvSpPr>
          <p:cNvPr id="4" name="Content Placeholder 3"/>
          <p:cNvSpPr>
            <a:spLocks noGrp="1"/>
          </p:cNvSpPr>
          <p:nvPr>
            <p:ph sz="quarter" idx="2"/>
          </p:nvPr>
        </p:nvSpPr>
        <p:spPr/>
        <p:txBody>
          <a:bodyPr rtlCol="0">
            <a:normAutofit fontScale="62500" lnSpcReduction="20000"/>
          </a:bodyPr>
          <a:lstStyle/>
          <a:p>
            <a:pPr>
              <a:defRPr/>
            </a:pPr>
            <a:endParaRPr lang="en-GB" dirty="0"/>
          </a:p>
        </p:txBody>
      </p:sp>
    </p:spTree>
    <p:extLst>
      <p:ext uri="{BB962C8B-B14F-4D97-AF65-F5344CB8AC3E}">
        <p14:creationId xmlns:p14="http://schemas.microsoft.com/office/powerpoint/2010/main" val="27346371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rtlCol="0">
            <a:normAutofit fontScale="90000"/>
          </a:bodyPr>
          <a:lstStyle/>
          <a:p>
            <a:pPr>
              <a:defRPr/>
            </a:pPr>
            <a:r>
              <a:rPr lang="en-GB" sz="3200" dirty="0"/>
              <a:t>EAEC6010-C</a:t>
            </a:r>
            <a:br>
              <a:rPr lang="en-GB" sz="3200" dirty="0"/>
            </a:br>
            <a:r>
              <a:rPr lang="en-GB" sz="3200" dirty="0"/>
              <a:t>Greening Childhood</a:t>
            </a:r>
            <a:br>
              <a:rPr lang="en-GB" sz="3200" dirty="0"/>
            </a:br>
            <a:r>
              <a:rPr lang="en-GB" sz="3200" dirty="0"/>
              <a:t/>
            </a:r>
            <a:br>
              <a:rPr lang="en-GB" sz="3200" dirty="0"/>
            </a:br>
            <a:endParaRPr lang="en-US" sz="3200" dirty="0"/>
          </a:p>
        </p:txBody>
      </p:sp>
      <p:sp>
        <p:nvSpPr>
          <p:cNvPr id="2051" name="Rectangle 3"/>
          <p:cNvSpPr>
            <a:spLocks noGrp="1" noChangeArrowheads="1"/>
          </p:cNvSpPr>
          <p:nvPr>
            <p:ph type="subTitle" idx="1"/>
          </p:nvPr>
        </p:nvSpPr>
        <p:spPr/>
        <p:txBody>
          <a:bodyPr>
            <a:normAutofit fontScale="70000" lnSpcReduction="20000"/>
          </a:bodyPr>
          <a:lstStyle/>
          <a:p>
            <a:pPr eaLnBrk="1" hangingPunct="1">
              <a:lnSpc>
                <a:spcPct val="90000"/>
              </a:lnSpc>
            </a:pPr>
            <a:r>
              <a:rPr lang="en-GB" altLang="en-US" dirty="0" smtClean="0">
                <a:solidFill>
                  <a:schemeClr val="tx1"/>
                </a:solidFill>
              </a:rPr>
              <a:t>EAEC6010-C</a:t>
            </a:r>
          </a:p>
          <a:p>
            <a:r>
              <a:rPr lang="en-GB" dirty="0"/>
              <a:t>Putting ESDGC into practice</a:t>
            </a:r>
          </a:p>
          <a:p>
            <a:r>
              <a:rPr lang="en-GB" dirty="0"/>
              <a:t>Not just recycling</a:t>
            </a:r>
          </a:p>
          <a:p>
            <a:r>
              <a:rPr lang="en-GB" dirty="0" err="1"/>
              <a:t>Ymarfer</a:t>
            </a:r>
            <a:r>
              <a:rPr lang="en-GB" dirty="0"/>
              <a:t> ADCDF</a:t>
            </a:r>
          </a:p>
          <a:p>
            <a:r>
              <a:rPr lang="en-GB" dirty="0" err="1"/>
              <a:t>Mwy</a:t>
            </a:r>
            <a:r>
              <a:rPr lang="en-GB" dirty="0"/>
              <a:t> </a:t>
            </a:r>
            <a:r>
              <a:rPr lang="en-GB" dirty="0" err="1"/>
              <a:t>na</a:t>
            </a:r>
            <a:r>
              <a:rPr lang="en-GB" dirty="0"/>
              <a:t> </a:t>
            </a:r>
            <a:r>
              <a:rPr lang="en-GB" dirty="0" err="1"/>
              <a:t>ailgylchu</a:t>
            </a:r>
            <a:endParaRPr lang="en-GB" dirty="0"/>
          </a:p>
          <a:p>
            <a:pPr eaLnBrk="1" hangingPunct="1">
              <a:lnSpc>
                <a:spcPct val="90000"/>
              </a:lnSpc>
            </a:pPr>
            <a:endParaRPr lang="cy-GB" altLang="en-US" dirty="0" smtClean="0">
              <a:solidFill>
                <a:srgbClr val="00B0F0"/>
              </a:solidFill>
            </a:endParaRPr>
          </a:p>
        </p:txBody>
      </p:sp>
    </p:spTree>
    <p:extLst>
      <p:ext uri="{BB962C8B-B14F-4D97-AF65-F5344CB8AC3E}">
        <p14:creationId xmlns:p14="http://schemas.microsoft.com/office/powerpoint/2010/main" val="40817064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Wellbeing of Future Generation Act</a:t>
            </a:r>
            <a:br>
              <a:rPr lang="en-GB" dirty="0" smtClean="0"/>
            </a:br>
            <a:r>
              <a:rPr lang="en-GB" i="1" dirty="0" err="1" smtClean="0">
                <a:solidFill>
                  <a:schemeClr val="accent1"/>
                </a:solidFill>
              </a:rPr>
              <a:t>Deddf</a:t>
            </a:r>
            <a:r>
              <a:rPr lang="en-GB" i="1" dirty="0" smtClean="0">
                <a:solidFill>
                  <a:schemeClr val="accent1"/>
                </a:solidFill>
              </a:rPr>
              <a:t> </a:t>
            </a:r>
            <a:r>
              <a:rPr lang="en-GB" i="1" dirty="0" err="1" smtClean="0">
                <a:solidFill>
                  <a:schemeClr val="accent1"/>
                </a:solidFill>
              </a:rPr>
              <a:t>Llesiant</a:t>
            </a:r>
            <a:r>
              <a:rPr lang="en-GB" i="1" dirty="0" smtClean="0">
                <a:solidFill>
                  <a:schemeClr val="accent1"/>
                </a:solidFill>
              </a:rPr>
              <a:t> </a:t>
            </a:r>
            <a:r>
              <a:rPr lang="en-GB" i="1" dirty="0" err="1" smtClean="0">
                <a:solidFill>
                  <a:schemeClr val="accent1"/>
                </a:solidFill>
              </a:rPr>
              <a:t>Cenedlaethau’r</a:t>
            </a:r>
            <a:r>
              <a:rPr lang="en-GB" i="1" dirty="0" smtClean="0">
                <a:solidFill>
                  <a:schemeClr val="accent1"/>
                </a:solidFill>
              </a:rPr>
              <a:t> </a:t>
            </a:r>
            <a:r>
              <a:rPr lang="en-GB" i="1" dirty="0" err="1" smtClean="0">
                <a:solidFill>
                  <a:schemeClr val="accent1"/>
                </a:solidFill>
              </a:rPr>
              <a:t>Dyfodol</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GB" dirty="0">
                <a:hlinkClick r:id="rId2"/>
              </a:rPr>
              <a:t>http://gov.wales/topics/people-and-communities/people/future-generations-act/future-generations-act-video/?</a:t>
            </a:r>
            <a:r>
              <a:rPr lang="en-GB" dirty="0" smtClean="0">
                <a:hlinkClick r:id="rId2"/>
              </a:rPr>
              <a:t>lang=en</a:t>
            </a:r>
            <a:endParaRPr lang="en-GB" dirty="0" smtClean="0"/>
          </a:p>
          <a:p>
            <a:endParaRPr lang="en-GB" dirty="0"/>
          </a:p>
        </p:txBody>
      </p:sp>
    </p:spTree>
    <p:extLst>
      <p:ext uri="{BB962C8B-B14F-4D97-AF65-F5344CB8AC3E}">
        <p14:creationId xmlns:p14="http://schemas.microsoft.com/office/powerpoint/2010/main" val="25541767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33400"/>
            <a:ext cx="8229600" cy="884238"/>
          </a:xfrm>
        </p:spPr>
        <p:txBody>
          <a:bodyPr>
            <a:normAutofit fontScale="90000"/>
          </a:bodyPr>
          <a:lstStyle/>
          <a:p>
            <a:r>
              <a:rPr lang="en-GB" dirty="0"/>
              <a:t>Global Citizenship </a:t>
            </a:r>
            <a:br>
              <a:rPr lang="en-GB" dirty="0"/>
            </a:br>
            <a:r>
              <a:rPr lang="en-GB" i="1" dirty="0" err="1">
                <a:solidFill>
                  <a:schemeClr val="accent1"/>
                </a:solidFill>
              </a:rPr>
              <a:t>Dinasyddiaeth</a:t>
            </a:r>
            <a:r>
              <a:rPr lang="en-GB" i="1" dirty="0">
                <a:solidFill>
                  <a:schemeClr val="accent1"/>
                </a:solidFill>
              </a:rPr>
              <a:t> </a:t>
            </a:r>
            <a:r>
              <a:rPr lang="en-GB" i="1" dirty="0" err="1" smtClean="0">
                <a:solidFill>
                  <a:schemeClr val="accent1"/>
                </a:solidFill>
              </a:rPr>
              <a:t>Fyd</a:t>
            </a:r>
            <a:r>
              <a:rPr lang="en-GB" i="1" dirty="0" smtClean="0">
                <a:solidFill>
                  <a:schemeClr val="accent1"/>
                </a:solidFill>
              </a:rPr>
              <a:t> </a:t>
            </a:r>
            <a:r>
              <a:rPr lang="en-GB" i="1" dirty="0" err="1" smtClean="0">
                <a:solidFill>
                  <a:schemeClr val="accent1"/>
                </a:solidFill>
              </a:rPr>
              <a:t>Eang</a:t>
            </a:r>
            <a:r>
              <a:rPr lang="en-GB" i="1" dirty="0" smtClean="0">
                <a:solidFill>
                  <a:schemeClr val="accent1"/>
                </a:solidFill>
              </a:rPr>
              <a:t> </a:t>
            </a:r>
            <a:r>
              <a:rPr lang="en-GB" dirty="0" smtClean="0"/>
              <a:t/>
            </a:r>
            <a:br>
              <a:rPr lang="en-GB" dirty="0" smtClean="0"/>
            </a:br>
            <a:endParaRPr lang="en-GB" dirty="0"/>
          </a:p>
        </p:txBody>
      </p:sp>
      <p:sp>
        <p:nvSpPr>
          <p:cNvPr id="3" name="Content Placeholder 2"/>
          <p:cNvSpPr>
            <a:spLocks noGrp="1"/>
          </p:cNvSpPr>
          <p:nvPr>
            <p:ph sz="half" idx="1"/>
          </p:nvPr>
        </p:nvSpPr>
        <p:spPr/>
        <p:txBody>
          <a:bodyPr>
            <a:normAutofit fontScale="92500" lnSpcReduction="20000"/>
          </a:bodyPr>
          <a:lstStyle/>
          <a:p>
            <a:r>
              <a:rPr lang="en-GB" dirty="0" smtClean="0"/>
              <a:t>Fair Trade (Schools)</a:t>
            </a:r>
          </a:p>
          <a:p>
            <a:r>
              <a:rPr lang="en-GB" dirty="0" smtClean="0"/>
              <a:t>British Council </a:t>
            </a:r>
          </a:p>
          <a:p>
            <a:r>
              <a:rPr lang="en-GB" dirty="0" smtClean="0"/>
              <a:t>Lesotho- </a:t>
            </a:r>
            <a:r>
              <a:rPr lang="en-GB" dirty="0" err="1" smtClean="0"/>
              <a:t>Dolen</a:t>
            </a:r>
            <a:r>
              <a:rPr lang="en-GB" dirty="0" smtClean="0"/>
              <a:t> </a:t>
            </a:r>
            <a:r>
              <a:rPr lang="en-GB" dirty="0" err="1" smtClean="0"/>
              <a:t>Cymru</a:t>
            </a:r>
            <a:endParaRPr lang="en-GB" dirty="0"/>
          </a:p>
          <a:p>
            <a:r>
              <a:rPr lang="en-GB" dirty="0" smtClean="0"/>
              <a:t>Spilling the Beans – DVD clip </a:t>
            </a:r>
          </a:p>
          <a:p>
            <a:r>
              <a:rPr lang="en-GB" dirty="0" smtClean="0"/>
              <a:t>Oxfam</a:t>
            </a:r>
          </a:p>
          <a:p>
            <a:r>
              <a:rPr lang="en-GB" dirty="0" smtClean="0"/>
              <a:t> Amnesty International </a:t>
            </a:r>
          </a:p>
          <a:p>
            <a:r>
              <a:rPr lang="en-GB" dirty="0" smtClean="0"/>
              <a:t>Sponsoring  Children </a:t>
            </a:r>
            <a:r>
              <a:rPr lang="en-GB" dirty="0"/>
              <a:t> </a:t>
            </a:r>
            <a:r>
              <a:rPr lang="en-GB" dirty="0" smtClean="0"/>
              <a:t>and communities </a:t>
            </a:r>
            <a:endParaRPr lang="en-GB" dirty="0"/>
          </a:p>
          <a:p>
            <a:pPr marL="0" indent="0">
              <a:buNone/>
            </a:pPr>
            <a:endParaRPr lang="en-GB" dirty="0" smtClean="0"/>
          </a:p>
          <a:p>
            <a:r>
              <a:rPr lang="en-GB" dirty="0" smtClean="0"/>
              <a:t>Use books and resources</a:t>
            </a:r>
          </a:p>
          <a:p>
            <a:endParaRPr lang="en-GB" dirty="0"/>
          </a:p>
        </p:txBody>
      </p:sp>
      <p:sp>
        <p:nvSpPr>
          <p:cNvPr id="4" name="Content Placeholder 3"/>
          <p:cNvSpPr>
            <a:spLocks noGrp="1"/>
          </p:cNvSpPr>
          <p:nvPr>
            <p:ph sz="half" idx="2"/>
          </p:nvPr>
        </p:nvSpPr>
        <p:spPr/>
        <p:txBody>
          <a:bodyPr>
            <a:normAutofit fontScale="92500" lnSpcReduction="20000"/>
          </a:bodyPr>
          <a:lstStyle/>
          <a:p>
            <a:r>
              <a:rPr lang="en-GB" i="1" dirty="0" err="1">
                <a:solidFill>
                  <a:schemeClr val="accent1"/>
                </a:solidFill>
              </a:rPr>
              <a:t>Masnach</a:t>
            </a:r>
            <a:r>
              <a:rPr lang="en-GB" i="1" dirty="0">
                <a:solidFill>
                  <a:schemeClr val="accent1"/>
                </a:solidFill>
              </a:rPr>
              <a:t> </a:t>
            </a:r>
            <a:r>
              <a:rPr lang="en-GB" i="1" dirty="0" err="1" smtClean="0">
                <a:solidFill>
                  <a:schemeClr val="accent1"/>
                </a:solidFill>
              </a:rPr>
              <a:t>Deg</a:t>
            </a:r>
            <a:r>
              <a:rPr lang="en-GB" i="1" dirty="0" smtClean="0">
                <a:solidFill>
                  <a:schemeClr val="accent1"/>
                </a:solidFill>
              </a:rPr>
              <a:t> (</a:t>
            </a:r>
            <a:r>
              <a:rPr lang="en-GB" i="1" dirty="0" err="1" smtClean="0">
                <a:solidFill>
                  <a:schemeClr val="accent1"/>
                </a:solidFill>
              </a:rPr>
              <a:t>Ysgolion</a:t>
            </a:r>
            <a:r>
              <a:rPr lang="en-GB" i="1" dirty="0" smtClean="0">
                <a:solidFill>
                  <a:schemeClr val="accent1"/>
                </a:solidFill>
              </a:rPr>
              <a:t>) </a:t>
            </a:r>
            <a:endParaRPr lang="en-GB" i="1" dirty="0">
              <a:solidFill>
                <a:schemeClr val="accent1"/>
              </a:solidFill>
            </a:endParaRPr>
          </a:p>
          <a:p>
            <a:r>
              <a:rPr lang="en-GB" i="1" dirty="0" err="1" smtClean="0">
                <a:solidFill>
                  <a:schemeClr val="accent1"/>
                </a:solidFill>
              </a:rPr>
              <a:t>Cyngor</a:t>
            </a:r>
            <a:r>
              <a:rPr lang="en-GB" i="1" dirty="0" smtClean="0">
                <a:solidFill>
                  <a:schemeClr val="accent1"/>
                </a:solidFill>
              </a:rPr>
              <a:t> </a:t>
            </a:r>
            <a:r>
              <a:rPr lang="en-GB" i="1" dirty="0" err="1" smtClean="0">
                <a:solidFill>
                  <a:schemeClr val="accent1"/>
                </a:solidFill>
              </a:rPr>
              <a:t>Prydain</a:t>
            </a:r>
            <a:r>
              <a:rPr lang="en-GB" i="1" dirty="0" smtClean="0">
                <a:solidFill>
                  <a:schemeClr val="accent1"/>
                </a:solidFill>
              </a:rPr>
              <a:t> </a:t>
            </a:r>
          </a:p>
          <a:p>
            <a:r>
              <a:rPr lang="en-GB" i="1" dirty="0" smtClean="0">
                <a:solidFill>
                  <a:schemeClr val="accent1"/>
                </a:solidFill>
              </a:rPr>
              <a:t>Lesotho – </a:t>
            </a:r>
            <a:r>
              <a:rPr lang="en-GB" i="1" dirty="0" err="1" smtClean="0">
                <a:solidFill>
                  <a:schemeClr val="accent1"/>
                </a:solidFill>
              </a:rPr>
              <a:t>Dolen</a:t>
            </a:r>
            <a:r>
              <a:rPr lang="en-GB" i="1" dirty="0" smtClean="0">
                <a:solidFill>
                  <a:schemeClr val="accent1"/>
                </a:solidFill>
              </a:rPr>
              <a:t> </a:t>
            </a:r>
            <a:r>
              <a:rPr lang="en-GB" i="1" dirty="0" err="1" smtClean="0">
                <a:solidFill>
                  <a:schemeClr val="accent1"/>
                </a:solidFill>
              </a:rPr>
              <a:t>Cymru</a:t>
            </a:r>
            <a:endParaRPr lang="en-GB" i="1" dirty="0" smtClean="0">
              <a:solidFill>
                <a:schemeClr val="accent1"/>
              </a:solidFill>
            </a:endParaRPr>
          </a:p>
          <a:p>
            <a:endParaRPr lang="en-GB" i="1" dirty="0">
              <a:solidFill>
                <a:schemeClr val="accent1"/>
              </a:solidFill>
            </a:endParaRPr>
          </a:p>
          <a:p>
            <a:r>
              <a:rPr lang="en-GB" i="1" dirty="0" smtClean="0">
                <a:solidFill>
                  <a:schemeClr val="accent1"/>
                </a:solidFill>
              </a:rPr>
              <a:t>Spilling </a:t>
            </a:r>
            <a:r>
              <a:rPr lang="en-GB" i="1" dirty="0">
                <a:solidFill>
                  <a:schemeClr val="accent1"/>
                </a:solidFill>
              </a:rPr>
              <a:t>the Beans – </a:t>
            </a:r>
            <a:r>
              <a:rPr lang="en-GB" i="1" dirty="0" smtClean="0">
                <a:solidFill>
                  <a:schemeClr val="accent1"/>
                </a:solidFill>
              </a:rPr>
              <a:t>clip DVD</a:t>
            </a:r>
          </a:p>
          <a:p>
            <a:r>
              <a:rPr lang="en-GB" i="1" dirty="0" smtClean="0">
                <a:solidFill>
                  <a:schemeClr val="accent1"/>
                </a:solidFill>
              </a:rPr>
              <a:t>Oxfam</a:t>
            </a:r>
          </a:p>
          <a:p>
            <a:r>
              <a:rPr lang="en-GB" i="1" dirty="0" err="1" smtClean="0">
                <a:solidFill>
                  <a:schemeClr val="accent1"/>
                </a:solidFill>
              </a:rPr>
              <a:t>Amnest</a:t>
            </a:r>
            <a:r>
              <a:rPr lang="en-GB" i="1" dirty="0" smtClean="0">
                <a:solidFill>
                  <a:schemeClr val="accent1"/>
                </a:solidFill>
              </a:rPr>
              <a:t> </a:t>
            </a:r>
            <a:r>
              <a:rPr lang="en-GB" i="1" dirty="0" err="1" smtClean="0">
                <a:solidFill>
                  <a:schemeClr val="accent1"/>
                </a:solidFill>
              </a:rPr>
              <a:t>Rhyngwladol</a:t>
            </a:r>
            <a:endParaRPr lang="en-GB" i="1" dirty="0" smtClean="0">
              <a:solidFill>
                <a:schemeClr val="accent1"/>
              </a:solidFill>
            </a:endParaRPr>
          </a:p>
          <a:p>
            <a:endParaRPr lang="en-GB" i="1" dirty="0" smtClean="0">
              <a:solidFill>
                <a:schemeClr val="accent1"/>
              </a:solidFill>
            </a:endParaRPr>
          </a:p>
          <a:p>
            <a:endParaRPr lang="en-GB" i="1" dirty="0">
              <a:solidFill>
                <a:schemeClr val="accent1"/>
              </a:solidFill>
            </a:endParaRPr>
          </a:p>
          <a:p>
            <a:r>
              <a:rPr lang="en-GB" i="1" dirty="0" err="1" smtClean="0">
                <a:solidFill>
                  <a:schemeClr val="accent1"/>
                </a:solidFill>
              </a:rPr>
              <a:t>Defnyddio</a:t>
            </a:r>
            <a:r>
              <a:rPr lang="en-GB" i="1" dirty="0" smtClean="0">
                <a:solidFill>
                  <a:schemeClr val="accent1"/>
                </a:solidFill>
              </a:rPr>
              <a:t> </a:t>
            </a:r>
            <a:r>
              <a:rPr lang="en-GB" i="1" dirty="0" err="1" smtClean="0">
                <a:solidFill>
                  <a:schemeClr val="accent1"/>
                </a:solidFill>
              </a:rPr>
              <a:t>llyfrau</a:t>
            </a:r>
            <a:r>
              <a:rPr lang="en-GB" i="1" dirty="0" smtClean="0">
                <a:solidFill>
                  <a:schemeClr val="accent1"/>
                </a:solidFill>
              </a:rPr>
              <a:t> ac </a:t>
            </a:r>
            <a:r>
              <a:rPr lang="en-GB" i="1" dirty="0" err="1" smtClean="0">
                <a:solidFill>
                  <a:schemeClr val="accent1"/>
                </a:solidFill>
              </a:rPr>
              <a:t>adnoddau</a:t>
            </a:r>
            <a:endParaRPr lang="en-GB" i="1" dirty="0">
              <a:solidFill>
                <a:schemeClr val="accent1"/>
              </a:solidFill>
            </a:endParaRPr>
          </a:p>
          <a:p>
            <a:endParaRPr lang="en-GB" dirty="0"/>
          </a:p>
        </p:txBody>
      </p:sp>
    </p:spTree>
    <p:extLst>
      <p:ext uri="{BB962C8B-B14F-4D97-AF65-F5344CB8AC3E}">
        <p14:creationId xmlns:p14="http://schemas.microsoft.com/office/powerpoint/2010/main" val="581880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066" y="375648"/>
            <a:ext cx="10972800" cy="1143000"/>
          </a:xfrm>
        </p:spPr>
        <p:txBody>
          <a:bodyPr>
            <a:normAutofit fontScale="90000"/>
          </a:bodyPr>
          <a:lstStyle/>
          <a:p>
            <a:r>
              <a:rPr lang="en-GB" i="1" dirty="0" smtClean="0"/>
              <a:t>Caution</a:t>
            </a:r>
            <a:r>
              <a:rPr lang="en-GB" dirty="0" smtClean="0"/>
              <a:t> </a:t>
            </a:r>
            <a:br>
              <a:rPr lang="en-GB" dirty="0" smtClean="0"/>
            </a:br>
            <a:r>
              <a:rPr lang="en-GB" dirty="0" err="1" smtClean="0">
                <a:solidFill>
                  <a:schemeClr val="accent1"/>
                </a:solidFill>
              </a:rPr>
              <a:t>Pwyllo</a:t>
            </a:r>
            <a:r>
              <a:rPr lang="en-GB" dirty="0"/>
              <a:t/>
            </a:r>
            <a:br>
              <a:rPr lang="en-GB" dirty="0"/>
            </a:br>
            <a:endParaRPr lang="en-GB" dirty="0">
              <a:solidFill>
                <a:schemeClr val="accent1"/>
              </a:solidFill>
            </a:endParaRPr>
          </a:p>
        </p:txBody>
      </p:sp>
      <p:sp>
        <p:nvSpPr>
          <p:cNvPr id="3" name="Content Placeholder 2"/>
          <p:cNvSpPr>
            <a:spLocks noGrp="1"/>
          </p:cNvSpPr>
          <p:nvPr>
            <p:ph sz="half" idx="1"/>
          </p:nvPr>
        </p:nvSpPr>
        <p:spPr>
          <a:xfrm>
            <a:off x="7049386" y="1518648"/>
            <a:ext cx="4919331" cy="4525963"/>
          </a:xfrm>
        </p:spPr>
        <p:txBody>
          <a:bodyPr>
            <a:noAutofit/>
          </a:bodyPr>
          <a:lstStyle/>
          <a:p>
            <a:r>
              <a:rPr lang="cy-GB" dirty="0">
                <a:solidFill>
                  <a:schemeClr val="accent1"/>
                </a:solidFill>
              </a:rPr>
              <a:t>Stereoteipio</a:t>
            </a:r>
          </a:p>
          <a:p>
            <a:r>
              <a:rPr lang="cy-GB" dirty="0">
                <a:solidFill>
                  <a:schemeClr val="accent1"/>
                </a:solidFill>
              </a:rPr>
              <a:t>Delweddau Negyddol</a:t>
            </a:r>
          </a:p>
          <a:p>
            <a:r>
              <a:rPr lang="cy-GB" dirty="0">
                <a:solidFill>
                  <a:schemeClr val="accent1"/>
                </a:solidFill>
              </a:rPr>
              <a:t>Hela arian, nid hyn yw’r ymateb i’r rhesymau am anghyfiawnder</a:t>
            </a:r>
          </a:p>
          <a:p>
            <a:r>
              <a:rPr lang="cy-GB" dirty="0">
                <a:solidFill>
                  <a:schemeClr val="accent1"/>
                </a:solidFill>
              </a:rPr>
              <a:t>Efallai bod polisïau rhyngwladol a cytundebau masnach yn cael effaith ar cydraddoldeb fyd-eang </a:t>
            </a:r>
            <a:endParaRPr lang="cy-GB" dirty="0">
              <a:solidFill>
                <a:schemeClr val="accent1"/>
              </a:solidFill>
            </a:endParaRPr>
          </a:p>
        </p:txBody>
      </p:sp>
      <p:sp>
        <p:nvSpPr>
          <p:cNvPr id="4" name="Content Placeholder 3"/>
          <p:cNvSpPr>
            <a:spLocks noGrp="1"/>
          </p:cNvSpPr>
          <p:nvPr>
            <p:ph sz="half" idx="2"/>
          </p:nvPr>
        </p:nvSpPr>
        <p:spPr>
          <a:xfrm>
            <a:off x="1339702" y="1518648"/>
            <a:ext cx="4582633" cy="4724400"/>
          </a:xfrm>
        </p:spPr>
        <p:txBody>
          <a:bodyPr>
            <a:normAutofit/>
          </a:bodyPr>
          <a:lstStyle/>
          <a:p>
            <a:r>
              <a:rPr lang="en-GB" i="1" dirty="0"/>
              <a:t>Stereotypes.</a:t>
            </a:r>
            <a:endParaRPr lang="en-GB" i="1" dirty="0"/>
          </a:p>
          <a:p>
            <a:r>
              <a:rPr lang="en-GB" i="1" dirty="0"/>
              <a:t>Negative </a:t>
            </a:r>
            <a:r>
              <a:rPr lang="en-GB" i="1" dirty="0"/>
              <a:t>Images.</a:t>
            </a:r>
          </a:p>
          <a:p>
            <a:r>
              <a:rPr lang="en-GB" i="1" dirty="0"/>
              <a:t>Send money / charity but do not tackle the reason for the inequality.</a:t>
            </a:r>
          </a:p>
          <a:p>
            <a:r>
              <a:rPr lang="en-GB" i="1" dirty="0"/>
              <a:t>International policies and unfair trade agreements may impacts on equality globally.</a:t>
            </a:r>
            <a:endParaRPr lang="en-GB" i="1" dirty="0"/>
          </a:p>
          <a:p>
            <a:endParaRPr lang="en-GB" dirty="0"/>
          </a:p>
        </p:txBody>
      </p:sp>
    </p:spTree>
    <p:extLst>
      <p:ext uri="{BB962C8B-B14F-4D97-AF65-F5344CB8AC3E}">
        <p14:creationId xmlns:p14="http://schemas.microsoft.com/office/powerpoint/2010/main" val="3296508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868362"/>
          </a:xfrm>
        </p:spPr>
        <p:txBody>
          <a:bodyPr>
            <a:normAutofit fontScale="90000"/>
          </a:bodyPr>
          <a:lstStyle/>
          <a:p>
            <a:r>
              <a:rPr lang="en-GB" sz="3200" dirty="0"/>
              <a:t>Fair Trade </a:t>
            </a:r>
            <a:r>
              <a:rPr lang="en-GB" sz="3200" dirty="0"/>
              <a:t/>
            </a:r>
            <a:br>
              <a:rPr lang="en-GB" sz="3200" dirty="0"/>
            </a:br>
            <a:r>
              <a:rPr lang="en-GB" sz="3200" i="1" dirty="0" err="1">
                <a:solidFill>
                  <a:schemeClr val="accent1"/>
                </a:solidFill>
              </a:rPr>
              <a:t>Masnach</a:t>
            </a:r>
            <a:r>
              <a:rPr lang="en-GB" sz="3200" i="1" dirty="0">
                <a:solidFill>
                  <a:schemeClr val="accent1"/>
                </a:solidFill>
              </a:rPr>
              <a:t> </a:t>
            </a:r>
            <a:r>
              <a:rPr lang="en-GB" sz="3200" i="1" dirty="0" err="1">
                <a:solidFill>
                  <a:schemeClr val="accent1"/>
                </a:solidFill>
              </a:rPr>
              <a:t>Deg</a:t>
            </a:r>
            <a:endParaRPr lang="en-GB" sz="3200" i="1" dirty="0">
              <a:solidFill>
                <a:schemeClr val="accent1"/>
              </a:solidFill>
            </a:endParaRPr>
          </a:p>
        </p:txBody>
      </p:sp>
      <p:sp>
        <p:nvSpPr>
          <p:cNvPr id="3" name="Content Placeholder 2"/>
          <p:cNvSpPr>
            <a:spLocks noGrp="1"/>
          </p:cNvSpPr>
          <p:nvPr>
            <p:ph sz="half" idx="1"/>
          </p:nvPr>
        </p:nvSpPr>
        <p:spPr/>
        <p:txBody>
          <a:bodyPr>
            <a:normAutofit fontScale="92500" lnSpcReduction="10000"/>
          </a:bodyPr>
          <a:lstStyle/>
          <a:p>
            <a:endParaRPr lang="en-GB" dirty="0" smtClean="0"/>
          </a:p>
          <a:p>
            <a:endParaRPr lang="en-GB" dirty="0"/>
          </a:p>
          <a:p>
            <a:endParaRPr lang="en-GB" dirty="0"/>
          </a:p>
          <a:p>
            <a:endParaRPr lang="en-GB" dirty="0" smtClean="0"/>
          </a:p>
          <a:p>
            <a:endParaRPr lang="en-GB" dirty="0"/>
          </a:p>
          <a:p>
            <a:endParaRPr lang="en-GB" dirty="0" smtClean="0"/>
          </a:p>
          <a:p>
            <a:pPr marL="0" indent="0">
              <a:buNone/>
            </a:pPr>
            <a:endParaRPr lang="en-GB" dirty="0" smtClean="0"/>
          </a:p>
          <a:p>
            <a:pPr marL="0" indent="0">
              <a:buNone/>
            </a:pPr>
            <a:r>
              <a:rPr lang="en-GB" dirty="0"/>
              <a:t>http://www.fairtrade.org.uk/What-is-Fairtrade</a:t>
            </a:r>
            <a:endParaRPr lang="en-GB" dirty="0"/>
          </a:p>
          <a:p>
            <a:endParaRPr lang="en-GB" dirty="0"/>
          </a:p>
          <a:p>
            <a:endParaRPr lang="en-GB" dirty="0"/>
          </a:p>
        </p:txBody>
      </p:sp>
      <p:sp>
        <p:nvSpPr>
          <p:cNvPr id="4" name="Content Placeholder 3"/>
          <p:cNvSpPr>
            <a:spLocks noGrp="1"/>
          </p:cNvSpPr>
          <p:nvPr>
            <p:ph sz="half" idx="2"/>
          </p:nvPr>
        </p:nvSpPr>
        <p:spPr/>
        <p:txBody>
          <a:bodyPr>
            <a:normAutofit fontScale="92500" lnSpcReduction="10000"/>
          </a:bodyPr>
          <a:lstStyle/>
          <a:p>
            <a:endParaRPr lang="en-GB" dirty="0" smtClean="0"/>
          </a:p>
          <a:p>
            <a:endParaRPr lang="en-GB" dirty="0"/>
          </a:p>
          <a:p>
            <a:endParaRPr lang="en-GB" dirty="0" smtClean="0"/>
          </a:p>
          <a:p>
            <a:endParaRPr lang="en-GB" dirty="0"/>
          </a:p>
          <a:p>
            <a:endParaRPr lang="en-GB" dirty="0" smtClean="0"/>
          </a:p>
          <a:p>
            <a:endParaRPr lang="en-GB" dirty="0"/>
          </a:p>
          <a:p>
            <a:pPr marL="0" indent="0">
              <a:buNone/>
            </a:pPr>
            <a:endParaRPr lang="en-GB" dirty="0"/>
          </a:p>
          <a:p>
            <a:pPr marL="0" indent="0">
              <a:buNone/>
            </a:pPr>
            <a:r>
              <a:rPr lang="en-GB" dirty="0"/>
              <a:t>http://www.fairtrade.org.uk/What-is-Fairtrade</a:t>
            </a:r>
            <a:endParaRPr lang="en-GB" dirty="0" smtClean="0"/>
          </a:p>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400" y="1143000"/>
            <a:ext cx="3505200"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47776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384581"/>
          </a:xfrm>
        </p:spPr>
        <p:txBody>
          <a:bodyPr>
            <a:noAutofit/>
          </a:bodyPr>
          <a:lstStyle/>
          <a:p>
            <a:r>
              <a:rPr lang="en-GB" sz="3200" dirty="0" smtClean="0"/>
              <a:t>What is Fair Trade?</a:t>
            </a:r>
            <a:br>
              <a:rPr lang="en-GB" sz="3200" dirty="0" smtClean="0"/>
            </a:br>
            <a:r>
              <a:rPr lang="en-GB" sz="3200" i="1" dirty="0" smtClean="0">
                <a:solidFill>
                  <a:schemeClr val="accent1"/>
                </a:solidFill>
              </a:rPr>
              <a:t>Beth </a:t>
            </a:r>
            <a:r>
              <a:rPr lang="en-GB" sz="3200" i="1" dirty="0" err="1" smtClean="0">
                <a:solidFill>
                  <a:schemeClr val="accent1"/>
                </a:solidFill>
              </a:rPr>
              <a:t>yw</a:t>
            </a:r>
            <a:r>
              <a:rPr lang="en-GB" sz="3200" i="1" dirty="0" smtClean="0">
                <a:solidFill>
                  <a:schemeClr val="accent1"/>
                </a:solidFill>
              </a:rPr>
              <a:t> </a:t>
            </a:r>
            <a:r>
              <a:rPr lang="en-GB" sz="3200" i="1" dirty="0" err="1" smtClean="0">
                <a:solidFill>
                  <a:schemeClr val="accent1"/>
                </a:solidFill>
              </a:rPr>
              <a:t>Masnach</a:t>
            </a:r>
            <a:r>
              <a:rPr lang="en-GB" sz="3200" i="1" dirty="0" smtClean="0">
                <a:solidFill>
                  <a:schemeClr val="accent1"/>
                </a:solidFill>
              </a:rPr>
              <a:t> </a:t>
            </a:r>
            <a:r>
              <a:rPr lang="en-GB" sz="3200" i="1" dirty="0" err="1" smtClean="0">
                <a:solidFill>
                  <a:schemeClr val="accent1"/>
                </a:solidFill>
              </a:rPr>
              <a:t>Deg</a:t>
            </a:r>
            <a:r>
              <a:rPr lang="en-GB" sz="3200" i="1" dirty="0" smtClean="0">
                <a:solidFill>
                  <a:schemeClr val="accent1"/>
                </a:solidFill>
              </a:rPr>
              <a:t>?</a:t>
            </a:r>
            <a:endParaRPr lang="en-GB" sz="3200" i="1" dirty="0">
              <a:solidFill>
                <a:schemeClr val="accent1"/>
              </a:solidFill>
            </a:endParaRPr>
          </a:p>
        </p:txBody>
      </p:sp>
      <p:sp>
        <p:nvSpPr>
          <p:cNvPr id="4" name="Content Placeholder 3"/>
          <p:cNvSpPr>
            <a:spLocks noGrp="1"/>
          </p:cNvSpPr>
          <p:nvPr>
            <p:ph sz="half" idx="2"/>
          </p:nvPr>
        </p:nvSpPr>
        <p:spPr>
          <a:xfrm>
            <a:off x="609600" y="1156290"/>
            <a:ext cx="5248755" cy="5105400"/>
          </a:xfrm>
          <a:ln>
            <a:solidFill>
              <a:schemeClr val="accent1"/>
            </a:solidFill>
          </a:ln>
        </p:spPr>
        <p:txBody>
          <a:bodyPr>
            <a:normAutofit/>
          </a:bodyPr>
          <a:lstStyle/>
          <a:p>
            <a:r>
              <a:rPr lang="en-GB" dirty="0" smtClean="0"/>
              <a:t>Minimum Price</a:t>
            </a:r>
          </a:p>
          <a:p>
            <a:r>
              <a:rPr lang="en-GB" dirty="0" smtClean="0"/>
              <a:t>Fair Trade  Standards</a:t>
            </a:r>
          </a:p>
          <a:p>
            <a:r>
              <a:rPr lang="en-GB" dirty="0" smtClean="0"/>
              <a:t>Certification all through the system, from growers to traders</a:t>
            </a:r>
          </a:p>
          <a:p>
            <a:endParaRPr lang="en-GB" dirty="0"/>
          </a:p>
          <a:p>
            <a:r>
              <a:rPr lang="en-GB" dirty="0" smtClean="0"/>
              <a:t>People receive a fair deal for what they produce and are given a fair price</a:t>
            </a:r>
          </a:p>
          <a:p>
            <a:r>
              <a:rPr lang="en-GB" dirty="0" smtClean="0"/>
              <a:t>Working conditions</a:t>
            </a:r>
          </a:p>
          <a:p>
            <a:r>
              <a:rPr lang="en-GB" dirty="0" smtClean="0"/>
              <a:t>Safety and wellbeing </a:t>
            </a:r>
          </a:p>
          <a:p>
            <a:pPr marL="0" indent="0">
              <a:buNone/>
            </a:pPr>
            <a:r>
              <a:rPr lang="en-GB" dirty="0">
                <a:hlinkClick r:id="rId2"/>
              </a:rPr>
              <a:t>http://</a:t>
            </a:r>
            <a:r>
              <a:rPr lang="en-GB" dirty="0" smtClean="0">
                <a:hlinkClick r:id="rId2"/>
              </a:rPr>
              <a:t>www.fairtrade.org.uk</a:t>
            </a:r>
            <a:endParaRPr lang="en-GB" dirty="0"/>
          </a:p>
        </p:txBody>
      </p:sp>
      <p:sp>
        <p:nvSpPr>
          <p:cNvPr id="6" name="Content Placeholder 5"/>
          <p:cNvSpPr>
            <a:spLocks noGrp="1"/>
          </p:cNvSpPr>
          <p:nvPr>
            <p:ph sz="quarter" idx="4"/>
          </p:nvPr>
        </p:nvSpPr>
        <p:spPr>
          <a:xfrm>
            <a:off x="6096000" y="1118190"/>
            <a:ext cx="5058955" cy="5181600"/>
          </a:xfrm>
        </p:spPr>
        <p:txBody>
          <a:bodyPr>
            <a:normAutofit/>
          </a:bodyPr>
          <a:lstStyle/>
          <a:p>
            <a:r>
              <a:rPr lang="cy-GB" i="1" dirty="0" smtClean="0">
                <a:solidFill>
                  <a:schemeClr val="accent1"/>
                </a:solidFill>
              </a:rPr>
              <a:t>Pris Isafswm  </a:t>
            </a:r>
          </a:p>
          <a:p>
            <a:r>
              <a:rPr lang="cy-GB" i="1" dirty="0" smtClean="0">
                <a:solidFill>
                  <a:schemeClr val="accent1"/>
                </a:solidFill>
              </a:rPr>
              <a:t>Safonau Masnach Deg</a:t>
            </a:r>
          </a:p>
          <a:p>
            <a:r>
              <a:rPr lang="cy-GB" i="1" dirty="0" smtClean="0">
                <a:solidFill>
                  <a:schemeClr val="accent1"/>
                </a:solidFill>
              </a:rPr>
              <a:t>Ardystiad </a:t>
            </a:r>
            <a:r>
              <a:rPr lang="cy-GB" i="1" dirty="0" err="1" smtClean="0">
                <a:solidFill>
                  <a:schemeClr val="accent1"/>
                </a:solidFill>
              </a:rPr>
              <a:t>trwy’r</a:t>
            </a:r>
            <a:r>
              <a:rPr lang="cy-GB" i="1" dirty="0" smtClean="0">
                <a:solidFill>
                  <a:schemeClr val="accent1"/>
                </a:solidFill>
              </a:rPr>
              <a:t> system, o’r tyfwyr i’r masnachwyr</a:t>
            </a:r>
          </a:p>
          <a:p>
            <a:pPr marL="0" indent="0">
              <a:buNone/>
            </a:pPr>
            <a:endParaRPr lang="cy-GB" i="1" dirty="0" smtClean="0">
              <a:solidFill>
                <a:schemeClr val="accent1"/>
              </a:solidFill>
            </a:endParaRPr>
          </a:p>
          <a:p>
            <a:r>
              <a:rPr lang="cy-GB" i="1" dirty="0" smtClean="0">
                <a:solidFill>
                  <a:schemeClr val="accent1"/>
                </a:solidFill>
              </a:rPr>
              <a:t>Pobl yn cael eu trin yn deg ac yn cael pris teg am beth maent yn  cynhyrchu </a:t>
            </a:r>
          </a:p>
          <a:p>
            <a:r>
              <a:rPr lang="cy-GB" i="1" dirty="0" smtClean="0">
                <a:solidFill>
                  <a:schemeClr val="accent1"/>
                </a:solidFill>
              </a:rPr>
              <a:t>Amodau gwaith</a:t>
            </a:r>
          </a:p>
          <a:p>
            <a:r>
              <a:rPr lang="cy-GB" i="1" dirty="0" smtClean="0">
                <a:solidFill>
                  <a:schemeClr val="accent1"/>
                </a:solidFill>
              </a:rPr>
              <a:t>Diogelwch a lles</a:t>
            </a:r>
          </a:p>
          <a:p>
            <a:pPr marL="0" indent="0" algn="r">
              <a:buNone/>
            </a:pPr>
            <a:r>
              <a:rPr lang="en-GB" i="1" dirty="0">
                <a:solidFill>
                  <a:schemeClr val="tx2"/>
                </a:solidFill>
                <a:hlinkClick r:id="rId2"/>
              </a:rPr>
              <a:t>http://</a:t>
            </a:r>
            <a:r>
              <a:rPr lang="en-GB" i="1" dirty="0" smtClean="0">
                <a:solidFill>
                  <a:schemeClr val="tx2"/>
                </a:solidFill>
                <a:hlinkClick r:id="rId2"/>
              </a:rPr>
              <a:t>www.fairtrade.org.uk</a:t>
            </a:r>
            <a:endParaRPr lang="cy-GB" dirty="0" smtClean="0"/>
          </a:p>
          <a:p>
            <a:endParaRPr lang="en-GB" dirty="0"/>
          </a:p>
        </p:txBody>
      </p:sp>
    </p:spTree>
    <p:extLst>
      <p:ext uri="{BB962C8B-B14F-4D97-AF65-F5344CB8AC3E}">
        <p14:creationId xmlns:p14="http://schemas.microsoft.com/office/powerpoint/2010/main" val="4036818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Food and lifecycles</a:t>
            </a:r>
            <a:br>
              <a:rPr lang="en-GB" dirty="0" smtClean="0"/>
            </a:br>
            <a:r>
              <a:rPr lang="en-GB" i="1" dirty="0" err="1" smtClean="0">
                <a:solidFill>
                  <a:schemeClr val="tx2"/>
                </a:solidFill>
              </a:rPr>
              <a:t>Bwyd</a:t>
            </a:r>
            <a:r>
              <a:rPr lang="en-GB" i="1" dirty="0" smtClean="0">
                <a:solidFill>
                  <a:schemeClr val="tx2"/>
                </a:solidFill>
              </a:rPr>
              <a:t> a </a:t>
            </a:r>
            <a:r>
              <a:rPr lang="en-GB" i="1" dirty="0" err="1" smtClean="0">
                <a:solidFill>
                  <a:schemeClr val="tx2"/>
                </a:solidFill>
              </a:rPr>
              <a:t>cylchoedd</a:t>
            </a:r>
            <a:r>
              <a:rPr lang="en-GB" i="1" dirty="0" smtClean="0">
                <a:solidFill>
                  <a:schemeClr val="tx2"/>
                </a:solidFill>
              </a:rPr>
              <a:t> </a:t>
            </a:r>
            <a:r>
              <a:rPr lang="en-GB" i="1" dirty="0" err="1" smtClean="0">
                <a:solidFill>
                  <a:schemeClr val="tx2"/>
                </a:solidFill>
              </a:rPr>
              <a:t>bywyd</a:t>
            </a:r>
            <a:r>
              <a:rPr lang="en-GB" i="1" dirty="0" smtClean="0">
                <a:solidFill>
                  <a:schemeClr val="tx2"/>
                </a:solidFill>
              </a:rPr>
              <a:t> </a:t>
            </a:r>
            <a:endParaRPr lang="en-GB" i="1" dirty="0">
              <a:solidFill>
                <a:schemeClr val="tx2"/>
              </a:solidFill>
            </a:endParaRPr>
          </a:p>
        </p:txBody>
      </p:sp>
      <p:sp>
        <p:nvSpPr>
          <p:cNvPr id="3" name="Content Placeholder 2"/>
          <p:cNvSpPr>
            <a:spLocks noGrp="1"/>
          </p:cNvSpPr>
          <p:nvPr>
            <p:ph sz="half" idx="1"/>
          </p:nvPr>
        </p:nvSpPr>
        <p:spPr/>
        <p:txBody>
          <a:bodyPr>
            <a:normAutofit lnSpcReduction="10000"/>
          </a:bodyPr>
          <a:lstStyle/>
          <a:p>
            <a:r>
              <a:rPr lang="en-GB" dirty="0" smtClean="0"/>
              <a:t>Cooking with Fair Trade</a:t>
            </a:r>
          </a:p>
          <a:p>
            <a:pPr marL="0" indent="0">
              <a:buNone/>
            </a:pPr>
            <a:r>
              <a:rPr lang="en-GB" dirty="0" smtClean="0"/>
              <a:t>Fair Trade Banana Smoothies</a:t>
            </a:r>
          </a:p>
          <a:p>
            <a:pPr marL="0" indent="0">
              <a:buNone/>
            </a:pPr>
            <a:r>
              <a:rPr lang="en-GB" dirty="0" smtClean="0"/>
              <a:t>Fair Trade Chocolate Cakes</a:t>
            </a:r>
          </a:p>
          <a:p>
            <a:pPr marL="0" indent="0">
              <a:buNone/>
            </a:pPr>
            <a:r>
              <a:rPr lang="en-GB" dirty="0">
                <a:hlinkClick r:id="rId3"/>
              </a:rPr>
              <a:t>http://</a:t>
            </a:r>
            <a:r>
              <a:rPr lang="en-GB" dirty="0" smtClean="0">
                <a:hlinkClick r:id="rId3"/>
              </a:rPr>
              <a:t>www.fairtradecookbook.org.uk/alphabetic_index/c.htm</a:t>
            </a:r>
            <a:endParaRPr lang="en-GB" dirty="0" smtClean="0"/>
          </a:p>
          <a:p>
            <a:pPr marL="0" indent="0">
              <a:buNone/>
            </a:pPr>
            <a:endParaRPr lang="en-GB" dirty="0" smtClean="0"/>
          </a:p>
          <a:p>
            <a:r>
              <a:rPr lang="en-GB" b="1" dirty="0" smtClean="0"/>
              <a:t>Rearing living things</a:t>
            </a:r>
          </a:p>
          <a:p>
            <a:pPr marL="0" indent="0">
              <a:buNone/>
            </a:pPr>
            <a:r>
              <a:rPr lang="en-GB" dirty="0" smtClean="0">
                <a:hlinkClick r:id="rId4"/>
              </a:rPr>
              <a:t>http://www.livingeggs.co.uk/</a:t>
            </a:r>
            <a:endParaRPr lang="en-GB" dirty="0" smtClean="0"/>
          </a:p>
          <a:p>
            <a:endParaRPr lang="en-GB" dirty="0" smtClean="0"/>
          </a:p>
          <a:p>
            <a:endParaRPr lang="en-GB" dirty="0"/>
          </a:p>
        </p:txBody>
      </p:sp>
      <p:sp>
        <p:nvSpPr>
          <p:cNvPr id="4" name="Content Placeholder 3"/>
          <p:cNvSpPr>
            <a:spLocks noGrp="1"/>
          </p:cNvSpPr>
          <p:nvPr>
            <p:ph sz="half" idx="2"/>
          </p:nvPr>
        </p:nvSpPr>
        <p:spPr/>
        <p:txBody>
          <a:bodyPr>
            <a:normAutofit lnSpcReduction="10000"/>
          </a:bodyPr>
          <a:lstStyle/>
          <a:p>
            <a:r>
              <a:rPr lang="en-GB" dirty="0" err="1" smtClean="0">
                <a:solidFill>
                  <a:schemeClr val="accent1"/>
                </a:solidFill>
              </a:rPr>
              <a:t>Coginio</a:t>
            </a:r>
            <a:r>
              <a:rPr lang="en-GB" dirty="0" smtClean="0">
                <a:solidFill>
                  <a:schemeClr val="accent1"/>
                </a:solidFill>
              </a:rPr>
              <a:t> </a:t>
            </a:r>
            <a:r>
              <a:rPr lang="en-GB" dirty="0" err="1" smtClean="0">
                <a:solidFill>
                  <a:schemeClr val="accent1"/>
                </a:solidFill>
              </a:rPr>
              <a:t>gyda</a:t>
            </a:r>
            <a:r>
              <a:rPr lang="en-GB" dirty="0" smtClean="0">
                <a:solidFill>
                  <a:schemeClr val="accent1"/>
                </a:solidFill>
              </a:rPr>
              <a:t> </a:t>
            </a:r>
            <a:r>
              <a:rPr lang="en-GB" dirty="0" err="1" smtClean="0">
                <a:solidFill>
                  <a:schemeClr val="accent1"/>
                </a:solidFill>
              </a:rPr>
              <a:t>Masnach</a:t>
            </a:r>
            <a:r>
              <a:rPr lang="en-GB" dirty="0" smtClean="0">
                <a:solidFill>
                  <a:schemeClr val="accent1"/>
                </a:solidFill>
              </a:rPr>
              <a:t> </a:t>
            </a:r>
            <a:r>
              <a:rPr lang="en-GB" dirty="0" err="1" smtClean="0">
                <a:solidFill>
                  <a:schemeClr val="accent1"/>
                </a:solidFill>
              </a:rPr>
              <a:t>Deg</a:t>
            </a:r>
            <a:endParaRPr lang="en-GB" dirty="0" smtClean="0">
              <a:solidFill>
                <a:schemeClr val="accent1"/>
              </a:solidFill>
            </a:endParaRPr>
          </a:p>
          <a:p>
            <a:r>
              <a:rPr lang="en-GB" dirty="0" smtClean="0">
                <a:solidFill>
                  <a:schemeClr val="accent1"/>
                </a:solidFill>
              </a:rPr>
              <a:t>Smoothies Banana </a:t>
            </a:r>
            <a:r>
              <a:rPr lang="en-GB" dirty="0" err="1" smtClean="0">
                <a:solidFill>
                  <a:schemeClr val="accent1"/>
                </a:solidFill>
              </a:rPr>
              <a:t>Masnach</a:t>
            </a:r>
            <a:r>
              <a:rPr lang="en-GB" dirty="0" smtClean="0">
                <a:solidFill>
                  <a:schemeClr val="accent1"/>
                </a:solidFill>
              </a:rPr>
              <a:t> </a:t>
            </a:r>
            <a:r>
              <a:rPr lang="en-GB" dirty="0" err="1" smtClean="0">
                <a:solidFill>
                  <a:schemeClr val="accent1"/>
                </a:solidFill>
              </a:rPr>
              <a:t>Deg</a:t>
            </a:r>
            <a:endParaRPr lang="en-GB" dirty="0" smtClean="0">
              <a:solidFill>
                <a:schemeClr val="accent1"/>
              </a:solidFill>
            </a:endParaRPr>
          </a:p>
          <a:p>
            <a:r>
              <a:rPr lang="en-GB" dirty="0" err="1" smtClean="0">
                <a:solidFill>
                  <a:schemeClr val="accent1"/>
                </a:solidFill>
              </a:rPr>
              <a:t>Cacen</a:t>
            </a:r>
            <a:r>
              <a:rPr lang="en-GB" dirty="0" smtClean="0">
                <a:solidFill>
                  <a:schemeClr val="accent1"/>
                </a:solidFill>
              </a:rPr>
              <a:t> </a:t>
            </a:r>
            <a:r>
              <a:rPr lang="en-GB" dirty="0" err="1" smtClean="0">
                <a:solidFill>
                  <a:schemeClr val="accent1"/>
                </a:solidFill>
              </a:rPr>
              <a:t>Siocled</a:t>
            </a:r>
            <a:r>
              <a:rPr lang="en-GB" dirty="0" smtClean="0">
                <a:solidFill>
                  <a:schemeClr val="accent1"/>
                </a:solidFill>
              </a:rPr>
              <a:t> </a:t>
            </a:r>
            <a:r>
              <a:rPr lang="en-GB" dirty="0" err="1" smtClean="0">
                <a:solidFill>
                  <a:schemeClr val="accent1"/>
                </a:solidFill>
              </a:rPr>
              <a:t>Masnach</a:t>
            </a:r>
            <a:r>
              <a:rPr lang="en-GB" dirty="0" smtClean="0">
                <a:solidFill>
                  <a:schemeClr val="accent1"/>
                </a:solidFill>
              </a:rPr>
              <a:t> </a:t>
            </a:r>
            <a:r>
              <a:rPr lang="en-GB" dirty="0" err="1" smtClean="0">
                <a:solidFill>
                  <a:schemeClr val="accent1"/>
                </a:solidFill>
              </a:rPr>
              <a:t>Deg</a:t>
            </a:r>
            <a:endParaRPr lang="en-GB" dirty="0" smtClean="0">
              <a:solidFill>
                <a:schemeClr val="accent1"/>
              </a:solidFill>
            </a:endParaRPr>
          </a:p>
          <a:p>
            <a:endParaRPr lang="en-GB" dirty="0"/>
          </a:p>
          <a:p>
            <a:endParaRPr lang="en-GB" dirty="0" smtClean="0"/>
          </a:p>
          <a:p>
            <a:endParaRPr lang="en-GB" dirty="0"/>
          </a:p>
        </p:txBody>
      </p:sp>
    </p:spTree>
    <p:extLst>
      <p:ext uri="{BB962C8B-B14F-4D97-AF65-F5344CB8AC3E}">
        <p14:creationId xmlns:p14="http://schemas.microsoft.com/office/powerpoint/2010/main" val="3930203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Masnach</a:t>
            </a:r>
            <a:r>
              <a:rPr lang="en-GB" dirty="0" smtClean="0"/>
              <a:t> </a:t>
            </a:r>
            <a:r>
              <a:rPr lang="en-GB" dirty="0" err="1" smtClean="0"/>
              <a:t>Deg</a:t>
            </a:r>
            <a:r>
              <a:rPr lang="en-GB" dirty="0" smtClean="0"/>
              <a:t> </a:t>
            </a:r>
            <a:br>
              <a:rPr lang="en-GB" dirty="0" smtClean="0"/>
            </a:br>
            <a:r>
              <a:rPr lang="en-GB" i="1" dirty="0" smtClean="0">
                <a:solidFill>
                  <a:schemeClr val="accent1"/>
                </a:solidFill>
              </a:rPr>
              <a:t>Fair Trade Learning Resources </a:t>
            </a:r>
            <a:endParaRPr lang="en-GB" i="1" dirty="0">
              <a:solidFill>
                <a:schemeClr val="accent1"/>
              </a:solidFill>
            </a:endParaRPr>
          </a:p>
        </p:txBody>
      </p:sp>
      <p:sp>
        <p:nvSpPr>
          <p:cNvPr id="3" name="Content Placeholder 2"/>
          <p:cNvSpPr>
            <a:spLocks noGrp="1"/>
          </p:cNvSpPr>
          <p:nvPr>
            <p:ph sz="half" idx="1"/>
          </p:nvPr>
        </p:nvSpPr>
        <p:spPr/>
        <p:txBody>
          <a:bodyPr/>
          <a:lstStyle/>
          <a:p>
            <a:pPr marL="0" indent="0">
              <a:buNone/>
            </a:pPr>
            <a:r>
              <a:rPr lang="en-GB" i="1" dirty="0"/>
              <a:t>Learning Resources</a:t>
            </a:r>
            <a:endParaRPr lang="en-GB" dirty="0" smtClean="0">
              <a:hlinkClick r:id="rId2"/>
            </a:endParaRPr>
          </a:p>
          <a:p>
            <a:pPr marL="0" indent="0">
              <a:buNone/>
            </a:pPr>
            <a:r>
              <a:rPr lang="en-GB" dirty="0">
                <a:hlinkClick r:id="rId3"/>
              </a:rPr>
              <a:t>http://schools.fairtrade.org.uk</a:t>
            </a:r>
            <a:r>
              <a:rPr lang="en-GB" dirty="0" smtClean="0">
                <a:hlinkClick r:id="rId3"/>
              </a:rPr>
              <a:t>/</a:t>
            </a:r>
            <a:endParaRPr lang="en-GB" dirty="0" smtClean="0"/>
          </a:p>
          <a:p>
            <a:pPr marL="0" indent="0">
              <a:buNone/>
            </a:pPr>
            <a:endParaRPr lang="en-GB" dirty="0"/>
          </a:p>
        </p:txBody>
      </p:sp>
      <p:sp>
        <p:nvSpPr>
          <p:cNvPr id="4" name="Content Placeholder 3"/>
          <p:cNvSpPr>
            <a:spLocks noGrp="1"/>
          </p:cNvSpPr>
          <p:nvPr>
            <p:ph sz="half" idx="2"/>
          </p:nvPr>
        </p:nvSpPr>
        <p:spPr/>
        <p:txBody>
          <a:bodyPr/>
          <a:lstStyle/>
          <a:p>
            <a:r>
              <a:rPr lang="en-GB" dirty="0" err="1">
                <a:solidFill>
                  <a:schemeClr val="accent1"/>
                </a:solidFill>
              </a:rPr>
              <a:t>Adnoddau</a:t>
            </a:r>
            <a:r>
              <a:rPr lang="en-GB" dirty="0">
                <a:solidFill>
                  <a:schemeClr val="accent1"/>
                </a:solidFill>
              </a:rPr>
              <a:t> </a:t>
            </a:r>
            <a:r>
              <a:rPr lang="en-GB" dirty="0" err="1">
                <a:solidFill>
                  <a:schemeClr val="accent1"/>
                </a:solidFill>
              </a:rPr>
              <a:t>Dysgu</a:t>
            </a:r>
            <a:r>
              <a:rPr lang="en-GB" dirty="0">
                <a:solidFill>
                  <a:schemeClr val="accent1"/>
                </a:solidFill>
              </a:rPr>
              <a:t> </a:t>
            </a:r>
            <a:r>
              <a:rPr lang="en-GB" dirty="0">
                <a:hlinkClick r:id="rId3"/>
              </a:rPr>
              <a:t>http://schools.fairtrade.org.uk</a:t>
            </a:r>
            <a:r>
              <a:rPr lang="en-GB" dirty="0" smtClean="0">
                <a:hlinkClick r:id="rId3"/>
              </a:rPr>
              <a:t>/</a:t>
            </a:r>
            <a:endParaRPr lang="en-GB" dirty="0" smtClean="0"/>
          </a:p>
          <a:p>
            <a:endParaRPr lang="en-GB" dirty="0" smtClean="0"/>
          </a:p>
          <a:p>
            <a:endParaRPr lang="en-GB" dirty="0"/>
          </a:p>
        </p:txBody>
      </p:sp>
    </p:spTree>
    <p:extLst>
      <p:ext uri="{BB962C8B-B14F-4D97-AF65-F5344CB8AC3E}">
        <p14:creationId xmlns:p14="http://schemas.microsoft.com/office/powerpoint/2010/main" val="16852415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GB" dirty="0" smtClean="0"/>
              <a:t>Oxfam</a:t>
            </a:r>
            <a:endParaRPr lang="en-GB" dirty="0"/>
          </a:p>
        </p:txBody>
      </p:sp>
      <p:sp>
        <p:nvSpPr>
          <p:cNvPr id="10" name="Content Placeholder 9"/>
          <p:cNvSpPr>
            <a:spLocks noGrp="1"/>
          </p:cNvSpPr>
          <p:nvPr>
            <p:ph sz="half" idx="1"/>
          </p:nvPr>
        </p:nvSpPr>
        <p:spPr/>
        <p:txBody>
          <a:bodyPr/>
          <a:lstStyle/>
          <a:p>
            <a:r>
              <a:rPr lang="en-GB" dirty="0" smtClean="0"/>
              <a:t>Education Resources</a:t>
            </a:r>
          </a:p>
          <a:p>
            <a:pPr marL="0" indent="0">
              <a:buNone/>
            </a:pPr>
            <a:r>
              <a:rPr lang="en-GB" dirty="0">
                <a:hlinkClick r:id="rId2"/>
              </a:rPr>
              <a:t>http://</a:t>
            </a:r>
            <a:r>
              <a:rPr lang="en-GB" dirty="0" smtClean="0">
                <a:hlinkClick r:id="rId2"/>
              </a:rPr>
              <a:t>www.oxfam.org.uk/education/resources</a:t>
            </a:r>
            <a:endParaRPr lang="en-GB" dirty="0" smtClean="0"/>
          </a:p>
          <a:p>
            <a:pPr marL="0" indent="0">
              <a:buNone/>
            </a:pPr>
            <a:endParaRPr lang="en-GB" dirty="0"/>
          </a:p>
        </p:txBody>
      </p:sp>
      <p:sp>
        <p:nvSpPr>
          <p:cNvPr id="11" name="Content Placeholder 10"/>
          <p:cNvSpPr>
            <a:spLocks noGrp="1"/>
          </p:cNvSpPr>
          <p:nvPr>
            <p:ph sz="half" idx="2"/>
          </p:nvPr>
        </p:nvSpPr>
        <p:spPr/>
        <p:txBody>
          <a:bodyPr/>
          <a:lstStyle/>
          <a:p>
            <a:r>
              <a:rPr lang="en-GB" i="1" dirty="0" err="1" smtClean="0">
                <a:solidFill>
                  <a:schemeClr val="accent1"/>
                </a:solidFill>
              </a:rPr>
              <a:t>Adnoddau</a:t>
            </a:r>
            <a:r>
              <a:rPr lang="en-GB" i="1" dirty="0" smtClean="0">
                <a:solidFill>
                  <a:schemeClr val="accent1"/>
                </a:solidFill>
              </a:rPr>
              <a:t> </a:t>
            </a:r>
            <a:r>
              <a:rPr lang="en-GB" i="1" dirty="0" err="1" smtClean="0">
                <a:solidFill>
                  <a:schemeClr val="accent1"/>
                </a:solidFill>
              </a:rPr>
              <a:t>Addysg</a:t>
            </a:r>
            <a:endParaRPr lang="en-GB" i="1" dirty="0" smtClean="0">
              <a:solidFill>
                <a:schemeClr val="accent1"/>
              </a:solidFill>
            </a:endParaRPr>
          </a:p>
          <a:p>
            <a:pPr marL="0" indent="0">
              <a:buNone/>
            </a:pPr>
            <a:r>
              <a:rPr lang="en-GB" dirty="0">
                <a:hlinkClick r:id="rId2"/>
              </a:rPr>
              <a:t>http://</a:t>
            </a:r>
            <a:r>
              <a:rPr lang="en-GB" dirty="0" smtClean="0">
                <a:hlinkClick r:id="rId2"/>
              </a:rPr>
              <a:t>www.oxfam.org.uk/education/resources</a:t>
            </a:r>
            <a:endParaRPr lang="en-GB" dirty="0" smtClean="0"/>
          </a:p>
          <a:p>
            <a:pPr marL="0" indent="0">
              <a:buNone/>
            </a:pPr>
            <a:endParaRPr lang="en-GB" dirty="0"/>
          </a:p>
        </p:txBody>
      </p:sp>
    </p:spTree>
    <p:extLst>
      <p:ext uri="{BB962C8B-B14F-4D97-AF65-F5344CB8AC3E}">
        <p14:creationId xmlns:p14="http://schemas.microsoft.com/office/powerpoint/2010/main" val="16061239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smtClean="0"/>
              <a:t>Amnesty </a:t>
            </a:r>
            <a:r>
              <a:rPr lang="en-GB" dirty="0"/>
              <a:t/>
            </a:r>
            <a:br>
              <a:rPr lang="en-GB" dirty="0"/>
            </a:br>
            <a:r>
              <a:rPr lang="en-GB" dirty="0" err="1" smtClean="0">
                <a:solidFill>
                  <a:schemeClr val="accent1"/>
                </a:solidFill>
              </a:rPr>
              <a:t>Amnest</a:t>
            </a:r>
            <a:endParaRPr lang="en-GB" dirty="0">
              <a:solidFill>
                <a:schemeClr val="accent1"/>
              </a:solidFill>
            </a:endParaRPr>
          </a:p>
        </p:txBody>
      </p:sp>
      <p:sp>
        <p:nvSpPr>
          <p:cNvPr id="6" name="Content Placeholder 5"/>
          <p:cNvSpPr>
            <a:spLocks noGrp="1"/>
          </p:cNvSpPr>
          <p:nvPr>
            <p:ph sz="half" idx="1"/>
          </p:nvPr>
        </p:nvSpPr>
        <p:spPr/>
        <p:txBody>
          <a:bodyPr/>
          <a:lstStyle/>
          <a:p>
            <a:pPr marL="0" indent="0">
              <a:buNone/>
            </a:pPr>
            <a:r>
              <a:rPr lang="en-GB" i="1" dirty="0"/>
              <a:t>Learning Resources</a:t>
            </a:r>
            <a:endParaRPr lang="en-GB" dirty="0" smtClean="0">
              <a:hlinkClick r:id="rId2"/>
            </a:endParaRPr>
          </a:p>
          <a:p>
            <a:r>
              <a:rPr lang="en-GB" dirty="0" smtClean="0">
                <a:hlinkClick r:id="rId2"/>
              </a:rPr>
              <a:t>http</a:t>
            </a:r>
            <a:r>
              <a:rPr lang="en-GB" dirty="0">
                <a:hlinkClick r:id="rId2"/>
              </a:rPr>
              <a:t>://</a:t>
            </a:r>
            <a:r>
              <a:rPr lang="en-GB" dirty="0" smtClean="0">
                <a:hlinkClick r:id="rId2"/>
              </a:rPr>
              <a:t>www.amnesty.org.uk/issues/Education?gclid=CJLsk4rcgL0CFaQfwwodXq0AQA</a:t>
            </a:r>
            <a:endParaRPr lang="en-GB" dirty="0" smtClean="0"/>
          </a:p>
          <a:p>
            <a:endParaRPr lang="en-GB" dirty="0"/>
          </a:p>
          <a:p>
            <a:r>
              <a:rPr lang="en-GB" dirty="0">
                <a:hlinkClick r:id="rId3"/>
              </a:rPr>
              <a:t>http://</a:t>
            </a:r>
            <a:r>
              <a:rPr lang="en-GB" dirty="0" smtClean="0">
                <a:hlinkClick r:id="rId3"/>
              </a:rPr>
              <a:t>vimeo.com/67737264</a:t>
            </a:r>
            <a:endParaRPr lang="en-GB" dirty="0" smtClean="0"/>
          </a:p>
          <a:p>
            <a:endParaRPr lang="en-GB" dirty="0" smtClean="0"/>
          </a:p>
          <a:p>
            <a:endParaRPr lang="en-GB" dirty="0"/>
          </a:p>
        </p:txBody>
      </p:sp>
      <p:sp>
        <p:nvSpPr>
          <p:cNvPr id="7" name="Content Placeholder 6"/>
          <p:cNvSpPr>
            <a:spLocks noGrp="1"/>
          </p:cNvSpPr>
          <p:nvPr>
            <p:ph sz="half" idx="2"/>
          </p:nvPr>
        </p:nvSpPr>
        <p:spPr/>
        <p:txBody>
          <a:bodyPr/>
          <a:lstStyle/>
          <a:p>
            <a:r>
              <a:rPr lang="en-GB" i="1" dirty="0" err="1" smtClean="0">
                <a:solidFill>
                  <a:schemeClr val="accent1"/>
                </a:solidFill>
              </a:rPr>
              <a:t>Adnoddau</a:t>
            </a:r>
            <a:r>
              <a:rPr lang="en-GB" i="1" dirty="0" smtClean="0">
                <a:solidFill>
                  <a:schemeClr val="accent1"/>
                </a:solidFill>
              </a:rPr>
              <a:t> </a:t>
            </a:r>
            <a:r>
              <a:rPr lang="en-GB" i="1" dirty="0" err="1" smtClean="0">
                <a:solidFill>
                  <a:schemeClr val="accent1"/>
                </a:solidFill>
              </a:rPr>
              <a:t>Dysgu</a:t>
            </a:r>
            <a:endParaRPr lang="en-GB" dirty="0" smtClean="0">
              <a:solidFill>
                <a:schemeClr val="accent1"/>
              </a:solidFill>
              <a:hlinkClick r:id="rId2"/>
            </a:endParaRPr>
          </a:p>
          <a:p>
            <a:r>
              <a:rPr lang="en-GB" dirty="0" smtClean="0">
                <a:hlinkClick r:id="rId2"/>
              </a:rPr>
              <a:t>http</a:t>
            </a:r>
            <a:r>
              <a:rPr lang="en-GB" dirty="0">
                <a:hlinkClick r:id="rId2"/>
              </a:rPr>
              <a:t>://</a:t>
            </a:r>
            <a:r>
              <a:rPr lang="en-GB" dirty="0" smtClean="0">
                <a:hlinkClick r:id="rId2"/>
              </a:rPr>
              <a:t>www.amnesty.org.uk/issues/Education?gclid=CJLsk4rcgL0CFaQfwwodXq0AQA</a:t>
            </a:r>
            <a:endParaRPr lang="en-GB" dirty="0" smtClean="0"/>
          </a:p>
          <a:p>
            <a:endParaRPr lang="en-GB" dirty="0" smtClean="0"/>
          </a:p>
          <a:p>
            <a:r>
              <a:rPr lang="en-GB" dirty="0">
                <a:hlinkClick r:id="rId3"/>
              </a:rPr>
              <a:t>http://</a:t>
            </a:r>
            <a:r>
              <a:rPr lang="en-GB" dirty="0" smtClean="0">
                <a:hlinkClick r:id="rId3"/>
              </a:rPr>
              <a:t>vimeo.com/67737264</a:t>
            </a:r>
            <a:endParaRPr lang="en-GB" dirty="0" smtClean="0"/>
          </a:p>
          <a:p>
            <a:endParaRPr lang="en-GB" dirty="0"/>
          </a:p>
        </p:txBody>
      </p:sp>
    </p:spTree>
    <p:extLst>
      <p:ext uri="{BB962C8B-B14F-4D97-AF65-F5344CB8AC3E}">
        <p14:creationId xmlns:p14="http://schemas.microsoft.com/office/powerpoint/2010/main" val="16664825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half" idx="1"/>
          </p:nvPr>
        </p:nvSpPr>
        <p:spPr/>
        <p:txBody>
          <a:bodyPr>
            <a:normAutofit/>
          </a:bodyPr>
          <a:lstStyle/>
          <a:p>
            <a:r>
              <a:rPr lang="en-GB" dirty="0" smtClean="0"/>
              <a:t>Down to Earth</a:t>
            </a:r>
          </a:p>
          <a:p>
            <a:pPr marL="0" indent="0">
              <a:buNone/>
            </a:pPr>
            <a:endParaRPr lang="en-GB" dirty="0" smtClean="0"/>
          </a:p>
          <a:p>
            <a:r>
              <a:rPr lang="en-GB" dirty="0" smtClean="0"/>
              <a:t>John Muir Award</a:t>
            </a:r>
          </a:p>
          <a:p>
            <a:r>
              <a:rPr lang="en-GB" dirty="0">
                <a:hlinkClick r:id="rId2"/>
              </a:rPr>
              <a:t>https://</a:t>
            </a:r>
            <a:r>
              <a:rPr lang="en-GB" dirty="0" smtClean="0">
                <a:hlinkClick r:id="rId2"/>
              </a:rPr>
              <a:t>www.youtube.com/watch?v=jCulXPYPP4U</a:t>
            </a:r>
            <a:r>
              <a:rPr lang="en-GB" dirty="0" smtClean="0"/>
              <a:t>  </a:t>
            </a:r>
          </a:p>
          <a:p>
            <a:endParaRPr lang="en-GB" dirty="0" smtClean="0"/>
          </a:p>
          <a:p>
            <a:r>
              <a:rPr lang="en-GB" dirty="0">
                <a:hlinkClick r:id="rId3"/>
              </a:rPr>
              <a:t>https://</a:t>
            </a:r>
            <a:r>
              <a:rPr lang="en-GB" dirty="0" smtClean="0">
                <a:hlinkClick r:id="rId3"/>
              </a:rPr>
              <a:t>www.johnmuirtrust.org/john-muir-award</a:t>
            </a:r>
            <a:endParaRPr lang="en-GB" dirty="0" smtClean="0"/>
          </a:p>
          <a:p>
            <a:endParaRPr lang="en-GB" dirty="0"/>
          </a:p>
        </p:txBody>
      </p:sp>
      <p:sp>
        <p:nvSpPr>
          <p:cNvPr id="4" name="Content Placeholder 3"/>
          <p:cNvSpPr>
            <a:spLocks noGrp="1"/>
          </p:cNvSpPr>
          <p:nvPr>
            <p:ph sz="half" idx="2"/>
          </p:nvPr>
        </p:nvSpPr>
        <p:spPr/>
        <p:txBody>
          <a:bodyPr>
            <a:normAutofit/>
          </a:bodyPr>
          <a:lstStyle/>
          <a:p>
            <a:endParaRPr lang="en-GB"/>
          </a:p>
        </p:txBody>
      </p:sp>
    </p:spTree>
    <p:extLst>
      <p:ext uri="{BB962C8B-B14F-4D97-AF65-F5344CB8AC3E}">
        <p14:creationId xmlns:p14="http://schemas.microsoft.com/office/powerpoint/2010/main" val="34969167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Ecoschools</a:t>
            </a:r>
            <a:r>
              <a:rPr lang="en-GB" dirty="0" smtClean="0"/>
              <a:t> </a:t>
            </a:r>
            <a:br>
              <a:rPr lang="en-GB" dirty="0" smtClean="0"/>
            </a:br>
            <a:r>
              <a:rPr lang="en-GB" dirty="0" smtClean="0"/>
              <a:t> </a:t>
            </a:r>
            <a:r>
              <a:rPr lang="en-GB" dirty="0" err="1" smtClean="0">
                <a:solidFill>
                  <a:schemeClr val="accent1"/>
                </a:solidFill>
              </a:rPr>
              <a:t>Ecoysgolion</a:t>
            </a:r>
            <a:endParaRPr lang="en-GB" dirty="0">
              <a:solidFill>
                <a:schemeClr val="accent1"/>
              </a:solidFill>
            </a:endParaRPr>
          </a:p>
        </p:txBody>
      </p:sp>
      <p:sp>
        <p:nvSpPr>
          <p:cNvPr id="3" name="Content Placeholder 2"/>
          <p:cNvSpPr>
            <a:spLocks noGrp="1"/>
          </p:cNvSpPr>
          <p:nvPr>
            <p:ph sz="half" idx="1"/>
          </p:nvPr>
        </p:nvSpPr>
        <p:spPr/>
        <p:txBody>
          <a:bodyPr/>
          <a:lstStyle/>
          <a:p>
            <a:r>
              <a:rPr lang="en-GB" dirty="0">
                <a:hlinkClick r:id="rId2"/>
              </a:rPr>
              <a:t>https://</a:t>
            </a:r>
            <a:r>
              <a:rPr lang="en-GB" dirty="0" smtClean="0">
                <a:hlinkClick r:id="rId2"/>
              </a:rPr>
              <a:t>www.keepwalestidy.cymru/Pages/Category/eco-schools</a:t>
            </a:r>
            <a:endParaRPr lang="en-GB" dirty="0" smtClean="0"/>
          </a:p>
          <a:p>
            <a:endParaRPr lang="en-GB" dirty="0"/>
          </a:p>
        </p:txBody>
      </p:sp>
      <p:sp>
        <p:nvSpPr>
          <p:cNvPr id="4" name="Content Placeholder 3"/>
          <p:cNvSpPr>
            <a:spLocks noGrp="1"/>
          </p:cNvSpPr>
          <p:nvPr>
            <p:ph sz="half" idx="2"/>
          </p:nvPr>
        </p:nvSpPr>
        <p:spPr/>
        <p:txBody>
          <a:bodyPr/>
          <a:lstStyle/>
          <a:p>
            <a:endParaRPr lang="en-GB" dirty="0"/>
          </a:p>
        </p:txBody>
      </p:sp>
    </p:spTree>
    <p:extLst>
      <p:ext uri="{BB962C8B-B14F-4D97-AF65-F5344CB8AC3E}">
        <p14:creationId xmlns:p14="http://schemas.microsoft.com/office/powerpoint/2010/main" val="32655105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Try activities and resources</a:t>
            </a:r>
            <a:br>
              <a:rPr lang="en-GB" dirty="0" smtClean="0"/>
            </a:br>
            <a:r>
              <a:rPr lang="en-GB" i="1" dirty="0" err="1" smtClean="0">
                <a:solidFill>
                  <a:schemeClr val="tx2"/>
                </a:solidFill>
              </a:rPr>
              <a:t>Defnyddio</a:t>
            </a:r>
            <a:r>
              <a:rPr lang="en-GB" i="1" dirty="0" smtClean="0">
                <a:solidFill>
                  <a:schemeClr val="tx2"/>
                </a:solidFill>
              </a:rPr>
              <a:t> </a:t>
            </a:r>
            <a:r>
              <a:rPr lang="en-GB" i="1" dirty="0" err="1" smtClean="0">
                <a:solidFill>
                  <a:schemeClr val="tx2"/>
                </a:solidFill>
              </a:rPr>
              <a:t>gweithgareddau</a:t>
            </a:r>
            <a:r>
              <a:rPr lang="en-GB" i="1" dirty="0" smtClean="0">
                <a:solidFill>
                  <a:schemeClr val="tx2"/>
                </a:solidFill>
              </a:rPr>
              <a:t> ac </a:t>
            </a:r>
            <a:r>
              <a:rPr lang="en-GB" i="1" dirty="0" err="1" smtClean="0">
                <a:solidFill>
                  <a:schemeClr val="tx2"/>
                </a:solidFill>
              </a:rPr>
              <a:t>adnoddau</a:t>
            </a:r>
            <a:r>
              <a:rPr lang="en-GB" i="1" dirty="0" smtClean="0">
                <a:solidFill>
                  <a:schemeClr val="tx2"/>
                </a:solidFill>
              </a:rPr>
              <a:t> </a:t>
            </a:r>
            <a:endParaRPr lang="en-GB" i="1" dirty="0">
              <a:solidFill>
                <a:schemeClr val="tx2"/>
              </a:solidFill>
            </a:endParaRPr>
          </a:p>
        </p:txBody>
      </p:sp>
      <p:sp>
        <p:nvSpPr>
          <p:cNvPr id="3" name="Content Placeholder 2"/>
          <p:cNvSpPr>
            <a:spLocks noGrp="1"/>
          </p:cNvSpPr>
          <p:nvPr>
            <p:ph sz="half" idx="1"/>
          </p:nvPr>
        </p:nvSpPr>
        <p:spPr/>
        <p:txBody>
          <a:bodyPr>
            <a:normAutofit fontScale="77500" lnSpcReduction="20000"/>
          </a:bodyPr>
          <a:lstStyle/>
          <a:p>
            <a:r>
              <a:rPr lang="en-GB" dirty="0" smtClean="0"/>
              <a:t>Evaluate in terms of authors ideas about sustainability and ESDGC </a:t>
            </a:r>
          </a:p>
          <a:p>
            <a:r>
              <a:rPr lang="en-GB" dirty="0" smtClean="0"/>
              <a:t>Links to poster</a:t>
            </a:r>
          </a:p>
          <a:p>
            <a:r>
              <a:rPr lang="en-GB" dirty="0" smtClean="0"/>
              <a:t>Enough resources for early years?</a:t>
            </a:r>
          </a:p>
          <a:p>
            <a:r>
              <a:rPr lang="en-GB" dirty="0" smtClean="0"/>
              <a:t>Active learning resources?</a:t>
            </a:r>
          </a:p>
          <a:p>
            <a:r>
              <a:rPr lang="en-GB" dirty="0" smtClean="0"/>
              <a:t>Problem solving?</a:t>
            </a:r>
          </a:p>
          <a:p>
            <a:r>
              <a:rPr lang="en-GB" dirty="0" smtClean="0"/>
              <a:t>Using creative thinking?</a:t>
            </a:r>
          </a:p>
          <a:p>
            <a:r>
              <a:rPr lang="en-GB" dirty="0" smtClean="0"/>
              <a:t>Holistic or focusing on one aspects of sustainability</a:t>
            </a:r>
          </a:p>
          <a:p>
            <a:r>
              <a:rPr lang="en-GB" dirty="0" smtClean="0"/>
              <a:t>Environment more important than society, inclusion and citizenship?</a:t>
            </a:r>
          </a:p>
          <a:p>
            <a:endParaRPr lang="en-GB" dirty="0" smtClean="0"/>
          </a:p>
          <a:p>
            <a:endParaRPr lang="en-GB" dirty="0"/>
          </a:p>
        </p:txBody>
      </p:sp>
      <p:sp>
        <p:nvSpPr>
          <p:cNvPr id="4" name="Content Placeholder 3"/>
          <p:cNvSpPr>
            <a:spLocks noGrp="1"/>
          </p:cNvSpPr>
          <p:nvPr>
            <p:ph sz="half" idx="2"/>
          </p:nvPr>
        </p:nvSpPr>
        <p:spPr/>
        <p:txBody>
          <a:bodyPr>
            <a:normAutofit fontScale="77500" lnSpcReduction="20000"/>
          </a:bodyPr>
          <a:lstStyle/>
          <a:p>
            <a:r>
              <a:rPr lang="cy-GB" i="1" dirty="0" smtClean="0">
                <a:solidFill>
                  <a:schemeClr val="tx2"/>
                </a:solidFill>
              </a:rPr>
              <a:t>Gwerthuso yn ôl syniadau awduron cynaladwyedd ac ADCDF</a:t>
            </a:r>
          </a:p>
          <a:p>
            <a:r>
              <a:rPr lang="cy-GB" i="1" dirty="0" smtClean="0">
                <a:solidFill>
                  <a:schemeClr val="tx2"/>
                </a:solidFill>
              </a:rPr>
              <a:t>Cysylltiadau Poster</a:t>
            </a:r>
          </a:p>
          <a:p>
            <a:r>
              <a:rPr lang="cy-GB" i="1" dirty="0" smtClean="0">
                <a:solidFill>
                  <a:schemeClr val="tx2"/>
                </a:solidFill>
              </a:rPr>
              <a:t>Digon o adnoddau plentyndod cynnar?</a:t>
            </a:r>
          </a:p>
          <a:p>
            <a:r>
              <a:rPr lang="cy-GB" i="1" dirty="0" smtClean="0">
                <a:solidFill>
                  <a:schemeClr val="tx2"/>
                </a:solidFill>
              </a:rPr>
              <a:t>Adnoddau dysgu gweithredol </a:t>
            </a:r>
          </a:p>
          <a:p>
            <a:r>
              <a:rPr lang="cy-GB" i="1" dirty="0" smtClean="0">
                <a:solidFill>
                  <a:schemeClr val="tx2"/>
                </a:solidFill>
              </a:rPr>
              <a:t>Ymateb i broblemau?</a:t>
            </a:r>
          </a:p>
          <a:p>
            <a:r>
              <a:rPr lang="cy-GB" i="1" dirty="0" smtClean="0">
                <a:solidFill>
                  <a:schemeClr val="tx2"/>
                </a:solidFill>
              </a:rPr>
              <a:t>Defnyddio </a:t>
            </a:r>
            <a:r>
              <a:rPr lang="cy-GB" i="1" dirty="0">
                <a:solidFill>
                  <a:schemeClr val="tx2"/>
                </a:solidFill>
              </a:rPr>
              <a:t>meddwl </a:t>
            </a:r>
            <a:r>
              <a:rPr lang="cy-GB" i="1" dirty="0" smtClean="0">
                <a:solidFill>
                  <a:schemeClr val="tx2"/>
                </a:solidFill>
              </a:rPr>
              <a:t>creadigol?</a:t>
            </a:r>
            <a:r>
              <a:rPr lang="en-GB" dirty="0"/>
              <a:t> </a:t>
            </a:r>
            <a:endParaRPr lang="en-GB" dirty="0" smtClean="0"/>
          </a:p>
          <a:p>
            <a:r>
              <a:rPr lang="en-GB" dirty="0" err="1">
                <a:solidFill>
                  <a:schemeClr val="tx2"/>
                </a:solidFill>
              </a:rPr>
              <a:t>H</a:t>
            </a:r>
            <a:r>
              <a:rPr lang="en-GB" dirty="0" err="1" smtClean="0">
                <a:solidFill>
                  <a:schemeClr val="tx2"/>
                </a:solidFill>
              </a:rPr>
              <a:t>olistaidd</a:t>
            </a:r>
            <a:r>
              <a:rPr lang="en-GB" dirty="0" smtClean="0">
                <a:solidFill>
                  <a:schemeClr val="tx2"/>
                </a:solidFill>
              </a:rPr>
              <a:t> </a:t>
            </a:r>
            <a:r>
              <a:rPr lang="en-GB" dirty="0" err="1">
                <a:solidFill>
                  <a:schemeClr val="tx2"/>
                </a:solidFill>
              </a:rPr>
              <a:t>neu</a:t>
            </a:r>
            <a:r>
              <a:rPr lang="en-GB" dirty="0">
                <a:solidFill>
                  <a:schemeClr val="tx2"/>
                </a:solidFill>
              </a:rPr>
              <a:t>  </a:t>
            </a:r>
            <a:r>
              <a:rPr lang="en-GB" dirty="0" err="1">
                <a:solidFill>
                  <a:schemeClr val="tx2"/>
                </a:solidFill>
              </a:rPr>
              <a:t>canolbwyntio</a:t>
            </a:r>
            <a:r>
              <a:rPr lang="en-GB" dirty="0">
                <a:solidFill>
                  <a:schemeClr val="tx2"/>
                </a:solidFill>
              </a:rPr>
              <a:t> </a:t>
            </a:r>
            <a:r>
              <a:rPr lang="en-GB" dirty="0" err="1">
                <a:solidFill>
                  <a:schemeClr val="tx2"/>
                </a:solidFill>
              </a:rPr>
              <a:t>ar</a:t>
            </a:r>
            <a:r>
              <a:rPr lang="en-GB" dirty="0">
                <a:solidFill>
                  <a:schemeClr val="tx2"/>
                </a:solidFill>
              </a:rPr>
              <a:t> un </a:t>
            </a:r>
            <a:r>
              <a:rPr lang="en-GB" dirty="0" err="1">
                <a:solidFill>
                  <a:schemeClr val="tx2"/>
                </a:solidFill>
              </a:rPr>
              <a:t>agwedd</a:t>
            </a:r>
            <a:r>
              <a:rPr lang="en-GB" dirty="0">
                <a:solidFill>
                  <a:schemeClr val="tx2"/>
                </a:solidFill>
              </a:rPr>
              <a:t> o </a:t>
            </a:r>
            <a:r>
              <a:rPr lang="en-GB" dirty="0" err="1" smtClean="0">
                <a:solidFill>
                  <a:schemeClr val="tx2"/>
                </a:solidFill>
              </a:rPr>
              <a:t>gynaladwyedd</a:t>
            </a:r>
            <a:r>
              <a:rPr lang="en-GB" dirty="0" smtClean="0">
                <a:solidFill>
                  <a:schemeClr val="tx2"/>
                </a:solidFill>
              </a:rPr>
              <a:t>?</a:t>
            </a:r>
          </a:p>
          <a:p>
            <a:r>
              <a:rPr lang="en-GB" dirty="0" err="1" smtClean="0">
                <a:solidFill>
                  <a:schemeClr val="tx2"/>
                </a:solidFill>
              </a:rPr>
              <a:t>Amgylchedd</a:t>
            </a:r>
            <a:r>
              <a:rPr lang="en-GB" dirty="0" smtClean="0">
                <a:solidFill>
                  <a:schemeClr val="tx2"/>
                </a:solidFill>
              </a:rPr>
              <a:t> </a:t>
            </a:r>
            <a:r>
              <a:rPr lang="en-GB" dirty="0" err="1" smtClean="0">
                <a:solidFill>
                  <a:schemeClr val="tx2"/>
                </a:solidFill>
              </a:rPr>
              <a:t>yn</a:t>
            </a:r>
            <a:r>
              <a:rPr lang="en-GB" dirty="0" smtClean="0">
                <a:solidFill>
                  <a:schemeClr val="tx2"/>
                </a:solidFill>
              </a:rPr>
              <a:t> </a:t>
            </a:r>
            <a:r>
              <a:rPr lang="en-GB" dirty="0" err="1" smtClean="0">
                <a:solidFill>
                  <a:schemeClr val="tx2"/>
                </a:solidFill>
              </a:rPr>
              <a:t>fwy</a:t>
            </a:r>
            <a:r>
              <a:rPr lang="en-GB" dirty="0" smtClean="0">
                <a:solidFill>
                  <a:schemeClr val="tx2"/>
                </a:solidFill>
              </a:rPr>
              <a:t> </a:t>
            </a:r>
            <a:r>
              <a:rPr lang="en-GB" dirty="0" err="1" smtClean="0">
                <a:solidFill>
                  <a:schemeClr val="tx2"/>
                </a:solidFill>
              </a:rPr>
              <a:t>pwysyig</a:t>
            </a:r>
            <a:r>
              <a:rPr lang="en-GB" dirty="0" smtClean="0">
                <a:solidFill>
                  <a:schemeClr val="tx2"/>
                </a:solidFill>
              </a:rPr>
              <a:t> </a:t>
            </a:r>
            <a:r>
              <a:rPr lang="en-GB" dirty="0" err="1" smtClean="0">
                <a:solidFill>
                  <a:schemeClr val="tx2"/>
                </a:solidFill>
              </a:rPr>
              <a:t>na</a:t>
            </a:r>
            <a:r>
              <a:rPr lang="en-GB" dirty="0" smtClean="0">
                <a:solidFill>
                  <a:schemeClr val="tx2"/>
                </a:solidFill>
              </a:rPr>
              <a:t> </a:t>
            </a:r>
            <a:r>
              <a:rPr lang="en-GB" dirty="0" err="1" smtClean="0">
                <a:solidFill>
                  <a:schemeClr val="tx2"/>
                </a:solidFill>
              </a:rPr>
              <a:t>cymdeithasol</a:t>
            </a:r>
            <a:r>
              <a:rPr lang="en-GB" dirty="0" smtClean="0">
                <a:solidFill>
                  <a:schemeClr val="tx2"/>
                </a:solidFill>
              </a:rPr>
              <a:t>, </a:t>
            </a:r>
            <a:r>
              <a:rPr lang="en-GB" dirty="0" err="1" smtClean="0">
                <a:solidFill>
                  <a:schemeClr val="tx2"/>
                </a:solidFill>
              </a:rPr>
              <a:t>cynhwysiant</a:t>
            </a:r>
            <a:r>
              <a:rPr lang="en-GB" dirty="0" smtClean="0">
                <a:solidFill>
                  <a:schemeClr val="tx2"/>
                </a:solidFill>
              </a:rPr>
              <a:t> a </a:t>
            </a:r>
            <a:r>
              <a:rPr lang="en-GB" dirty="0" err="1" smtClean="0">
                <a:solidFill>
                  <a:schemeClr val="tx2"/>
                </a:solidFill>
              </a:rPr>
              <a:t>dinasyddiaeth</a:t>
            </a:r>
            <a:r>
              <a:rPr lang="en-GB" dirty="0" smtClean="0">
                <a:solidFill>
                  <a:schemeClr val="tx2"/>
                </a:solidFill>
              </a:rPr>
              <a:t> ?</a:t>
            </a:r>
            <a:endParaRPr lang="en-GB" dirty="0">
              <a:solidFill>
                <a:schemeClr val="tx2"/>
              </a:solidFill>
            </a:endParaRPr>
          </a:p>
          <a:p>
            <a:endParaRPr lang="cy-GB" i="1" dirty="0">
              <a:solidFill>
                <a:schemeClr val="tx2"/>
              </a:solidFill>
            </a:endParaRPr>
          </a:p>
          <a:p>
            <a:endParaRPr lang="cy-GB" i="1" dirty="0" smtClean="0">
              <a:solidFill>
                <a:schemeClr val="tx2"/>
              </a:solidFill>
            </a:endParaRPr>
          </a:p>
          <a:p>
            <a:endParaRPr lang="cy-GB" i="1" dirty="0" smtClean="0">
              <a:solidFill>
                <a:schemeClr val="tx2"/>
              </a:solidFill>
            </a:endParaRPr>
          </a:p>
          <a:p>
            <a:endParaRPr lang="en-GB" dirty="0"/>
          </a:p>
        </p:txBody>
      </p:sp>
    </p:spTree>
    <p:extLst>
      <p:ext uri="{BB962C8B-B14F-4D97-AF65-F5344CB8AC3E}">
        <p14:creationId xmlns:p14="http://schemas.microsoft.com/office/powerpoint/2010/main" val="421692213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TotalTime>
  <Words>2401</Words>
  <Application>Microsoft Office PowerPoint</Application>
  <PresentationFormat>Widescreen</PresentationFormat>
  <Paragraphs>486</Paragraphs>
  <Slides>33</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Myriad Pro</vt:lpstr>
      <vt:lpstr>Times New Roman</vt:lpstr>
      <vt:lpstr>20140311PresentationUWTSDTemplate</vt:lpstr>
      <vt:lpstr>EAEC6010-C Greening Childhood Lecture  </vt:lpstr>
      <vt:lpstr>Early Years Theory and ESDGC Damcaniaeth Blynyddoedd Cynnar ac ADCDF</vt:lpstr>
      <vt:lpstr>Policy in Wales  Polisi yng Nghymru</vt:lpstr>
      <vt:lpstr>Government Policy and Action Plan  Polisi a Chynllun Gweithredu’r Llywodraeth</vt:lpstr>
      <vt:lpstr>What is ESDGC? /  Beth yw ADCDF?</vt:lpstr>
      <vt:lpstr>Common Areas of ESDGC/  Meysydd Cyffredin ADCDF</vt:lpstr>
      <vt:lpstr>Cross curricular themes  Themâu trawsgwricwlaidd  </vt:lpstr>
      <vt:lpstr>Links to Foundation Phase</vt:lpstr>
      <vt:lpstr>Cysylltiadau â’r Cyfnod Sylfaen</vt:lpstr>
      <vt:lpstr>Foundation Phase?   Y Cyfnod Sylfaen? </vt:lpstr>
      <vt:lpstr> Pedagogy- a way of learning Addysgeg – ffordd o ddysgu </vt:lpstr>
      <vt:lpstr> Values Based Seiliedig ar Werthoedd </vt:lpstr>
      <vt:lpstr>Ysgol gyfan Whole School</vt:lpstr>
      <vt:lpstr>Ideas for the Foundation Phase  Syniadau ar gyfer y Cyfnod Sylfaen?</vt:lpstr>
      <vt:lpstr>Discussion 1 Making pizza / cooking activities</vt:lpstr>
      <vt:lpstr>Trafodaeth 1 Gwneud pizza   Gweithgareddau coginio</vt:lpstr>
      <vt:lpstr>Discussion 2 / Trafodaeth 2 Outdoor learning Dysgu yn yr awyr agored </vt:lpstr>
      <vt:lpstr>Learning Outdoors/ Dysgu Tu Allan</vt:lpstr>
      <vt:lpstr>Partnerships / Support  Partneriaethau / Cymorth</vt:lpstr>
      <vt:lpstr>Useful Clips / Clips Defnyddiol </vt:lpstr>
      <vt:lpstr>EAEC6010-C Greening Childhood  </vt:lpstr>
      <vt:lpstr>Wellbeing of Future Generation Act Deddf Llesiant Cenedlaethau’r Dyfodol </vt:lpstr>
      <vt:lpstr>Global Citizenship  Dinasyddiaeth Fyd Eang  </vt:lpstr>
      <vt:lpstr>Caution  Pwyllo </vt:lpstr>
      <vt:lpstr>Fair Trade  Masnach Deg</vt:lpstr>
      <vt:lpstr>What is Fair Trade? Beth yw Masnach Deg?</vt:lpstr>
      <vt:lpstr>Food and lifecycles Bwyd a cylchoedd bywyd </vt:lpstr>
      <vt:lpstr>Masnach Deg  Fair Trade Learning Resources </vt:lpstr>
      <vt:lpstr>Oxfam</vt:lpstr>
      <vt:lpstr>Amnesty  Amnest</vt:lpstr>
      <vt:lpstr>PowerPoint Presentation</vt:lpstr>
      <vt:lpstr>Ecoschools   Ecoysgolion</vt:lpstr>
      <vt:lpstr>Try activities and resources Defnyddio gweithgareddau ac adnoddau </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EAEC6010-C Greening Childhood Lecture</dc:title>
  <dc:creator>Glenda Tinney</dc:creator>
  <cp:lastModifiedBy>Glenda Tinney</cp:lastModifiedBy>
  <cp:revision>2</cp:revision>
  <dcterms:created xsi:type="dcterms:W3CDTF">2017-11-08T21:18:33Z</dcterms:created>
  <dcterms:modified xsi:type="dcterms:W3CDTF">2017-11-09T01:37:25Z</dcterms:modified>
</cp:coreProperties>
</file>