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05"/>
    <p:restoredTop sz="94585"/>
  </p:normalViewPr>
  <p:slideViewPr>
    <p:cSldViewPr snapToGrid="0" snapToObjects="1">
      <p:cViewPr varScale="1">
        <p:scale>
          <a:sx n="77" d="100"/>
          <a:sy n="77" d="100"/>
        </p:scale>
        <p:origin x="192" y="4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notesMaster" Target="notesMasters/notesMaster1.xml"/><Relationship Id="rId13" Type="http://schemas.openxmlformats.org/officeDocument/2006/relationships/presProps" Target="presProps.xml"/><Relationship Id="rId14" Type="http://schemas.openxmlformats.org/officeDocument/2006/relationships/viewProps" Target="viewProps.xml"/><Relationship Id="rId15" Type="http://schemas.openxmlformats.org/officeDocument/2006/relationships/theme" Target="theme/them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7F75A6-FA7A-6F45-AD35-1EB8DB48BFE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7F8AAD-63FF-764B-8050-7AEED7BBA4A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339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98021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816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56867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9767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500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3997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66530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5381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31981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37659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392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  <a:alpha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D01B1FB-524D-CD42-89C5-37CA5D27B64B}" type="datetimeFigureOut">
              <a:rPr lang="en-US" smtClean="0"/>
              <a:t>11/21/17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280B51-F009-F24B-BB73-4F8AF5866CF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931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4" Type="http://schemas.openxmlformats.org/officeDocument/2006/relationships/image" Target="../media/image5.png"/><Relationship Id="rId5" Type="http://schemas.openxmlformats.org/officeDocument/2006/relationships/image" Target="../media/image6.png"/><Relationship Id="rId6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4" Type="http://schemas.openxmlformats.org/officeDocument/2006/relationships/image" Target="../media/image10.png"/><Relationship Id="rId5" Type="http://schemas.openxmlformats.org/officeDocument/2006/relationships/image" Target="../media/image11.png"/><Relationship Id="rId6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3.png"/><Relationship Id="rId3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4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Circus Arts instruction in Schools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67231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2592" y="5387"/>
            <a:ext cx="10515600" cy="1325563"/>
          </a:xfrm>
        </p:spPr>
        <p:txBody>
          <a:bodyPr/>
          <a:lstStyle/>
          <a:p>
            <a:r>
              <a:rPr lang="en-US" dirty="0" smtClean="0"/>
              <a:t>History and development of youth circus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3584" y="1330950"/>
            <a:ext cx="11633616" cy="5234742"/>
          </a:xfrm>
        </p:spPr>
        <p:txBody>
          <a:bodyPr/>
          <a:lstStyle/>
          <a:p>
            <a:r>
              <a:rPr lang="en-US" dirty="0" smtClean="0"/>
              <a:t>1970 </a:t>
            </a:r>
            <a:r>
              <a:rPr lang="mr-IN" dirty="0" smtClean="0"/>
              <a:t>–</a:t>
            </a:r>
            <a:r>
              <a:rPr lang="en-US" dirty="0" smtClean="0"/>
              <a:t> New Circus</a:t>
            </a:r>
          </a:p>
          <a:p>
            <a:r>
              <a:rPr lang="en-US" dirty="0" smtClean="0"/>
              <a:t>Davis (2010) </a:t>
            </a:r>
            <a:r>
              <a:rPr lang="mr-IN" dirty="0" smtClean="0"/>
              <a:t>–</a:t>
            </a:r>
            <a:r>
              <a:rPr lang="en-US" dirty="0" smtClean="0"/>
              <a:t> 3 fundamental elements</a:t>
            </a:r>
          </a:p>
          <a:p>
            <a:pPr lvl="1"/>
            <a:r>
              <a:rPr lang="en-US" u="sng" dirty="0" smtClean="0"/>
              <a:t>Physical Skills </a:t>
            </a:r>
            <a:r>
              <a:rPr lang="mr-IN" dirty="0" smtClean="0"/>
              <a:t>–</a:t>
            </a:r>
            <a:r>
              <a:rPr lang="en-US" dirty="0" smtClean="0"/>
              <a:t> circus skills used as the foundation of all youth circus projects</a:t>
            </a:r>
          </a:p>
          <a:p>
            <a:pPr lvl="1"/>
            <a:r>
              <a:rPr lang="en-US" u="sng" dirty="0" smtClean="0"/>
              <a:t>Non-competitive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‘Troupe’ mentality with no auditions</a:t>
            </a:r>
          </a:p>
          <a:p>
            <a:pPr lvl="1"/>
            <a:r>
              <a:rPr lang="en-US" u="sng" dirty="0" smtClean="0"/>
              <a:t>Inclusive</a:t>
            </a:r>
            <a:r>
              <a:rPr lang="en-US" dirty="0" smtClean="0"/>
              <a:t> </a:t>
            </a:r>
            <a:r>
              <a:rPr lang="mr-IN" dirty="0" smtClean="0"/>
              <a:t>–</a:t>
            </a:r>
            <a:r>
              <a:rPr lang="en-US" dirty="0" smtClean="0"/>
              <a:t> no matter ability, background, gender, religion</a:t>
            </a:r>
          </a:p>
          <a:p>
            <a:r>
              <a:rPr lang="en-US" dirty="0" smtClean="0"/>
              <a:t>Early 90s </a:t>
            </a:r>
            <a:r>
              <a:rPr lang="mr-IN" dirty="0" smtClean="0"/>
              <a:t>–</a:t>
            </a:r>
            <a:r>
              <a:rPr lang="en-US" dirty="0" smtClean="0"/>
              <a:t> Social Circus vs Recreational circus</a:t>
            </a:r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/>
              <a:t>Developmental Circus Arts (DCA) (</a:t>
            </a:r>
            <a:r>
              <a:rPr lang="en-US" dirty="0" err="1" smtClean="0"/>
              <a:t>Circuslearning</a:t>
            </a:r>
            <a:r>
              <a:rPr lang="en-US" dirty="0" smtClean="0"/>
              <a:t>, 2011; AYCO, 2014)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569626" y="4182257"/>
            <a:ext cx="26082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smtClean="0"/>
              <a:t>Social Circus</a:t>
            </a:r>
          </a:p>
          <a:p>
            <a:r>
              <a:rPr lang="en-US" sz="2000" dirty="0" smtClean="0"/>
              <a:t>Used to target children and young people within the community</a:t>
            </a:r>
            <a:endParaRPr lang="en-US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8396990" y="4182257"/>
            <a:ext cx="260828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u="sng" dirty="0" smtClean="0"/>
              <a:t>Recreational Circus</a:t>
            </a:r>
          </a:p>
          <a:p>
            <a:r>
              <a:rPr lang="en-US" sz="2000" dirty="0" smtClean="0"/>
              <a:t>Less psychological/ social risk factors acting as restrictions</a:t>
            </a: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3996128" y="4874754"/>
            <a:ext cx="3582649" cy="923330"/>
          </a:xfrm>
          <a:prstGeom prst="rect">
            <a:avLst/>
          </a:prstGeom>
          <a:noFill/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smtClean="0">
                <a:solidFill>
                  <a:srgbClr val="002060"/>
                </a:solidFill>
              </a:rPr>
              <a:t>Youth development, relationship building, safe and </a:t>
            </a:r>
            <a:r>
              <a:rPr lang="en-US" b="1" smtClean="0">
                <a:solidFill>
                  <a:srgbClr val="002060"/>
                </a:solidFill>
              </a:rPr>
              <a:t>supportive environment</a:t>
            </a:r>
            <a:endParaRPr lang="en-US" b="1">
              <a:solidFill>
                <a:srgbClr val="002060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7689954" y="4721901"/>
            <a:ext cx="707036" cy="629587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>
            <a:off x="3064863" y="4874754"/>
            <a:ext cx="820088" cy="581665"/>
          </a:xfrm>
          <a:prstGeom prst="straightConnector1">
            <a:avLst/>
          </a:prstGeom>
          <a:ln w="5715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>
            <a:off x="3064863" y="4429593"/>
            <a:ext cx="5179727" cy="7496"/>
          </a:xfrm>
          <a:prstGeom prst="straightConnector1">
            <a:avLst/>
          </a:prstGeom>
          <a:ln w="76200">
            <a:solidFill>
              <a:srgbClr val="002060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51585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9685" y="509666"/>
            <a:ext cx="1145248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400" dirty="0" smtClean="0"/>
              <a:t>Developmental Circus Arts (DCA)</a:t>
            </a:r>
          </a:p>
        </p:txBody>
      </p:sp>
      <p:sp>
        <p:nvSpPr>
          <p:cNvPr id="3" name="Rectangle 2"/>
          <p:cNvSpPr/>
          <p:nvPr/>
        </p:nvSpPr>
        <p:spPr>
          <a:xfrm>
            <a:off x="319789" y="1279107"/>
            <a:ext cx="11407515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200" smtClean="0">
                <a:solidFill>
                  <a:schemeClr val="accent6">
                    <a:lumMod val="50000"/>
                  </a:schemeClr>
                </a:solidFill>
              </a:rPr>
              <a:t>Circus initiatives and programmes that have an impact on physical, social, emotional, cognitive development of young people.</a:t>
            </a:r>
            <a:endParaRPr lang="en-US" sz="3200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77" r="14426"/>
          <a:stretch/>
        </p:blipFill>
        <p:spPr>
          <a:xfrm>
            <a:off x="584617" y="2499379"/>
            <a:ext cx="5006714" cy="3981659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6071016" y="2771823"/>
            <a:ext cx="56562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/>
              <a:t>Maglio and </a:t>
            </a:r>
            <a:r>
              <a:rPr lang="en-US" sz="2000" dirty="0" err="1" smtClean="0"/>
              <a:t>Mckinstry</a:t>
            </a:r>
            <a:r>
              <a:rPr lang="en-US" sz="2000" dirty="0" smtClean="0"/>
              <a:t> (2008) </a:t>
            </a:r>
            <a:r>
              <a:rPr lang="mr-IN" sz="2000" dirty="0" smtClean="0"/>
              <a:t>–</a:t>
            </a:r>
            <a:r>
              <a:rPr lang="en-US" sz="2000" dirty="0" smtClean="0"/>
              <a:t> fostering the DCA environmnet in schools</a:t>
            </a:r>
            <a:endParaRPr lang="en-US" sz="2000" dirty="0"/>
          </a:p>
        </p:txBody>
      </p:sp>
      <p:sp>
        <p:nvSpPr>
          <p:cNvPr id="7" name="TextBox 6"/>
          <p:cNvSpPr txBox="1"/>
          <p:nvPr/>
        </p:nvSpPr>
        <p:spPr>
          <a:xfrm>
            <a:off x="7887323" y="4981208"/>
            <a:ext cx="2413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smtClean="0"/>
              <a:t>Floor acrobatics</a:t>
            </a:r>
            <a:endParaRPr lang="en-US" sz="2400"/>
          </a:p>
        </p:txBody>
      </p:sp>
      <p:sp>
        <p:nvSpPr>
          <p:cNvPr id="8" name="TextBox 7"/>
          <p:cNvSpPr txBox="1"/>
          <p:nvPr/>
        </p:nvSpPr>
        <p:spPr>
          <a:xfrm>
            <a:off x="9313888" y="5740904"/>
            <a:ext cx="2413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Aerial acrobatics</a:t>
            </a:r>
            <a:endParaRPr lang="en-US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9778584" y="4268419"/>
            <a:ext cx="2413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smtClean="0"/>
              <a:t>Balancing</a:t>
            </a:r>
            <a:endParaRPr lang="en-US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8127166" y="3705702"/>
            <a:ext cx="2413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Juggling</a:t>
            </a:r>
            <a:endParaRPr lang="en-US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6495928" y="4323562"/>
            <a:ext cx="2413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Clowning</a:t>
            </a:r>
            <a:endParaRPr lang="en-US" sz="2400" dirty="0"/>
          </a:p>
        </p:txBody>
      </p:sp>
      <p:sp>
        <p:nvSpPr>
          <p:cNvPr id="12" name="TextBox 11"/>
          <p:cNvSpPr txBox="1"/>
          <p:nvPr/>
        </p:nvSpPr>
        <p:spPr>
          <a:xfrm>
            <a:off x="6071016" y="5795944"/>
            <a:ext cx="2413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Audience effect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2082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85803" y="1945690"/>
            <a:ext cx="36201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FMS and physical competence </a:t>
            </a:r>
            <a:endParaRPr lang="en-US" sz="3600" dirty="0"/>
          </a:p>
        </p:txBody>
      </p:sp>
      <p:sp>
        <p:nvSpPr>
          <p:cNvPr id="3" name="TextBox 2"/>
          <p:cNvSpPr txBox="1"/>
          <p:nvPr/>
        </p:nvSpPr>
        <p:spPr>
          <a:xfrm>
            <a:off x="5276538" y="2640954"/>
            <a:ext cx="3165423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 smtClean="0"/>
              <a:t>Wellbeing and supportive environment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1334124" y="461925"/>
            <a:ext cx="1903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Kiez</a:t>
            </a:r>
            <a:r>
              <a:rPr lang="en-US" sz="2400" dirty="0" smtClean="0"/>
              <a:t>, 2015</a:t>
            </a:r>
            <a:endParaRPr lang="en-US" sz="2400" dirty="0"/>
          </a:p>
        </p:txBody>
      </p:sp>
      <p:sp>
        <p:nvSpPr>
          <p:cNvPr id="5" name="TextBox 4"/>
          <p:cNvSpPr txBox="1"/>
          <p:nvPr/>
        </p:nvSpPr>
        <p:spPr>
          <a:xfrm>
            <a:off x="0" y="1436023"/>
            <a:ext cx="20361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Aubertin</a:t>
            </a:r>
            <a:r>
              <a:rPr lang="en-US" sz="2400" dirty="0" smtClean="0"/>
              <a:t>, 2013</a:t>
            </a:r>
            <a:endParaRPr lang="en-US" sz="2400" dirty="0"/>
          </a:p>
        </p:txBody>
      </p:sp>
      <p:sp>
        <p:nvSpPr>
          <p:cNvPr id="6" name="TextBox 5"/>
          <p:cNvSpPr txBox="1"/>
          <p:nvPr/>
        </p:nvSpPr>
        <p:spPr>
          <a:xfrm>
            <a:off x="3462728" y="496500"/>
            <a:ext cx="22185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smtClean="0"/>
              <a:t>Kriellaars</a:t>
            </a:r>
            <a:r>
              <a:rPr lang="en-US" sz="2400" dirty="0" smtClean="0"/>
              <a:t>, 2015</a:t>
            </a:r>
            <a:endParaRPr lang="en-US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349770" y="2410121"/>
            <a:ext cx="17301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Funk, 2016</a:t>
            </a:r>
            <a:endParaRPr lang="en-US" sz="2400" dirty="0"/>
          </a:p>
        </p:txBody>
      </p:sp>
      <p:sp>
        <p:nvSpPr>
          <p:cNvPr id="8" name="TextBox 7"/>
          <p:cNvSpPr txBox="1"/>
          <p:nvPr/>
        </p:nvSpPr>
        <p:spPr>
          <a:xfrm>
            <a:off x="6778052" y="5527277"/>
            <a:ext cx="19936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Kiez</a:t>
            </a:r>
            <a:r>
              <a:rPr lang="en-US" sz="2400" dirty="0" smtClean="0"/>
              <a:t>, 2015</a:t>
            </a:r>
            <a:endParaRPr lang="en-US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9099030" y="3099360"/>
            <a:ext cx="27731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smtClean="0"/>
              <a:t>Maglio and </a:t>
            </a:r>
            <a:r>
              <a:rPr lang="en-US" sz="2400" dirty="0" err="1" smtClean="0"/>
              <a:t>Mckinstry</a:t>
            </a:r>
            <a:r>
              <a:rPr lang="en-US" sz="2400" dirty="0" smtClean="0"/>
              <a:t>, 2008</a:t>
            </a:r>
            <a:endParaRPr lang="en-US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8771744" y="4810779"/>
            <a:ext cx="29205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Kinnenun</a:t>
            </a:r>
            <a:r>
              <a:rPr lang="en-US" sz="2400" dirty="0" smtClean="0"/>
              <a:t> et al., 2013</a:t>
            </a:r>
            <a:endParaRPr lang="en-US" sz="2400" dirty="0"/>
          </a:p>
        </p:txBody>
      </p:sp>
      <p:cxnSp>
        <p:nvCxnSpPr>
          <p:cNvPr id="12" name="Straight Arrow Connector 11"/>
          <p:cNvCxnSpPr>
            <a:stCxn id="2" idx="0"/>
          </p:cNvCxnSpPr>
          <p:nvPr/>
        </p:nvCxnSpPr>
        <p:spPr>
          <a:xfrm flipH="1" flipV="1">
            <a:off x="4287187" y="958165"/>
            <a:ext cx="108679" cy="987525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flipH="1" flipV="1">
            <a:off x="2751945" y="958166"/>
            <a:ext cx="355391" cy="987524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 flipH="1">
            <a:off x="1875645" y="2725180"/>
            <a:ext cx="710158" cy="208035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/>
          <p:cNvCxnSpPr/>
          <p:nvPr/>
        </p:nvCxnSpPr>
        <p:spPr>
          <a:xfrm flipH="1" flipV="1">
            <a:off x="1753849" y="1897688"/>
            <a:ext cx="831954" cy="365827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V="1">
            <a:off x="7834234" y="3342807"/>
            <a:ext cx="1264796" cy="172052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>
            <a:off x="7834234" y="4318486"/>
            <a:ext cx="937510" cy="541840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Arrow Connector 30"/>
          <p:cNvCxnSpPr/>
          <p:nvPr/>
        </p:nvCxnSpPr>
        <p:spPr>
          <a:xfrm>
            <a:off x="6767434" y="4444890"/>
            <a:ext cx="737017" cy="1082387"/>
          </a:xfrm>
          <a:prstGeom prst="straightConnector1">
            <a:avLst/>
          </a:prstGeom>
          <a:ln w="38100">
            <a:solidFill>
              <a:srgbClr val="00206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Oval 33"/>
          <p:cNvSpPr/>
          <p:nvPr/>
        </p:nvSpPr>
        <p:spPr>
          <a:xfrm>
            <a:off x="1060241" y="371607"/>
            <a:ext cx="1968084" cy="69231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532276" y="5411951"/>
            <a:ext cx="1968084" cy="692318"/>
          </a:xfrm>
          <a:prstGeom prst="ellipse">
            <a:avLst/>
          </a:prstGeom>
          <a:noFill/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0007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The impact of circus arts instruction on physical literacy of children in grade 4 and 5 (</a:t>
            </a:r>
            <a:r>
              <a:rPr lang="en-US" dirty="0" err="1" smtClean="0"/>
              <a:t>Kiez</a:t>
            </a:r>
            <a:r>
              <a:rPr lang="en-US" dirty="0" smtClean="0"/>
              <a:t>, 2015)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 smtClean="0"/>
              <a:t>Does circus instruction in schools provide benefits to children in comparison to matched school children and age matched normative data (</a:t>
            </a:r>
            <a:r>
              <a:rPr lang="en-US" sz="3200" dirty="0" err="1" smtClean="0"/>
              <a:t>Kriellaars</a:t>
            </a:r>
            <a:r>
              <a:rPr lang="en-US" sz="3200" dirty="0" smtClean="0"/>
              <a:t>, 2015)</a:t>
            </a:r>
          </a:p>
          <a:p>
            <a:endParaRPr lang="en-US" sz="3200" dirty="0" smtClean="0"/>
          </a:p>
          <a:p>
            <a:endParaRPr lang="en-US" sz="3200" dirty="0"/>
          </a:p>
          <a:p>
            <a:r>
              <a:rPr lang="en-US" sz="3200" dirty="0" smtClean="0"/>
              <a:t>Grade 4 and 5 (8/9yoa)</a:t>
            </a:r>
          </a:p>
          <a:p>
            <a:r>
              <a:rPr lang="en-US" sz="3200" dirty="0" smtClean="0"/>
              <a:t>6 schools </a:t>
            </a:r>
            <a:r>
              <a:rPr lang="mr-IN" sz="3200" dirty="0" smtClean="0"/>
              <a:t>–</a:t>
            </a:r>
            <a:r>
              <a:rPr lang="en-US" sz="3200" dirty="0" smtClean="0"/>
              <a:t> 3 circus, 3 control</a:t>
            </a:r>
          </a:p>
          <a:p>
            <a:r>
              <a:rPr lang="en-US" sz="3200" dirty="0" smtClean="0"/>
              <a:t>Two measurement </a:t>
            </a:r>
            <a:r>
              <a:rPr lang="mr-IN" sz="3200" dirty="0" smtClean="0"/>
              <a:t>–</a:t>
            </a:r>
            <a:r>
              <a:rPr lang="en-US" sz="3200" dirty="0" smtClean="0"/>
              <a:t> Jan/Feb 2014, May/June 2014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151401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Instruments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0797" y="4659087"/>
            <a:ext cx="9587353" cy="1415142"/>
          </a:xfrm>
        </p:spPr>
        <p:txBody>
          <a:bodyPr numCol="2">
            <a:normAutofit fontScale="92500" lnSpcReduction="10000"/>
          </a:bodyPr>
          <a:lstStyle/>
          <a:p>
            <a:r>
              <a:rPr lang="en-US" dirty="0" smtClean="0"/>
              <a:t>PLAY Fun</a:t>
            </a:r>
          </a:p>
          <a:p>
            <a:r>
              <a:rPr lang="en-US" dirty="0" smtClean="0"/>
              <a:t>PLAY Inventory</a:t>
            </a:r>
          </a:p>
          <a:p>
            <a:r>
              <a:rPr lang="en-US" dirty="0" smtClean="0"/>
              <a:t>PLAY Self</a:t>
            </a:r>
          </a:p>
          <a:p>
            <a:r>
              <a:rPr lang="en-US" dirty="0" smtClean="0"/>
              <a:t>PLAY Parent</a:t>
            </a:r>
          </a:p>
          <a:p>
            <a:r>
              <a:rPr lang="en-US" dirty="0" smtClean="0"/>
              <a:t>PLAY Coach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0797" y="1482271"/>
            <a:ext cx="9587353" cy="2893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604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6200000">
            <a:off x="-2844348" y="2808115"/>
            <a:ext cx="7151914" cy="941161"/>
          </a:xfrm>
        </p:spPr>
        <p:txBody>
          <a:bodyPr/>
          <a:lstStyle/>
          <a:p>
            <a:r>
              <a:rPr lang="en-US" dirty="0" smtClean="0"/>
              <a:t>2014 My Personal </a:t>
            </a:r>
            <a:r>
              <a:rPr lang="en-US" smtClean="0"/>
              <a:t>Best Data</a:t>
            </a:r>
            <a:endParaRPr lang="en-US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45" t="3103" r="16932" b="2983"/>
          <a:stretch/>
        </p:blipFill>
        <p:spPr>
          <a:xfrm>
            <a:off x="2646218" y="1153886"/>
            <a:ext cx="6941127" cy="555106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667" t="3103" r="16805" b="2184"/>
          <a:stretch/>
        </p:blipFill>
        <p:spPr>
          <a:xfrm>
            <a:off x="2032000" y="212725"/>
            <a:ext cx="8111067" cy="649222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54" r="21364"/>
          <a:stretch/>
        </p:blipFill>
        <p:spPr>
          <a:xfrm>
            <a:off x="2383971" y="0"/>
            <a:ext cx="7203374" cy="68546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61" r="16805"/>
          <a:stretch/>
        </p:blipFill>
        <p:spPr>
          <a:xfrm>
            <a:off x="1665514" y="0"/>
            <a:ext cx="8477553" cy="685465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61" r="16805"/>
          <a:stretch/>
        </p:blipFill>
        <p:spPr>
          <a:xfrm>
            <a:off x="1665514" y="0"/>
            <a:ext cx="8477553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984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/>
          </p:cNvSpPr>
          <p:nvPr/>
        </p:nvSpPr>
        <p:spPr>
          <a:xfrm rot="16200000">
            <a:off x="-2736772" y="2539176"/>
            <a:ext cx="7151914" cy="941161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smtClean="0"/>
              <a:t>2015 </a:t>
            </a:r>
            <a:r>
              <a:rPr lang="en-US" dirty="0" err="1" smtClean="0"/>
              <a:t>Kiez</a:t>
            </a:r>
            <a:r>
              <a:rPr lang="en-US" dirty="0" smtClean="0"/>
              <a:t> Circus Data</a:t>
            </a:r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99" r="17353"/>
          <a:stretch/>
        </p:blipFill>
        <p:spPr>
          <a:xfrm>
            <a:off x="2438400" y="0"/>
            <a:ext cx="7637929" cy="685465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117" r="16029"/>
          <a:stretch/>
        </p:blipFill>
        <p:spPr>
          <a:xfrm>
            <a:off x="2438400" y="3347"/>
            <a:ext cx="8516470" cy="685465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999" r="17353"/>
          <a:stretch/>
        </p:blipFill>
        <p:spPr>
          <a:xfrm>
            <a:off x="2438400" y="0"/>
            <a:ext cx="7637929" cy="685465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11" r="17353"/>
          <a:stretch/>
        </p:blipFill>
        <p:spPr>
          <a:xfrm>
            <a:off x="2122714" y="0"/>
            <a:ext cx="7953615" cy="685465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8" r="19911"/>
          <a:stretch/>
        </p:blipFill>
        <p:spPr>
          <a:xfrm>
            <a:off x="1698171" y="0"/>
            <a:ext cx="8066316" cy="68546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82016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0343" y="228600"/>
            <a:ext cx="10058400" cy="6215448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0100" y="-79976"/>
            <a:ext cx="10678886" cy="683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76097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Instruments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24921" y="569225"/>
            <a:ext cx="4309347" cy="3055125"/>
          </a:xfrm>
        </p:spPr>
        <p:txBody>
          <a:bodyPr numCol="2">
            <a:normAutofit/>
          </a:bodyPr>
          <a:lstStyle/>
          <a:p>
            <a:r>
              <a:rPr lang="en-US" dirty="0" smtClean="0"/>
              <a:t>PLAY Fun</a:t>
            </a:r>
          </a:p>
          <a:p>
            <a:r>
              <a:rPr lang="en-US" dirty="0" smtClean="0"/>
              <a:t>PLAY Inventory</a:t>
            </a:r>
          </a:p>
          <a:p>
            <a:r>
              <a:rPr lang="en-US" dirty="0" smtClean="0"/>
              <a:t>PLAY Self</a:t>
            </a:r>
          </a:p>
          <a:p>
            <a:r>
              <a:rPr lang="en-US" dirty="0" smtClean="0"/>
              <a:t>PLAY Parent</a:t>
            </a:r>
          </a:p>
          <a:p>
            <a:r>
              <a:rPr lang="en-US" dirty="0" smtClean="0"/>
              <a:t>PLAY Coach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8411" y="1266140"/>
            <a:ext cx="6986721" cy="2108827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65338" y="3930499"/>
            <a:ext cx="4912866" cy="255469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9409" y="3557688"/>
            <a:ext cx="3246909" cy="3300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4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2867</TotalTime>
  <Words>295</Words>
  <Application>Microsoft Macintosh PowerPoint</Application>
  <PresentationFormat>Widescreen</PresentationFormat>
  <Paragraphs>57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Calibri</vt:lpstr>
      <vt:lpstr>Calibri Light</vt:lpstr>
      <vt:lpstr>Mangal</vt:lpstr>
      <vt:lpstr>Arial</vt:lpstr>
      <vt:lpstr>Office Theme</vt:lpstr>
      <vt:lpstr>Circus Arts instruction in Schools</vt:lpstr>
      <vt:lpstr>History and development of youth circus</vt:lpstr>
      <vt:lpstr>PowerPoint Presentation</vt:lpstr>
      <vt:lpstr>PowerPoint Presentation</vt:lpstr>
      <vt:lpstr>The impact of circus arts instruction on physical literacy of children in grade 4 and 5 (Kiez, 2015)</vt:lpstr>
      <vt:lpstr>Instruments </vt:lpstr>
      <vt:lpstr>2014 My Personal Best Data</vt:lpstr>
      <vt:lpstr>PowerPoint Presentation</vt:lpstr>
      <vt:lpstr>PowerPoint Presentation</vt:lpstr>
      <vt:lpstr>Instruments </vt:lpstr>
    </vt:vector>
  </TitlesOfParts>
  <Company/>
  <LinksUpToDate>false</LinksUpToDate>
  <SharedDoc>false</SharedDoc>
  <HyperlinksChanged>false</HyperlinksChanged>
  <AppVersion>15.0032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Circus Arts instruction in Schools</dc:title>
  <dc:creator>Kate Piper (1402312)</dc:creator>
  <cp:lastModifiedBy>Kate Piper (1402312)</cp:lastModifiedBy>
  <cp:revision>19</cp:revision>
  <dcterms:created xsi:type="dcterms:W3CDTF">2017-11-21T10:19:24Z</dcterms:created>
  <dcterms:modified xsi:type="dcterms:W3CDTF">2017-11-23T13:42:42Z</dcterms:modified>
</cp:coreProperties>
</file>