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86" r:id="rId4"/>
    <p:sldId id="287" r:id="rId5"/>
    <p:sldId id="288" r:id="rId6"/>
    <p:sldId id="289" r:id="rId7"/>
    <p:sldId id="273" r:id="rId8"/>
    <p:sldId id="282" r:id="rId9"/>
    <p:sldId id="275" r:id="rId10"/>
    <p:sldId id="276" r:id="rId11"/>
    <p:sldId id="283" r:id="rId12"/>
    <p:sldId id="277" r:id="rId13"/>
    <p:sldId id="285" r:id="rId14"/>
    <p:sldId id="290" r:id="rId15"/>
  </p:sldIdLst>
  <p:sldSz cx="9144000" cy="6858000" type="screen4x3"/>
  <p:notesSz cx="6724650" cy="97742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9" autoAdjust="0"/>
  </p:normalViewPr>
  <p:slideViewPr>
    <p:cSldViewPr>
      <p:cViewPr varScale="1">
        <p:scale>
          <a:sx n="68" d="100"/>
          <a:sy n="68" d="100"/>
        </p:scale>
        <p:origin x="5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09079" y="1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85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09079" y="928385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AAA79694-61C9-4140-B18F-E05A2DE5FAB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98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09079" y="1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67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67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2465" y="4643523"/>
            <a:ext cx="5379720" cy="4397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7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85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67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09079" y="9283850"/>
            <a:ext cx="2914015" cy="488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280" tIns="45141" rIns="90280" bIns="45141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95D1F1CA-11C1-4EED-B334-BE84EEFC9CB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916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10E3C-3556-48FD-A5D8-3C23DEC704CC}" type="slidenum">
              <a:rPr lang="en-US"/>
              <a:pPr/>
              <a:t>1</a:t>
            </a:fld>
            <a:endParaRPr lang="en-US"/>
          </a:p>
        </p:txBody>
      </p:sp>
      <p:sp>
        <p:nvSpPr>
          <p:cNvPr id="168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170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6F4205-54CE-44C8-8471-EB502A35862D}" type="slidenum">
              <a:rPr lang="en-US"/>
              <a:pPr/>
              <a:t>2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10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C8A0BA-5C7C-4AE5-8179-C149612A726C}" type="slidenum">
              <a:rPr lang="en-US"/>
              <a:pPr/>
              <a:t>7</a:t>
            </a:fld>
            <a:endParaRPr lang="en-US"/>
          </a:p>
        </p:txBody>
      </p:sp>
      <p:sp>
        <p:nvSpPr>
          <p:cNvPr id="186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1436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BEED67-B3C7-40A6-B2AD-CB0015AB1967}" type="slidenum">
              <a:rPr lang="en-US"/>
              <a:pPr/>
              <a:t>9</a:t>
            </a:fld>
            <a:endParaRPr lang="en-US"/>
          </a:p>
        </p:txBody>
      </p:sp>
      <p:sp>
        <p:nvSpPr>
          <p:cNvPr id="194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477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D8F4F1-FD8B-45BC-9B14-3B5A22FE3E39}" type="slidenum">
              <a:rPr lang="en-US"/>
              <a:pPr/>
              <a:t>10</a:t>
            </a:fld>
            <a:endParaRPr lang="en-US"/>
          </a:p>
        </p:txBody>
      </p:sp>
      <p:sp>
        <p:nvSpPr>
          <p:cNvPr id="196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6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38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81F8E2-7F85-4C28-B543-9D5694620ED2}" type="slidenum">
              <a:rPr lang="en-US"/>
              <a:pPr/>
              <a:t>12</a:t>
            </a:fld>
            <a:endParaRPr lang="en-US"/>
          </a:p>
        </p:txBody>
      </p:sp>
      <p:sp>
        <p:nvSpPr>
          <p:cNvPr id="198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9702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48E970E-A294-4FD8-A6B0-AAACFF91F6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A49ED-F34A-42BD-829F-075509AA65D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8C7666-5A49-43AD-A42B-07F874E0FE2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7F6DD8-0211-4554-A41B-FED36BC79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A986E3-7B63-404B-BFBB-C2CE88C0ABB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6C97D7-ED13-40FD-8746-3C7D55E1D10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36972-4BD1-4345-81F7-794644A6D9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6635F-089B-409F-BFDF-E449F41955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BD8B5D-33D0-4B63-8406-33602BAF422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F7D00D-C0E8-4AB6-8EDF-D51735A7CD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6AD16-98E3-48B4-B038-66670F8DC0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BC72546-3D16-4E9F-B6A3-1A4150E9774E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C-2v99paQ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TbHwnxCGa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>
                <a:cs typeface="Times New Roman" pitchFamily="18" charset="0"/>
              </a:rPr>
              <a:t>Customer  </a:t>
            </a:r>
            <a:r>
              <a:rPr lang="en-GB" b="1" dirty="0">
                <a:cs typeface="Times New Roman" pitchFamily="18" charset="0"/>
              </a:rPr>
              <a:t>Relationships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sz="2800" dirty="0">
                <a:cs typeface="Times New Roman" pitchFamily="18" charset="0"/>
              </a:rPr>
              <a:t>Implementing the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Grand Plan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/>
              <a:t>Where are we now?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/>
              <a:t>Where do we want to be?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b="1" i="1"/>
              <a:t>How might we get there?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/>
              <a:t>Which way is best?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/>
              <a:t>How can we ensure arrival?</a:t>
            </a:r>
          </a:p>
          <a:p>
            <a:pPr marL="990600" lvl="1" indent="-533400"/>
            <a:endParaRPr lang="en-GB" sz="2400"/>
          </a:p>
          <a:p>
            <a:pPr marL="990600" lvl="1" indent="-533400"/>
            <a:r>
              <a:rPr lang="en-GB" sz="2400"/>
              <a:t>We are now looking at how might we get there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Reichheld’s</a:t>
            </a:r>
            <a:r>
              <a:rPr lang="en-GB" dirty="0"/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Strategy, structure and systems</a:t>
            </a:r>
            <a:endParaRPr lang="en-US" sz="4000"/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857364"/>
            <a:ext cx="8312178" cy="4114800"/>
          </a:xfrm>
        </p:spPr>
        <p:txBody>
          <a:bodyPr/>
          <a:lstStyle/>
          <a:p>
            <a:pPr>
              <a:buNone/>
            </a:pPr>
            <a:endParaRPr lang="en-GB" sz="800" dirty="0"/>
          </a:p>
          <a:p>
            <a:pPr lvl="1"/>
            <a:r>
              <a:rPr lang="en-GB" dirty="0"/>
              <a:t>Relationships can not simply be initiated by the company – the </a:t>
            </a:r>
            <a:r>
              <a:rPr lang="en-GB" b="1" dirty="0"/>
              <a:t>customer has choice</a:t>
            </a:r>
          </a:p>
          <a:p>
            <a:pPr lvl="1">
              <a:buNone/>
            </a:pPr>
            <a:endParaRPr lang="en-GB" sz="800" b="1" dirty="0"/>
          </a:p>
          <a:p>
            <a:pPr lvl="1"/>
            <a:r>
              <a:rPr lang="en-GB" b="1" dirty="0"/>
              <a:t>Relationships must be maintained </a:t>
            </a:r>
            <a:r>
              <a:rPr lang="en-GB" dirty="0"/>
              <a:t>– this involves commitment, effort and resources</a:t>
            </a:r>
          </a:p>
          <a:p>
            <a:pPr lvl="1">
              <a:buNone/>
            </a:pPr>
            <a:endParaRPr lang="en-GB" sz="800" dirty="0"/>
          </a:p>
          <a:p>
            <a:pPr lvl="1"/>
            <a:r>
              <a:rPr lang="en-GB" b="1" dirty="0"/>
              <a:t>Sometimes relationships end </a:t>
            </a:r>
            <a:r>
              <a:rPr lang="en-GB" dirty="0"/>
              <a:t>– exit strategies may also need to be considered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Exit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14530"/>
            <a:ext cx="8240740" cy="4114800"/>
          </a:xfrm>
        </p:spPr>
        <p:txBody>
          <a:bodyPr/>
          <a:lstStyle/>
          <a:p>
            <a:r>
              <a:rPr lang="en-GB" sz="2000" dirty="0"/>
              <a:t>Entrepreneur James </a:t>
            </a:r>
            <a:r>
              <a:rPr lang="en-GB" sz="2000" b="1" dirty="0"/>
              <a:t>Dyson</a:t>
            </a:r>
            <a:r>
              <a:rPr lang="en-GB" sz="2000" dirty="0"/>
              <a:t> was involved in a fresh row over exporting jobs after announcing he planned to switch production of washing machines from his base at </a:t>
            </a:r>
            <a:r>
              <a:rPr lang="en-GB" sz="2000" b="1" dirty="0" err="1"/>
              <a:t>Malmesbury</a:t>
            </a:r>
            <a:r>
              <a:rPr lang="en-GB" sz="2000" b="1" dirty="0"/>
              <a:t>, Wiltshire to Malaysia with the loss of 65 jobs. </a:t>
            </a:r>
            <a:endParaRPr lang="en-GB" sz="2000" dirty="0"/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The decision meant the end of manufacturing for Dyson in Britain after his previous decision to move vacuum cleaner production to Malaysia, where production costs are </a:t>
            </a:r>
            <a:r>
              <a:rPr lang="en-GB" sz="2000" b="1" dirty="0"/>
              <a:t>30% lower</a:t>
            </a:r>
            <a:r>
              <a:rPr lang="en-GB" sz="2000" dirty="0"/>
              <a:t>. </a:t>
            </a:r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The transfer resulted in the </a:t>
            </a:r>
            <a:r>
              <a:rPr lang="en-GB" sz="2000" b="1" dirty="0"/>
              <a:t>loss of 800 jobs</a:t>
            </a:r>
            <a:r>
              <a:rPr lang="en-GB" sz="2000" dirty="0"/>
              <a:t>.</a:t>
            </a:r>
            <a:r>
              <a:rPr lang="en-US" sz="2000" dirty="0"/>
              <a:t> </a:t>
            </a:r>
            <a:endParaRPr lang="en-GB" sz="2000" i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Style, skills, staff &amp; shared values</a:t>
            </a:r>
            <a:endParaRPr lang="en-US" sz="4000"/>
          </a:p>
        </p:txBody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pPr lvl="1"/>
            <a:r>
              <a:rPr lang="en-GB" b="1" dirty="0"/>
              <a:t>Internal communication </a:t>
            </a:r>
            <a:r>
              <a:rPr lang="en-GB" dirty="0"/>
              <a:t>is vital</a:t>
            </a:r>
          </a:p>
          <a:p>
            <a:pPr lvl="1"/>
            <a:r>
              <a:rPr lang="en-GB" b="1" dirty="0"/>
              <a:t>Attention to service quality </a:t>
            </a:r>
            <a:r>
              <a:rPr lang="en-GB" dirty="0"/>
              <a:t>is vital</a:t>
            </a:r>
          </a:p>
          <a:p>
            <a:pPr lvl="1"/>
            <a:r>
              <a:rPr lang="en-GB" dirty="0"/>
              <a:t>Sometimes </a:t>
            </a:r>
            <a:r>
              <a:rPr lang="en-GB" b="1" dirty="0"/>
              <a:t>service quality fails</a:t>
            </a:r>
            <a:endParaRPr lang="en-US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failure</a:t>
            </a:r>
            <a:endParaRPr lang="en-US" dirty="0"/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1916113"/>
            <a:ext cx="8240740" cy="46513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dirty="0"/>
              <a:t>Only a low proportion of dissatisfied consumers bother to complain</a:t>
            </a:r>
            <a:r>
              <a:rPr lang="en-GB" sz="2000" dirty="0"/>
              <a:t>. For every complaint an organisation receives, there are 19 other dissatisfied consumers who did not take the time to complain.</a:t>
            </a:r>
          </a:p>
          <a:p>
            <a:pPr>
              <a:lnSpc>
                <a:spcPct val="80000"/>
              </a:lnSpc>
              <a:buNone/>
            </a:pPr>
            <a:endParaRPr lang="en-US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They don't feel it's </a:t>
            </a:r>
            <a:r>
              <a:rPr lang="en-GB" sz="2000" b="1" dirty="0"/>
              <a:t>worth the time or the effort.</a:t>
            </a:r>
          </a:p>
          <a:p>
            <a:pPr>
              <a:lnSpc>
                <a:spcPct val="80000"/>
              </a:lnSpc>
              <a:buNone/>
            </a:pP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They don't feel anyone would be </a:t>
            </a:r>
            <a:r>
              <a:rPr lang="en-GB" sz="2000" b="1" dirty="0"/>
              <a:t>concerned</a:t>
            </a:r>
            <a:r>
              <a:rPr lang="en-GB" sz="2000" dirty="0"/>
              <a:t> about their problems, or in acting on them.</a:t>
            </a:r>
          </a:p>
          <a:p>
            <a:pPr>
              <a:lnSpc>
                <a:spcPct val="80000"/>
              </a:lnSpc>
              <a:buNone/>
            </a:pP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In order to make a complaint, they did </a:t>
            </a:r>
            <a:r>
              <a:rPr lang="en-GB" sz="2000" b="1" dirty="0"/>
              <a:t>not</a:t>
            </a:r>
            <a:r>
              <a:rPr lang="en-GB" sz="2000" dirty="0"/>
              <a:t> know where to go, or what to do.</a:t>
            </a:r>
          </a:p>
          <a:p>
            <a:pPr>
              <a:lnSpc>
                <a:spcPct val="80000"/>
              </a:lnSpc>
              <a:buNone/>
            </a:pPr>
            <a:endParaRPr lang="en-US" sz="2000" dirty="0"/>
          </a:p>
          <a:p>
            <a:pPr>
              <a:lnSpc>
                <a:spcPct val="80000"/>
              </a:lnSpc>
            </a:pPr>
            <a:r>
              <a:rPr lang="en-GB" sz="2000" b="1" dirty="0"/>
              <a:t>A consumer must have 12 positive experiences to overcome 1 negative one.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786" y="2017713"/>
            <a:ext cx="8169302" cy="4114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dirty="0"/>
              <a:t>An average consumer who has a complaint </a:t>
            </a:r>
            <a:r>
              <a:rPr lang="en-GB" sz="2000" b="1" dirty="0"/>
              <a:t>tells 9 or 10 individuals about it</a:t>
            </a:r>
            <a:r>
              <a:rPr lang="en-GB" sz="2000" dirty="0"/>
              <a:t>; however, those </a:t>
            </a:r>
            <a:r>
              <a:rPr lang="en-GB" sz="2000" b="1" dirty="0"/>
              <a:t>whose complaints are resolved satisfactorily tell only 5 other people.</a:t>
            </a:r>
          </a:p>
          <a:p>
            <a:pPr>
              <a:lnSpc>
                <a:spcPct val="80000"/>
              </a:lnSpc>
              <a:buNone/>
            </a:pP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Most organisations spend </a:t>
            </a:r>
            <a:r>
              <a:rPr lang="en-GB" sz="2000" b="1" dirty="0"/>
              <a:t>95% of service time redressing problems and only 5% trying to figure out what went wrong to make people angry in the first place.</a:t>
            </a:r>
          </a:p>
          <a:p>
            <a:pPr>
              <a:lnSpc>
                <a:spcPct val="80000"/>
              </a:lnSpc>
              <a:buNone/>
            </a:pPr>
            <a:endParaRPr lang="en-GB" sz="2000" dirty="0"/>
          </a:p>
          <a:p>
            <a:pPr>
              <a:lnSpc>
                <a:spcPct val="80000"/>
              </a:lnSpc>
            </a:pPr>
            <a:r>
              <a:rPr lang="en-GB" sz="2000" dirty="0"/>
              <a:t>For those organisations that do try to do something about their consumers’ anger, </a:t>
            </a:r>
            <a:r>
              <a:rPr lang="en-GB" sz="2000" b="1" dirty="0"/>
              <a:t>more than half of all efforts to respond to complaints actually reinforce negative reactions, making the consumer even more dissatisfied.</a:t>
            </a:r>
            <a:endParaRPr lang="en-US" sz="2000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importance of skills</a:t>
            </a:r>
            <a:endParaRPr lang="en-US"/>
          </a:p>
        </p:txBody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r>
              <a:rPr lang="en-GB" dirty="0"/>
              <a:t>Service failure may be </a:t>
            </a:r>
            <a:r>
              <a:rPr lang="en-GB" b="1" dirty="0"/>
              <a:t>minimised by effective recruitment and training of the organisation’s human resources</a:t>
            </a:r>
          </a:p>
          <a:p>
            <a:pPr>
              <a:buNone/>
            </a:pPr>
            <a:endParaRPr lang="en-GB" sz="2000" dirty="0"/>
          </a:p>
          <a:p>
            <a:r>
              <a:rPr lang="en-GB" b="1" dirty="0"/>
              <a:t>Everyone</a:t>
            </a:r>
            <a:r>
              <a:rPr lang="en-GB" dirty="0"/>
              <a:t> markets – </a:t>
            </a:r>
            <a:r>
              <a:rPr lang="en-GB" b="1" dirty="0"/>
              <a:t>not</a:t>
            </a:r>
            <a:r>
              <a:rPr lang="en-GB" dirty="0"/>
              <a:t> just the marketing department</a:t>
            </a:r>
          </a:p>
          <a:p>
            <a:r>
              <a:rPr lang="en-GB" dirty="0">
                <a:hlinkClick r:id="rId3"/>
              </a:rPr>
              <a:t>https://www.youtube.com/watch?v=2C-2v99paQM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https://www.youtube.com/watch?v=bTbHwnxCGaI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974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2C9F9-A36D-4776-A785-DE65D9F19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DD520-EFCA-4443-A264-3DB9862B1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Apple, BWM, Amazon- What does CRM mean to these organisations- How do they achieve it?</a:t>
            </a:r>
          </a:p>
          <a:p>
            <a:r>
              <a:rPr lang="en-GB" dirty="0"/>
              <a:t>British Airways- How did this organisation review it’s CRM- Why- How did </a:t>
            </a:r>
            <a:r>
              <a:rPr lang="en-GB"/>
              <a:t>it improve?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598750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1198</TotalTime>
  <Words>674</Words>
  <Application>Microsoft Office PowerPoint</Application>
  <PresentationFormat>On-screen Show (4:3)</PresentationFormat>
  <Paragraphs>79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Tahoma</vt:lpstr>
      <vt:lpstr>Times New Roman</vt:lpstr>
      <vt:lpstr>Wingdings</vt:lpstr>
      <vt:lpstr>Blends</vt:lpstr>
      <vt:lpstr>Customer  Relationships</vt:lpstr>
      <vt:lpstr>The Grand Plan</vt:lpstr>
      <vt:lpstr>The Loyalty Ladder</vt:lpstr>
      <vt:lpstr>The Loyalty Ladder</vt:lpstr>
      <vt:lpstr>Reichheld’s Research</vt:lpstr>
      <vt:lpstr>Humby’s Scoring Points</vt:lpstr>
      <vt:lpstr>Strategy, structure and systems</vt:lpstr>
      <vt:lpstr>Exit strategies</vt:lpstr>
      <vt:lpstr>Style, skills, staff &amp; shared values</vt:lpstr>
      <vt:lpstr>Service failure</vt:lpstr>
      <vt:lpstr>Service failure</vt:lpstr>
      <vt:lpstr>The importance of skills</vt:lpstr>
      <vt:lpstr>PowerPoint Presentation</vt:lpstr>
      <vt:lpstr>Case Studies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45</cp:revision>
  <cp:lastPrinted>2019-05-14T11:31:12Z</cp:lastPrinted>
  <dcterms:created xsi:type="dcterms:W3CDTF">2001-08-15T11:05:44Z</dcterms:created>
  <dcterms:modified xsi:type="dcterms:W3CDTF">2020-01-22T14:27:34Z</dcterms:modified>
</cp:coreProperties>
</file>