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handoutMasterIdLst>
    <p:handoutMasterId r:id="rId20"/>
  </p:handoutMasterIdLst>
  <p:sldIdLst>
    <p:sldId id="256" r:id="rId2"/>
    <p:sldId id="257" r:id="rId3"/>
    <p:sldId id="262" r:id="rId4"/>
    <p:sldId id="274" r:id="rId5"/>
    <p:sldId id="265" r:id="rId6"/>
    <p:sldId id="261" r:id="rId7"/>
    <p:sldId id="275" r:id="rId8"/>
    <p:sldId id="258" r:id="rId9"/>
    <p:sldId id="259" r:id="rId10"/>
    <p:sldId id="260" r:id="rId11"/>
    <p:sldId id="276" r:id="rId12"/>
    <p:sldId id="266" r:id="rId13"/>
    <p:sldId id="270" r:id="rId14"/>
    <p:sldId id="268" r:id="rId15"/>
    <p:sldId id="271" r:id="rId16"/>
    <p:sldId id="269" r:id="rId17"/>
    <p:sldId id="273" r:id="rId18"/>
    <p:sldId id="272" r:id="rId19"/>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521415D9-36F7-43E2-AB2F-B90AF26B5E84}">
      <p14:sectionLst xmlns:p14="http://schemas.microsoft.com/office/powerpoint/2010/main">
        <p14:section name="Default Section" id="{CAA57031-D9B6-4FFF-B615-A6D91AF559B7}">
          <p14:sldIdLst>
            <p14:sldId id="256"/>
            <p14:sldId id="257"/>
            <p14:sldId id="262"/>
            <p14:sldId id="274"/>
            <p14:sldId id="265"/>
            <p14:sldId id="261"/>
            <p14:sldId id="275"/>
            <p14:sldId id="258"/>
            <p14:sldId id="259"/>
            <p14:sldId id="260"/>
            <p14:sldId id="276"/>
            <p14:sldId id="266"/>
            <p14:sldId id="270"/>
            <p14:sldId id="268"/>
            <p14:sldId id="271"/>
            <p14:sldId id="269"/>
            <p14:sldId id="273"/>
            <p14:sldId id="272"/>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A000B"/>
    <a:srgbClr val="3E000C"/>
    <a:srgbClr val="A50021"/>
    <a:srgbClr val="6699FF"/>
    <a:srgbClr val="009ED6"/>
    <a:srgbClr val="114B4A"/>
    <a:srgbClr val="0C3332"/>
    <a:srgbClr val="640000"/>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699" autoAdjust="0"/>
    <p:restoredTop sz="94660"/>
  </p:normalViewPr>
  <p:slideViewPr>
    <p:cSldViewPr>
      <p:cViewPr varScale="1">
        <p:scale>
          <a:sx n="87" d="100"/>
          <a:sy n="87" d="100"/>
        </p:scale>
        <p:origin x="966" y="90"/>
      </p:cViewPr>
      <p:guideLst>
        <p:guide orient="horz" pos="2160"/>
        <p:guide pos="2880"/>
      </p:guideLst>
    </p:cSldViewPr>
  </p:slideViewPr>
  <p:notesTextViewPr>
    <p:cViewPr>
      <p:scale>
        <a:sx n="100" d="100"/>
        <a:sy n="100" d="100"/>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9330" name="Rectangle 2"/>
          <p:cNvSpPr>
            <a:spLocks noGrp="1" noChangeArrowheads="1"/>
          </p:cNvSpPr>
          <p:nvPr>
            <p:ph type="hdr" sz="quarter"/>
          </p:nvPr>
        </p:nvSpPr>
        <p:spPr bwMode="auto">
          <a:xfrm>
            <a:off x="0" y="0"/>
            <a:ext cx="2971800" cy="457200"/>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a:defRPr sz="1200"/>
            </a:lvl1pPr>
          </a:lstStyle>
          <a:p>
            <a:pPr>
              <a:defRPr/>
            </a:pPr>
            <a:endParaRPr lang="en-GB"/>
          </a:p>
        </p:txBody>
      </p:sp>
      <p:sp>
        <p:nvSpPr>
          <p:cNvPr id="99331" name="Rectangle 3"/>
          <p:cNvSpPr>
            <a:spLocks noGrp="1" noChangeArrowheads="1"/>
          </p:cNvSpPr>
          <p:nvPr>
            <p:ph type="dt" sz="quarter" idx="1"/>
          </p:nvPr>
        </p:nvSpPr>
        <p:spPr bwMode="auto">
          <a:xfrm>
            <a:off x="3884613" y="0"/>
            <a:ext cx="2971800" cy="457200"/>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algn="r">
              <a:defRPr sz="1200"/>
            </a:lvl1pPr>
          </a:lstStyle>
          <a:p>
            <a:pPr>
              <a:defRPr/>
            </a:pPr>
            <a:endParaRPr lang="en-GB"/>
          </a:p>
        </p:txBody>
      </p:sp>
      <p:sp>
        <p:nvSpPr>
          <p:cNvPr id="99332" name="Rectangle 4"/>
          <p:cNvSpPr>
            <a:spLocks noGrp="1" noChangeArrowheads="1"/>
          </p:cNvSpPr>
          <p:nvPr>
            <p:ph type="ftr" sz="quarter" idx="2"/>
          </p:nvPr>
        </p:nvSpPr>
        <p:spPr bwMode="auto">
          <a:xfrm>
            <a:off x="0" y="8685213"/>
            <a:ext cx="2971800" cy="457200"/>
          </a:xfrm>
          <a:prstGeom prst="rect">
            <a:avLst/>
          </a:prstGeom>
          <a:noFill/>
          <a:ln>
            <a:noFill/>
          </a:ln>
          <a:effectLst/>
          <a:extLst/>
        </p:spPr>
        <p:txBody>
          <a:bodyPr vert="horz" wrap="square" lIns="91440" tIns="45720" rIns="91440" bIns="45720" numCol="1" anchor="b" anchorCtr="0" compatLnSpc="1">
            <a:prstTxWarp prst="textNoShape">
              <a:avLst/>
            </a:prstTxWarp>
          </a:bodyPr>
          <a:lstStyle>
            <a:lvl1pPr>
              <a:defRPr sz="1200"/>
            </a:lvl1pPr>
          </a:lstStyle>
          <a:p>
            <a:pPr>
              <a:defRPr/>
            </a:pPr>
            <a:endParaRPr lang="en-GB"/>
          </a:p>
        </p:txBody>
      </p:sp>
      <p:sp>
        <p:nvSpPr>
          <p:cNvPr id="99333" name="Rectangle 5"/>
          <p:cNvSpPr>
            <a:spLocks noGrp="1" noChangeArrowheads="1"/>
          </p:cNvSpPr>
          <p:nvPr>
            <p:ph type="sldNum" sz="quarter" idx="3"/>
          </p:nvPr>
        </p:nvSpPr>
        <p:spPr bwMode="auto">
          <a:xfrm>
            <a:off x="3884613" y="8685213"/>
            <a:ext cx="2971800" cy="457200"/>
          </a:xfrm>
          <a:prstGeom prst="rect">
            <a:avLst/>
          </a:prstGeom>
          <a:noFill/>
          <a:ln>
            <a:noFill/>
          </a:ln>
          <a:effectLst/>
          <a:extLst/>
        </p:spPr>
        <p:txBody>
          <a:bodyPr vert="horz" wrap="square" lIns="91440" tIns="45720" rIns="91440" bIns="45720" numCol="1" anchor="b" anchorCtr="0" compatLnSpc="1">
            <a:prstTxWarp prst="textNoShape">
              <a:avLst/>
            </a:prstTxWarp>
          </a:bodyPr>
          <a:lstStyle>
            <a:lvl1pPr algn="r">
              <a:defRPr sz="1200"/>
            </a:lvl1pPr>
          </a:lstStyle>
          <a:p>
            <a:pPr>
              <a:defRPr/>
            </a:pPr>
            <a:fld id="{34CD261B-F61A-46DE-9EBD-C62B9AEFBD44}" type="slidenum">
              <a:rPr lang="en-GB"/>
              <a:pPr>
                <a:defRPr/>
              </a:pPr>
              <a:t>‹#›</a:t>
            </a:fld>
            <a:endParaRPr lang="en-GB"/>
          </a:p>
        </p:txBody>
      </p:sp>
    </p:spTree>
    <p:extLst>
      <p:ext uri="{BB962C8B-B14F-4D97-AF65-F5344CB8AC3E}">
        <p14:creationId xmlns:p14="http://schemas.microsoft.com/office/powerpoint/2010/main" val="649143737"/>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8132D9B5-7281-4A36-A7A5-EB0A35684F26}"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CB9C2576-7A20-48B0-A74D-404B6CCA6353}"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9D0D8FE4-68E5-4967-BB15-B5F101BAD61C}"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32606601-FCEE-4EA8-B8E4-C2CDEB47EF4D}"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a:p>
        </p:txBody>
      </p:sp>
      <p:sp>
        <p:nvSpPr>
          <p:cNvPr id="8" name="Rectangle 5"/>
          <p:cNvSpPr>
            <a:spLocks noGrp="1" noChangeArrowheads="1"/>
          </p:cNvSpPr>
          <p:nvPr>
            <p:ph type="ftr" sz="quarter" idx="11"/>
          </p:nvPr>
        </p:nvSpPr>
        <p:spPr>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ln/>
        </p:spPr>
        <p:txBody>
          <a:bodyPr/>
          <a:lstStyle>
            <a:lvl1pPr>
              <a:defRPr/>
            </a:lvl1pPr>
          </a:lstStyle>
          <a:p>
            <a:pPr>
              <a:defRPr/>
            </a:pPr>
            <a:fld id="{FAAE760D-6B93-4DFC-AFC0-881B7F67212D}"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2BAFE092-484E-4821-AB31-18E01F005BCB}"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p>
        </p:txBody>
      </p:sp>
      <p:sp>
        <p:nvSpPr>
          <p:cNvPr id="3" name="Rectangle 5"/>
          <p:cNvSpPr>
            <a:spLocks noGrp="1" noChangeArrowheads="1"/>
          </p:cNvSpPr>
          <p:nvPr>
            <p:ph type="ftr" sz="quarter" idx="11"/>
          </p:nvPr>
        </p:nvSpPr>
        <p:spPr>
          <a:ln/>
        </p:spPr>
        <p:txBody>
          <a:bodyPr/>
          <a:lstStyle>
            <a:lvl1pPr>
              <a:defRPr/>
            </a:lvl1pPr>
          </a:lstStyle>
          <a:p>
            <a:pPr>
              <a:defRPr/>
            </a:pPr>
            <a:endParaRPr lang="en-GB"/>
          </a:p>
        </p:txBody>
      </p:sp>
      <p:sp>
        <p:nvSpPr>
          <p:cNvPr id="4" name="Rectangle 6"/>
          <p:cNvSpPr>
            <a:spLocks noGrp="1" noChangeArrowheads="1"/>
          </p:cNvSpPr>
          <p:nvPr>
            <p:ph type="sldNum" sz="quarter" idx="12"/>
          </p:nvPr>
        </p:nvSpPr>
        <p:spPr>
          <a:ln/>
        </p:spPr>
        <p:txBody>
          <a:bodyPr/>
          <a:lstStyle>
            <a:lvl1pPr>
              <a:defRPr/>
            </a:lvl1pPr>
          </a:lstStyle>
          <a:p>
            <a:pPr>
              <a:defRPr/>
            </a:pPr>
            <a:fld id="{7A8B4C01-B325-4AC3-848C-A1C0C0560ACF}"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F941B285-81E7-4D27-9419-A06F9960040B}"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3FF3B4E3-DA8A-4D78-8B08-9FF1BE2B6907}"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B67A4F8A-272F-4EC3-88FE-31328C35EA31}"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4A7F8525-DBD2-4A6B-A199-E0B396C5E1F2}"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114B4A"/>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smtClean="0"/>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a:defRPr sz="1400"/>
            </a:lvl1pPr>
          </a:lstStyle>
          <a:p>
            <a:pPr>
              <a:defRPr/>
            </a:pPr>
            <a:endParaRPr lang="en-GB"/>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algn="ctr">
              <a:defRPr sz="1400"/>
            </a:lvl1pPr>
          </a:lstStyle>
          <a:p>
            <a:pPr>
              <a:defRPr/>
            </a:pPr>
            <a:endParaRPr lang="en-GB"/>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algn="r">
              <a:defRPr sz="1400"/>
            </a:lvl1pPr>
          </a:lstStyle>
          <a:p>
            <a:pPr>
              <a:defRPr/>
            </a:pPr>
            <a:fld id="{E0AD08CE-09F6-4E48-80C1-F162F9F0EB54}"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053" name="Rectangle 9"/>
          <p:cNvSpPr>
            <a:spLocks noChangeArrowheads="1"/>
          </p:cNvSpPr>
          <p:nvPr/>
        </p:nvSpPr>
        <p:spPr bwMode="auto">
          <a:xfrm>
            <a:off x="0" y="0"/>
            <a:ext cx="9144000" cy="1052736"/>
          </a:xfrm>
          <a:prstGeom prst="rect">
            <a:avLst/>
          </a:prstGeom>
          <a:solidFill>
            <a:srgbClr val="3A000B"/>
          </a:solidFill>
          <a:ln w="9525">
            <a:noFill/>
            <a:miter lim="800000"/>
            <a:headEnd/>
            <a:tailEnd/>
          </a:ln>
        </p:spPr>
        <p:txBody>
          <a:bodyPr anchor="ctr"/>
          <a:lstStyle/>
          <a:p>
            <a:pPr algn="ctr"/>
            <a:r>
              <a:rPr lang="en-GB" sz="3200" b="1" dirty="0" smtClean="0">
                <a:solidFill>
                  <a:schemeClr val="bg1"/>
                </a:solidFill>
                <a:latin typeface="Georgia" pitchFamily="18" charset="0"/>
              </a:rPr>
              <a:t>CSEN 7030: THE CHILD IN TIME</a:t>
            </a:r>
            <a:endParaRPr lang="en-GB" sz="3200" b="1" dirty="0">
              <a:solidFill>
                <a:schemeClr val="bg1"/>
              </a:solidFill>
              <a:latin typeface="Georgia" pitchFamily="18" charset="0"/>
            </a:endParaRPr>
          </a:p>
        </p:txBody>
      </p:sp>
      <p:pic>
        <p:nvPicPr>
          <p:cNvPr id="1026" name="Picture 2" descr="https://pictures.abebooks.com/LAURELLESWAN/22600077454.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195736" y="1248435"/>
            <a:ext cx="3665004" cy="4886672"/>
          </a:xfrm>
          <a:prstGeom prst="rect">
            <a:avLst/>
          </a:prstGeom>
          <a:noFill/>
          <a:ln w="38100">
            <a:solidFill>
              <a:srgbClr val="3A000B"/>
            </a:solidFill>
          </a:ln>
          <a:extLst>
            <a:ext uri="{909E8E84-426E-40DD-AFC4-6F175D3DCCD1}">
              <a14:hiddenFill xmlns:a14="http://schemas.microsoft.com/office/drawing/2010/main">
                <a:solidFill>
                  <a:srgbClr val="FFFFFF"/>
                </a:solidFill>
              </a14:hiddenFill>
            </a:ext>
          </a:extLst>
        </p:spPr>
      </p:pic>
      <p:sp>
        <p:nvSpPr>
          <p:cNvPr id="2" name="Rectangle 1"/>
          <p:cNvSpPr/>
          <p:nvPr/>
        </p:nvSpPr>
        <p:spPr>
          <a:xfrm>
            <a:off x="2843808" y="6315896"/>
            <a:ext cx="2605200" cy="461665"/>
          </a:xfrm>
          <a:prstGeom prst="rect">
            <a:avLst/>
          </a:prstGeom>
        </p:spPr>
        <p:txBody>
          <a:bodyPr wrap="none">
            <a:spAutoFit/>
          </a:bodyPr>
          <a:lstStyle/>
          <a:p>
            <a:r>
              <a:rPr lang="en-GB" sz="2400" i="1" dirty="0">
                <a:solidFill>
                  <a:srgbClr val="3A000B"/>
                </a:solidFill>
                <a:latin typeface="Book Antiqua" panose="02040602050305030304" pitchFamily="18" charset="0"/>
              </a:rPr>
              <a:t>Wuthering Heights</a:t>
            </a:r>
            <a:endParaRPr lang="en-GB" sz="2400" dirty="0">
              <a:solidFill>
                <a:srgbClr val="3A000B"/>
              </a:solidFill>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GB" sz="4000" dirty="0">
                <a:solidFill>
                  <a:schemeClr val="bg1">
                    <a:lumMod val="90000"/>
                  </a:schemeClr>
                </a:solidFill>
                <a:latin typeface="Felix Titling" panose="04060505060202020A04" pitchFamily="82" charset="0"/>
              </a:rPr>
              <a:t>ISSUES </a:t>
            </a:r>
            <a:endParaRPr lang="en-GB" sz="4000" b="1" kern="1200" dirty="0">
              <a:solidFill>
                <a:schemeClr val="bg1">
                  <a:lumMod val="90000"/>
                </a:schemeClr>
              </a:solidFill>
              <a:latin typeface="Felix Titling" panose="04060505060202020A04" pitchFamily="82" charset="0"/>
              <a:ea typeface="+mn-ea"/>
              <a:cs typeface="+mn-cs"/>
            </a:endParaRPr>
          </a:p>
        </p:txBody>
      </p:sp>
      <p:sp>
        <p:nvSpPr>
          <p:cNvPr id="3" name="Content Placeholder 2"/>
          <p:cNvSpPr>
            <a:spLocks noGrp="1"/>
          </p:cNvSpPr>
          <p:nvPr>
            <p:ph idx="1"/>
          </p:nvPr>
        </p:nvSpPr>
        <p:spPr>
          <a:xfrm>
            <a:off x="457200" y="1052736"/>
            <a:ext cx="8363272" cy="5400600"/>
          </a:xfrm>
        </p:spPr>
        <p:txBody>
          <a:bodyPr/>
          <a:lstStyle/>
          <a:p>
            <a:r>
              <a:rPr lang="en-GB" sz="2400" dirty="0" smtClean="0">
                <a:solidFill>
                  <a:srgbClr val="6699FF"/>
                </a:solidFill>
                <a:latin typeface="Book Antiqua" panose="02040602050305030304" pitchFamily="18" charset="0"/>
              </a:rPr>
              <a:t>Similarities with </a:t>
            </a:r>
            <a:r>
              <a:rPr lang="en-GB" sz="2400" i="1" dirty="0" smtClean="0">
                <a:solidFill>
                  <a:srgbClr val="6699FF"/>
                </a:solidFill>
                <a:latin typeface="Book Antiqua" panose="02040602050305030304" pitchFamily="18" charset="0"/>
              </a:rPr>
              <a:t>Mansfield Park </a:t>
            </a:r>
          </a:p>
          <a:p>
            <a:r>
              <a:rPr lang="en-GB" sz="2400" dirty="0">
                <a:solidFill>
                  <a:srgbClr val="6699FF"/>
                </a:solidFill>
                <a:latin typeface="Book Antiqua" panose="02040602050305030304" pitchFamily="18" charset="0"/>
              </a:rPr>
              <a:t>Similarities </a:t>
            </a:r>
            <a:r>
              <a:rPr lang="en-GB" sz="2400" dirty="0" smtClean="0">
                <a:solidFill>
                  <a:srgbClr val="6699FF"/>
                </a:solidFill>
                <a:latin typeface="Book Antiqua" panose="02040602050305030304" pitchFamily="18" charset="0"/>
              </a:rPr>
              <a:t>with </a:t>
            </a:r>
            <a:r>
              <a:rPr lang="en-GB" sz="2400" i="1" dirty="0" smtClean="0">
                <a:solidFill>
                  <a:srgbClr val="6699FF"/>
                </a:solidFill>
                <a:latin typeface="Book Antiqua" panose="02040602050305030304" pitchFamily="18" charset="0"/>
              </a:rPr>
              <a:t>Frankenstein</a:t>
            </a:r>
          </a:p>
          <a:p>
            <a:endParaRPr lang="en-GB" sz="1200" i="1" dirty="0" smtClean="0">
              <a:solidFill>
                <a:srgbClr val="6699FF"/>
              </a:solidFill>
              <a:latin typeface="Book Antiqua" panose="02040602050305030304" pitchFamily="18" charset="0"/>
            </a:endParaRPr>
          </a:p>
          <a:p>
            <a:r>
              <a:rPr lang="en-GB" sz="2400" dirty="0" smtClean="0">
                <a:solidFill>
                  <a:srgbClr val="6699FF"/>
                </a:solidFill>
                <a:latin typeface="Book Antiqua" panose="02040602050305030304" pitchFamily="18" charset="0"/>
              </a:rPr>
              <a:t>The gothic and the domestic</a:t>
            </a:r>
          </a:p>
          <a:p>
            <a:r>
              <a:rPr lang="en-GB" sz="2400" dirty="0">
                <a:solidFill>
                  <a:srgbClr val="6699FF"/>
                </a:solidFill>
                <a:latin typeface="Book Antiqua" panose="02040602050305030304" pitchFamily="18" charset="0"/>
              </a:rPr>
              <a:t>Thresholds and boundaries – in space </a:t>
            </a:r>
          </a:p>
          <a:p>
            <a:r>
              <a:rPr lang="en-GB" sz="2400" dirty="0">
                <a:solidFill>
                  <a:srgbClr val="6699FF"/>
                </a:solidFill>
                <a:latin typeface="Book Antiqua" panose="02040602050305030304" pitchFamily="18" charset="0"/>
              </a:rPr>
              <a:t>Thresholds and boundaries – frame tales </a:t>
            </a:r>
          </a:p>
          <a:p>
            <a:r>
              <a:rPr lang="en-GB" sz="2400" dirty="0">
                <a:solidFill>
                  <a:srgbClr val="6699FF"/>
                </a:solidFill>
                <a:latin typeface="Book Antiqua" panose="02040602050305030304" pitchFamily="18" charset="0"/>
              </a:rPr>
              <a:t>Voices reporting other voices that they do not understand</a:t>
            </a:r>
          </a:p>
          <a:p>
            <a:r>
              <a:rPr lang="en-GB" sz="2400" dirty="0" smtClean="0">
                <a:solidFill>
                  <a:srgbClr val="6699FF"/>
                </a:solidFill>
                <a:latin typeface="Book Antiqua" panose="02040602050305030304" pitchFamily="18" charset="0"/>
              </a:rPr>
              <a:t>The dysfunctional family</a:t>
            </a:r>
          </a:p>
          <a:p>
            <a:r>
              <a:rPr lang="en-GB" sz="2400" dirty="0">
                <a:solidFill>
                  <a:srgbClr val="6699FF"/>
                </a:solidFill>
                <a:latin typeface="Book Antiqua" panose="02040602050305030304" pitchFamily="18" charset="0"/>
              </a:rPr>
              <a:t>Sibling relations</a:t>
            </a:r>
          </a:p>
          <a:p>
            <a:r>
              <a:rPr lang="en-GB" sz="2400" dirty="0">
                <a:solidFill>
                  <a:srgbClr val="6699FF"/>
                </a:solidFill>
                <a:latin typeface="Book Antiqua" panose="02040602050305030304" pitchFamily="18" charset="0"/>
              </a:rPr>
              <a:t>Education </a:t>
            </a:r>
          </a:p>
          <a:p>
            <a:r>
              <a:rPr lang="en-GB" sz="2400" dirty="0" smtClean="0">
                <a:solidFill>
                  <a:srgbClr val="6699FF"/>
                </a:solidFill>
                <a:latin typeface="Book Antiqua" panose="02040602050305030304" pitchFamily="18" charset="0"/>
              </a:rPr>
              <a:t>The Other – slave/racial other</a:t>
            </a:r>
            <a:endParaRPr lang="en-GB" sz="2400" dirty="0">
              <a:solidFill>
                <a:srgbClr val="6699FF"/>
              </a:solidFill>
              <a:latin typeface="Book Antiqua" panose="02040602050305030304" pitchFamily="18" charset="0"/>
            </a:endParaRPr>
          </a:p>
          <a:p>
            <a:r>
              <a:rPr lang="en-GB" sz="2400" dirty="0" smtClean="0">
                <a:solidFill>
                  <a:srgbClr val="6699FF"/>
                </a:solidFill>
                <a:latin typeface="Book Antiqua" panose="02040602050305030304" pitchFamily="18" charset="0"/>
              </a:rPr>
              <a:t>Displacement and isolation</a:t>
            </a:r>
          </a:p>
          <a:p>
            <a:endParaRPr lang="en-GB" sz="2400" dirty="0" smtClean="0">
              <a:solidFill>
                <a:srgbClr val="6699FF"/>
              </a:solidFill>
              <a:latin typeface="Book Antiqua" panose="02040602050305030304" pitchFamily="18" charset="0"/>
            </a:endParaRPr>
          </a:p>
          <a:p>
            <a:endParaRPr lang="en-GB" sz="2400" dirty="0" smtClean="0">
              <a:solidFill>
                <a:srgbClr val="6699FF"/>
              </a:solidFill>
              <a:latin typeface="Book Antiqua" panose="02040602050305030304" pitchFamily="18" charset="0"/>
            </a:endParaRPr>
          </a:p>
          <a:p>
            <a:endParaRPr lang="en-GB" sz="2400" dirty="0" smtClean="0">
              <a:solidFill>
                <a:srgbClr val="6699FF"/>
              </a:solidFill>
              <a:latin typeface="Book Antiqua" panose="02040602050305030304" pitchFamily="18" charset="0"/>
            </a:endParaRPr>
          </a:p>
          <a:p>
            <a:pPr marL="0" indent="0">
              <a:buNone/>
            </a:pPr>
            <a:endParaRPr lang="en-GB" sz="2400" dirty="0">
              <a:solidFill>
                <a:srgbClr val="6699FF"/>
              </a:solidFill>
              <a:latin typeface="Book Antiqua" panose="02040602050305030304" pitchFamily="18" charset="0"/>
            </a:endParaRPr>
          </a:p>
        </p:txBody>
      </p:sp>
    </p:spTree>
    <p:extLst>
      <p:ext uri="{BB962C8B-B14F-4D97-AF65-F5344CB8AC3E}">
        <p14:creationId xmlns:p14="http://schemas.microsoft.com/office/powerpoint/2010/main" val="11447800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507288" cy="1143000"/>
          </a:xfrm>
        </p:spPr>
        <p:txBody>
          <a:bodyPr/>
          <a:lstStyle/>
          <a:p>
            <a:r>
              <a:rPr lang="en-GB" sz="3600" b="1" kern="1200" dirty="0">
                <a:solidFill>
                  <a:schemeClr val="bg1"/>
                </a:solidFill>
                <a:latin typeface="Felix Titling" panose="04060505060202020A04" pitchFamily="82" charset="0"/>
                <a:ea typeface="+mn-ea"/>
                <a:cs typeface="+mn-cs"/>
              </a:rPr>
              <a:t>Similarities with </a:t>
            </a:r>
            <a:r>
              <a:rPr lang="en-GB" sz="3600" b="1" i="1" kern="1200" dirty="0">
                <a:solidFill>
                  <a:schemeClr val="bg1"/>
                </a:solidFill>
                <a:latin typeface="Felix Titling" panose="04060505060202020A04" pitchFamily="82" charset="0"/>
                <a:ea typeface="+mn-ea"/>
                <a:cs typeface="+mn-cs"/>
              </a:rPr>
              <a:t>Mansfield Park </a:t>
            </a:r>
            <a:r>
              <a:rPr lang="en-GB" sz="3600" b="1" kern="1200" dirty="0">
                <a:solidFill>
                  <a:schemeClr val="bg1"/>
                </a:solidFill>
                <a:latin typeface="Felix Titling" panose="04060505060202020A04" pitchFamily="82" charset="0"/>
                <a:ea typeface="+mn-ea"/>
                <a:cs typeface="+mn-cs"/>
              </a:rPr>
              <a:t/>
            </a:r>
            <a:br>
              <a:rPr lang="en-GB" sz="3600" b="1" kern="1200" dirty="0">
                <a:solidFill>
                  <a:schemeClr val="bg1"/>
                </a:solidFill>
                <a:latin typeface="Felix Titling" panose="04060505060202020A04" pitchFamily="82" charset="0"/>
                <a:ea typeface="+mn-ea"/>
                <a:cs typeface="+mn-cs"/>
              </a:rPr>
            </a:br>
            <a:endParaRPr lang="en-GB" sz="4000" b="1" kern="1200" dirty="0">
              <a:solidFill>
                <a:schemeClr val="bg1"/>
              </a:solidFill>
              <a:latin typeface="Felix Titling" panose="04060505060202020A04" pitchFamily="82" charset="0"/>
              <a:ea typeface="+mn-ea"/>
              <a:cs typeface="+mn-cs"/>
            </a:endParaRPr>
          </a:p>
        </p:txBody>
      </p:sp>
      <p:sp>
        <p:nvSpPr>
          <p:cNvPr id="3" name="Content Placeholder 2"/>
          <p:cNvSpPr>
            <a:spLocks noGrp="1"/>
          </p:cNvSpPr>
          <p:nvPr>
            <p:ph idx="1"/>
          </p:nvPr>
        </p:nvSpPr>
        <p:spPr>
          <a:xfrm>
            <a:off x="323528" y="1196752"/>
            <a:ext cx="8352928" cy="5472608"/>
          </a:xfrm>
        </p:spPr>
        <p:txBody>
          <a:bodyPr/>
          <a:lstStyle/>
          <a:p>
            <a:r>
              <a:rPr lang="en-GB" sz="2400" dirty="0" smtClean="0">
                <a:solidFill>
                  <a:srgbClr val="6699FF"/>
                </a:solidFill>
                <a:latin typeface="Book Antiqua" panose="02040602050305030304" pitchFamily="18" charset="0"/>
              </a:rPr>
              <a:t>Family fails </a:t>
            </a:r>
            <a:r>
              <a:rPr lang="en-GB" sz="2400" dirty="0">
                <a:solidFill>
                  <a:srgbClr val="6699FF"/>
                </a:solidFill>
                <a:latin typeface="Book Antiqua" panose="02040602050305030304" pitchFamily="18" charset="0"/>
              </a:rPr>
              <a:t>to nurture </a:t>
            </a:r>
            <a:endParaRPr lang="en-GB" sz="2400" dirty="0" smtClean="0">
              <a:solidFill>
                <a:srgbClr val="6699FF"/>
              </a:solidFill>
              <a:latin typeface="Book Antiqua" panose="02040602050305030304" pitchFamily="18" charset="0"/>
            </a:endParaRPr>
          </a:p>
          <a:p>
            <a:r>
              <a:rPr lang="en-GB" sz="2400" dirty="0">
                <a:solidFill>
                  <a:srgbClr val="6699FF"/>
                </a:solidFill>
                <a:latin typeface="Book Antiqua" panose="02040602050305030304" pitchFamily="18" charset="0"/>
              </a:rPr>
              <a:t>Fanny feels a child abandoned by her parents </a:t>
            </a:r>
          </a:p>
          <a:p>
            <a:r>
              <a:rPr lang="en-GB" sz="2400" dirty="0" smtClean="0">
                <a:solidFill>
                  <a:srgbClr val="6699FF"/>
                </a:solidFill>
                <a:latin typeface="Book Antiqua" panose="02040602050305030304" pitchFamily="18" charset="0"/>
              </a:rPr>
              <a:t>Significance of </a:t>
            </a:r>
            <a:r>
              <a:rPr lang="en-GB" sz="2400" dirty="0">
                <a:solidFill>
                  <a:srgbClr val="6699FF"/>
                </a:solidFill>
                <a:latin typeface="Book Antiqua" panose="02040602050305030304" pitchFamily="18" charset="0"/>
              </a:rPr>
              <a:t>sibling relationships and sibling competition </a:t>
            </a:r>
          </a:p>
          <a:p>
            <a:r>
              <a:rPr lang="en-GB" sz="2400" dirty="0" smtClean="0">
                <a:solidFill>
                  <a:srgbClr val="6699FF"/>
                </a:solidFill>
                <a:latin typeface="Book Antiqua" panose="02040602050305030304" pitchFamily="18" charset="0"/>
              </a:rPr>
              <a:t>Bringing </a:t>
            </a:r>
            <a:r>
              <a:rPr lang="en-GB" sz="2400" dirty="0">
                <a:solidFill>
                  <a:srgbClr val="6699FF"/>
                </a:solidFill>
                <a:latin typeface="Book Antiqua" panose="02040602050305030304" pitchFamily="18" charset="0"/>
              </a:rPr>
              <a:t>in another child who doesn’t fit in – but whereas in </a:t>
            </a:r>
            <a:r>
              <a:rPr lang="en-GB" sz="2400" dirty="0" smtClean="0">
                <a:solidFill>
                  <a:srgbClr val="6699FF"/>
                </a:solidFill>
                <a:latin typeface="Book Antiqua" panose="02040602050305030304" pitchFamily="18" charset="0"/>
              </a:rPr>
              <a:t>MP Fanny </a:t>
            </a:r>
            <a:r>
              <a:rPr lang="en-GB" sz="2400" dirty="0">
                <a:solidFill>
                  <a:srgbClr val="6699FF"/>
                </a:solidFill>
                <a:latin typeface="Book Antiqua" panose="02040602050305030304" pitchFamily="18" charset="0"/>
              </a:rPr>
              <a:t>becomes the good daughter (links with Cinderella) </a:t>
            </a:r>
            <a:endParaRPr lang="en-GB" sz="2400" dirty="0" smtClean="0">
              <a:solidFill>
                <a:srgbClr val="6699FF"/>
              </a:solidFill>
              <a:latin typeface="Book Antiqua" panose="02040602050305030304" pitchFamily="18" charset="0"/>
            </a:endParaRPr>
          </a:p>
          <a:p>
            <a:r>
              <a:rPr lang="en-GB" sz="2400" dirty="0" smtClean="0">
                <a:solidFill>
                  <a:srgbClr val="6699FF"/>
                </a:solidFill>
                <a:latin typeface="Book Antiqua" panose="02040602050305030304" pitchFamily="18" charset="0"/>
              </a:rPr>
              <a:t>In WH Heathcliff </a:t>
            </a:r>
            <a:r>
              <a:rPr lang="en-GB" sz="2400" dirty="0">
                <a:solidFill>
                  <a:srgbClr val="6699FF"/>
                </a:solidFill>
                <a:latin typeface="Book Antiqua" panose="02040602050305030304" pitchFamily="18" charset="0"/>
              </a:rPr>
              <a:t>takes over with a monstrous regime. If </a:t>
            </a:r>
            <a:r>
              <a:rPr lang="en-GB" sz="2400" dirty="0" smtClean="0">
                <a:solidFill>
                  <a:srgbClr val="6699FF"/>
                </a:solidFill>
                <a:latin typeface="Book Antiqua" panose="02040602050305030304" pitchFamily="18" charset="0"/>
              </a:rPr>
              <a:t>Fanny Price </a:t>
            </a:r>
            <a:r>
              <a:rPr lang="en-GB" sz="2400" dirty="0">
                <a:solidFill>
                  <a:srgbClr val="6699FF"/>
                </a:solidFill>
                <a:latin typeface="Book Antiqua" panose="02040602050305030304" pitchFamily="18" charset="0"/>
              </a:rPr>
              <a:t>has echoes of slavery </a:t>
            </a:r>
            <a:r>
              <a:rPr lang="en-GB" sz="2400" dirty="0" smtClean="0">
                <a:solidFill>
                  <a:srgbClr val="6699FF"/>
                </a:solidFill>
                <a:latin typeface="Book Antiqua" panose="02040602050305030304" pitchFamily="18" charset="0"/>
              </a:rPr>
              <a:t>Heathcliff </a:t>
            </a:r>
            <a:r>
              <a:rPr lang="en-GB" sz="2400" dirty="0">
                <a:solidFill>
                  <a:srgbClr val="6699FF"/>
                </a:solidFill>
                <a:latin typeface="Book Antiqua" panose="02040602050305030304" pitchFamily="18" charset="0"/>
              </a:rPr>
              <a:t>suggests racial difference – likened to gypsy, lascar </a:t>
            </a:r>
          </a:p>
          <a:p>
            <a:r>
              <a:rPr lang="en-GB" sz="2400" dirty="0">
                <a:solidFill>
                  <a:srgbClr val="6699FF"/>
                </a:solidFill>
                <a:latin typeface="Book Antiqua" panose="02040602050305030304" pitchFamily="18" charset="0"/>
              </a:rPr>
              <a:t>echoes of incestuous closeness in </a:t>
            </a:r>
            <a:r>
              <a:rPr lang="en-GB" sz="2400" dirty="0" smtClean="0">
                <a:solidFill>
                  <a:srgbClr val="6699FF"/>
                </a:solidFill>
                <a:latin typeface="Book Antiqua" panose="02040602050305030304" pitchFamily="18" charset="0"/>
              </a:rPr>
              <a:t>Fanny </a:t>
            </a:r>
            <a:r>
              <a:rPr lang="en-GB" sz="2400" dirty="0">
                <a:solidFill>
                  <a:srgbClr val="6699FF"/>
                </a:solidFill>
                <a:latin typeface="Book Antiqua" panose="02040602050305030304" pitchFamily="18" charset="0"/>
              </a:rPr>
              <a:t>and Edmund … </a:t>
            </a:r>
            <a:r>
              <a:rPr lang="en-GB" sz="2400" i="1" dirty="0">
                <a:solidFill>
                  <a:srgbClr val="6699FF"/>
                </a:solidFill>
                <a:latin typeface="Book Antiqua" panose="02040602050305030304" pitchFamily="18" charset="0"/>
              </a:rPr>
              <a:t>he is me </a:t>
            </a:r>
            <a:endParaRPr lang="en-GB" sz="2400" i="1" dirty="0" smtClean="0">
              <a:solidFill>
                <a:srgbClr val="6699FF"/>
              </a:solidFill>
              <a:latin typeface="Book Antiqua" panose="02040602050305030304" pitchFamily="18" charset="0"/>
            </a:endParaRPr>
          </a:p>
          <a:p>
            <a:r>
              <a:rPr lang="en-GB" sz="2400" dirty="0" smtClean="0">
                <a:solidFill>
                  <a:srgbClr val="6699FF"/>
                </a:solidFill>
                <a:latin typeface="Book Antiqua" panose="02040602050305030304" pitchFamily="18" charset="0"/>
              </a:rPr>
              <a:t>A mass of complex and failed legitimate relationships</a:t>
            </a:r>
            <a:endParaRPr lang="en-GB" sz="2400" dirty="0">
              <a:solidFill>
                <a:srgbClr val="6699FF"/>
              </a:solidFill>
              <a:latin typeface="Book Antiqua" panose="02040602050305030304" pitchFamily="18" charset="0"/>
            </a:endParaRPr>
          </a:p>
          <a:p>
            <a:pPr marL="0" indent="0">
              <a:buNone/>
            </a:pPr>
            <a:endParaRPr lang="en-GB" sz="2400" dirty="0">
              <a:solidFill>
                <a:srgbClr val="6699FF"/>
              </a:solidFill>
              <a:latin typeface="Book Antiqua" panose="02040602050305030304" pitchFamily="18" charset="0"/>
            </a:endParaRPr>
          </a:p>
        </p:txBody>
      </p:sp>
    </p:spTree>
    <p:extLst>
      <p:ext uri="{BB962C8B-B14F-4D97-AF65-F5344CB8AC3E}">
        <p14:creationId xmlns:p14="http://schemas.microsoft.com/office/powerpoint/2010/main" val="17025720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3A000B"/>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GB" sz="3200" b="1" dirty="0" smtClean="0">
                <a:solidFill>
                  <a:schemeClr val="bg1"/>
                </a:solidFill>
                <a:latin typeface="Felix Titling" panose="04060505060202020A04" pitchFamily="82" charset="0"/>
              </a:rPr>
              <a:t>The arrival of the displaced child</a:t>
            </a:r>
            <a:endParaRPr lang="en-GB" sz="3200" dirty="0"/>
          </a:p>
        </p:txBody>
      </p:sp>
      <p:sp>
        <p:nvSpPr>
          <p:cNvPr id="3" name="Content Placeholder 2"/>
          <p:cNvSpPr>
            <a:spLocks noGrp="1"/>
          </p:cNvSpPr>
          <p:nvPr>
            <p:ph idx="1"/>
          </p:nvPr>
        </p:nvSpPr>
        <p:spPr>
          <a:xfrm>
            <a:off x="323528" y="1406188"/>
            <a:ext cx="8363272" cy="5440362"/>
          </a:xfrm>
        </p:spPr>
        <p:txBody>
          <a:bodyPr/>
          <a:lstStyle/>
          <a:p>
            <a:pPr marL="0" indent="0">
              <a:buNone/>
            </a:pPr>
            <a:r>
              <a:rPr lang="en-GB" sz="2400" dirty="0" smtClean="0">
                <a:solidFill>
                  <a:srgbClr val="6699FF"/>
                </a:solidFill>
                <a:latin typeface="Book Antiqua" panose="02040602050305030304" pitchFamily="18" charset="0"/>
              </a:rPr>
              <a:t>‘</a:t>
            </a:r>
            <a:r>
              <a:rPr lang="en-GB" sz="2400" dirty="0">
                <a:solidFill>
                  <a:srgbClr val="6699FF"/>
                </a:solidFill>
                <a:latin typeface="Book Antiqua" panose="02040602050305030304" pitchFamily="18" charset="0"/>
              </a:rPr>
              <a:t>See here, wife!  I was never so beaten with anything in my life: but you must </a:t>
            </a:r>
            <a:r>
              <a:rPr lang="en-GB" sz="2400" dirty="0" err="1">
                <a:solidFill>
                  <a:srgbClr val="6699FF"/>
                </a:solidFill>
                <a:latin typeface="Book Antiqua" panose="02040602050305030304" pitchFamily="18" charset="0"/>
              </a:rPr>
              <a:t>e’en</a:t>
            </a:r>
            <a:r>
              <a:rPr lang="en-GB" sz="2400" dirty="0">
                <a:solidFill>
                  <a:srgbClr val="6699FF"/>
                </a:solidFill>
                <a:latin typeface="Book Antiqua" panose="02040602050305030304" pitchFamily="18" charset="0"/>
              </a:rPr>
              <a:t> take it as a gift of God; though it’s as dark almost as if it came from the devil.’</a:t>
            </a:r>
          </a:p>
          <a:p>
            <a:pPr marL="0" indent="0">
              <a:buNone/>
            </a:pPr>
            <a:endParaRPr lang="en-GB" sz="800" dirty="0">
              <a:solidFill>
                <a:srgbClr val="6699FF"/>
              </a:solidFill>
              <a:latin typeface="Book Antiqua" panose="02040602050305030304" pitchFamily="18" charset="0"/>
            </a:endParaRPr>
          </a:p>
          <a:p>
            <a:pPr marL="0" indent="0">
              <a:buNone/>
            </a:pPr>
            <a:r>
              <a:rPr lang="en-GB" sz="2400" dirty="0">
                <a:solidFill>
                  <a:srgbClr val="6699FF"/>
                </a:solidFill>
                <a:latin typeface="Book Antiqua" panose="02040602050305030304" pitchFamily="18" charset="0"/>
              </a:rPr>
              <a:t>We crowded round, and over Miss Cathy’s head I had a peep at a dirty, ragged, black-haired child; big enough both to walk and talk: indeed, its face looked older than Catherine’s; yet when it was set on its feet, </a:t>
            </a:r>
            <a:r>
              <a:rPr lang="en-GB" sz="2400" dirty="0">
                <a:solidFill>
                  <a:schemeClr val="bg1"/>
                </a:solidFill>
                <a:latin typeface="Book Antiqua" panose="02040602050305030304" pitchFamily="18" charset="0"/>
              </a:rPr>
              <a:t>it only stared round, and repeated over and over again some gibberish that nobody could understand.</a:t>
            </a:r>
            <a:r>
              <a:rPr lang="en-GB" sz="2400" dirty="0">
                <a:solidFill>
                  <a:srgbClr val="6699FF"/>
                </a:solidFill>
                <a:latin typeface="Book Antiqua" panose="02040602050305030304" pitchFamily="18" charset="0"/>
              </a:rPr>
              <a:t>  I was frightened, and Mrs. </a:t>
            </a:r>
            <a:r>
              <a:rPr lang="en-GB" sz="2400" dirty="0" err="1">
                <a:solidFill>
                  <a:srgbClr val="6699FF"/>
                </a:solidFill>
                <a:latin typeface="Book Antiqua" panose="02040602050305030304" pitchFamily="18" charset="0"/>
              </a:rPr>
              <a:t>Earnshaw</a:t>
            </a:r>
            <a:r>
              <a:rPr lang="en-GB" sz="2400" dirty="0">
                <a:solidFill>
                  <a:srgbClr val="6699FF"/>
                </a:solidFill>
                <a:latin typeface="Book Antiqua" panose="02040602050305030304" pitchFamily="18" charset="0"/>
              </a:rPr>
              <a:t> was ready to fling it out of doors: she did fly up, asking how </a:t>
            </a:r>
            <a:r>
              <a:rPr lang="en-GB" sz="2400" dirty="0">
                <a:solidFill>
                  <a:schemeClr val="bg1"/>
                </a:solidFill>
                <a:latin typeface="Book Antiqua" panose="02040602050305030304" pitchFamily="18" charset="0"/>
              </a:rPr>
              <a:t>he could fashion to bring that gipsy brat into the house, when they had their own bairns to feed and fend for?  </a:t>
            </a:r>
            <a:r>
              <a:rPr lang="en-GB" sz="2400" dirty="0">
                <a:solidFill>
                  <a:srgbClr val="6699FF"/>
                </a:solidFill>
                <a:latin typeface="Book Antiqua" panose="02040602050305030304" pitchFamily="18" charset="0"/>
              </a:rPr>
              <a:t>What he meant to do with it, and whether he were mad? </a:t>
            </a:r>
          </a:p>
        </p:txBody>
      </p:sp>
    </p:spTree>
    <p:extLst>
      <p:ext uri="{BB962C8B-B14F-4D97-AF65-F5344CB8AC3E}">
        <p14:creationId xmlns:p14="http://schemas.microsoft.com/office/powerpoint/2010/main" val="12816838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507288" cy="1143000"/>
          </a:xfrm>
        </p:spPr>
        <p:txBody>
          <a:bodyPr/>
          <a:lstStyle/>
          <a:p>
            <a:r>
              <a:rPr lang="en-GB" sz="3600" b="1" kern="1200" dirty="0">
                <a:solidFill>
                  <a:schemeClr val="bg1"/>
                </a:solidFill>
                <a:latin typeface="Felix Titling" panose="04060505060202020A04" pitchFamily="82" charset="0"/>
                <a:ea typeface="+mn-ea"/>
                <a:cs typeface="+mn-cs"/>
              </a:rPr>
              <a:t>Similarities with </a:t>
            </a:r>
            <a:r>
              <a:rPr lang="en-GB" sz="3600" b="1" i="1" kern="1200" dirty="0" smtClean="0">
                <a:solidFill>
                  <a:schemeClr val="bg1"/>
                </a:solidFill>
                <a:latin typeface="Felix Titling" panose="04060505060202020A04" pitchFamily="82" charset="0"/>
                <a:ea typeface="+mn-ea"/>
                <a:cs typeface="+mn-cs"/>
              </a:rPr>
              <a:t>Frankenstein</a:t>
            </a:r>
            <a:r>
              <a:rPr lang="en-GB" sz="3600" b="1" kern="1200" dirty="0">
                <a:solidFill>
                  <a:schemeClr val="bg1"/>
                </a:solidFill>
                <a:latin typeface="Felix Titling" panose="04060505060202020A04" pitchFamily="82" charset="0"/>
                <a:ea typeface="+mn-ea"/>
                <a:cs typeface="+mn-cs"/>
              </a:rPr>
              <a:t/>
            </a:r>
            <a:br>
              <a:rPr lang="en-GB" sz="3600" b="1" kern="1200" dirty="0">
                <a:solidFill>
                  <a:schemeClr val="bg1"/>
                </a:solidFill>
                <a:latin typeface="Felix Titling" panose="04060505060202020A04" pitchFamily="82" charset="0"/>
                <a:ea typeface="+mn-ea"/>
                <a:cs typeface="+mn-cs"/>
              </a:rPr>
            </a:br>
            <a:endParaRPr lang="en-GB" sz="4000" b="1" kern="1200" dirty="0">
              <a:solidFill>
                <a:schemeClr val="bg1"/>
              </a:solidFill>
              <a:latin typeface="Felix Titling" panose="04060505060202020A04" pitchFamily="82" charset="0"/>
              <a:ea typeface="+mn-ea"/>
              <a:cs typeface="+mn-cs"/>
            </a:endParaRPr>
          </a:p>
        </p:txBody>
      </p:sp>
      <p:sp>
        <p:nvSpPr>
          <p:cNvPr id="3" name="Content Placeholder 2"/>
          <p:cNvSpPr>
            <a:spLocks noGrp="1"/>
          </p:cNvSpPr>
          <p:nvPr>
            <p:ph idx="1"/>
          </p:nvPr>
        </p:nvSpPr>
        <p:spPr>
          <a:xfrm>
            <a:off x="683568" y="1916832"/>
            <a:ext cx="7920880" cy="3096344"/>
          </a:xfrm>
        </p:spPr>
        <p:txBody>
          <a:bodyPr/>
          <a:lstStyle/>
          <a:p>
            <a:r>
              <a:rPr lang="en-GB" sz="2400" dirty="0" smtClean="0">
                <a:solidFill>
                  <a:srgbClr val="6699FF"/>
                </a:solidFill>
                <a:latin typeface="Book Antiqua" panose="02040602050305030304" pitchFamily="18" charset="0"/>
              </a:rPr>
              <a:t>A child </a:t>
            </a:r>
            <a:r>
              <a:rPr lang="en-GB" sz="2400" dirty="0">
                <a:solidFill>
                  <a:srgbClr val="6699FF"/>
                </a:solidFill>
                <a:latin typeface="Book Antiqua" panose="02040602050305030304" pitchFamily="18" charset="0"/>
              </a:rPr>
              <a:t>abandoned by </a:t>
            </a:r>
            <a:r>
              <a:rPr lang="en-GB" sz="2400" dirty="0" smtClean="0">
                <a:solidFill>
                  <a:srgbClr val="6699FF"/>
                </a:solidFill>
                <a:latin typeface="Book Antiqua" panose="02040602050305030304" pitchFamily="18" charset="0"/>
              </a:rPr>
              <a:t>his parent</a:t>
            </a:r>
            <a:endParaRPr lang="en-GB" sz="2400" dirty="0">
              <a:solidFill>
                <a:srgbClr val="6699FF"/>
              </a:solidFill>
              <a:latin typeface="Book Antiqua" panose="02040602050305030304" pitchFamily="18" charset="0"/>
            </a:endParaRPr>
          </a:p>
          <a:p>
            <a:r>
              <a:rPr lang="en-GB" sz="2400" dirty="0" smtClean="0">
                <a:solidFill>
                  <a:srgbClr val="6699FF"/>
                </a:solidFill>
                <a:latin typeface="Book Antiqua" panose="02040602050305030304" pitchFamily="18" charset="0"/>
              </a:rPr>
              <a:t>Desperate for one like himself</a:t>
            </a:r>
            <a:endParaRPr lang="en-GB" sz="2400" dirty="0">
              <a:solidFill>
                <a:srgbClr val="6699FF"/>
              </a:solidFill>
              <a:latin typeface="Book Antiqua" panose="02040602050305030304" pitchFamily="18" charset="0"/>
            </a:endParaRPr>
          </a:p>
          <a:p>
            <a:r>
              <a:rPr lang="en-GB" sz="2400" dirty="0" smtClean="0">
                <a:solidFill>
                  <a:srgbClr val="6699FF"/>
                </a:solidFill>
                <a:latin typeface="Book Antiqua" panose="02040602050305030304" pitchFamily="18" charset="0"/>
              </a:rPr>
              <a:t>Monster as the archetypal Other </a:t>
            </a:r>
          </a:p>
          <a:p>
            <a:r>
              <a:rPr lang="en-GB" sz="2400" dirty="0" smtClean="0">
                <a:solidFill>
                  <a:srgbClr val="6699FF"/>
                </a:solidFill>
                <a:latin typeface="Book Antiqua" panose="02040602050305030304" pitchFamily="18" charset="0"/>
              </a:rPr>
              <a:t>Jealousy, abandonment</a:t>
            </a:r>
          </a:p>
          <a:p>
            <a:r>
              <a:rPr lang="en-GB" sz="2400" dirty="0" smtClean="0">
                <a:solidFill>
                  <a:srgbClr val="6699FF"/>
                </a:solidFill>
                <a:latin typeface="Book Antiqua" panose="02040602050305030304" pitchFamily="18" charset="0"/>
              </a:rPr>
              <a:t>The wilderness</a:t>
            </a:r>
          </a:p>
          <a:p>
            <a:r>
              <a:rPr lang="en-GB" sz="2400" dirty="0" smtClean="0">
                <a:solidFill>
                  <a:srgbClr val="6699FF"/>
                </a:solidFill>
                <a:latin typeface="Book Antiqua" panose="02040602050305030304" pitchFamily="18" charset="0"/>
              </a:rPr>
              <a:t>An education in rejection</a:t>
            </a:r>
          </a:p>
          <a:p>
            <a:pPr marL="0" indent="0">
              <a:buNone/>
            </a:pPr>
            <a:endParaRPr lang="en-GB" sz="2400" dirty="0">
              <a:solidFill>
                <a:srgbClr val="6699FF"/>
              </a:solidFill>
              <a:latin typeface="Book Antiqua" panose="02040602050305030304" pitchFamily="18" charset="0"/>
            </a:endParaRPr>
          </a:p>
        </p:txBody>
      </p:sp>
    </p:spTree>
    <p:extLst>
      <p:ext uri="{BB962C8B-B14F-4D97-AF65-F5344CB8AC3E}">
        <p14:creationId xmlns:p14="http://schemas.microsoft.com/office/powerpoint/2010/main" val="12432677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kern="1200" dirty="0" smtClean="0">
                <a:solidFill>
                  <a:schemeClr val="bg1"/>
                </a:solidFill>
                <a:latin typeface="Felix Titling" panose="04060505060202020A04" pitchFamily="82" charset="0"/>
                <a:ea typeface="+mn-ea"/>
                <a:cs typeface="+mn-cs"/>
              </a:rPr>
              <a:t>The abused child</a:t>
            </a:r>
            <a:endParaRPr lang="en-GB" sz="4000" b="1" kern="1200" dirty="0">
              <a:solidFill>
                <a:schemeClr val="bg1"/>
              </a:solidFill>
              <a:latin typeface="Felix Titling" panose="04060505060202020A04" pitchFamily="82" charset="0"/>
              <a:ea typeface="+mn-ea"/>
              <a:cs typeface="+mn-cs"/>
            </a:endParaRPr>
          </a:p>
        </p:txBody>
      </p:sp>
      <p:sp>
        <p:nvSpPr>
          <p:cNvPr id="3" name="Content Placeholder 2"/>
          <p:cNvSpPr>
            <a:spLocks noGrp="1"/>
          </p:cNvSpPr>
          <p:nvPr>
            <p:ph idx="1"/>
          </p:nvPr>
        </p:nvSpPr>
        <p:spPr>
          <a:xfrm>
            <a:off x="539552" y="1700808"/>
            <a:ext cx="8229600" cy="4525963"/>
          </a:xfrm>
        </p:spPr>
        <p:txBody>
          <a:bodyPr/>
          <a:lstStyle/>
          <a:p>
            <a:pPr marL="0" indent="0">
              <a:buNone/>
            </a:pPr>
            <a:r>
              <a:rPr lang="en-GB" sz="2400" dirty="0">
                <a:solidFill>
                  <a:srgbClr val="6699FF"/>
                </a:solidFill>
                <a:latin typeface="Book Antiqua" panose="02040602050305030304" pitchFamily="18" charset="0"/>
              </a:rPr>
              <a:t>Applying Julia </a:t>
            </a:r>
            <a:r>
              <a:rPr lang="en-GB" sz="2400" dirty="0" err="1">
                <a:solidFill>
                  <a:srgbClr val="6699FF"/>
                </a:solidFill>
                <a:latin typeface="Book Antiqua" panose="02040602050305030304" pitchFamily="18" charset="0"/>
              </a:rPr>
              <a:t>Kristeva's</a:t>
            </a:r>
            <a:r>
              <a:rPr lang="en-GB" sz="2400" dirty="0">
                <a:solidFill>
                  <a:srgbClr val="6699FF"/>
                </a:solidFill>
                <a:latin typeface="Book Antiqua" panose="02040602050305030304" pitchFamily="18" charset="0"/>
              </a:rPr>
              <a:t> theories of abjection reveals both the development of the character of Heathcliff and his actions within </a:t>
            </a:r>
            <a:r>
              <a:rPr lang="en-GB" sz="2400" i="1" dirty="0">
                <a:solidFill>
                  <a:srgbClr val="6699FF"/>
                </a:solidFill>
                <a:latin typeface="Book Antiqua" panose="02040602050305030304" pitchFamily="18" charset="0"/>
              </a:rPr>
              <a:t>Wuthering Heights</a:t>
            </a:r>
            <a:r>
              <a:rPr lang="en-GB" sz="2400" dirty="0">
                <a:solidFill>
                  <a:srgbClr val="6699FF"/>
                </a:solidFill>
                <a:latin typeface="Book Antiqua" panose="02040602050305030304" pitchFamily="18" charset="0"/>
              </a:rPr>
              <a:t> . Heathcliff exhibits </a:t>
            </a:r>
            <a:r>
              <a:rPr lang="en-GB" sz="2400" dirty="0" smtClean="0">
                <a:solidFill>
                  <a:srgbClr val="6699FF"/>
                </a:solidFill>
                <a:latin typeface="Book Antiqua" panose="02040602050305030304" pitchFamily="18" charset="0"/>
              </a:rPr>
              <a:t>common </a:t>
            </a:r>
            <a:r>
              <a:rPr lang="en-GB" sz="2400" dirty="0">
                <a:solidFill>
                  <a:srgbClr val="6699FF"/>
                </a:solidFill>
                <a:latin typeface="Book Antiqua" panose="02040602050305030304" pitchFamily="18" charset="0"/>
              </a:rPr>
              <a:t>attributes of abused children, which </a:t>
            </a:r>
            <a:r>
              <a:rPr lang="en-GB" sz="2400" dirty="0" smtClean="0">
                <a:solidFill>
                  <a:srgbClr val="6699FF"/>
                </a:solidFill>
                <a:latin typeface="Book Antiqua" panose="02040602050305030304" pitchFamily="18" charset="0"/>
              </a:rPr>
              <a:t>are </a:t>
            </a:r>
            <a:r>
              <a:rPr lang="en-GB" sz="2400" dirty="0">
                <a:solidFill>
                  <a:srgbClr val="6699FF"/>
                </a:solidFill>
                <a:latin typeface="Book Antiqua" panose="02040602050305030304" pitchFamily="18" charset="0"/>
              </a:rPr>
              <a:t>exacerbated when the </a:t>
            </a:r>
            <a:r>
              <a:rPr lang="en-GB" sz="2400" dirty="0" err="1">
                <a:solidFill>
                  <a:srgbClr val="6699FF"/>
                </a:solidFill>
                <a:latin typeface="Book Antiqua" panose="02040602050305030304" pitchFamily="18" charset="0"/>
              </a:rPr>
              <a:t>Earnshaw</a:t>
            </a:r>
            <a:r>
              <a:rPr lang="en-GB" sz="2400" dirty="0">
                <a:solidFill>
                  <a:srgbClr val="6699FF"/>
                </a:solidFill>
                <a:latin typeface="Book Antiqua" panose="02040602050305030304" pitchFamily="18" charset="0"/>
              </a:rPr>
              <a:t> family treats him as a liminal 'Other'. As a result of his abjection, Heathcliff exhibits borderline personality traits. He abuses human beings and animals, and constantly rejects social laws. </a:t>
            </a:r>
            <a:endParaRPr lang="en-GB" sz="2400" dirty="0" smtClean="0">
              <a:solidFill>
                <a:srgbClr val="6699FF"/>
              </a:solidFill>
              <a:latin typeface="Book Antiqua" panose="02040602050305030304" pitchFamily="18" charset="0"/>
            </a:endParaRPr>
          </a:p>
          <a:p>
            <a:pPr marL="0" indent="0">
              <a:buNone/>
            </a:pPr>
            <a:endParaRPr lang="en-GB" sz="2400" dirty="0" smtClean="0">
              <a:solidFill>
                <a:srgbClr val="6699FF"/>
              </a:solidFill>
              <a:latin typeface="Book Antiqua" panose="02040602050305030304" pitchFamily="18" charset="0"/>
            </a:endParaRPr>
          </a:p>
          <a:p>
            <a:pPr marL="400050" lvl="1" indent="0">
              <a:buNone/>
            </a:pPr>
            <a:r>
              <a:rPr lang="en-GB" sz="2000" dirty="0" err="1">
                <a:solidFill>
                  <a:srgbClr val="6699FF"/>
                </a:solidFill>
                <a:latin typeface="Book Antiqua" panose="02040602050305030304" pitchFamily="18" charset="0"/>
              </a:rPr>
              <a:t>Lodine</a:t>
            </a:r>
            <a:r>
              <a:rPr lang="en-GB" sz="2000" dirty="0">
                <a:solidFill>
                  <a:srgbClr val="6699FF"/>
                </a:solidFill>
                <a:latin typeface="Book Antiqua" panose="02040602050305030304" pitchFamily="18" charset="0"/>
              </a:rPr>
              <a:t>-Chaffey, </a:t>
            </a:r>
            <a:r>
              <a:rPr lang="en-GB" sz="2000" dirty="0" smtClean="0">
                <a:solidFill>
                  <a:srgbClr val="6699FF"/>
                </a:solidFill>
                <a:latin typeface="Book Antiqua" panose="02040602050305030304" pitchFamily="18" charset="0"/>
              </a:rPr>
              <a:t>Jennifer,  ‘Heathcliff's </a:t>
            </a:r>
            <a:r>
              <a:rPr lang="en-GB" sz="2000" dirty="0">
                <a:solidFill>
                  <a:srgbClr val="6699FF"/>
                </a:solidFill>
                <a:latin typeface="Book Antiqua" panose="02040602050305030304" pitchFamily="18" charset="0"/>
              </a:rPr>
              <a:t>Abject State in Emily </a:t>
            </a:r>
            <a:r>
              <a:rPr lang="en-GB" sz="2000" dirty="0" err="1">
                <a:solidFill>
                  <a:srgbClr val="6699FF"/>
                </a:solidFill>
                <a:latin typeface="Book Antiqua" panose="02040602050305030304" pitchFamily="18" charset="0"/>
              </a:rPr>
              <a:t>Brontë's</a:t>
            </a:r>
            <a:r>
              <a:rPr lang="en-GB" sz="2000" dirty="0">
                <a:solidFill>
                  <a:srgbClr val="6699FF"/>
                </a:solidFill>
                <a:latin typeface="Book Antiqua" panose="02040602050305030304" pitchFamily="18" charset="0"/>
              </a:rPr>
              <a:t> </a:t>
            </a:r>
            <a:r>
              <a:rPr lang="en-GB" sz="2000" i="1" dirty="0">
                <a:solidFill>
                  <a:srgbClr val="6699FF"/>
                </a:solidFill>
                <a:latin typeface="Book Antiqua" panose="02040602050305030304" pitchFamily="18" charset="0"/>
              </a:rPr>
              <a:t>Wuthering </a:t>
            </a:r>
            <a:r>
              <a:rPr lang="en-GB" sz="2000" i="1" dirty="0" smtClean="0">
                <a:solidFill>
                  <a:srgbClr val="6699FF"/>
                </a:solidFill>
                <a:latin typeface="Book Antiqua" panose="02040602050305030304" pitchFamily="18" charset="0"/>
              </a:rPr>
              <a:t>Heights’</a:t>
            </a:r>
            <a:r>
              <a:rPr lang="en-GB" sz="2000" dirty="0" smtClean="0">
                <a:solidFill>
                  <a:srgbClr val="6699FF"/>
                </a:solidFill>
                <a:latin typeface="Book Antiqua" panose="02040602050305030304" pitchFamily="18" charset="0"/>
              </a:rPr>
              <a:t>, </a:t>
            </a:r>
            <a:r>
              <a:rPr lang="en-GB" sz="2000" i="1" dirty="0" err="1">
                <a:solidFill>
                  <a:srgbClr val="6699FF"/>
                </a:solidFill>
                <a:latin typeface="Book Antiqua" panose="02040602050305030304" pitchFamily="18" charset="0"/>
              </a:rPr>
              <a:t>Brontë</a:t>
            </a:r>
            <a:r>
              <a:rPr lang="en-GB" sz="2000" i="1" dirty="0">
                <a:solidFill>
                  <a:srgbClr val="6699FF"/>
                </a:solidFill>
                <a:latin typeface="Book Antiqua" panose="02040602050305030304" pitchFamily="18" charset="0"/>
              </a:rPr>
              <a:t> studies</a:t>
            </a:r>
            <a:r>
              <a:rPr lang="en-GB" sz="2000" dirty="0">
                <a:solidFill>
                  <a:srgbClr val="6699FF"/>
                </a:solidFill>
                <a:latin typeface="Book Antiqua" panose="02040602050305030304" pitchFamily="18" charset="0"/>
              </a:rPr>
              <a:t>. Volume 38: Number 3 (2013); pp 206-218</a:t>
            </a:r>
          </a:p>
          <a:p>
            <a:pPr marL="0" indent="0">
              <a:buNone/>
            </a:pPr>
            <a:endParaRPr lang="en-GB" sz="2400" dirty="0">
              <a:solidFill>
                <a:srgbClr val="6699FF"/>
              </a:solidFill>
              <a:latin typeface="Book Antiqua" panose="02040602050305030304" pitchFamily="18" charset="0"/>
            </a:endParaRPr>
          </a:p>
        </p:txBody>
      </p:sp>
    </p:spTree>
    <p:extLst>
      <p:ext uri="{BB962C8B-B14F-4D97-AF65-F5344CB8AC3E}">
        <p14:creationId xmlns:p14="http://schemas.microsoft.com/office/powerpoint/2010/main" val="18822162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3A000B"/>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kern="1200" dirty="0" smtClean="0">
                <a:solidFill>
                  <a:schemeClr val="bg1"/>
                </a:solidFill>
                <a:latin typeface="Felix Titling" panose="04060505060202020A04" pitchFamily="82" charset="0"/>
                <a:ea typeface="+mn-ea"/>
                <a:cs typeface="+mn-cs"/>
              </a:rPr>
              <a:t> </a:t>
            </a:r>
            <a:endParaRPr lang="en-GB" sz="3200" b="1" kern="1200" dirty="0">
              <a:solidFill>
                <a:schemeClr val="bg1"/>
              </a:solidFill>
              <a:latin typeface="Felix Titling" panose="04060505060202020A04" pitchFamily="82" charset="0"/>
              <a:ea typeface="+mn-ea"/>
              <a:cs typeface="+mn-cs"/>
            </a:endParaRPr>
          </a:p>
        </p:txBody>
      </p:sp>
      <p:sp>
        <p:nvSpPr>
          <p:cNvPr id="3" name="Content Placeholder 2"/>
          <p:cNvSpPr>
            <a:spLocks noGrp="1"/>
          </p:cNvSpPr>
          <p:nvPr>
            <p:ph idx="1"/>
          </p:nvPr>
        </p:nvSpPr>
        <p:spPr>
          <a:xfrm>
            <a:off x="457200" y="1417638"/>
            <a:ext cx="8229600" cy="5103142"/>
          </a:xfrm>
        </p:spPr>
        <p:txBody>
          <a:bodyPr/>
          <a:lstStyle/>
          <a:p>
            <a:pPr marL="0" indent="0">
              <a:buNone/>
            </a:pPr>
            <a:r>
              <a:rPr lang="en-GB" sz="2400" dirty="0" smtClean="0">
                <a:solidFill>
                  <a:srgbClr val="6699FF"/>
                </a:solidFill>
                <a:latin typeface="Book Antiqua" panose="02040602050305030304" pitchFamily="18" charset="0"/>
              </a:rPr>
              <a:t>  </a:t>
            </a:r>
            <a:r>
              <a:rPr lang="en-GB" sz="2400" dirty="0">
                <a:solidFill>
                  <a:srgbClr val="6699FF"/>
                </a:solidFill>
                <a:latin typeface="Book Antiqua" panose="02040602050305030304" pitchFamily="18" charset="0"/>
              </a:rPr>
              <a:t>It is strong enough to make me feel pretty certain that he would not chase me over England, supposing I contrived a clear escape; and therefore I must get quite away.  I’ve recovered from my first desire to be killed by him: I’d rather he’d kill himself!  He has extinguished my love effectually, and so I’m at my ease.  I can recollect yet how I loved him; and can dimly imagine that I could still be loving him, if—no, no!  Even if he had doted on me, the devilish nature would have revealed its existence somehow.  Catherine had an awfully perverted taste to esteem him so dearly, knowing him so well.  Monster! would that he could be blotted out of creation, and out of my memory!’ </a:t>
            </a:r>
          </a:p>
        </p:txBody>
      </p:sp>
      <p:sp>
        <p:nvSpPr>
          <p:cNvPr id="4" name="Rectangle 3"/>
          <p:cNvSpPr/>
          <p:nvPr/>
        </p:nvSpPr>
        <p:spPr>
          <a:xfrm>
            <a:off x="2051720" y="116632"/>
            <a:ext cx="4252061" cy="646331"/>
          </a:xfrm>
          <a:prstGeom prst="rect">
            <a:avLst/>
          </a:prstGeom>
        </p:spPr>
        <p:txBody>
          <a:bodyPr wrap="none">
            <a:spAutoFit/>
          </a:bodyPr>
          <a:lstStyle/>
          <a:p>
            <a:r>
              <a:rPr lang="en-GB" sz="3600" b="1" dirty="0" smtClean="0">
                <a:solidFill>
                  <a:schemeClr val="bg1"/>
                </a:solidFill>
                <a:latin typeface="Felix Titling" panose="04060505060202020A04" pitchFamily="82" charset="0"/>
              </a:rPr>
              <a:t>Love and hate   </a:t>
            </a:r>
            <a:endParaRPr lang="en-GB" sz="3600" dirty="0"/>
          </a:p>
        </p:txBody>
      </p:sp>
    </p:spTree>
    <p:extLst>
      <p:ext uri="{BB962C8B-B14F-4D97-AF65-F5344CB8AC3E}">
        <p14:creationId xmlns:p14="http://schemas.microsoft.com/office/powerpoint/2010/main" val="34731290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80728"/>
          </a:xfrm>
        </p:spPr>
        <p:txBody>
          <a:bodyPr/>
          <a:lstStyle/>
          <a:p>
            <a:r>
              <a:rPr lang="en-GB" sz="4000" b="1" kern="1200" dirty="0">
                <a:solidFill>
                  <a:schemeClr val="bg1"/>
                </a:solidFill>
                <a:latin typeface="Felix Titling" panose="04060505060202020A04" pitchFamily="82" charset="0"/>
                <a:ea typeface="+mn-ea"/>
                <a:cs typeface="+mn-cs"/>
              </a:rPr>
              <a:t>Gothic </a:t>
            </a:r>
          </a:p>
        </p:txBody>
      </p:sp>
      <p:sp>
        <p:nvSpPr>
          <p:cNvPr id="3" name="Content Placeholder 2"/>
          <p:cNvSpPr>
            <a:spLocks noGrp="1"/>
          </p:cNvSpPr>
          <p:nvPr>
            <p:ph idx="1"/>
          </p:nvPr>
        </p:nvSpPr>
        <p:spPr>
          <a:xfrm>
            <a:off x="172341" y="908720"/>
            <a:ext cx="8514459" cy="5949280"/>
          </a:xfrm>
        </p:spPr>
        <p:txBody>
          <a:bodyPr/>
          <a:lstStyle/>
          <a:p>
            <a:pPr marL="0" indent="0">
              <a:buNone/>
            </a:pPr>
            <a:r>
              <a:rPr lang="en-GB" sz="2400" dirty="0">
                <a:solidFill>
                  <a:srgbClr val="6699FF"/>
                </a:solidFill>
                <a:latin typeface="Book Antiqua" panose="02040602050305030304" pitchFamily="18" charset="0"/>
              </a:rPr>
              <a:t>Gothic signifies a writing of excess. It appears in </a:t>
            </a:r>
            <a:r>
              <a:rPr lang="en-GB" sz="2400" b="1" dirty="0">
                <a:solidFill>
                  <a:srgbClr val="6699FF"/>
                </a:solidFill>
                <a:latin typeface="Book Antiqua" panose="02040602050305030304" pitchFamily="18" charset="0"/>
              </a:rPr>
              <a:t>the awful obscurity that haunted eighteenth-century rationality and morality.</a:t>
            </a:r>
            <a:r>
              <a:rPr lang="en-GB" sz="2400" dirty="0">
                <a:solidFill>
                  <a:srgbClr val="6699FF"/>
                </a:solidFill>
                <a:latin typeface="Book Antiqua" panose="02040602050305030304" pitchFamily="18" charset="0"/>
              </a:rPr>
              <a:t> It shadows the despairing ecstasies of Romantic idealism and individualism and the uncanny dualities of Victorian realism and decadence. Gothic atmospheres—gloomy and mysterious —have repeatedly signalled the disturbing return of pasts upon presents and evoked emotions of terror and laughter. </a:t>
            </a:r>
            <a:r>
              <a:rPr lang="en-GB" sz="2400" dirty="0" smtClean="0">
                <a:solidFill>
                  <a:srgbClr val="6699FF"/>
                </a:solidFill>
                <a:latin typeface="Book Antiqua" panose="02040602050305030304" pitchFamily="18" charset="0"/>
              </a:rPr>
              <a:t>…</a:t>
            </a:r>
            <a:r>
              <a:rPr lang="en-GB" sz="2400" b="1" dirty="0" smtClean="0">
                <a:solidFill>
                  <a:schemeClr val="bg1">
                    <a:lumMod val="90000"/>
                  </a:schemeClr>
                </a:solidFill>
                <a:latin typeface="Book Antiqua" panose="02040602050305030304" pitchFamily="18" charset="0"/>
              </a:rPr>
              <a:t>Gothic </a:t>
            </a:r>
            <a:r>
              <a:rPr lang="en-GB" sz="2400" b="1" dirty="0">
                <a:solidFill>
                  <a:schemeClr val="bg1">
                    <a:lumMod val="90000"/>
                  </a:schemeClr>
                </a:solidFill>
                <a:latin typeface="Book Antiqua" panose="02040602050305030304" pitchFamily="18" charset="0"/>
              </a:rPr>
              <a:t>figures have continued to shadow the progress of modernity with counter-narratives displaying the underside of enlightenment and humanist values</a:t>
            </a:r>
            <a:r>
              <a:rPr lang="en-GB" sz="2400" dirty="0">
                <a:solidFill>
                  <a:schemeClr val="bg1">
                    <a:lumMod val="90000"/>
                  </a:schemeClr>
                </a:solidFill>
                <a:latin typeface="Book Antiqua" panose="02040602050305030304" pitchFamily="18" charset="0"/>
              </a:rPr>
              <a:t>. </a:t>
            </a:r>
            <a:r>
              <a:rPr lang="en-GB" sz="2400" dirty="0">
                <a:solidFill>
                  <a:srgbClr val="6699FF"/>
                </a:solidFill>
                <a:latin typeface="Book Antiqua" panose="02040602050305030304" pitchFamily="18" charset="0"/>
              </a:rPr>
              <a:t>Gothic condenses the many perceived threats to these values, threats associated with supernatural and natural forces, imaginative excesses and delusions, religious and human evil, social transgression, mental disintegration and spiritual corruption. </a:t>
            </a:r>
          </a:p>
        </p:txBody>
      </p:sp>
    </p:spTree>
    <p:extLst>
      <p:ext uri="{BB962C8B-B14F-4D97-AF65-F5344CB8AC3E}">
        <p14:creationId xmlns:p14="http://schemas.microsoft.com/office/powerpoint/2010/main" val="28658910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620688"/>
            <a:ext cx="8229600" cy="5505475"/>
          </a:xfrm>
        </p:spPr>
        <p:txBody>
          <a:bodyPr/>
          <a:lstStyle/>
          <a:p>
            <a:pPr marL="0" indent="0">
              <a:buNone/>
            </a:pPr>
            <a:r>
              <a:rPr lang="en-GB" sz="2400" dirty="0">
                <a:solidFill>
                  <a:srgbClr val="6699FF"/>
                </a:solidFill>
                <a:latin typeface="Book Antiqua" panose="02040602050305030304" pitchFamily="18" charset="0"/>
              </a:rPr>
              <a:t>If not a purely negative term, Gothic writing remains fascinated by objects and practices that are constructed as negative, irrational, immoral and fantastic. In a world which, since the eighteenth century, has become increasingly secular, </a:t>
            </a:r>
            <a:r>
              <a:rPr lang="en-GB" sz="2400" dirty="0">
                <a:solidFill>
                  <a:schemeClr val="bg1">
                    <a:lumMod val="90000"/>
                  </a:schemeClr>
                </a:solidFill>
                <a:latin typeface="Book Antiqua" panose="02040602050305030304" pitchFamily="18" charset="0"/>
              </a:rPr>
              <a:t>the absence of a fixed religious framework </a:t>
            </a:r>
            <a:r>
              <a:rPr lang="en-GB" sz="2400" dirty="0">
                <a:solidFill>
                  <a:srgbClr val="6699FF"/>
                </a:solidFill>
                <a:latin typeface="Book Antiqua" panose="02040602050305030304" pitchFamily="18" charset="0"/>
              </a:rPr>
              <a:t>as well as changing social and political conditions has meant that Gothic writing, and its reception, has undergone significant transformations. </a:t>
            </a:r>
            <a:r>
              <a:rPr lang="en-GB" sz="2400" dirty="0">
                <a:solidFill>
                  <a:schemeClr val="bg1">
                    <a:lumMod val="90000"/>
                  </a:schemeClr>
                </a:solidFill>
                <a:latin typeface="Book Antiqua" panose="02040602050305030304" pitchFamily="18" charset="0"/>
              </a:rPr>
              <a:t>Gothic excesses, none the less, the fascination with transgression and the anxiety over cultural limits and boundaries, continue to produce ambivalent emotions and meanings in their tales of darkness, desire and power. </a:t>
            </a:r>
          </a:p>
          <a:p>
            <a:pPr marL="0" indent="0">
              <a:buNone/>
            </a:pPr>
            <a:endParaRPr lang="en-GB" sz="2400" dirty="0">
              <a:solidFill>
                <a:srgbClr val="6699FF"/>
              </a:solidFill>
              <a:latin typeface="Book Antiqua" panose="02040602050305030304" pitchFamily="18" charset="0"/>
            </a:endParaRPr>
          </a:p>
        </p:txBody>
      </p:sp>
    </p:spTree>
    <p:extLst>
      <p:ext uri="{BB962C8B-B14F-4D97-AF65-F5344CB8AC3E}">
        <p14:creationId xmlns:p14="http://schemas.microsoft.com/office/powerpoint/2010/main" val="14516216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548680"/>
            <a:ext cx="8280920" cy="6309320"/>
          </a:xfrm>
        </p:spPr>
        <p:txBody>
          <a:bodyPr/>
          <a:lstStyle/>
          <a:p>
            <a:pPr marL="0" indent="0">
              <a:buNone/>
            </a:pPr>
            <a:r>
              <a:rPr lang="en-GB" sz="2400" dirty="0" smtClean="0">
                <a:solidFill>
                  <a:srgbClr val="6699FF"/>
                </a:solidFill>
                <a:latin typeface="Book Antiqua" panose="02040602050305030304" pitchFamily="18" charset="0"/>
              </a:rPr>
              <a:t>Ambivalence </a:t>
            </a:r>
            <a:r>
              <a:rPr lang="en-GB" sz="2400" dirty="0">
                <a:solidFill>
                  <a:srgbClr val="6699FF"/>
                </a:solidFill>
                <a:latin typeface="Book Antiqua" panose="02040602050305030304" pitchFamily="18" charset="0"/>
              </a:rPr>
              <a:t>and uncertainty obscure single meaning. Drawing on the myths, legends and folklore of medieval romances, Gothic conjured up magical worlds and tales of knights, monsters, ghosts and extravagant adventures and terrors. </a:t>
            </a:r>
            <a:r>
              <a:rPr lang="en-GB" sz="2400" dirty="0">
                <a:solidFill>
                  <a:schemeClr val="bg1">
                    <a:lumMod val="90000"/>
                  </a:schemeClr>
                </a:solidFill>
                <a:latin typeface="Book Antiqua" panose="02040602050305030304" pitchFamily="18" charset="0"/>
              </a:rPr>
              <a:t>Associated with wildness, Gothic signified an over-abundance of imaginative frenzy, untamed by reason and unrestrained by conventional eighteenth-century demands for simplicity, realism or probability</a:t>
            </a:r>
            <a:r>
              <a:rPr lang="en-GB" sz="2400" dirty="0">
                <a:solidFill>
                  <a:srgbClr val="6699FF"/>
                </a:solidFill>
                <a:latin typeface="Book Antiqua" panose="02040602050305030304" pitchFamily="18" charset="0"/>
              </a:rPr>
              <a:t>. The boundlessness as well as the over-ornamentation of Gothic styles were part of a move away from strictly neoclassical aesthetic rules which insisted on clarity and symmetry, on variety encompassed by unity of purpose and design. Gothic signified a trend towards an aesthetics based on feeling and emotion and associated primarily with the </a:t>
            </a:r>
            <a:r>
              <a:rPr lang="en-GB" sz="2400" dirty="0">
                <a:solidFill>
                  <a:schemeClr val="bg1">
                    <a:lumMod val="90000"/>
                  </a:schemeClr>
                </a:solidFill>
                <a:latin typeface="Book Antiqua" panose="02040602050305030304" pitchFamily="18" charset="0"/>
              </a:rPr>
              <a:t>sublime</a:t>
            </a:r>
            <a:r>
              <a:rPr lang="en-GB" sz="2400" dirty="0">
                <a:solidFill>
                  <a:srgbClr val="6699FF"/>
                </a:solidFill>
                <a:latin typeface="Book Antiqua" panose="02040602050305030304" pitchFamily="18" charset="0"/>
              </a:rPr>
              <a:t>. </a:t>
            </a:r>
            <a:endParaRPr lang="en-GB" sz="2400" dirty="0" smtClean="0">
              <a:solidFill>
                <a:srgbClr val="6699FF"/>
              </a:solidFill>
              <a:latin typeface="Book Antiqua" panose="02040602050305030304" pitchFamily="18" charset="0"/>
            </a:endParaRPr>
          </a:p>
          <a:p>
            <a:pPr marL="0" indent="0">
              <a:buNone/>
            </a:pPr>
            <a:endParaRPr lang="en-GB" sz="2400" dirty="0">
              <a:solidFill>
                <a:srgbClr val="6699FF"/>
              </a:solidFill>
              <a:latin typeface="Book Antiqua" panose="02040602050305030304" pitchFamily="18" charset="0"/>
            </a:endParaRPr>
          </a:p>
          <a:p>
            <a:pPr marL="0" indent="0" algn="r">
              <a:buNone/>
            </a:pPr>
            <a:r>
              <a:rPr lang="en-GB" sz="2400" dirty="0" smtClean="0">
                <a:solidFill>
                  <a:srgbClr val="6699FF"/>
                </a:solidFill>
                <a:latin typeface="Book Antiqua" panose="02040602050305030304" pitchFamily="18" charset="0"/>
              </a:rPr>
              <a:t>Fred Botting </a:t>
            </a:r>
            <a:endParaRPr lang="en-GB" sz="2400" dirty="0">
              <a:solidFill>
                <a:srgbClr val="6699FF"/>
              </a:solidFill>
              <a:latin typeface="Book Antiqua" panose="02040602050305030304" pitchFamily="18" charset="0"/>
            </a:endParaRPr>
          </a:p>
        </p:txBody>
      </p:sp>
    </p:spTree>
    <p:extLst>
      <p:ext uri="{BB962C8B-B14F-4D97-AF65-F5344CB8AC3E}">
        <p14:creationId xmlns:p14="http://schemas.microsoft.com/office/powerpoint/2010/main" val="32299320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3A000B"/>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95536" y="116632"/>
            <a:ext cx="8229600" cy="778098"/>
          </a:xfrm>
        </p:spPr>
        <p:txBody>
          <a:bodyPr/>
          <a:lstStyle/>
          <a:p>
            <a:r>
              <a:rPr lang="en-GB" sz="3600" b="1" kern="1200" dirty="0">
                <a:solidFill>
                  <a:schemeClr val="bg1"/>
                </a:solidFill>
                <a:latin typeface="Felix Titling" panose="04060505060202020A04" pitchFamily="82" charset="0"/>
                <a:ea typeface="+mn-ea"/>
                <a:cs typeface="+mn-cs"/>
              </a:rPr>
              <a:t>Young Catherine</a:t>
            </a:r>
          </a:p>
        </p:txBody>
      </p:sp>
      <p:sp>
        <p:nvSpPr>
          <p:cNvPr id="3" name="Content Placeholder 2"/>
          <p:cNvSpPr>
            <a:spLocks noGrp="1"/>
          </p:cNvSpPr>
          <p:nvPr>
            <p:ph idx="1"/>
          </p:nvPr>
        </p:nvSpPr>
        <p:spPr>
          <a:xfrm>
            <a:off x="683568" y="1196752"/>
            <a:ext cx="8208912" cy="5400600"/>
          </a:xfrm>
        </p:spPr>
        <p:txBody>
          <a:bodyPr/>
          <a:lstStyle/>
          <a:p>
            <a:pPr marL="0" indent="0">
              <a:buNone/>
            </a:pPr>
            <a:r>
              <a:rPr lang="en-GB" sz="2400" dirty="0" smtClean="0">
                <a:solidFill>
                  <a:srgbClr val="6699FF"/>
                </a:solidFill>
                <a:latin typeface="Book Antiqua" panose="02040602050305030304" pitchFamily="18" charset="0"/>
              </a:rPr>
              <a:t>She </a:t>
            </a:r>
            <a:r>
              <a:rPr lang="en-GB" sz="2400" dirty="0">
                <a:solidFill>
                  <a:srgbClr val="6699FF"/>
                </a:solidFill>
                <a:latin typeface="Book Antiqua" panose="02040602050305030304" pitchFamily="18" charset="0"/>
              </a:rPr>
              <a:t>was the most winning thing that ever brought sunshine into a desolate house: a real beauty in face, with the </a:t>
            </a:r>
            <a:r>
              <a:rPr lang="en-GB" sz="2400" dirty="0" err="1">
                <a:solidFill>
                  <a:srgbClr val="6699FF"/>
                </a:solidFill>
                <a:latin typeface="Book Antiqua" panose="02040602050305030304" pitchFamily="18" charset="0"/>
              </a:rPr>
              <a:t>Earnshaws</a:t>
            </a:r>
            <a:r>
              <a:rPr lang="en-GB" sz="2400" dirty="0">
                <a:solidFill>
                  <a:srgbClr val="6699FF"/>
                </a:solidFill>
                <a:latin typeface="Book Antiqua" panose="02040602050305030304" pitchFamily="18" charset="0"/>
              </a:rPr>
              <a:t>’ handsome dark eyes, but the </a:t>
            </a:r>
            <a:r>
              <a:rPr lang="en-GB" sz="2400" dirty="0" err="1">
                <a:solidFill>
                  <a:srgbClr val="6699FF"/>
                </a:solidFill>
                <a:latin typeface="Book Antiqua" panose="02040602050305030304" pitchFamily="18" charset="0"/>
              </a:rPr>
              <a:t>Lintons</a:t>
            </a:r>
            <a:r>
              <a:rPr lang="en-GB" sz="2400" dirty="0">
                <a:solidFill>
                  <a:srgbClr val="6699FF"/>
                </a:solidFill>
                <a:latin typeface="Book Antiqua" panose="02040602050305030304" pitchFamily="18" charset="0"/>
              </a:rPr>
              <a:t>’ fair skin and small features, and yellow curling hair.  Her spirit was high, though not rough, and qualified by a heart sensitive and lively to excess in its affections.  That capacity for intense attachments reminded me of her mother: still she did not resemble her: for she could be soft and mild as a dove, and she had a gentle voice and pensive expression: her anger was never furious; her love never fierce: it was deep and tender. However, it must be acknowledged, she had faults to foil her gifts.  A propensity to be saucy was one; and a perverse will, that indulged children invariably acquire, whether they be good tempered or cross.</a:t>
            </a:r>
            <a:r>
              <a:rPr lang="en-GB" sz="2400" dirty="0" smtClean="0">
                <a:solidFill>
                  <a:srgbClr val="6699FF"/>
                </a:solidFill>
                <a:latin typeface="Book Antiqua" panose="02040602050305030304" pitchFamily="18" charset="0"/>
              </a:rPr>
              <a:t> </a:t>
            </a:r>
            <a:endParaRPr lang="en-GB" sz="2400" dirty="0">
              <a:solidFill>
                <a:srgbClr val="6699FF"/>
              </a:solidFill>
              <a:latin typeface="Book Antiqua" panose="02040602050305030304" pitchFamily="18" charset="0"/>
            </a:endParaRPr>
          </a:p>
        </p:txBody>
      </p:sp>
    </p:spTree>
    <p:extLst>
      <p:ext uri="{BB962C8B-B14F-4D97-AF65-F5344CB8AC3E}">
        <p14:creationId xmlns:p14="http://schemas.microsoft.com/office/powerpoint/2010/main" val="28935098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b="1" kern="1200" dirty="0" smtClean="0">
                <a:solidFill>
                  <a:schemeClr val="bg1"/>
                </a:solidFill>
                <a:latin typeface="Felix Titling" panose="04060505060202020A04" pitchFamily="82" charset="0"/>
                <a:ea typeface="+mn-ea"/>
                <a:cs typeface="+mn-cs"/>
              </a:rPr>
              <a:t>Self &amp; other in the 19</a:t>
            </a:r>
            <a:r>
              <a:rPr lang="en-GB" sz="3600" b="1" kern="1200" baseline="30000" dirty="0" smtClean="0">
                <a:solidFill>
                  <a:schemeClr val="bg1"/>
                </a:solidFill>
                <a:latin typeface="Felix Titling" panose="04060505060202020A04" pitchFamily="82" charset="0"/>
                <a:ea typeface="+mn-ea"/>
                <a:cs typeface="+mn-cs"/>
              </a:rPr>
              <a:t>th</a:t>
            </a:r>
            <a:r>
              <a:rPr lang="en-GB" sz="3600" b="1" kern="1200" dirty="0" smtClean="0">
                <a:solidFill>
                  <a:schemeClr val="bg1"/>
                </a:solidFill>
                <a:latin typeface="Felix Titling" panose="04060505060202020A04" pitchFamily="82" charset="0"/>
                <a:ea typeface="+mn-ea"/>
                <a:cs typeface="+mn-cs"/>
              </a:rPr>
              <a:t> C novel</a:t>
            </a:r>
            <a:endParaRPr lang="en-GB" sz="3600" b="1" kern="1200" dirty="0">
              <a:solidFill>
                <a:schemeClr val="bg1"/>
              </a:solidFill>
              <a:latin typeface="Felix Titling" panose="04060505060202020A04" pitchFamily="82" charset="0"/>
              <a:ea typeface="+mn-ea"/>
              <a:cs typeface="+mn-cs"/>
            </a:endParaRPr>
          </a:p>
        </p:txBody>
      </p:sp>
      <p:sp>
        <p:nvSpPr>
          <p:cNvPr id="3" name="Content Placeholder 2"/>
          <p:cNvSpPr>
            <a:spLocks noGrp="1"/>
          </p:cNvSpPr>
          <p:nvPr>
            <p:ph idx="1"/>
          </p:nvPr>
        </p:nvSpPr>
        <p:spPr>
          <a:xfrm>
            <a:off x="419218" y="1556792"/>
            <a:ext cx="8267582" cy="4680520"/>
          </a:xfrm>
        </p:spPr>
        <p:txBody>
          <a:bodyPr/>
          <a:lstStyle/>
          <a:p>
            <a:pPr marL="0" indent="0">
              <a:buNone/>
            </a:pPr>
            <a:r>
              <a:rPr lang="en-GB" sz="2400" dirty="0">
                <a:solidFill>
                  <a:srgbClr val="6699FF"/>
                </a:solidFill>
                <a:latin typeface="Book Antiqua" panose="02040602050305030304" pitchFamily="18" charset="0"/>
              </a:rPr>
              <a:t>It should not be possible to read nineteenth-century British literature without remembering that </a:t>
            </a:r>
            <a:r>
              <a:rPr lang="en-GB" sz="2400" dirty="0">
                <a:solidFill>
                  <a:schemeClr val="bg1"/>
                </a:solidFill>
                <a:latin typeface="Book Antiqua" panose="02040602050305030304" pitchFamily="18" charset="0"/>
              </a:rPr>
              <a:t>imperialism, understood as England's social mission, was a crucial part of the cultural representation of England to the English. </a:t>
            </a:r>
            <a:r>
              <a:rPr lang="en-GB" sz="2400" dirty="0">
                <a:solidFill>
                  <a:srgbClr val="6699FF"/>
                </a:solidFill>
                <a:latin typeface="Book Antiqua" panose="02040602050305030304" pitchFamily="18" charset="0"/>
              </a:rPr>
              <a:t>The role of literature in the production of cultural representation should not be ignored. These two obvious "facts" continue to be disregarded in the reading of nineteenth-century British literature. This itself attests to the continuing success of the imperialist project, displaced and dispersed into more </a:t>
            </a:r>
            <a:r>
              <a:rPr lang="en-GB" sz="2400" dirty="0" smtClean="0">
                <a:solidFill>
                  <a:srgbClr val="6699FF"/>
                </a:solidFill>
                <a:latin typeface="Book Antiqua" panose="02040602050305030304" pitchFamily="18" charset="0"/>
              </a:rPr>
              <a:t>modern forms</a:t>
            </a:r>
          </a:p>
          <a:p>
            <a:pPr marL="0" indent="0">
              <a:buNone/>
            </a:pPr>
            <a:endParaRPr lang="en-GB" sz="800" dirty="0" smtClean="0">
              <a:solidFill>
                <a:srgbClr val="6699FF"/>
              </a:solidFill>
              <a:latin typeface="Book Antiqua" panose="02040602050305030304" pitchFamily="18" charset="0"/>
            </a:endParaRPr>
          </a:p>
          <a:p>
            <a:pPr marL="363538" indent="0">
              <a:buNone/>
            </a:pPr>
            <a:r>
              <a:rPr lang="en-GB" sz="2000" dirty="0" err="1" smtClean="0">
                <a:solidFill>
                  <a:srgbClr val="6699FF"/>
                </a:solidFill>
                <a:latin typeface="Book Antiqua" panose="02040602050305030304" pitchFamily="18" charset="0"/>
              </a:rPr>
              <a:t>Gayatri</a:t>
            </a:r>
            <a:r>
              <a:rPr lang="en-GB" sz="2000" dirty="0" smtClean="0">
                <a:solidFill>
                  <a:srgbClr val="6699FF"/>
                </a:solidFill>
                <a:latin typeface="Book Antiqua" panose="02040602050305030304" pitchFamily="18" charset="0"/>
              </a:rPr>
              <a:t> </a:t>
            </a:r>
            <a:r>
              <a:rPr lang="en-GB" sz="2000" dirty="0" err="1">
                <a:solidFill>
                  <a:srgbClr val="6699FF"/>
                </a:solidFill>
                <a:latin typeface="Book Antiqua" panose="02040602050305030304" pitchFamily="18" charset="0"/>
              </a:rPr>
              <a:t>Chakravorty</a:t>
            </a:r>
            <a:r>
              <a:rPr lang="en-GB" sz="2000" dirty="0">
                <a:solidFill>
                  <a:srgbClr val="6699FF"/>
                </a:solidFill>
                <a:latin typeface="Book Antiqua" panose="02040602050305030304" pitchFamily="18" charset="0"/>
              </a:rPr>
              <a:t> </a:t>
            </a:r>
            <a:r>
              <a:rPr lang="en-GB" sz="2000" dirty="0" err="1" smtClean="0">
                <a:solidFill>
                  <a:srgbClr val="6699FF"/>
                </a:solidFill>
                <a:latin typeface="Book Antiqua" panose="02040602050305030304" pitchFamily="18" charset="0"/>
              </a:rPr>
              <a:t>Spivak</a:t>
            </a:r>
            <a:r>
              <a:rPr lang="en-GB" sz="2000" dirty="0" smtClean="0">
                <a:solidFill>
                  <a:srgbClr val="6699FF"/>
                </a:solidFill>
                <a:latin typeface="Book Antiqua" panose="02040602050305030304" pitchFamily="18" charset="0"/>
              </a:rPr>
              <a:t>, ‘Three </a:t>
            </a:r>
            <a:r>
              <a:rPr lang="en-GB" sz="2000" dirty="0">
                <a:solidFill>
                  <a:srgbClr val="6699FF"/>
                </a:solidFill>
                <a:latin typeface="Book Antiqua" panose="02040602050305030304" pitchFamily="18" charset="0"/>
              </a:rPr>
              <a:t>Women's Texts and a </a:t>
            </a:r>
            <a:r>
              <a:rPr lang="en-GB" sz="2000" dirty="0" smtClean="0">
                <a:solidFill>
                  <a:srgbClr val="6699FF"/>
                </a:solidFill>
                <a:latin typeface="Book Antiqua" panose="02040602050305030304" pitchFamily="18" charset="0"/>
              </a:rPr>
              <a:t>Critique of </a:t>
            </a:r>
            <a:r>
              <a:rPr lang="en-GB" sz="2000" dirty="0">
                <a:solidFill>
                  <a:srgbClr val="6699FF"/>
                </a:solidFill>
                <a:latin typeface="Book Antiqua" panose="02040602050305030304" pitchFamily="18" charset="0"/>
              </a:rPr>
              <a:t>Imperialism’ Critical Inquiry 12 (Autumn 1985) </a:t>
            </a:r>
            <a:r>
              <a:rPr lang="en-GB" sz="2000" dirty="0" smtClean="0">
                <a:solidFill>
                  <a:srgbClr val="6699FF"/>
                </a:solidFill>
                <a:latin typeface="Book Antiqua" panose="02040602050305030304" pitchFamily="18" charset="0"/>
              </a:rPr>
              <a:t>, 243-61: 243</a:t>
            </a:r>
            <a:endParaRPr lang="en-GB" sz="2000" dirty="0">
              <a:solidFill>
                <a:srgbClr val="6699FF"/>
              </a:solidFill>
              <a:latin typeface="Book Antiqua" panose="02040602050305030304" pitchFamily="18" charset="0"/>
            </a:endParaRPr>
          </a:p>
          <a:p>
            <a:pPr marL="0" indent="0">
              <a:buNone/>
            </a:pPr>
            <a:endParaRPr lang="en-GB" sz="2400" dirty="0">
              <a:solidFill>
                <a:srgbClr val="6699FF"/>
              </a:solidFill>
              <a:latin typeface="Book Antiqua" panose="02040602050305030304" pitchFamily="18" charset="0"/>
            </a:endParaRPr>
          </a:p>
        </p:txBody>
      </p:sp>
    </p:spTree>
    <p:extLst>
      <p:ext uri="{BB962C8B-B14F-4D97-AF65-F5344CB8AC3E}">
        <p14:creationId xmlns:p14="http://schemas.microsoft.com/office/powerpoint/2010/main" val="2611220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3A000B"/>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kern="1200" dirty="0" smtClean="0">
                <a:solidFill>
                  <a:schemeClr val="bg1"/>
                </a:solidFill>
                <a:latin typeface="Felix Titling" panose="04060505060202020A04" pitchFamily="82" charset="0"/>
                <a:ea typeface="+mn-ea"/>
                <a:cs typeface="+mn-cs"/>
              </a:rPr>
              <a:t> </a:t>
            </a:r>
            <a:endParaRPr lang="en-GB" sz="3200" b="1" kern="1200" dirty="0">
              <a:solidFill>
                <a:schemeClr val="bg1"/>
              </a:solidFill>
              <a:latin typeface="Felix Titling" panose="04060505060202020A04" pitchFamily="82" charset="0"/>
              <a:ea typeface="+mn-ea"/>
              <a:cs typeface="+mn-cs"/>
            </a:endParaRPr>
          </a:p>
        </p:txBody>
      </p:sp>
      <p:sp>
        <p:nvSpPr>
          <p:cNvPr id="3" name="Content Placeholder 2"/>
          <p:cNvSpPr>
            <a:spLocks noGrp="1"/>
          </p:cNvSpPr>
          <p:nvPr>
            <p:ph idx="1"/>
          </p:nvPr>
        </p:nvSpPr>
        <p:spPr>
          <a:xfrm>
            <a:off x="333872" y="908720"/>
            <a:ext cx="8352928" cy="5832648"/>
          </a:xfrm>
        </p:spPr>
        <p:txBody>
          <a:bodyPr/>
          <a:lstStyle/>
          <a:p>
            <a:pPr marL="0" indent="0">
              <a:buNone/>
            </a:pPr>
            <a:r>
              <a:rPr lang="en-GB" sz="2400" dirty="0" smtClean="0">
                <a:solidFill>
                  <a:srgbClr val="6699FF"/>
                </a:solidFill>
                <a:latin typeface="Book Antiqua" panose="02040602050305030304" pitchFamily="18" charset="0"/>
              </a:rPr>
              <a:t>…my </a:t>
            </a:r>
            <a:r>
              <a:rPr lang="en-GB" sz="2400" dirty="0">
                <a:solidFill>
                  <a:srgbClr val="6699FF"/>
                </a:solidFill>
                <a:latin typeface="Book Antiqua" panose="02040602050305030304" pitchFamily="18" charset="0"/>
              </a:rPr>
              <a:t>fingers closed on the fingers of a little, ice-cold hand!  The intense horror of nightmare came over me: I tried to draw back my arm, but the hand clung to it, and a most melancholy voice sobbed, ‘Let me in—let me in!’  ‘Who are you?’ I asked, struggling, meanwhile, to disengage myself.  ‘Catherine Linton,’ it replied, </a:t>
            </a:r>
            <a:r>
              <a:rPr lang="en-GB" sz="2400" dirty="0" err="1">
                <a:solidFill>
                  <a:srgbClr val="6699FF"/>
                </a:solidFill>
                <a:latin typeface="Book Antiqua" panose="02040602050305030304" pitchFamily="18" charset="0"/>
              </a:rPr>
              <a:t>shiveringly</a:t>
            </a:r>
            <a:r>
              <a:rPr lang="en-GB" sz="2400" dirty="0">
                <a:solidFill>
                  <a:srgbClr val="6699FF"/>
                </a:solidFill>
                <a:latin typeface="Book Antiqua" panose="02040602050305030304" pitchFamily="18" charset="0"/>
              </a:rPr>
              <a:t> (why did I think of Linton?  I had read </a:t>
            </a:r>
            <a:r>
              <a:rPr lang="en-GB" sz="2400" dirty="0" err="1">
                <a:solidFill>
                  <a:srgbClr val="6699FF"/>
                </a:solidFill>
                <a:latin typeface="Book Antiqua" panose="02040602050305030304" pitchFamily="18" charset="0"/>
              </a:rPr>
              <a:t>Earnshaw</a:t>
            </a:r>
            <a:r>
              <a:rPr lang="en-GB" sz="2400" dirty="0">
                <a:solidFill>
                  <a:srgbClr val="6699FF"/>
                </a:solidFill>
                <a:latin typeface="Book Antiqua" panose="02040602050305030304" pitchFamily="18" charset="0"/>
              </a:rPr>
              <a:t> twenty times for Linton)—‘</a:t>
            </a:r>
            <a:r>
              <a:rPr lang="en-GB" sz="2400" dirty="0">
                <a:solidFill>
                  <a:schemeClr val="bg1"/>
                </a:solidFill>
                <a:latin typeface="Book Antiqua" panose="02040602050305030304" pitchFamily="18" charset="0"/>
              </a:rPr>
              <a:t>I’m come home: I’d lost my way on the moor!’  As it spoke, I discerned, obscurely, a child’s face looking through the window.  Terror made me cruel; </a:t>
            </a:r>
            <a:r>
              <a:rPr lang="en-GB" sz="2400" dirty="0">
                <a:solidFill>
                  <a:srgbClr val="6699FF"/>
                </a:solidFill>
                <a:latin typeface="Book Antiqua" panose="02040602050305030304" pitchFamily="18" charset="0"/>
              </a:rPr>
              <a:t>and, finding it useless to attempt shaking the creature off, I pulled its wrist on to the broken pane, and rubbed it to and fro till the blood ran down and soaked the bedclothes: still it wailed, ‘Let me in!’ and maintained its tenacious grip, almost maddening me with fear.  </a:t>
            </a:r>
          </a:p>
        </p:txBody>
      </p:sp>
      <p:sp>
        <p:nvSpPr>
          <p:cNvPr id="4" name="Rectangle 3"/>
          <p:cNvSpPr/>
          <p:nvPr/>
        </p:nvSpPr>
        <p:spPr>
          <a:xfrm>
            <a:off x="1046836" y="261363"/>
            <a:ext cx="7050328" cy="584775"/>
          </a:xfrm>
          <a:prstGeom prst="rect">
            <a:avLst/>
          </a:prstGeom>
        </p:spPr>
        <p:txBody>
          <a:bodyPr wrap="none">
            <a:spAutoFit/>
          </a:bodyPr>
          <a:lstStyle/>
          <a:p>
            <a:r>
              <a:rPr lang="en-GB" sz="3200" b="1" dirty="0" smtClean="0">
                <a:solidFill>
                  <a:schemeClr val="bg1"/>
                </a:solidFill>
                <a:latin typeface="Felix Titling" panose="04060505060202020A04" pitchFamily="82" charset="0"/>
              </a:rPr>
              <a:t>The violence of the domestic </a:t>
            </a:r>
            <a:endParaRPr lang="en-GB" sz="2000" dirty="0"/>
          </a:p>
        </p:txBody>
      </p:sp>
    </p:spTree>
    <p:extLst>
      <p:ext uri="{BB962C8B-B14F-4D97-AF65-F5344CB8AC3E}">
        <p14:creationId xmlns:p14="http://schemas.microsoft.com/office/powerpoint/2010/main" val="15436089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7666" y="116632"/>
            <a:ext cx="8229600" cy="634082"/>
          </a:xfrm>
        </p:spPr>
        <p:txBody>
          <a:bodyPr/>
          <a:lstStyle/>
          <a:p>
            <a:r>
              <a:rPr lang="en-GB" sz="3600" b="1" kern="1200" dirty="0" smtClean="0">
                <a:solidFill>
                  <a:schemeClr val="bg1"/>
                </a:solidFill>
                <a:latin typeface="Felix Titling" panose="04060505060202020A04" pitchFamily="82" charset="0"/>
                <a:ea typeface="+mn-ea"/>
                <a:cs typeface="+mn-cs"/>
              </a:rPr>
              <a:t>Civilisation &amp; domesticity</a:t>
            </a:r>
            <a:endParaRPr lang="en-GB" sz="3600" b="1" kern="1200" dirty="0">
              <a:solidFill>
                <a:schemeClr val="bg1"/>
              </a:solidFill>
              <a:latin typeface="Felix Titling" panose="04060505060202020A04" pitchFamily="82" charset="0"/>
              <a:ea typeface="+mn-ea"/>
              <a:cs typeface="+mn-cs"/>
            </a:endParaRPr>
          </a:p>
        </p:txBody>
      </p:sp>
      <p:sp>
        <p:nvSpPr>
          <p:cNvPr id="3" name="Content Placeholder 2"/>
          <p:cNvSpPr>
            <a:spLocks noGrp="1"/>
          </p:cNvSpPr>
          <p:nvPr>
            <p:ph idx="1"/>
          </p:nvPr>
        </p:nvSpPr>
        <p:spPr>
          <a:xfrm>
            <a:off x="378200" y="836712"/>
            <a:ext cx="8267582" cy="5924500"/>
          </a:xfrm>
        </p:spPr>
        <p:txBody>
          <a:bodyPr/>
          <a:lstStyle/>
          <a:p>
            <a:pPr marL="0" indent="0">
              <a:buNone/>
            </a:pPr>
            <a:r>
              <a:rPr lang="en-GB" sz="2400" dirty="0" smtClean="0">
                <a:solidFill>
                  <a:srgbClr val="6699FF"/>
                </a:solidFill>
                <a:latin typeface="Book Antiqua" panose="02040602050305030304" pitchFamily="18" charset="0"/>
              </a:rPr>
              <a:t>…the </a:t>
            </a:r>
            <a:r>
              <a:rPr lang="en-GB" sz="2400" dirty="0">
                <a:solidFill>
                  <a:srgbClr val="6699FF"/>
                </a:solidFill>
                <a:latin typeface="Book Antiqua" panose="02040602050305030304" pitchFamily="18" charset="0"/>
              </a:rPr>
              <a:t>gothic is marked by </a:t>
            </a:r>
            <a:r>
              <a:rPr lang="en-GB" sz="2400" dirty="0">
                <a:solidFill>
                  <a:schemeClr val="bg1"/>
                </a:solidFill>
                <a:latin typeface="Book Antiqua" panose="02040602050305030304" pitchFamily="18" charset="0"/>
              </a:rPr>
              <a:t>a proliferation of narrative frames and voices, and represents the forces of violence, wildness and savagery</a:t>
            </a:r>
            <a:r>
              <a:rPr lang="en-GB" sz="2400" dirty="0">
                <a:solidFill>
                  <a:srgbClr val="6699FF"/>
                </a:solidFill>
                <a:latin typeface="Book Antiqua" panose="02040602050305030304" pitchFamily="18" charset="0"/>
              </a:rPr>
              <a:t>, as opposed to the </a:t>
            </a:r>
            <a:r>
              <a:rPr lang="en-GB" sz="2400" dirty="0">
                <a:solidFill>
                  <a:schemeClr val="bg1"/>
                </a:solidFill>
                <a:latin typeface="Book Antiqua" panose="02040602050305030304" pitchFamily="18" charset="0"/>
              </a:rPr>
              <a:t>domestic</a:t>
            </a:r>
            <a:r>
              <a:rPr lang="en-GB" sz="2400" dirty="0">
                <a:solidFill>
                  <a:srgbClr val="6699FF"/>
                </a:solidFill>
                <a:latin typeface="Book Antiqua" panose="02040602050305030304" pitchFamily="18" charset="0"/>
              </a:rPr>
              <a:t>, which is marked by an assumption of </a:t>
            </a:r>
            <a:r>
              <a:rPr lang="en-GB" sz="2400" dirty="0">
                <a:solidFill>
                  <a:schemeClr val="bg1"/>
                </a:solidFill>
                <a:latin typeface="Book Antiqua" panose="02040602050305030304" pitchFamily="18" charset="0"/>
              </a:rPr>
              <a:t>omniscient, totalizing </a:t>
            </a:r>
            <a:r>
              <a:rPr lang="en-GB" sz="2400" dirty="0" err="1">
                <a:solidFill>
                  <a:schemeClr val="bg1"/>
                </a:solidFill>
                <a:latin typeface="Book Antiqua" panose="02040602050305030304" pitchFamily="18" charset="0"/>
              </a:rPr>
              <a:t>narratorial</a:t>
            </a:r>
            <a:r>
              <a:rPr lang="en-GB" sz="2400" dirty="0">
                <a:solidFill>
                  <a:schemeClr val="bg1"/>
                </a:solidFill>
                <a:latin typeface="Book Antiqua" panose="02040602050305030304" pitchFamily="18" charset="0"/>
              </a:rPr>
              <a:t> awareness and associated with civilization, cultivation, and the feminine</a:t>
            </a:r>
            <a:r>
              <a:rPr lang="en-GB" sz="2400" dirty="0">
                <a:solidFill>
                  <a:srgbClr val="6699FF"/>
                </a:solidFill>
                <a:latin typeface="Book Antiqua" panose="02040602050305030304" pitchFamily="18" charset="0"/>
              </a:rPr>
              <a:t>. </a:t>
            </a:r>
            <a:r>
              <a:rPr lang="en-GB" sz="2400" dirty="0" smtClean="0">
                <a:solidFill>
                  <a:srgbClr val="6699FF"/>
                </a:solidFill>
                <a:latin typeface="Book Antiqua" panose="02040602050305030304" pitchFamily="18" charset="0"/>
              </a:rPr>
              <a:t>[…]</a:t>
            </a:r>
          </a:p>
          <a:p>
            <a:pPr marL="0" indent="0">
              <a:buNone/>
            </a:pPr>
            <a:r>
              <a:rPr lang="en-GB" sz="2400" dirty="0">
                <a:solidFill>
                  <a:srgbClr val="6699FF"/>
                </a:solidFill>
                <a:latin typeface="Book Antiqua" panose="02040602050305030304" pitchFamily="18" charset="0"/>
              </a:rPr>
              <a:t>As far as nineteenth century literary historians are concerned, domestic fiction waded into the fray and cleaned up the novel’s act, breathing new life and health into the musty recesses of gothic fever-dreams. Cross describes </a:t>
            </a:r>
            <a:r>
              <a:rPr lang="en-GB" sz="2400" dirty="0">
                <a:solidFill>
                  <a:schemeClr val="bg1"/>
                </a:solidFill>
                <a:latin typeface="Book Antiqua" panose="02040602050305030304" pitchFamily="18" charset="0"/>
              </a:rPr>
              <a:t>the eighteenth-century novel as an hysteric in need of a slap across the face and a splash of cold water</a:t>
            </a:r>
            <a:r>
              <a:rPr lang="en-GB" sz="2400" dirty="0">
                <a:solidFill>
                  <a:srgbClr val="6699FF"/>
                </a:solidFill>
                <a:latin typeface="Book Antiqua" panose="02040602050305030304" pitchFamily="18" charset="0"/>
              </a:rPr>
              <a:t>, and </a:t>
            </a:r>
            <a:r>
              <a:rPr lang="en-GB" sz="2400" dirty="0" smtClean="0">
                <a:solidFill>
                  <a:srgbClr val="6699FF"/>
                </a:solidFill>
                <a:latin typeface="Book Antiqua" panose="02040602050305030304" pitchFamily="18" charset="0"/>
              </a:rPr>
              <a:t>Austen’s </a:t>
            </a:r>
            <a:r>
              <a:rPr lang="en-GB" sz="2400" dirty="0">
                <a:solidFill>
                  <a:srgbClr val="6699FF"/>
                </a:solidFill>
                <a:latin typeface="Book Antiqua" panose="02040602050305030304" pitchFamily="18" charset="0"/>
              </a:rPr>
              <a:t>novels provide that healthful </a:t>
            </a:r>
            <a:r>
              <a:rPr lang="en-GB" sz="2400" dirty="0" smtClean="0">
                <a:solidFill>
                  <a:srgbClr val="6699FF"/>
                </a:solidFill>
                <a:latin typeface="Book Antiqua" panose="02040602050305030304" pitchFamily="18" charset="0"/>
              </a:rPr>
              <a:t>shock </a:t>
            </a:r>
          </a:p>
          <a:p>
            <a:pPr marL="0" indent="0">
              <a:buNone/>
            </a:pPr>
            <a:endParaRPr lang="en-GB" sz="800" dirty="0" smtClean="0">
              <a:solidFill>
                <a:srgbClr val="6699FF"/>
              </a:solidFill>
              <a:latin typeface="Book Antiqua" panose="02040602050305030304" pitchFamily="18" charset="0"/>
            </a:endParaRPr>
          </a:p>
          <a:p>
            <a:pPr marL="176213" indent="0">
              <a:buNone/>
            </a:pPr>
            <a:r>
              <a:rPr lang="en-GB" sz="2000" dirty="0">
                <a:solidFill>
                  <a:srgbClr val="6699FF"/>
                </a:solidFill>
                <a:latin typeface="Book Antiqua" panose="02040602050305030304" pitchFamily="18" charset="0"/>
              </a:rPr>
              <a:t>Emily </a:t>
            </a:r>
            <a:r>
              <a:rPr lang="en-GB" sz="2000" dirty="0" smtClean="0">
                <a:solidFill>
                  <a:srgbClr val="6699FF"/>
                </a:solidFill>
                <a:latin typeface="Book Antiqua" panose="02040602050305030304" pitchFamily="18" charset="0"/>
              </a:rPr>
              <a:t>Rena-Dozier, ‘Gothic </a:t>
            </a:r>
            <a:r>
              <a:rPr lang="en-GB" sz="2000" dirty="0">
                <a:solidFill>
                  <a:srgbClr val="6699FF"/>
                </a:solidFill>
                <a:latin typeface="Book Antiqua" panose="02040602050305030304" pitchFamily="18" charset="0"/>
              </a:rPr>
              <a:t>Criticisms: </a:t>
            </a:r>
            <a:r>
              <a:rPr lang="en-GB" sz="2000" i="1" dirty="0">
                <a:solidFill>
                  <a:srgbClr val="6699FF"/>
                </a:solidFill>
                <a:latin typeface="Book Antiqua" panose="02040602050305030304" pitchFamily="18" charset="0"/>
              </a:rPr>
              <a:t>Wuthering Heights </a:t>
            </a:r>
            <a:r>
              <a:rPr lang="en-GB" sz="2000" dirty="0">
                <a:solidFill>
                  <a:srgbClr val="6699FF"/>
                </a:solidFill>
                <a:latin typeface="Book Antiqua" panose="02040602050305030304" pitchFamily="18" charset="0"/>
              </a:rPr>
              <a:t>and Nineteenth-Century Literary </a:t>
            </a:r>
            <a:r>
              <a:rPr lang="en-GB" sz="2000" dirty="0" smtClean="0">
                <a:solidFill>
                  <a:srgbClr val="6699FF"/>
                </a:solidFill>
                <a:latin typeface="Book Antiqua" panose="02040602050305030304" pitchFamily="18" charset="0"/>
              </a:rPr>
              <a:t>History’</a:t>
            </a:r>
            <a:endParaRPr lang="en-GB" sz="2400" dirty="0" smtClean="0">
              <a:solidFill>
                <a:srgbClr val="6699FF"/>
              </a:solidFill>
              <a:latin typeface="Book Antiqua" panose="02040602050305030304" pitchFamily="18" charset="0"/>
            </a:endParaRPr>
          </a:p>
        </p:txBody>
      </p:sp>
    </p:spTree>
    <p:extLst>
      <p:ext uri="{BB962C8B-B14F-4D97-AF65-F5344CB8AC3E}">
        <p14:creationId xmlns:p14="http://schemas.microsoft.com/office/powerpoint/2010/main" val="16783759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3A000B"/>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kern="1200" dirty="0" smtClean="0">
                <a:solidFill>
                  <a:schemeClr val="bg1"/>
                </a:solidFill>
                <a:latin typeface="Felix Titling" panose="04060505060202020A04" pitchFamily="82" charset="0"/>
                <a:ea typeface="+mn-ea"/>
                <a:cs typeface="+mn-cs"/>
              </a:rPr>
              <a:t>What is left out of the safety of the safe home </a:t>
            </a:r>
            <a:endParaRPr lang="en-GB" sz="3200" b="1" kern="1200" dirty="0">
              <a:solidFill>
                <a:schemeClr val="bg1"/>
              </a:solidFill>
              <a:latin typeface="Felix Titling" panose="04060505060202020A04" pitchFamily="82" charset="0"/>
              <a:ea typeface="+mn-ea"/>
              <a:cs typeface="+mn-cs"/>
            </a:endParaRPr>
          </a:p>
        </p:txBody>
      </p:sp>
      <p:sp>
        <p:nvSpPr>
          <p:cNvPr id="3" name="Content Placeholder 2"/>
          <p:cNvSpPr>
            <a:spLocks noGrp="1"/>
          </p:cNvSpPr>
          <p:nvPr>
            <p:ph idx="1"/>
          </p:nvPr>
        </p:nvSpPr>
        <p:spPr>
          <a:xfrm>
            <a:off x="400371" y="1628800"/>
            <a:ext cx="8267582" cy="4896544"/>
          </a:xfrm>
        </p:spPr>
        <p:txBody>
          <a:bodyPr/>
          <a:lstStyle/>
          <a:p>
            <a:pPr marL="0" indent="0">
              <a:buNone/>
            </a:pPr>
            <a:r>
              <a:rPr lang="en-GB" sz="2400" dirty="0" smtClean="0">
                <a:solidFill>
                  <a:srgbClr val="6699FF"/>
                </a:solidFill>
                <a:latin typeface="Book Antiqua" panose="02040602050305030304" pitchFamily="18" charset="0"/>
              </a:rPr>
              <a:t>‘</a:t>
            </a:r>
            <a:r>
              <a:rPr lang="en-GB" sz="2400" dirty="0">
                <a:solidFill>
                  <a:srgbClr val="6699FF"/>
                </a:solidFill>
                <a:latin typeface="Book Antiqua" panose="02040602050305030304" pitchFamily="18" charset="0"/>
              </a:rPr>
              <a:t>How can I!’ I said at length.  ‘Let me go, if you want me to let you in!’  The fingers relaxed, I snatched mine through the hole, hurriedly piled the books up in a pyramid against it, and stopped my ears to exclude the lamentable prayer.  I seemed to keep them closed above a quarter of an hour; yet, the instant I listened again, there was the doleful cry moaning on!  ‘</a:t>
            </a:r>
            <a:r>
              <a:rPr lang="en-GB" sz="2400" dirty="0" err="1">
                <a:solidFill>
                  <a:srgbClr val="6699FF"/>
                </a:solidFill>
                <a:latin typeface="Book Antiqua" panose="02040602050305030304" pitchFamily="18" charset="0"/>
              </a:rPr>
              <a:t>Begone</a:t>
            </a:r>
            <a:r>
              <a:rPr lang="en-GB" sz="2400" dirty="0">
                <a:solidFill>
                  <a:srgbClr val="6699FF"/>
                </a:solidFill>
                <a:latin typeface="Book Antiqua" panose="02040602050305030304" pitchFamily="18" charset="0"/>
              </a:rPr>
              <a:t>!’ I shouted.  ‘I’ll never let you in, not if you beg for twenty years.’ </a:t>
            </a:r>
            <a:r>
              <a:rPr lang="en-GB" sz="2400" dirty="0">
                <a:solidFill>
                  <a:schemeClr val="bg1"/>
                </a:solidFill>
                <a:latin typeface="Book Antiqua" panose="02040602050305030304" pitchFamily="18" charset="0"/>
              </a:rPr>
              <a:t> ‘It is twenty years,’ mourned the voice: ‘twenty years.  I’ve been a waif for twenty years!’  </a:t>
            </a:r>
            <a:r>
              <a:rPr lang="en-GB" sz="2400" dirty="0">
                <a:solidFill>
                  <a:srgbClr val="6699FF"/>
                </a:solidFill>
                <a:latin typeface="Book Antiqua" panose="02040602050305030304" pitchFamily="18" charset="0"/>
              </a:rPr>
              <a:t>Thereat began a feeble scratching outside, and the pile of books moved as if thrust forward.  I tried to jump up; but could not stir a limb; and so yelled aloud, in a frenzy of fright. </a:t>
            </a:r>
          </a:p>
          <a:p>
            <a:pPr marL="0" indent="0">
              <a:buNone/>
            </a:pPr>
            <a:endParaRPr lang="en-GB" sz="2400" dirty="0">
              <a:solidFill>
                <a:srgbClr val="6699FF"/>
              </a:solidFill>
              <a:latin typeface="Book Antiqua" panose="02040602050305030304" pitchFamily="18" charset="0"/>
            </a:endParaRPr>
          </a:p>
        </p:txBody>
      </p:sp>
    </p:spTree>
    <p:extLst>
      <p:ext uri="{BB962C8B-B14F-4D97-AF65-F5344CB8AC3E}">
        <p14:creationId xmlns:p14="http://schemas.microsoft.com/office/powerpoint/2010/main" val="37097802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kern="1200" dirty="0" smtClean="0">
                <a:solidFill>
                  <a:schemeClr val="bg1"/>
                </a:solidFill>
                <a:latin typeface="Felix Titling" panose="04060505060202020A04" pitchFamily="82" charset="0"/>
                <a:ea typeface="+mn-ea"/>
                <a:cs typeface="+mn-cs"/>
              </a:rPr>
              <a:t>Domestic (&amp; ‘civilisation</a:t>
            </a:r>
            <a:r>
              <a:rPr lang="en-GB" sz="3200" b="1" kern="1200" dirty="0">
                <a:solidFill>
                  <a:schemeClr val="bg1"/>
                </a:solidFill>
                <a:latin typeface="Felix Titling" panose="04060505060202020A04" pitchFamily="82" charset="0"/>
                <a:ea typeface="+mn-ea"/>
                <a:cs typeface="+mn-cs"/>
              </a:rPr>
              <a:t>’) predicated on acts of violence. </a:t>
            </a:r>
          </a:p>
        </p:txBody>
      </p:sp>
      <p:sp>
        <p:nvSpPr>
          <p:cNvPr id="3" name="Content Placeholder 2"/>
          <p:cNvSpPr>
            <a:spLocks noGrp="1"/>
          </p:cNvSpPr>
          <p:nvPr>
            <p:ph idx="1"/>
          </p:nvPr>
        </p:nvSpPr>
        <p:spPr>
          <a:xfrm>
            <a:off x="419218" y="1700808"/>
            <a:ext cx="8267582" cy="4680520"/>
          </a:xfrm>
        </p:spPr>
        <p:txBody>
          <a:bodyPr/>
          <a:lstStyle/>
          <a:p>
            <a:pPr marL="0" indent="0">
              <a:buNone/>
            </a:pPr>
            <a:r>
              <a:rPr lang="en-GB" sz="2400" dirty="0">
                <a:solidFill>
                  <a:srgbClr val="6699FF"/>
                </a:solidFill>
                <a:latin typeface="Book Antiqua" panose="02040602050305030304" pitchFamily="18" charset="0"/>
              </a:rPr>
              <a:t>So great was the consensus that the domestic had triumphed over the Gothic, and thus reclaimed the novel as a serious literary genre, that critics could blandly assert that </a:t>
            </a:r>
            <a:r>
              <a:rPr lang="en-GB" sz="2400" dirty="0">
                <a:solidFill>
                  <a:schemeClr val="bg1"/>
                </a:solidFill>
                <a:latin typeface="Book Antiqua" panose="02040602050305030304" pitchFamily="18" charset="0"/>
              </a:rPr>
              <a:t>“The novel of personal life, of individual, separate, domestic life, is the basal form.” </a:t>
            </a:r>
            <a:r>
              <a:rPr lang="en-GB" sz="2400" dirty="0">
                <a:solidFill>
                  <a:srgbClr val="6699FF"/>
                </a:solidFill>
                <a:latin typeface="Book Antiqua" panose="02040602050305030304" pitchFamily="18" charset="0"/>
              </a:rPr>
              <a:t>[…]</a:t>
            </a:r>
          </a:p>
          <a:p>
            <a:pPr marL="0" indent="0">
              <a:buNone/>
            </a:pPr>
            <a:r>
              <a:rPr lang="en-GB" sz="2400" i="1" dirty="0">
                <a:solidFill>
                  <a:srgbClr val="6699FF"/>
                </a:solidFill>
                <a:latin typeface="Book Antiqua" panose="02040602050305030304" pitchFamily="18" charset="0"/>
              </a:rPr>
              <a:t>Wuthering Heights</a:t>
            </a:r>
            <a:r>
              <a:rPr lang="en-GB" sz="2400" dirty="0">
                <a:solidFill>
                  <a:srgbClr val="6699FF"/>
                </a:solidFill>
                <a:latin typeface="Book Antiqua" panose="02040602050305030304" pitchFamily="18" charset="0"/>
              </a:rPr>
              <a:t>, however, carefully breaks down this opposition between gothic and domestic modes by illustrating the ways in which </a:t>
            </a:r>
            <a:r>
              <a:rPr lang="en-GB" sz="2400" dirty="0">
                <a:solidFill>
                  <a:schemeClr val="bg1"/>
                </a:solidFill>
                <a:latin typeface="Book Antiqua" panose="02040602050305030304" pitchFamily="18" charset="0"/>
              </a:rPr>
              <a:t>the domestic is predicated on acts of violence.</a:t>
            </a:r>
            <a:r>
              <a:rPr lang="en-GB" sz="2400" dirty="0">
                <a:solidFill>
                  <a:srgbClr val="6699FF"/>
                </a:solidFill>
                <a:latin typeface="Book Antiqua" panose="02040602050305030304" pitchFamily="18" charset="0"/>
              </a:rPr>
              <a:t> </a:t>
            </a:r>
            <a:r>
              <a:rPr lang="en-GB" sz="2400" i="1" dirty="0">
                <a:solidFill>
                  <a:srgbClr val="6699FF"/>
                </a:solidFill>
                <a:latin typeface="Book Antiqua" panose="02040602050305030304" pitchFamily="18" charset="0"/>
              </a:rPr>
              <a:t>Wuthering Heights </a:t>
            </a:r>
            <a:r>
              <a:rPr lang="en-GB" sz="2400" dirty="0">
                <a:solidFill>
                  <a:srgbClr val="6699FF"/>
                </a:solidFill>
                <a:latin typeface="Book Antiqua" panose="02040602050305030304" pitchFamily="18" charset="0"/>
              </a:rPr>
              <a:t>is acutely critical of literary history, in that it embodies the instability of nineteenth-century literary history’s division between gothic and domestic novels. </a:t>
            </a:r>
          </a:p>
        </p:txBody>
      </p:sp>
    </p:spTree>
    <p:extLst>
      <p:ext uri="{BB962C8B-B14F-4D97-AF65-F5344CB8AC3E}">
        <p14:creationId xmlns:p14="http://schemas.microsoft.com/office/powerpoint/2010/main" val="10313059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3A000B"/>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kern="1200" dirty="0" smtClean="0">
                <a:solidFill>
                  <a:schemeClr val="bg1"/>
                </a:solidFill>
                <a:latin typeface="Felix Titling" panose="04060505060202020A04" pitchFamily="82" charset="0"/>
                <a:ea typeface="+mn-ea"/>
                <a:cs typeface="+mn-cs"/>
              </a:rPr>
              <a:t> </a:t>
            </a:r>
            <a:endParaRPr lang="en-GB" sz="3200" b="1" kern="1200" dirty="0">
              <a:solidFill>
                <a:schemeClr val="bg1"/>
              </a:solidFill>
              <a:latin typeface="Felix Titling" panose="04060505060202020A04" pitchFamily="82" charset="0"/>
              <a:ea typeface="+mn-ea"/>
              <a:cs typeface="+mn-cs"/>
            </a:endParaRPr>
          </a:p>
        </p:txBody>
      </p:sp>
      <p:sp>
        <p:nvSpPr>
          <p:cNvPr id="3" name="Content Placeholder 2"/>
          <p:cNvSpPr>
            <a:spLocks noGrp="1"/>
          </p:cNvSpPr>
          <p:nvPr>
            <p:ph idx="1"/>
          </p:nvPr>
        </p:nvSpPr>
        <p:spPr>
          <a:xfrm>
            <a:off x="251520" y="846138"/>
            <a:ext cx="8435280" cy="5674642"/>
          </a:xfrm>
        </p:spPr>
        <p:txBody>
          <a:bodyPr/>
          <a:lstStyle/>
          <a:p>
            <a:pPr marL="0" indent="0">
              <a:buNone/>
            </a:pPr>
            <a:r>
              <a:rPr lang="en-GB" sz="2400" dirty="0" err="1" smtClean="0">
                <a:solidFill>
                  <a:srgbClr val="6699FF"/>
                </a:solidFill>
                <a:latin typeface="Book Antiqua" panose="02040602050305030304" pitchFamily="18" charset="0"/>
              </a:rPr>
              <a:t>Skulker</a:t>
            </a:r>
            <a:r>
              <a:rPr lang="en-GB" sz="2400" dirty="0" smtClean="0">
                <a:solidFill>
                  <a:srgbClr val="6699FF"/>
                </a:solidFill>
                <a:latin typeface="Book Antiqua" panose="02040602050305030304" pitchFamily="18" charset="0"/>
              </a:rPr>
              <a:t> </a:t>
            </a:r>
            <a:r>
              <a:rPr lang="en-GB" sz="2400" dirty="0">
                <a:solidFill>
                  <a:srgbClr val="6699FF"/>
                </a:solidFill>
                <a:latin typeface="Book Antiqua" panose="02040602050305030304" pitchFamily="18" charset="0"/>
              </a:rPr>
              <a:t>has caught a little girl, sir,” he replied; “and there’s a lad here,” he added, making a clutch at me, “who looks an out-and-outer!  Very like the robbers were for putting them through the window to open the doors to the gang after all were asleep, that they might murder us at their ease.  </a:t>
            </a:r>
            <a:r>
              <a:rPr lang="en-GB" sz="2400" dirty="0">
                <a:solidFill>
                  <a:schemeClr val="bg1"/>
                </a:solidFill>
                <a:latin typeface="Book Antiqua" panose="02040602050305030304" pitchFamily="18" charset="0"/>
              </a:rPr>
              <a:t>Hold your tongue, you foul-mouthed thief, you! you shall go to the gallows for this.  </a:t>
            </a:r>
            <a:r>
              <a:rPr lang="en-GB" sz="2400" dirty="0" smtClean="0">
                <a:solidFill>
                  <a:srgbClr val="6699FF"/>
                </a:solidFill>
                <a:latin typeface="Book Antiqua" panose="02040602050305030304" pitchFamily="18" charset="0"/>
              </a:rPr>
              <a:t>…“</a:t>
            </a:r>
            <a:r>
              <a:rPr lang="en-GB" sz="2400" dirty="0">
                <a:solidFill>
                  <a:srgbClr val="6699FF"/>
                </a:solidFill>
                <a:latin typeface="Book Antiqua" panose="02040602050305030304" pitchFamily="18" charset="0"/>
              </a:rPr>
              <a:t>The rascals knew that yesterday was my rent-day: they thought to have me cleverly.  Come in; </a:t>
            </a:r>
            <a:r>
              <a:rPr lang="en-GB" sz="2400" dirty="0">
                <a:solidFill>
                  <a:schemeClr val="bg1"/>
                </a:solidFill>
                <a:latin typeface="Book Antiqua" panose="02040602050305030304" pitchFamily="18" charset="0"/>
              </a:rPr>
              <a:t>I’ll furnish them a reception.  </a:t>
            </a:r>
            <a:r>
              <a:rPr lang="en-GB" sz="2400" dirty="0" smtClean="0">
                <a:solidFill>
                  <a:srgbClr val="6699FF"/>
                </a:solidFill>
                <a:latin typeface="Book Antiqua" panose="02040602050305030304" pitchFamily="18" charset="0"/>
              </a:rPr>
              <a:t>…  </a:t>
            </a:r>
            <a:r>
              <a:rPr lang="en-GB" sz="2400" dirty="0">
                <a:solidFill>
                  <a:srgbClr val="6699FF"/>
                </a:solidFill>
                <a:latin typeface="Book Antiqua" panose="02040602050305030304" pitchFamily="18" charset="0"/>
              </a:rPr>
              <a:t>Oh, my dear Mary, look here!  Don’t be afraid, it is but a boy—yet the villain scowls so plainly in his face; </a:t>
            </a:r>
            <a:r>
              <a:rPr lang="en-GB" sz="2400" dirty="0">
                <a:solidFill>
                  <a:schemeClr val="bg1"/>
                </a:solidFill>
                <a:latin typeface="Book Antiqua" panose="02040602050305030304" pitchFamily="18" charset="0"/>
              </a:rPr>
              <a:t>would it not be a kindness to the country to hang him at once, before he shows his nature in acts as well as features</a:t>
            </a:r>
            <a:r>
              <a:rPr lang="en-GB" sz="2400" dirty="0" smtClean="0">
                <a:solidFill>
                  <a:schemeClr val="bg1"/>
                </a:solidFill>
                <a:latin typeface="Book Antiqua" panose="02040602050305030304" pitchFamily="18" charset="0"/>
              </a:rPr>
              <a:t>?</a:t>
            </a:r>
            <a:r>
              <a:rPr lang="en-GB" sz="2400" dirty="0" smtClean="0">
                <a:solidFill>
                  <a:srgbClr val="6699FF"/>
                </a:solidFill>
                <a:latin typeface="Book Antiqua" panose="02040602050305030304" pitchFamily="18" charset="0"/>
              </a:rPr>
              <a:t>”… </a:t>
            </a:r>
            <a:r>
              <a:rPr lang="en-GB" sz="2400" dirty="0">
                <a:solidFill>
                  <a:srgbClr val="6699FF"/>
                </a:solidFill>
                <a:latin typeface="Book Antiqua" panose="02040602050305030304" pitchFamily="18" charset="0"/>
              </a:rPr>
              <a:t>Isabella lisping—“Frightful thing!  </a:t>
            </a:r>
            <a:r>
              <a:rPr lang="en-GB" sz="2400" dirty="0">
                <a:solidFill>
                  <a:schemeClr val="bg1"/>
                </a:solidFill>
                <a:latin typeface="Book Antiqua" panose="02040602050305030304" pitchFamily="18" charset="0"/>
              </a:rPr>
              <a:t>Put him in the cellar, papa. </a:t>
            </a:r>
            <a:r>
              <a:rPr lang="en-GB" sz="2400" dirty="0">
                <a:solidFill>
                  <a:srgbClr val="6699FF"/>
                </a:solidFill>
                <a:latin typeface="Book Antiqua" panose="02040602050305030304" pitchFamily="18" charset="0"/>
              </a:rPr>
              <a:t> He’s exactly like the son of the fortune-teller that stole my tame pheasant</a:t>
            </a:r>
            <a:r>
              <a:rPr lang="en-GB" sz="2400" dirty="0" smtClean="0">
                <a:solidFill>
                  <a:srgbClr val="6699FF"/>
                </a:solidFill>
                <a:latin typeface="Book Antiqua" panose="02040602050305030304" pitchFamily="18" charset="0"/>
              </a:rPr>
              <a:t>.”</a:t>
            </a:r>
            <a:endParaRPr lang="en-GB" sz="2400" dirty="0">
              <a:solidFill>
                <a:srgbClr val="6699FF"/>
              </a:solidFill>
              <a:latin typeface="Book Antiqua" panose="02040602050305030304" pitchFamily="18" charset="0"/>
            </a:endParaRPr>
          </a:p>
        </p:txBody>
      </p:sp>
      <p:sp>
        <p:nvSpPr>
          <p:cNvPr id="4" name="Rectangle 3"/>
          <p:cNvSpPr/>
          <p:nvPr/>
        </p:nvSpPr>
        <p:spPr>
          <a:xfrm>
            <a:off x="246080" y="188640"/>
            <a:ext cx="8602035" cy="492443"/>
          </a:xfrm>
          <a:prstGeom prst="rect">
            <a:avLst/>
          </a:prstGeom>
        </p:spPr>
        <p:txBody>
          <a:bodyPr wrap="none">
            <a:spAutoFit/>
          </a:bodyPr>
          <a:lstStyle/>
          <a:p>
            <a:r>
              <a:rPr lang="en-GB" sz="2600" b="1" dirty="0" smtClean="0">
                <a:solidFill>
                  <a:schemeClr val="bg1"/>
                </a:solidFill>
                <a:latin typeface="Felix Titling" panose="04060505060202020A04" pitchFamily="82" charset="0"/>
              </a:rPr>
              <a:t>The price of safety : violence &amp; imprisonment</a:t>
            </a:r>
            <a:endParaRPr lang="en-GB" sz="2600" dirty="0"/>
          </a:p>
        </p:txBody>
      </p:sp>
    </p:spTree>
    <p:extLst>
      <p:ext uri="{BB962C8B-B14F-4D97-AF65-F5344CB8AC3E}">
        <p14:creationId xmlns:p14="http://schemas.microsoft.com/office/powerpoint/2010/main" val="36909187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30570"/>
            <a:ext cx="8229600" cy="1143000"/>
          </a:xfrm>
        </p:spPr>
        <p:txBody>
          <a:bodyPr/>
          <a:lstStyle/>
          <a:p>
            <a:r>
              <a:rPr lang="en-GB" sz="2800" b="1" i="1" kern="1200" dirty="0" smtClean="0">
                <a:solidFill>
                  <a:schemeClr val="bg1"/>
                </a:solidFill>
                <a:latin typeface="Felix Titling" panose="04060505060202020A04" pitchFamily="82" charset="0"/>
                <a:ea typeface="+mn-ea"/>
                <a:cs typeface="+mn-cs"/>
              </a:rPr>
              <a:t>WH</a:t>
            </a:r>
            <a:r>
              <a:rPr lang="en-GB" sz="2800" b="1" kern="1200" dirty="0" smtClean="0">
                <a:solidFill>
                  <a:schemeClr val="bg1"/>
                </a:solidFill>
                <a:latin typeface="Felix Titling" panose="04060505060202020A04" pitchFamily="82" charset="0"/>
                <a:ea typeface="+mn-ea"/>
                <a:cs typeface="+mn-cs"/>
              </a:rPr>
              <a:t> : The </a:t>
            </a:r>
            <a:r>
              <a:rPr lang="en-GB" sz="2800" b="1" kern="1200" dirty="0">
                <a:solidFill>
                  <a:schemeClr val="bg1"/>
                </a:solidFill>
                <a:latin typeface="Felix Titling" panose="04060505060202020A04" pitchFamily="82" charset="0"/>
                <a:ea typeface="+mn-ea"/>
                <a:cs typeface="+mn-cs"/>
              </a:rPr>
              <a:t>novel of personal life, of individual, separate, domestic </a:t>
            </a:r>
            <a:r>
              <a:rPr lang="en-GB" sz="2800" b="1" kern="1200" dirty="0" smtClean="0">
                <a:solidFill>
                  <a:schemeClr val="bg1"/>
                </a:solidFill>
                <a:latin typeface="Felix Titling" panose="04060505060202020A04" pitchFamily="82" charset="0"/>
                <a:ea typeface="+mn-ea"/>
                <a:cs typeface="+mn-cs"/>
              </a:rPr>
              <a:t>life? </a:t>
            </a:r>
            <a:endParaRPr lang="en-GB" sz="2800" b="1" kern="1200" dirty="0">
              <a:solidFill>
                <a:schemeClr val="bg1"/>
              </a:solidFill>
              <a:latin typeface="Felix Titling" panose="04060505060202020A04" pitchFamily="82" charset="0"/>
              <a:ea typeface="+mn-ea"/>
              <a:cs typeface="+mn-cs"/>
            </a:endParaRPr>
          </a:p>
        </p:txBody>
      </p:sp>
      <p:sp>
        <p:nvSpPr>
          <p:cNvPr id="3" name="Content Placeholder 2"/>
          <p:cNvSpPr>
            <a:spLocks noGrp="1"/>
          </p:cNvSpPr>
          <p:nvPr>
            <p:ph idx="1"/>
          </p:nvPr>
        </p:nvSpPr>
        <p:spPr>
          <a:xfrm>
            <a:off x="419218" y="1700808"/>
            <a:ext cx="3576718" cy="4680520"/>
          </a:xfrm>
        </p:spPr>
        <p:txBody>
          <a:bodyPr/>
          <a:lstStyle/>
          <a:p>
            <a:pPr marL="0" indent="0">
              <a:buNone/>
            </a:pPr>
            <a:endParaRPr lang="en-GB" sz="2400" dirty="0" smtClean="0">
              <a:solidFill>
                <a:srgbClr val="6699FF"/>
              </a:solidFill>
              <a:latin typeface="Book Antiqua" panose="02040602050305030304" pitchFamily="18" charset="0"/>
            </a:endParaRPr>
          </a:p>
          <a:p>
            <a:pPr marL="0" indent="0">
              <a:buNone/>
            </a:pPr>
            <a:r>
              <a:rPr lang="en-GB" sz="2400" i="1" dirty="0" smtClean="0">
                <a:solidFill>
                  <a:srgbClr val="6699FF"/>
                </a:solidFill>
                <a:latin typeface="Book Antiqua" panose="02040602050305030304" pitchFamily="18" charset="0"/>
              </a:rPr>
              <a:t>First generation</a:t>
            </a:r>
          </a:p>
          <a:p>
            <a:pPr marL="363538" indent="0">
              <a:buNone/>
            </a:pPr>
            <a:r>
              <a:rPr lang="en-GB" sz="2400" dirty="0" smtClean="0">
                <a:solidFill>
                  <a:srgbClr val="6699FF"/>
                </a:solidFill>
                <a:latin typeface="Book Antiqua" panose="02040602050305030304" pitchFamily="18" charset="0"/>
              </a:rPr>
              <a:t>Catherine </a:t>
            </a:r>
            <a:r>
              <a:rPr lang="en-GB" sz="2400" dirty="0" err="1" smtClean="0">
                <a:solidFill>
                  <a:srgbClr val="6699FF"/>
                </a:solidFill>
                <a:latin typeface="Book Antiqua" panose="02040602050305030304" pitchFamily="18" charset="0"/>
              </a:rPr>
              <a:t>Earnshaw</a:t>
            </a:r>
            <a:r>
              <a:rPr lang="en-GB" sz="2400" dirty="0" smtClean="0">
                <a:solidFill>
                  <a:srgbClr val="6699FF"/>
                </a:solidFill>
                <a:latin typeface="Book Antiqua" panose="02040602050305030304" pitchFamily="18" charset="0"/>
              </a:rPr>
              <a:t> </a:t>
            </a:r>
          </a:p>
          <a:p>
            <a:pPr marL="363538" indent="0">
              <a:buNone/>
            </a:pPr>
            <a:r>
              <a:rPr lang="en-GB" sz="2400" dirty="0" smtClean="0">
                <a:solidFill>
                  <a:srgbClr val="6699FF"/>
                </a:solidFill>
                <a:latin typeface="Book Antiqua" panose="02040602050305030304" pitchFamily="18" charset="0"/>
              </a:rPr>
              <a:t>Catherine Heathcliff</a:t>
            </a:r>
          </a:p>
          <a:p>
            <a:pPr marL="363538" indent="0">
              <a:buNone/>
            </a:pPr>
            <a:r>
              <a:rPr lang="en-GB" sz="2400" dirty="0" smtClean="0">
                <a:solidFill>
                  <a:srgbClr val="6699FF"/>
                </a:solidFill>
                <a:latin typeface="Book Antiqua" panose="02040602050305030304" pitchFamily="18" charset="0"/>
              </a:rPr>
              <a:t>Catherine Linton</a:t>
            </a:r>
          </a:p>
          <a:p>
            <a:pPr marL="0" indent="0">
              <a:buNone/>
            </a:pPr>
            <a:endParaRPr lang="en-GB" sz="2400" i="1" dirty="0" smtClean="0">
              <a:solidFill>
                <a:srgbClr val="6699FF"/>
              </a:solidFill>
              <a:latin typeface="Book Antiqua" panose="02040602050305030304" pitchFamily="18" charset="0"/>
            </a:endParaRPr>
          </a:p>
          <a:p>
            <a:pPr marL="0" indent="0">
              <a:buNone/>
            </a:pPr>
            <a:r>
              <a:rPr lang="en-GB" sz="2400" i="1" dirty="0">
                <a:solidFill>
                  <a:srgbClr val="6699FF"/>
                </a:solidFill>
                <a:latin typeface="Book Antiqua" panose="02040602050305030304" pitchFamily="18" charset="0"/>
              </a:rPr>
              <a:t>S</a:t>
            </a:r>
            <a:r>
              <a:rPr lang="en-GB" sz="2400" i="1" dirty="0" smtClean="0">
                <a:solidFill>
                  <a:srgbClr val="6699FF"/>
                </a:solidFill>
                <a:latin typeface="Book Antiqua" panose="02040602050305030304" pitchFamily="18" charset="0"/>
              </a:rPr>
              <a:t>econd generation </a:t>
            </a:r>
            <a:endParaRPr lang="en-GB" sz="2400" i="1" dirty="0">
              <a:solidFill>
                <a:srgbClr val="6699FF"/>
              </a:solidFill>
              <a:latin typeface="Book Antiqua" panose="02040602050305030304" pitchFamily="18" charset="0"/>
            </a:endParaRPr>
          </a:p>
          <a:p>
            <a:pPr marL="363538" indent="0">
              <a:buNone/>
            </a:pPr>
            <a:r>
              <a:rPr lang="en-GB" sz="2400" dirty="0" smtClean="0">
                <a:solidFill>
                  <a:srgbClr val="6699FF"/>
                </a:solidFill>
                <a:latin typeface="Book Antiqua" panose="02040602050305030304" pitchFamily="18" charset="0"/>
              </a:rPr>
              <a:t>Catherine Linton </a:t>
            </a:r>
          </a:p>
          <a:p>
            <a:pPr marL="363538" indent="0">
              <a:buNone/>
            </a:pPr>
            <a:r>
              <a:rPr lang="en-GB" sz="2400" dirty="0" smtClean="0">
                <a:solidFill>
                  <a:srgbClr val="6699FF"/>
                </a:solidFill>
                <a:latin typeface="Book Antiqua" panose="02040602050305030304" pitchFamily="18" charset="0"/>
              </a:rPr>
              <a:t>Catherine </a:t>
            </a:r>
            <a:r>
              <a:rPr lang="en-GB" sz="2400" dirty="0">
                <a:solidFill>
                  <a:srgbClr val="6699FF"/>
                </a:solidFill>
                <a:latin typeface="Book Antiqua" panose="02040602050305030304" pitchFamily="18" charset="0"/>
              </a:rPr>
              <a:t>Heathcliff</a:t>
            </a:r>
          </a:p>
          <a:p>
            <a:pPr marL="363538" indent="0">
              <a:buNone/>
            </a:pPr>
            <a:r>
              <a:rPr lang="en-GB" sz="2400" dirty="0">
                <a:solidFill>
                  <a:srgbClr val="6699FF"/>
                </a:solidFill>
                <a:latin typeface="Book Antiqua" panose="02040602050305030304" pitchFamily="18" charset="0"/>
              </a:rPr>
              <a:t>Catherine </a:t>
            </a:r>
            <a:r>
              <a:rPr lang="en-GB" sz="2400" dirty="0" err="1">
                <a:solidFill>
                  <a:srgbClr val="6699FF"/>
                </a:solidFill>
                <a:latin typeface="Book Antiqua" panose="02040602050305030304" pitchFamily="18" charset="0"/>
              </a:rPr>
              <a:t>Earnshaw</a:t>
            </a:r>
            <a:r>
              <a:rPr lang="en-GB" sz="2400" dirty="0">
                <a:solidFill>
                  <a:srgbClr val="6699FF"/>
                </a:solidFill>
                <a:latin typeface="Book Antiqua" panose="02040602050305030304" pitchFamily="18" charset="0"/>
              </a:rPr>
              <a:t> </a:t>
            </a:r>
          </a:p>
          <a:p>
            <a:pPr marL="0" indent="0">
              <a:buNone/>
            </a:pPr>
            <a:endParaRPr lang="en-GB" sz="2400" dirty="0">
              <a:solidFill>
                <a:srgbClr val="6699FF"/>
              </a:solidFill>
              <a:latin typeface="Book Antiqua" panose="02040602050305030304" pitchFamily="18" charset="0"/>
            </a:endParaRPr>
          </a:p>
        </p:txBody>
      </p:sp>
      <p:sp>
        <p:nvSpPr>
          <p:cNvPr id="4" name="Content Placeholder 2"/>
          <p:cNvSpPr txBox="1">
            <a:spLocks/>
          </p:cNvSpPr>
          <p:nvPr/>
        </p:nvSpPr>
        <p:spPr bwMode="auto">
          <a:xfrm>
            <a:off x="4788024" y="1988840"/>
            <a:ext cx="3576718" cy="4464496"/>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buFontTx/>
              <a:buNone/>
            </a:pPr>
            <a:endParaRPr lang="en-GB" sz="2400" kern="0" dirty="0" smtClean="0">
              <a:solidFill>
                <a:srgbClr val="6699FF"/>
              </a:solidFill>
              <a:latin typeface="Book Antiqua" panose="02040602050305030304" pitchFamily="18" charset="0"/>
            </a:endParaRPr>
          </a:p>
          <a:p>
            <a:pPr marL="0" indent="0">
              <a:buFontTx/>
              <a:buNone/>
            </a:pPr>
            <a:r>
              <a:rPr lang="en-GB" sz="2400" i="1" kern="0" dirty="0" smtClean="0">
                <a:solidFill>
                  <a:srgbClr val="6699FF"/>
                </a:solidFill>
                <a:latin typeface="Book Antiqua" panose="02040602050305030304" pitchFamily="18" charset="0"/>
              </a:rPr>
              <a:t>First generation</a:t>
            </a:r>
          </a:p>
          <a:p>
            <a:pPr marL="363538" indent="0">
              <a:buFontTx/>
              <a:buNone/>
            </a:pPr>
            <a:r>
              <a:rPr lang="en-GB" sz="2400" kern="0" dirty="0" smtClean="0">
                <a:solidFill>
                  <a:srgbClr val="6699FF"/>
                </a:solidFill>
                <a:latin typeface="Book Antiqua" panose="02040602050305030304" pitchFamily="18" charset="0"/>
              </a:rPr>
              <a:t>Romantic/Gothic</a:t>
            </a:r>
          </a:p>
          <a:p>
            <a:pPr marL="0" indent="0">
              <a:buFontTx/>
              <a:buNone/>
            </a:pPr>
            <a:endParaRPr lang="en-GB" sz="2400" i="1" kern="0" dirty="0" smtClean="0">
              <a:solidFill>
                <a:srgbClr val="6699FF"/>
              </a:solidFill>
              <a:latin typeface="Book Antiqua" panose="02040602050305030304" pitchFamily="18" charset="0"/>
            </a:endParaRPr>
          </a:p>
          <a:p>
            <a:pPr marL="0" indent="0">
              <a:buFontTx/>
              <a:buNone/>
            </a:pPr>
            <a:endParaRPr lang="en-GB" sz="2400" i="1" kern="0" dirty="0" smtClean="0">
              <a:solidFill>
                <a:srgbClr val="6699FF"/>
              </a:solidFill>
              <a:latin typeface="Book Antiqua" panose="02040602050305030304" pitchFamily="18" charset="0"/>
            </a:endParaRPr>
          </a:p>
          <a:p>
            <a:pPr marL="0" indent="0">
              <a:buFontTx/>
              <a:buNone/>
            </a:pPr>
            <a:endParaRPr lang="en-GB" sz="2400" i="1" kern="0" dirty="0" smtClean="0">
              <a:solidFill>
                <a:srgbClr val="6699FF"/>
              </a:solidFill>
              <a:latin typeface="Book Antiqua" panose="02040602050305030304" pitchFamily="18" charset="0"/>
            </a:endParaRPr>
          </a:p>
          <a:p>
            <a:pPr marL="0" indent="0">
              <a:buFontTx/>
              <a:buNone/>
            </a:pPr>
            <a:r>
              <a:rPr lang="en-GB" sz="2400" i="1" kern="0" dirty="0" smtClean="0">
                <a:solidFill>
                  <a:srgbClr val="6699FF"/>
                </a:solidFill>
                <a:latin typeface="Book Antiqua" panose="02040602050305030304" pitchFamily="18" charset="0"/>
              </a:rPr>
              <a:t>Second generation </a:t>
            </a:r>
          </a:p>
          <a:p>
            <a:pPr marL="363538" indent="0">
              <a:buFontTx/>
              <a:buNone/>
            </a:pPr>
            <a:r>
              <a:rPr lang="en-GB" sz="2400" kern="0" dirty="0" smtClean="0">
                <a:solidFill>
                  <a:srgbClr val="6699FF"/>
                </a:solidFill>
                <a:latin typeface="Book Antiqua" panose="02040602050305030304" pitchFamily="18" charset="0"/>
              </a:rPr>
              <a:t>Victorian/Domestic</a:t>
            </a:r>
          </a:p>
          <a:p>
            <a:pPr marL="0" indent="0">
              <a:buFontTx/>
              <a:buNone/>
            </a:pPr>
            <a:endParaRPr lang="en-GB" sz="2400" kern="0" dirty="0">
              <a:solidFill>
                <a:srgbClr val="6699FF"/>
              </a:solidFill>
              <a:latin typeface="Book Antiqua" panose="02040602050305030304" pitchFamily="18" charset="0"/>
            </a:endParaRPr>
          </a:p>
        </p:txBody>
      </p:sp>
    </p:spTree>
    <p:extLst>
      <p:ext uri="{BB962C8B-B14F-4D97-AF65-F5344CB8AC3E}">
        <p14:creationId xmlns:p14="http://schemas.microsoft.com/office/powerpoint/2010/main" val="2554699567"/>
      </p:ext>
    </p:extLst>
  </p:cSld>
  <p:clrMapOvr>
    <a:masterClrMapping/>
  </p:clrMapOvr>
</p:sld>
</file>

<file path=ppt/theme/theme1.xml><?xml version="1.0" encoding="utf-8"?>
<a:theme xmlns:a="http://schemas.openxmlformats.org/drawingml/2006/main" name="Default Design">
  <a:themeElements>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1238</TotalTime>
  <Words>2040</Words>
  <Application>Microsoft Office PowerPoint</Application>
  <PresentationFormat>On-screen Show (4:3)</PresentationFormat>
  <Paragraphs>90</Paragraphs>
  <Slides>18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Book Antiqua</vt:lpstr>
      <vt:lpstr>Felix Titling</vt:lpstr>
      <vt:lpstr>Georgia</vt:lpstr>
      <vt:lpstr>Default Design</vt:lpstr>
      <vt:lpstr>PowerPoint Presentation</vt:lpstr>
      <vt:lpstr>ISSUES </vt:lpstr>
      <vt:lpstr>Similarities with Mansfield Park  </vt:lpstr>
      <vt:lpstr>The arrival of the displaced child</vt:lpstr>
      <vt:lpstr>Similarities with Frankenstein </vt:lpstr>
      <vt:lpstr>The abused child</vt:lpstr>
      <vt:lpstr> </vt:lpstr>
      <vt:lpstr>Gothic </vt:lpstr>
      <vt:lpstr>PowerPoint Presentation</vt:lpstr>
      <vt:lpstr>PowerPoint Presentation</vt:lpstr>
      <vt:lpstr>Young Catherine</vt:lpstr>
      <vt:lpstr>Self &amp; other in the 19th C novel</vt:lpstr>
      <vt:lpstr> </vt:lpstr>
      <vt:lpstr>Civilisation &amp; domesticity</vt:lpstr>
      <vt:lpstr>What is left out of the safety of the safe home </vt:lpstr>
      <vt:lpstr>Domestic (&amp; ‘civilisation’) predicated on acts of violence. </vt:lpstr>
      <vt:lpstr> </vt:lpstr>
      <vt:lpstr>WH : The novel of personal life, of individual, separate, domestic life? </vt:lpstr>
    </vt:vector>
  </TitlesOfParts>
  <Company>CYD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IT</dc:creator>
  <cp:lastModifiedBy>Jeni Williams</cp:lastModifiedBy>
  <cp:revision>56</cp:revision>
  <dcterms:created xsi:type="dcterms:W3CDTF">2003-10-27T10:32:54Z</dcterms:created>
  <dcterms:modified xsi:type="dcterms:W3CDTF">2020-02-11T09:53:33Z</dcterms:modified>
</cp:coreProperties>
</file>