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3" r:id="rId8"/>
    <p:sldId id="264"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AB5E8D-608B-4140-9BCF-57B64A72F855}" v="7" dt="2026-05-15T13:20:51.2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70" d="100"/>
          <a:sy n="70" d="100"/>
        </p:scale>
        <p:origin x="34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dan Griffiths" userId="811a1d18d742d4fe" providerId="LiveId" clId="{588F4DC1-8AC0-4528-B41C-2485ADC1CBF9}"/>
    <pc:docChg chg="undo custSel modSld">
      <pc:chgData name="Aidan Griffiths" userId="811a1d18d742d4fe" providerId="LiveId" clId="{588F4DC1-8AC0-4528-B41C-2485ADC1CBF9}" dt="2026-05-15T13:21:32.719" v="23" actId="255"/>
      <pc:docMkLst>
        <pc:docMk/>
      </pc:docMkLst>
      <pc:sldChg chg="modSp mod">
        <pc:chgData name="Aidan Griffiths" userId="811a1d18d742d4fe" providerId="LiveId" clId="{588F4DC1-8AC0-4528-B41C-2485ADC1CBF9}" dt="2026-05-15T13:20:01.729" v="1" actId="27636"/>
        <pc:sldMkLst>
          <pc:docMk/>
          <pc:sldMk cId="1287546190" sldId="256"/>
        </pc:sldMkLst>
        <pc:spChg chg="mod">
          <ac:chgData name="Aidan Griffiths" userId="811a1d18d742d4fe" providerId="LiveId" clId="{588F4DC1-8AC0-4528-B41C-2485ADC1CBF9}" dt="2026-05-15T13:20:01.562" v="0"/>
          <ac:spMkLst>
            <pc:docMk/>
            <pc:sldMk cId="1287546190" sldId="256"/>
            <ac:spMk id="2" creationId="{0E7B7B1B-4741-CAEC-1862-2D35500F23E3}"/>
          </ac:spMkLst>
        </pc:spChg>
        <pc:spChg chg="mod">
          <ac:chgData name="Aidan Griffiths" userId="811a1d18d742d4fe" providerId="LiveId" clId="{588F4DC1-8AC0-4528-B41C-2485ADC1CBF9}" dt="2026-05-15T13:20:01.729" v="1" actId="27636"/>
          <ac:spMkLst>
            <pc:docMk/>
            <pc:sldMk cId="1287546190" sldId="256"/>
            <ac:spMk id="3" creationId="{67AB2444-C089-3739-80C4-A806D2716342}"/>
          </ac:spMkLst>
        </pc:spChg>
      </pc:sldChg>
      <pc:sldChg chg="addSp modSp mod">
        <pc:chgData name="Aidan Griffiths" userId="811a1d18d742d4fe" providerId="LiveId" clId="{588F4DC1-8AC0-4528-B41C-2485ADC1CBF9}" dt="2026-05-15T13:20:56.085" v="20" actId="1076"/>
        <pc:sldMkLst>
          <pc:docMk/>
          <pc:sldMk cId="2335402599" sldId="257"/>
        </pc:sldMkLst>
        <pc:spChg chg="mod">
          <ac:chgData name="Aidan Griffiths" userId="811a1d18d742d4fe" providerId="LiveId" clId="{588F4DC1-8AC0-4528-B41C-2485ADC1CBF9}" dt="2026-05-15T13:20:01.562" v="0"/>
          <ac:spMkLst>
            <pc:docMk/>
            <pc:sldMk cId="2335402599" sldId="257"/>
            <ac:spMk id="2" creationId="{9E26253E-82C2-3DD4-450C-55EF0B4ABC3C}"/>
          </ac:spMkLst>
        </pc:spChg>
        <pc:spChg chg="mod">
          <ac:chgData name="Aidan Griffiths" userId="811a1d18d742d4fe" providerId="LiveId" clId="{588F4DC1-8AC0-4528-B41C-2485ADC1CBF9}" dt="2026-05-15T13:20:28.554" v="15" actId="20577"/>
          <ac:spMkLst>
            <pc:docMk/>
            <pc:sldMk cId="2335402599" sldId="257"/>
            <ac:spMk id="3" creationId="{294E17DA-E2B1-1F02-6FD9-146B44AD089C}"/>
          </ac:spMkLst>
        </pc:spChg>
        <pc:spChg chg="add mod">
          <ac:chgData name="Aidan Griffiths" userId="811a1d18d742d4fe" providerId="LiveId" clId="{588F4DC1-8AC0-4528-B41C-2485ADC1CBF9}" dt="2026-05-15T13:20:26.248" v="12"/>
          <ac:spMkLst>
            <pc:docMk/>
            <pc:sldMk cId="2335402599" sldId="257"/>
            <ac:spMk id="4" creationId="{3A33EE33-1880-3911-52E4-1399202ED1D7}"/>
          </ac:spMkLst>
        </pc:spChg>
        <pc:spChg chg="add mod">
          <ac:chgData name="Aidan Griffiths" userId="811a1d18d742d4fe" providerId="LiveId" clId="{588F4DC1-8AC0-4528-B41C-2485ADC1CBF9}" dt="2026-05-15T13:20:42.094" v="17" actId="767"/>
          <ac:spMkLst>
            <pc:docMk/>
            <pc:sldMk cId="2335402599" sldId="257"/>
            <ac:spMk id="5" creationId="{D129A545-9D2A-AF72-55AF-E1227CA2E5E3}"/>
          </ac:spMkLst>
        </pc:spChg>
        <pc:spChg chg="add mod">
          <ac:chgData name="Aidan Griffiths" userId="811a1d18d742d4fe" providerId="LiveId" clId="{588F4DC1-8AC0-4528-B41C-2485ADC1CBF9}" dt="2026-05-15T13:20:56.085" v="20" actId="1076"/>
          <ac:spMkLst>
            <pc:docMk/>
            <pc:sldMk cId="2335402599" sldId="257"/>
            <ac:spMk id="6" creationId="{55474B28-BDFB-E5B1-2C00-0178F41E573A}"/>
          </ac:spMkLst>
        </pc:spChg>
      </pc:sldChg>
      <pc:sldChg chg="modSp mod">
        <pc:chgData name="Aidan Griffiths" userId="811a1d18d742d4fe" providerId="LiveId" clId="{588F4DC1-8AC0-4528-B41C-2485ADC1CBF9}" dt="2026-05-15T13:21:32.719" v="23" actId="255"/>
        <pc:sldMkLst>
          <pc:docMk/>
          <pc:sldMk cId="58786775" sldId="258"/>
        </pc:sldMkLst>
        <pc:spChg chg="mod">
          <ac:chgData name="Aidan Griffiths" userId="811a1d18d742d4fe" providerId="LiveId" clId="{588F4DC1-8AC0-4528-B41C-2485ADC1CBF9}" dt="2026-05-15T13:20:01.562" v="0"/>
          <ac:spMkLst>
            <pc:docMk/>
            <pc:sldMk cId="58786775" sldId="258"/>
            <ac:spMk id="2" creationId="{A1EE9691-82B1-9A27-64A5-2680C20E7864}"/>
          </ac:spMkLst>
        </pc:spChg>
        <pc:spChg chg="mod">
          <ac:chgData name="Aidan Griffiths" userId="811a1d18d742d4fe" providerId="LiveId" clId="{588F4DC1-8AC0-4528-B41C-2485ADC1CBF9}" dt="2026-05-15T13:20:01.792" v="2" actId="27636"/>
          <ac:spMkLst>
            <pc:docMk/>
            <pc:sldMk cId="58786775" sldId="258"/>
            <ac:spMk id="3" creationId="{0E7154C1-38AD-4D58-58D8-42EA44FD7562}"/>
          </ac:spMkLst>
        </pc:spChg>
        <pc:spChg chg="mod">
          <ac:chgData name="Aidan Griffiths" userId="811a1d18d742d4fe" providerId="LiveId" clId="{588F4DC1-8AC0-4528-B41C-2485ADC1CBF9}" dt="2026-05-15T13:21:32.719" v="23" actId="255"/>
          <ac:spMkLst>
            <pc:docMk/>
            <pc:sldMk cId="58786775" sldId="258"/>
            <ac:spMk id="4" creationId="{7A198503-FA08-EEE7-758E-6C5FF203FB72}"/>
          </ac:spMkLst>
        </pc:spChg>
      </pc:sldChg>
      <pc:sldChg chg="modSp mod">
        <pc:chgData name="Aidan Griffiths" userId="811a1d18d742d4fe" providerId="LiveId" clId="{588F4DC1-8AC0-4528-B41C-2485ADC1CBF9}" dt="2026-05-15T13:20:01.816" v="3" actId="27636"/>
        <pc:sldMkLst>
          <pc:docMk/>
          <pc:sldMk cId="1661197994" sldId="259"/>
        </pc:sldMkLst>
        <pc:spChg chg="mod">
          <ac:chgData name="Aidan Griffiths" userId="811a1d18d742d4fe" providerId="LiveId" clId="{588F4DC1-8AC0-4528-B41C-2485ADC1CBF9}" dt="2026-05-15T13:20:01.562" v="0"/>
          <ac:spMkLst>
            <pc:docMk/>
            <pc:sldMk cId="1661197994" sldId="259"/>
            <ac:spMk id="2" creationId="{E559BED6-0950-667E-3385-59CFAB9C4FBE}"/>
          </ac:spMkLst>
        </pc:spChg>
        <pc:spChg chg="mod">
          <ac:chgData name="Aidan Griffiths" userId="811a1d18d742d4fe" providerId="LiveId" clId="{588F4DC1-8AC0-4528-B41C-2485ADC1CBF9}" dt="2026-05-15T13:20:01.816" v="3" actId="27636"/>
          <ac:spMkLst>
            <pc:docMk/>
            <pc:sldMk cId="1661197994" sldId="259"/>
            <ac:spMk id="3" creationId="{9BEA4298-1F25-B09D-AC58-81A210811DC5}"/>
          </ac:spMkLst>
        </pc:spChg>
      </pc:sldChg>
      <pc:sldChg chg="modSp mod">
        <pc:chgData name="Aidan Griffiths" userId="811a1d18d742d4fe" providerId="LiveId" clId="{588F4DC1-8AC0-4528-B41C-2485ADC1CBF9}" dt="2026-05-15T13:20:01.841" v="4" actId="27636"/>
        <pc:sldMkLst>
          <pc:docMk/>
          <pc:sldMk cId="3258398453" sldId="260"/>
        </pc:sldMkLst>
        <pc:spChg chg="mod">
          <ac:chgData name="Aidan Griffiths" userId="811a1d18d742d4fe" providerId="LiveId" clId="{588F4DC1-8AC0-4528-B41C-2485ADC1CBF9}" dt="2026-05-15T13:20:01.562" v="0"/>
          <ac:spMkLst>
            <pc:docMk/>
            <pc:sldMk cId="3258398453" sldId="260"/>
            <ac:spMk id="2" creationId="{0EB3FA06-14DB-37B7-AE9A-69B4A6E67051}"/>
          </ac:spMkLst>
        </pc:spChg>
        <pc:spChg chg="mod">
          <ac:chgData name="Aidan Griffiths" userId="811a1d18d742d4fe" providerId="LiveId" clId="{588F4DC1-8AC0-4528-B41C-2485ADC1CBF9}" dt="2026-05-15T13:20:01.841" v="4" actId="27636"/>
          <ac:spMkLst>
            <pc:docMk/>
            <pc:sldMk cId="3258398453" sldId="260"/>
            <ac:spMk id="3" creationId="{F73EB966-A449-0DB0-04A8-D3552CAB1F80}"/>
          </ac:spMkLst>
        </pc:spChg>
      </pc:sldChg>
      <pc:sldChg chg="modSp mod">
        <pc:chgData name="Aidan Griffiths" userId="811a1d18d742d4fe" providerId="LiveId" clId="{588F4DC1-8AC0-4528-B41C-2485ADC1CBF9}" dt="2026-05-15T13:21:16.987" v="22" actId="27636"/>
        <pc:sldMkLst>
          <pc:docMk/>
          <pc:sldMk cId="2907018477" sldId="261"/>
        </pc:sldMkLst>
        <pc:spChg chg="mod">
          <ac:chgData name="Aidan Griffiths" userId="811a1d18d742d4fe" providerId="LiveId" clId="{588F4DC1-8AC0-4528-B41C-2485ADC1CBF9}" dt="2026-05-15T13:20:01.562" v="0"/>
          <ac:spMkLst>
            <pc:docMk/>
            <pc:sldMk cId="2907018477" sldId="261"/>
            <ac:spMk id="2" creationId="{4FB1E236-1717-6334-59FD-8B3540334698}"/>
          </ac:spMkLst>
        </pc:spChg>
        <pc:spChg chg="mod">
          <ac:chgData name="Aidan Griffiths" userId="811a1d18d742d4fe" providerId="LiveId" clId="{588F4DC1-8AC0-4528-B41C-2485ADC1CBF9}" dt="2026-05-15T13:20:01.861" v="6" actId="27636"/>
          <ac:spMkLst>
            <pc:docMk/>
            <pc:sldMk cId="2907018477" sldId="261"/>
            <ac:spMk id="3" creationId="{3FB952B8-971F-0D87-AA99-C0D385A9102E}"/>
          </ac:spMkLst>
        </pc:spChg>
        <pc:spChg chg="mod">
          <ac:chgData name="Aidan Griffiths" userId="811a1d18d742d4fe" providerId="LiveId" clId="{588F4DC1-8AC0-4528-B41C-2485ADC1CBF9}" dt="2026-05-15T13:21:16.987" v="22" actId="27636"/>
          <ac:spMkLst>
            <pc:docMk/>
            <pc:sldMk cId="2907018477" sldId="261"/>
            <ac:spMk id="4" creationId="{33578BA1-CC94-333D-4C54-31004AA92936}"/>
          </ac:spMkLst>
        </pc:spChg>
      </pc:sldChg>
      <pc:sldChg chg="modSp mod">
        <pc:chgData name="Aidan Griffiths" userId="811a1d18d742d4fe" providerId="LiveId" clId="{588F4DC1-8AC0-4528-B41C-2485ADC1CBF9}" dt="2026-05-15T13:20:01.910" v="7" actId="27636"/>
        <pc:sldMkLst>
          <pc:docMk/>
          <pc:sldMk cId="4182036836" sldId="262"/>
        </pc:sldMkLst>
        <pc:spChg chg="mod">
          <ac:chgData name="Aidan Griffiths" userId="811a1d18d742d4fe" providerId="LiveId" clId="{588F4DC1-8AC0-4528-B41C-2485ADC1CBF9}" dt="2026-05-15T13:20:01.910" v="7" actId="27636"/>
          <ac:spMkLst>
            <pc:docMk/>
            <pc:sldMk cId="4182036836" sldId="262"/>
            <ac:spMk id="3" creationId="{B27586C8-7DAA-9B38-8E08-A20098AD92B2}"/>
          </ac:spMkLst>
        </pc:spChg>
      </pc:sldChg>
      <pc:sldChg chg="modSp">
        <pc:chgData name="Aidan Griffiths" userId="811a1d18d742d4fe" providerId="LiveId" clId="{588F4DC1-8AC0-4528-B41C-2485ADC1CBF9}" dt="2026-05-15T13:20:01.562" v="0"/>
        <pc:sldMkLst>
          <pc:docMk/>
          <pc:sldMk cId="744015853" sldId="263"/>
        </pc:sldMkLst>
        <pc:spChg chg="mod">
          <ac:chgData name="Aidan Griffiths" userId="811a1d18d742d4fe" providerId="LiveId" clId="{588F4DC1-8AC0-4528-B41C-2485ADC1CBF9}" dt="2026-05-15T13:20:01.562" v="0"/>
          <ac:spMkLst>
            <pc:docMk/>
            <pc:sldMk cId="744015853" sldId="263"/>
            <ac:spMk id="2" creationId="{560FC015-9A22-0CFB-F522-72D948AE595F}"/>
          </ac:spMkLst>
        </pc:spChg>
      </pc:sldChg>
      <pc:sldChg chg="modSp">
        <pc:chgData name="Aidan Griffiths" userId="811a1d18d742d4fe" providerId="LiveId" clId="{588F4DC1-8AC0-4528-B41C-2485ADC1CBF9}" dt="2026-05-15T13:20:01.562" v="0"/>
        <pc:sldMkLst>
          <pc:docMk/>
          <pc:sldMk cId="1934818017" sldId="264"/>
        </pc:sldMkLst>
        <pc:spChg chg="mod">
          <ac:chgData name="Aidan Griffiths" userId="811a1d18d742d4fe" providerId="LiveId" clId="{588F4DC1-8AC0-4528-B41C-2485ADC1CBF9}" dt="2026-05-15T13:20:01.562" v="0"/>
          <ac:spMkLst>
            <pc:docMk/>
            <pc:sldMk cId="1934818017" sldId="264"/>
            <ac:spMk id="2" creationId="{A696A42E-7791-5877-9DD8-2CF6ECC7585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41B9458-A5B1-4499-B6EC-DF1442B78188}" type="datetimeFigureOut">
              <a:rPr lang="en-GB" smtClean="0"/>
              <a:t>15/05/2026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8831E7-71BD-4F1C-B0D5-B1863372CC31}" type="slidenum">
              <a:rPr lang="en-GB" smtClean="0"/>
              <a:t>‹#›</a:t>
            </a:fld>
            <a:endParaRPr lang="en-GB"/>
          </a:p>
        </p:txBody>
      </p:sp>
    </p:spTree>
    <p:extLst>
      <p:ext uri="{BB962C8B-B14F-4D97-AF65-F5344CB8AC3E}">
        <p14:creationId xmlns:p14="http://schemas.microsoft.com/office/powerpoint/2010/main" val="4075790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41B9458-A5B1-4499-B6EC-DF1442B78188}" type="datetimeFigureOut">
              <a:rPr lang="en-GB" smtClean="0"/>
              <a:t>15/05/2026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8831E7-71BD-4F1C-B0D5-B1863372CC31}" type="slidenum">
              <a:rPr lang="en-GB" smtClean="0"/>
              <a:t>‹#›</a:t>
            </a:fld>
            <a:endParaRPr lang="en-GB"/>
          </a:p>
        </p:txBody>
      </p:sp>
    </p:spTree>
    <p:extLst>
      <p:ext uri="{BB962C8B-B14F-4D97-AF65-F5344CB8AC3E}">
        <p14:creationId xmlns:p14="http://schemas.microsoft.com/office/powerpoint/2010/main" val="2588334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41B9458-A5B1-4499-B6EC-DF1442B78188}" type="datetimeFigureOut">
              <a:rPr lang="en-GB" smtClean="0"/>
              <a:t>15/05/2026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8831E7-71BD-4F1C-B0D5-B1863372CC31}" type="slidenum">
              <a:rPr lang="en-GB" smtClean="0"/>
              <a:t>‹#›</a:t>
            </a:fld>
            <a:endParaRPr lang="en-GB"/>
          </a:p>
        </p:txBody>
      </p:sp>
    </p:spTree>
    <p:extLst>
      <p:ext uri="{BB962C8B-B14F-4D97-AF65-F5344CB8AC3E}">
        <p14:creationId xmlns:p14="http://schemas.microsoft.com/office/powerpoint/2010/main" val="3087568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41B9458-A5B1-4499-B6EC-DF1442B78188}" type="datetimeFigureOut">
              <a:rPr lang="en-GB" smtClean="0"/>
              <a:t>15/05/2026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8831E7-71BD-4F1C-B0D5-B1863372CC31}" type="slidenum">
              <a:rPr lang="en-GB" smtClean="0"/>
              <a:t>‹#›</a:t>
            </a:fld>
            <a:endParaRPr lang="en-GB"/>
          </a:p>
        </p:txBody>
      </p:sp>
    </p:spTree>
    <p:extLst>
      <p:ext uri="{BB962C8B-B14F-4D97-AF65-F5344CB8AC3E}">
        <p14:creationId xmlns:p14="http://schemas.microsoft.com/office/powerpoint/2010/main" val="1922100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41B9458-A5B1-4499-B6EC-DF1442B78188}" type="datetimeFigureOut">
              <a:rPr lang="en-GB" smtClean="0"/>
              <a:t>15/05/2026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8831E7-71BD-4F1C-B0D5-B1863372CC31}" type="slidenum">
              <a:rPr lang="en-GB" smtClean="0"/>
              <a:t>‹#›</a:t>
            </a:fld>
            <a:endParaRPr lang="en-GB"/>
          </a:p>
        </p:txBody>
      </p:sp>
    </p:spTree>
    <p:extLst>
      <p:ext uri="{BB962C8B-B14F-4D97-AF65-F5344CB8AC3E}">
        <p14:creationId xmlns:p14="http://schemas.microsoft.com/office/powerpoint/2010/main" val="43424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41B9458-A5B1-4499-B6EC-DF1442B78188}" type="datetimeFigureOut">
              <a:rPr lang="en-GB" smtClean="0"/>
              <a:t>15/05/2026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8831E7-71BD-4F1C-B0D5-B1863372CC31}" type="slidenum">
              <a:rPr lang="en-GB" smtClean="0"/>
              <a:t>‹#›</a:t>
            </a:fld>
            <a:endParaRPr lang="en-GB"/>
          </a:p>
        </p:txBody>
      </p:sp>
    </p:spTree>
    <p:extLst>
      <p:ext uri="{BB962C8B-B14F-4D97-AF65-F5344CB8AC3E}">
        <p14:creationId xmlns:p14="http://schemas.microsoft.com/office/powerpoint/2010/main" val="474941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1B9458-A5B1-4499-B6EC-DF1442B78188}" type="datetimeFigureOut">
              <a:rPr lang="en-GB" smtClean="0"/>
              <a:t>15/05/2026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8831E7-71BD-4F1C-B0D5-B1863372CC31}" type="slidenum">
              <a:rPr lang="en-GB" smtClean="0"/>
              <a:t>‹#›</a:t>
            </a:fld>
            <a:endParaRPr lang="en-GB"/>
          </a:p>
        </p:txBody>
      </p:sp>
    </p:spTree>
    <p:extLst>
      <p:ext uri="{BB962C8B-B14F-4D97-AF65-F5344CB8AC3E}">
        <p14:creationId xmlns:p14="http://schemas.microsoft.com/office/powerpoint/2010/main" val="3179872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41B9458-A5B1-4499-B6EC-DF1442B78188}" type="datetimeFigureOut">
              <a:rPr lang="en-GB" smtClean="0"/>
              <a:t>15/05/2026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8831E7-71BD-4F1C-B0D5-B1863372CC31}" type="slidenum">
              <a:rPr lang="en-GB" smtClean="0"/>
              <a:t>‹#›</a:t>
            </a:fld>
            <a:endParaRPr lang="en-GB"/>
          </a:p>
        </p:txBody>
      </p:sp>
    </p:spTree>
    <p:extLst>
      <p:ext uri="{BB962C8B-B14F-4D97-AF65-F5344CB8AC3E}">
        <p14:creationId xmlns:p14="http://schemas.microsoft.com/office/powerpoint/2010/main" val="3736430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41B9458-A5B1-4499-B6EC-DF1442B78188}" type="datetimeFigureOut">
              <a:rPr lang="en-GB" smtClean="0"/>
              <a:t>15/05/2026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8831E7-71BD-4F1C-B0D5-B1863372CC31}" type="slidenum">
              <a:rPr lang="en-GB" smtClean="0"/>
              <a:t>‹#›</a:t>
            </a:fld>
            <a:endParaRPr lang="en-GB"/>
          </a:p>
        </p:txBody>
      </p:sp>
    </p:spTree>
    <p:extLst>
      <p:ext uri="{BB962C8B-B14F-4D97-AF65-F5344CB8AC3E}">
        <p14:creationId xmlns:p14="http://schemas.microsoft.com/office/powerpoint/2010/main" val="304797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41B9458-A5B1-4499-B6EC-DF1442B78188}" type="datetimeFigureOut">
              <a:rPr lang="en-GB" smtClean="0"/>
              <a:t>15/05/2026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8831E7-71BD-4F1C-B0D5-B1863372CC31}" type="slidenum">
              <a:rPr lang="en-GB" smtClean="0"/>
              <a:t>‹#›</a:t>
            </a:fld>
            <a:endParaRPr lang="en-GB"/>
          </a:p>
        </p:txBody>
      </p:sp>
    </p:spTree>
    <p:extLst>
      <p:ext uri="{BB962C8B-B14F-4D97-AF65-F5344CB8AC3E}">
        <p14:creationId xmlns:p14="http://schemas.microsoft.com/office/powerpoint/2010/main" val="379305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41B9458-A5B1-4499-B6EC-DF1442B78188}" type="datetimeFigureOut">
              <a:rPr lang="en-GB" smtClean="0"/>
              <a:t>15/05/2026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8831E7-71BD-4F1C-B0D5-B1863372CC3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811002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41B9458-A5B1-4499-B6EC-DF1442B78188}" type="datetimeFigureOut">
              <a:rPr lang="en-GB" smtClean="0"/>
              <a:t>15/05/2026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8831E7-71BD-4F1C-B0D5-B1863372CC31}" type="slidenum">
              <a:rPr lang="en-GB" smtClean="0"/>
              <a:t>‹#›</a:t>
            </a:fld>
            <a:endParaRPr lang="en-GB"/>
          </a:p>
        </p:txBody>
      </p:sp>
    </p:spTree>
    <p:extLst>
      <p:ext uri="{BB962C8B-B14F-4D97-AF65-F5344CB8AC3E}">
        <p14:creationId xmlns:p14="http://schemas.microsoft.com/office/powerpoint/2010/main" val="8080023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41B9458-A5B1-4499-B6EC-DF1442B78188}" type="datetimeFigureOut">
              <a:rPr lang="en-GB" smtClean="0"/>
              <a:t>15/05/2026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8831E7-71BD-4F1C-B0D5-B1863372CC3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605431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41B9458-A5B1-4499-B6EC-DF1442B78188}" type="datetimeFigureOut">
              <a:rPr lang="en-GB" smtClean="0"/>
              <a:t>15/05/2026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8831E7-71BD-4F1C-B0D5-B1863372CC31}" type="slidenum">
              <a:rPr lang="en-GB" smtClean="0"/>
              <a:t>‹#›</a:t>
            </a:fld>
            <a:endParaRPr lang="en-GB"/>
          </a:p>
        </p:txBody>
      </p:sp>
    </p:spTree>
    <p:extLst>
      <p:ext uri="{BB962C8B-B14F-4D97-AF65-F5344CB8AC3E}">
        <p14:creationId xmlns:p14="http://schemas.microsoft.com/office/powerpoint/2010/main" val="22060504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41B9458-A5B1-4499-B6EC-DF1442B78188}" type="datetimeFigureOut">
              <a:rPr lang="en-GB" smtClean="0"/>
              <a:t>15/05/2026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8831E7-71BD-4F1C-B0D5-B1863372CC31}" type="slidenum">
              <a:rPr lang="en-GB" smtClean="0"/>
              <a:t>‹#›</a:t>
            </a:fld>
            <a:endParaRPr lang="en-GB"/>
          </a:p>
        </p:txBody>
      </p:sp>
    </p:spTree>
    <p:extLst>
      <p:ext uri="{BB962C8B-B14F-4D97-AF65-F5344CB8AC3E}">
        <p14:creationId xmlns:p14="http://schemas.microsoft.com/office/powerpoint/2010/main" val="21520079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41B9458-A5B1-4499-B6EC-DF1442B78188}" type="datetimeFigureOut">
              <a:rPr lang="en-GB" smtClean="0"/>
              <a:t>15/05/2026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8831E7-71BD-4F1C-B0D5-B1863372CC31}" type="slidenum">
              <a:rPr lang="en-GB" smtClean="0"/>
              <a:t>‹#›</a:t>
            </a:fld>
            <a:endParaRPr lang="en-GB"/>
          </a:p>
        </p:txBody>
      </p:sp>
    </p:spTree>
    <p:extLst>
      <p:ext uri="{BB962C8B-B14F-4D97-AF65-F5344CB8AC3E}">
        <p14:creationId xmlns:p14="http://schemas.microsoft.com/office/powerpoint/2010/main" val="116872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41B9458-A5B1-4499-B6EC-DF1442B78188}" type="datetimeFigureOut">
              <a:rPr lang="en-GB" smtClean="0"/>
              <a:t>15/05/2026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58831E7-71BD-4F1C-B0D5-B1863372CC31}" type="slidenum">
              <a:rPr lang="en-GB" smtClean="0"/>
              <a:t>‹#›</a:t>
            </a:fld>
            <a:endParaRPr lang="en-GB"/>
          </a:p>
        </p:txBody>
      </p:sp>
    </p:spTree>
    <p:extLst>
      <p:ext uri="{BB962C8B-B14F-4D97-AF65-F5344CB8AC3E}">
        <p14:creationId xmlns:p14="http://schemas.microsoft.com/office/powerpoint/2010/main" val="8842061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B7B1B-4741-CAEC-1862-2D35500F23E3}"/>
              </a:ext>
            </a:extLst>
          </p:cNvPr>
          <p:cNvSpPr>
            <a:spLocks noGrp="1"/>
          </p:cNvSpPr>
          <p:nvPr>
            <p:ph type="ctrTitle"/>
          </p:nvPr>
        </p:nvSpPr>
        <p:spPr/>
        <p:txBody>
          <a:bodyPr/>
          <a:lstStyle/>
          <a:p>
            <a:r>
              <a:rPr lang="en-GB" dirty="0"/>
              <a:t>Network and Cyber Security Essentials</a:t>
            </a:r>
          </a:p>
        </p:txBody>
      </p:sp>
      <p:sp>
        <p:nvSpPr>
          <p:cNvPr id="3" name="Subtitle 2">
            <a:extLst>
              <a:ext uri="{FF2B5EF4-FFF2-40B4-BE49-F238E27FC236}">
                <a16:creationId xmlns:a16="http://schemas.microsoft.com/office/drawing/2014/main" id="{67AB2444-C089-3739-80C4-A806D2716342}"/>
              </a:ext>
            </a:extLst>
          </p:cNvPr>
          <p:cNvSpPr>
            <a:spLocks noGrp="1"/>
          </p:cNvSpPr>
          <p:nvPr>
            <p:ph type="subTitle" idx="1"/>
          </p:nvPr>
        </p:nvSpPr>
        <p:spPr/>
        <p:txBody>
          <a:bodyPr>
            <a:normAutofit lnSpcReduction="10000"/>
          </a:bodyPr>
          <a:lstStyle/>
          <a:p>
            <a:r>
              <a:rPr lang="en-GB" dirty="0"/>
              <a:t>Aidan Griffiths</a:t>
            </a:r>
          </a:p>
          <a:p>
            <a:r>
              <a:rPr lang="en-GB" dirty="0"/>
              <a:t>2501271</a:t>
            </a:r>
          </a:p>
          <a:p>
            <a:r>
              <a:rPr lang="en-GB" dirty="0"/>
              <a:t>Software engineering</a:t>
            </a:r>
          </a:p>
        </p:txBody>
      </p:sp>
    </p:spTree>
    <p:extLst>
      <p:ext uri="{BB962C8B-B14F-4D97-AF65-F5344CB8AC3E}">
        <p14:creationId xmlns:p14="http://schemas.microsoft.com/office/powerpoint/2010/main" val="12875461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6253E-82C2-3DD4-450C-55EF0B4ABC3C}"/>
              </a:ext>
            </a:extLst>
          </p:cNvPr>
          <p:cNvSpPr>
            <a:spLocks noGrp="1"/>
          </p:cNvSpPr>
          <p:nvPr>
            <p:ph type="title"/>
          </p:nvPr>
        </p:nvSpPr>
        <p:spPr/>
        <p:txBody>
          <a:bodyPr/>
          <a:lstStyle/>
          <a:p>
            <a:r>
              <a:rPr lang="en-GB" dirty="0"/>
              <a:t>Identification of Modern Threats</a:t>
            </a:r>
          </a:p>
        </p:txBody>
      </p:sp>
      <p:sp>
        <p:nvSpPr>
          <p:cNvPr id="3" name="Content Placeholder 2">
            <a:extLst>
              <a:ext uri="{FF2B5EF4-FFF2-40B4-BE49-F238E27FC236}">
                <a16:creationId xmlns:a16="http://schemas.microsoft.com/office/drawing/2014/main" id="{294E17DA-E2B1-1F02-6FD9-146B44AD089C}"/>
              </a:ext>
            </a:extLst>
          </p:cNvPr>
          <p:cNvSpPr>
            <a:spLocks noGrp="1"/>
          </p:cNvSpPr>
          <p:nvPr>
            <p:ph idx="1"/>
          </p:nvPr>
        </p:nvSpPr>
        <p:spPr>
          <a:xfrm>
            <a:off x="614632" y="1552666"/>
            <a:ext cx="5008928" cy="4802187"/>
          </a:xfrm>
        </p:spPr>
        <p:txBody>
          <a:bodyPr>
            <a:noAutofit/>
          </a:bodyPr>
          <a:lstStyle/>
          <a:p>
            <a:pPr marL="0" indent="0">
              <a:buNone/>
            </a:pPr>
            <a:r>
              <a:rPr lang="en-GB" sz="1800" dirty="0"/>
              <a:t>Modern Cyber Threats Overview</a:t>
            </a:r>
          </a:p>
          <a:p>
            <a:r>
              <a:rPr lang="en-GB" sz="1800" dirty="0"/>
              <a:t>Cyber threats are increasing because companies are moving online and more and more people are working remotely. Furthermore, Ai has made attacks much easier and more convincing for hackers and malware.</a:t>
            </a:r>
          </a:p>
          <a:p>
            <a:pPr marL="0" indent="0">
              <a:buNone/>
            </a:pPr>
            <a:endParaRPr lang="en-GB" sz="1800" dirty="0"/>
          </a:p>
          <a:p>
            <a:pPr marL="0" indent="0">
              <a:buNone/>
            </a:pPr>
            <a:r>
              <a:rPr lang="en-GB" sz="1800" dirty="0"/>
              <a:t>Ransomware as a service</a:t>
            </a:r>
          </a:p>
          <a:p>
            <a:r>
              <a:rPr lang="en-GB" sz="1800" dirty="0"/>
              <a:t>Attackers can buy ransomware kits online which makes it more common and more damaging. Now many groups of hackers steal data before encrypting it.</a:t>
            </a:r>
          </a:p>
        </p:txBody>
      </p:sp>
      <p:sp>
        <p:nvSpPr>
          <p:cNvPr id="6" name="TextBox 5">
            <a:extLst>
              <a:ext uri="{FF2B5EF4-FFF2-40B4-BE49-F238E27FC236}">
                <a16:creationId xmlns:a16="http://schemas.microsoft.com/office/drawing/2014/main" id="{55474B28-BDFB-E5B1-2C00-0178F41E573A}"/>
              </a:ext>
            </a:extLst>
          </p:cNvPr>
          <p:cNvSpPr txBox="1"/>
          <p:nvPr/>
        </p:nvSpPr>
        <p:spPr>
          <a:xfrm>
            <a:off x="6096000" y="1279144"/>
            <a:ext cx="4828032" cy="3693319"/>
          </a:xfrm>
          <a:prstGeom prst="rect">
            <a:avLst/>
          </a:prstGeom>
          <a:noFill/>
        </p:spPr>
        <p:txBody>
          <a:bodyPr wrap="square" rtlCol="0">
            <a:spAutoFit/>
          </a:bodyPr>
          <a:lstStyle/>
          <a:p>
            <a:endParaRPr lang="en-GB" dirty="0"/>
          </a:p>
          <a:p>
            <a:r>
              <a:rPr lang="en-GB" dirty="0"/>
              <a:t>AI- Powered Social Engineering</a:t>
            </a:r>
          </a:p>
          <a:p>
            <a:r>
              <a:rPr lang="en-GB" dirty="0"/>
              <a:t>Ai can create realistic phishing emails, fake calls and videos made from deepfakes. ENISA reports 60% of breaches start with phishing.</a:t>
            </a:r>
          </a:p>
          <a:p>
            <a:endParaRPr lang="en-GB" dirty="0"/>
          </a:p>
          <a:p>
            <a:r>
              <a:rPr lang="en-GB" dirty="0"/>
              <a:t>Supply Chain Attacks</a:t>
            </a:r>
          </a:p>
          <a:p>
            <a:r>
              <a:rPr lang="en-GB" dirty="0"/>
              <a:t>Hackers often target smaller suppliers to reach the bigger companies</a:t>
            </a:r>
          </a:p>
          <a:p>
            <a:r>
              <a:rPr lang="en-GB" dirty="0"/>
              <a:t>ENISA says these attacks are rising and especially in manufacturing and transportation.</a:t>
            </a:r>
          </a:p>
          <a:p>
            <a:endParaRPr lang="en-GB" dirty="0"/>
          </a:p>
        </p:txBody>
      </p:sp>
    </p:spTree>
    <p:extLst>
      <p:ext uri="{BB962C8B-B14F-4D97-AF65-F5344CB8AC3E}">
        <p14:creationId xmlns:p14="http://schemas.microsoft.com/office/powerpoint/2010/main" val="2335402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E9691-82B1-9A27-64A5-2680C20E7864}"/>
              </a:ext>
            </a:extLst>
          </p:cNvPr>
          <p:cNvSpPr>
            <a:spLocks noGrp="1"/>
          </p:cNvSpPr>
          <p:nvPr>
            <p:ph type="title"/>
          </p:nvPr>
        </p:nvSpPr>
        <p:spPr/>
        <p:txBody>
          <a:bodyPr/>
          <a:lstStyle/>
          <a:p>
            <a:r>
              <a:rPr lang="en-GB" dirty="0"/>
              <a:t>Modern Security Policies</a:t>
            </a:r>
          </a:p>
        </p:txBody>
      </p:sp>
      <p:sp>
        <p:nvSpPr>
          <p:cNvPr id="3" name="Content Placeholder 2">
            <a:extLst>
              <a:ext uri="{FF2B5EF4-FFF2-40B4-BE49-F238E27FC236}">
                <a16:creationId xmlns:a16="http://schemas.microsoft.com/office/drawing/2014/main" id="{0E7154C1-38AD-4D58-58D8-42EA44FD7562}"/>
              </a:ext>
            </a:extLst>
          </p:cNvPr>
          <p:cNvSpPr>
            <a:spLocks noGrp="1"/>
          </p:cNvSpPr>
          <p:nvPr>
            <p:ph idx="1"/>
          </p:nvPr>
        </p:nvSpPr>
        <p:spPr>
          <a:xfrm>
            <a:off x="519742" y="1604334"/>
            <a:ext cx="5328968" cy="4902979"/>
          </a:xfrm>
        </p:spPr>
        <p:txBody>
          <a:bodyPr>
            <a:normAutofit/>
          </a:bodyPr>
          <a:lstStyle/>
          <a:p>
            <a:pPr marL="0" indent="0">
              <a:buNone/>
            </a:pPr>
            <a:r>
              <a:rPr lang="en-GB" dirty="0"/>
              <a:t>Identity and Access Management</a:t>
            </a:r>
          </a:p>
          <a:p>
            <a:r>
              <a:rPr lang="en-GB" dirty="0"/>
              <a:t>Multi-factor authentication.</a:t>
            </a:r>
          </a:p>
          <a:p>
            <a:r>
              <a:rPr lang="en-GB" dirty="0"/>
              <a:t>Limited user access</a:t>
            </a:r>
          </a:p>
          <a:p>
            <a:r>
              <a:rPr lang="en-GB" dirty="0"/>
              <a:t>Behaviour monitoring</a:t>
            </a:r>
          </a:p>
          <a:p>
            <a:r>
              <a:rPr lang="en-GB" dirty="0"/>
              <a:t>Password less authentication becoming more common</a:t>
            </a:r>
          </a:p>
          <a:p>
            <a:pPr marL="0" indent="0">
              <a:buNone/>
            </a:pPr>
            <a:endParaRPr lang="en-GB" dirty="0"/>
          </a:p>
          <a:p>
            <a:pPr marL="0" indent="0">
              <a:buNone/>
            </a:pPr>
            <a:r>
              <a:rPr lang="en-GB" dirty="0"/>
              <a:t>Device and endpoint security</a:t>
            </a:r>
          </a:p>
          <a:p>
            <a:r>
              <a:rPr lang="en-GB" dirty="0"/>
              <a:t>Devices must meet security requirements before connecting</a:t>
            </a:r>
          </a:p>
          <a:p>
            <a:r>
              <a:rPr lang="en-GB" dirty="0"/>
              <a:t>Full disk encryption and regular updates</a:t>
            </a:r>
          </a:p>
          <a:p>
            <a:pPr marL="0" indent="0">
              <a:buNone/>
            </a:pPr>
            <a:endParaRPr lang="en-GB" dirty="0"/>
          </a:p>
        </p:txBody>
      </p:sp>
      <p:sp>
        <p:nvSpPr>
          <p:cNvPr id="4" name="Content Placeholder 2">
            <a:extLst>
              <a:ext uri="{FF2B5EF4-FFF2-40B4-BE49-F238E27FC236}">
                <a16:creationId xmlns:a16="http://schemas.microsoft.com/office/drawing/2014/main" id="{7A198503-FA08-EEE7-758E-6C5FF203FB72}"/>
              </a:ext>
            </a:extLst>
          </p:cNvPr>
          <p:cNvSpPr txBox="1">
            <a:spLocks/>
          </p:cNvSpPr>
          <p:nvPr/>
        </p:nvSpPr>
        <p:spPr>
          <a:xfrm>
            <a:off x="6024832" y="1589896"/>
            <a:ext cx="5328968" cy="490297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a:t>Network segmentation</a:t>
            </a:r>
          </a:p>
          <a:p>
            <a:r>
              <a:rPr lang="en-GB" sz="1800" dirty="0"/>
              <a:t>Breaks network into smaller sections</a:t>
            </a:r>
          </a:p>
          <a:p>
            <a:r>
              <a:rPr lang="en-GB" sz="1800" dirty="0"/>
              <a:t>Limits attacker movement</a:t>
            </a:r>
          </a:p>
          <a:p>
            <a:pPr marL="0" indent="0">
              <a:buFont typeface="Arial" panose="020B0604020202020204" pitchFamily="34" charset="0"/>
              <a:buNone/>
            </a:pPr>
            <a:endParaRPr lang="en-GB" sz="1800" dirty="0"/>
          </a:p>
          <a:p>
            <a:pPr marL="0" indent="0">
              <a:buFont typeface="Arial" panose="020B0604020202020204" pitchFamily="34" charset="0"/>
              <a:buNone/>
            </a:pPr>
            <a:r>
              <a:rPr lang="en-GB" sz="1800" dirty="0"/>
              <a:t>Supply chain security</a:t>
            </a:r>
          </a:p>
          <a:p>
            <a:r>
              <a:rPr lang="en-GB" sz="1800" dirty="0"/>
              <a:t>Assess vendors</a:t>
            </a:r>
          </a:p>
          <a:p>
            <a:r>
              <a:rPr lang="en-GB" sz="1800" dirty="0"/>
              <a:t>Require ISO 27001 compliance</a:t>
            </a:r>
          </a:p>
        </p:txBody>
      </p:sp>
    </p:spTree>
    <p:extLst>
      <p:ext uri="{BB962C8B-B14F-4D97-AF65-F5344CB8AC3E}">
        <p14:creationId xmlns:p14="http://schemas.microsoft.com/office/powerpoint/2010/main" val="587867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9BED6-0950-667E-3385-59CFAB9C4FBE}"/>
              </a:ext>
            </a:extLst>
          </p:cNvPr>
          <p:cNvSpPr>
            <a:spLocks noGrp="1"/>
          </p:cNvSpPr>
          <p:nvPr>
            <p:ph type="title"/>
          </p:nvPr>
        </p:nvSpPr>
        <p:spPr/>
        <p:txBody>
          <a:bodyPr/>
          <a:lstStyle/>
          <a:p>
            <a:r>
              <a:rPr lang="en-GB" dirty="0"/>
              <a:t>Technical Mitigation Measures</a:t>
            </a:r>
          </a:p>
        </p:txBody>
      </p:sp>
      <p:sp>
        <p:nvSpPr>
          <p:cNvPr id="3" name="Content Placeholder 2">
            <a:extLst>
              <a:ext uri="{FF2B5EF4-FFF2-40B4-BE49-F238E27FC236}">
                <a16:creationId xmlns:a16="http://schemas.microsoft.com/office/drawing/2014/main" id="{9BEA4298-1F25-B09D-AC58-81A210811DC5}"/>
              </a:ext>
            </a:extLst>
          </p:cNvPr>
          <p:cNvSpPr>
            <a:spLocks noGrp="1"/>
          </p:cNvSpPr>
          <p:nvPr>
            <p:ph idx="1"/>
          </p:nvPr>
        </p:nvSpPr>
        <p:spPr/>
        <p:txBody>
          <a:bodyPr>
            <a:normAutofit fontScale="92500" lnSpcReduction="20000"/>
          </a:bodyPr>
          <a:lstStyle/>
          <a:p>
            <a:pPr marL="0" indent="0">
              <a:buNone/>
            </a:pPr>
            <a:r>
              <a:rPr lang="en-GB" dirty="0"/>
              <a:t>Multi-Factor Authentication</a:t>
            </a:r>
          </a:p>
          <a:p>
            <a:r>
              <a:rPr lang="en-GB" dirty="0"/>
              <a:t>Protects accounts even if passwords are stolen</a:t>
            </a:r>
          </a:p>
          <a:p>
            <a:r>
              <a:rPr lang="en-GB" dirty="0"/>
              <a:t>Hardware keys or authenticator apps recommended</a:t>
            </a:r>
          </a:p>
          <a:p>
            <a:pPr marL="0" indent="0">
              <a:buNone/>
            </a:pPr>
            <a:endParaRPr lang="en-GB" dirty="0"/>
          </a:p>
          <a:p>
            <a:pPr marL="0" indent="0">
              <a:buNone/>
            </a:pPr>
            <a:r>
              <a:rPr lang="en-GB" dirty="0"/>
              <a:t>SEIM (Security Information and Event Management)</a:t>
            </a:r>
          </a:p>
          <a:p>
            <a:r>
              <a:rPr lang="en-GB" dirty="0"/>
              <a:t>Collects logs from across the organisation</a:t>
            </a:r>
          </a:p>
          <a:p>
            <a:r>
              <a:rPr lang="en-GB" dirty="0"/>
              <a:t>Detects suspicious behaviour early</a:t>
            </a:r>
          </a:p>
          <a:p>
            <a:pPr marL="0" indent="0">
              <a:buNone/>
            </a:pPr>
            <a:endParaRPr lang="en-GB" dirty="0"/>
          </a:p>
          <a:p>
            <a:pPr marL="0" indent="0">
              <a:buNone/>
            </a:pPr>
            <a:r>
              <a:rPr lang="en-GB" dirty="0"/>
              <a:t>Zero Trust Network Access</a:t>
            </a:r>
          </a:p>
          <a:p>
            <a:r>
              <a:rPr lang="en-GB" dirty="0"/>
              <a:t>Replaces VPNs with identity-based access</a:t>
            </a:r>
          </a:p>
          <a:p>
            <a:r>
              <a:rPr lang="en-GB" dirty="0"/>
              <a:t>Users only access what they actually need</a:t>
            </a:r>
          </a:p>
        </p:txBody>
      </p:sp>
    </p:spTree>
    <p:extLst>
      <p:ext uri="{BB962C8B-B14F-4D97-AF65-F5344CB8AC3E}">
        <p14:creationId xmlns:p14="http://schemas.microsoft.com/office/powerpoint/2010/main" val="1661197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3FA06-14DB-37B7-AE9A-69B4A6E67051}"/>
              </a:ext>
            </a:extLst>
          </p:cNvPr>
          <p:cNvSpPr>
            <a:spLocks noGrp="1"/>
          </p:cNvSpPr>
          <p:nvPr>
            <p:ph type="title"/>
          </p:nvPr>
        </p:nvSpPr>
        <p:spPr/>
        <p:txBody>
          <a:bodyPr/>
          <a:lstStyle/>
          <a:p>
            <a:r>
              <a:rPr lang="en-GB" dirty="0"/>
              <a:t>Proactive Monitoring and Incident Response</a:t>
            </a:r>
          </a:p>
        </p:txBody>
      </p:sp>
      <p:sp>
        <p:nvSpPr>
          <p:cNvPr id="3" name="Content Placeholder 2">
            <a:extLst>
              <a:ext uri="{FF2B5EF4-FFF2-40B4-BE49-F238E27FC236}">
                <a16:creationId xmlns:a16="http://schemas.microsoft.com/office/drawing/2014/main" id="{F73EB966-A449-0DB0-04A8-D3552CAB1F80}"/>
              </a:ext>
            </a:extLst>
          </p:cNvPr>
          <p:cNvSpPr>
            <a:spLocks noGrp="1"/>
          </p:cNvSpPr>
          <p:nvPr>
            <p:ph idx="1"/>
          </p:nvPr>
        </p:nvSpPr>
        <p:spPr/>
        <p:txBody>
          <a:bodyPr>
            <a:normAutofit fontScale="92500" lnSpcReduction="20000"/>
          </a:bodyPr>
          <a:lstStyle/>
          <a:p>
            <a:r>
              <a:rPr lang="en-GB" dirty="0"/>
              <a:t>SIEM for log collection</a:t>
            </a:r>
          </a:p>
          <a:p>
            <a:r>
              <a:rPr lang="en-GB" dirty="0"/>
              <a:t>SOC team handles escalated alerts</a:t>
            </a:r>
          </a:p>
          <a:p>
            <a:r>
              <a:rPr lang="en-GB" dirty="0"/>
              <a:t>Helps track active threats</a:t>
            </a:r>
          </a:p>
          <a:p>
            <a:pPr marL="0" indent="0">
              <a:buNone/>
            </a:pPr>
            <a:endParaRPr lang="en-GB" dirty="0"/>
          </a:p>
          <a:p>
            <a:pPr marL="0" indent="0">
              <a:buNone/>
            </a:pPr>
            <a:r>
              <a:rPr lang="en-GB" dirty="0"/>
              <a:t>NIST SP 800-61 Incident Response Steps</a:t>
            </a:r>
          </a:p>
          <a:p>
            <a:pPr marL="514350" indent="-514350">
              <a:buAutoNum type="arabicPeriod"/>
            </a:pPr>
            <a:r>
              <a:rPr lang="en-GB" dirty="0"/>
              <a:t>Preparation – tools, training and backups</a:t>
            </a:r>
          </a:p>
          <a:p>
            <a:pPr marL="514350" indent="-514350">
              <a:buAutoNum type="arabicPeriod"/>
            </a:pPr>
            <a:r>
              <a:rPr lang="en-GB" dirty="0"/>
              <a:t>Detection &amp; Analysis – SIEM alerts and report users</a:t>
            </a:r>
          </a:p>
          <a:p>
            <a:pPr marL="514350" indent="-514350">
              <a:buAutoNum type="arabicPeriod"/>
            </a:pPr>
            <a:r>
              <a:rPr lang="en-GB" dirty="0"/>
              <a:t>Containment – isolate the systems and disable the accounts</a:t>
            </a:r>
          </a:p>
          <a:p>
            <a:pPr marL="514350" indent="-514350">
              <a:buAutoNum type="arabicPeriod"/>
            </a:pPr>
            <a:r>
              <a:rPr lang="en-GB" dirty="0"/>
              <a:t>Eradication – remove malware and path vulnerabilities</a:t>
            </a:r>
          </a:p>
          <a:p>
            <a:pPr marL="514350" indent="-514350">
              <a:buAutoNum type="arabicPeriod"/>
            </a:pPr>
            <a:r>
              <a:rPr lang="en-GB" dirty="0"/>
              <a:t>Recovery – restores the systems safely</a:t>
            </a:r>
          </a:p>
          <a:p>
            <a:pPr marL="514350" indent="-514350">
              <a:buAutoNum type="arabicPeriod"/>
            </a:pPr>
            <a:r>
              <a:rPr lang="en-GB" dirty="0"/>
              <a:t>Lessons Learns – improve polices to prevent repeats</a:t>
            </a:r>
          </a:p>
        </p:txBody>
      </p:sp>
    </p:spTree>
    <p:extLst>
      <p:ext uri="{BB962C8B-B14F-4D97-AF65-F5344CB8AC3E}">
        <p14:creationId xmlns:p14="http://schemas.microsoft.com/office/powerpoint/2010/main" val="3258398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1E236-1717-6334-59FD-8B3540334698}"/>
              </a:ext>
            </a:extLst>
          </p:cNvPr>
          <p:cNvSpPr>
            <a:spLocks noGrp="1"/>
          </p:cNvSpPr>
          <p:nvPr>
            <p:ph type="title"/>
          </p:nvPr>
        </p:nvSpPr>
        <p:spPr/>
        <p:txBody>
          <a:bodyPr/>
          <a:lstStyle/>
          <a:p>
            <a:r>
              <a:rPr lang="en-GB" dirty="0"/>
              <a:t>Continuous Training and Awareness</a:t>
            </a:r>
          </a:p>
        </p:txBody>
      </p:sp>
      <p:sp>
        <p:nvSpPr>
          <p:cNvPr id="3" name="Content Placeholder 2">
            <a:extLst>
              <a:ext uri="{FF2B5EF4-FFF2-40B4-BE49-F238E27FC236}">
                <a16:creationId xmlns:a16="http://schemas.microsoft.com/office/drawing/2014/main" id="{3FB952B8-971F-0D87-AA99-C0D385A9102E}"/>
              </a:ext>
            </a:extLst>
          </p:cNvPr>
          <p:cNvSpPr>
            <a:spLocks noGrp="1"/>
          </p:cNvSpPr>
          <p:nvPr>
            <p:ph idx="1"/>
          </p:nvPr>
        </p:nvSpPr>
        <p:spPr>
          <a:xfrm>
            <a:off x="838200" y="1825625"/>
            <a:ext cx="5257800" cy="4351338"/>
          </a:xfrm>
        </p:spPr>
        <p:txBody>
          <a:bodyPr>
            <a:normAutofit/>
          </a:bodyPr>
          <a:lstStyle/>
          <a:p>
            <a:pPr marL="0" indent="0">
              <a:buNone/>
            </a:pPr>
            <a:r>
              <a:rPr lang="en-GB" dirty="0"/>
              <a:t>Why training is important</a:t>
            </a:r>
          </a:p>
          <a:p>
            <a:r>
              <a:rPr lang="en-GB" dirty="0"/>
              <a:t>Human error is a big issue of causing cyber attacks</a:t>
            </a:r>
          </a:p>
          <a:p>
            <a:pPr marL="0" indent="0">
              <a:buNone/>
            </a:pPr>
            <a:endParaRPr lang="en-GB" dirty="0"/>
          </a:p>
          <a:p>
            <a:pPr marL="0" indent="0">
              <a:buNone/>
            </a:pPr>
            <a:r>
              <a:rPr lang="en-GB" dirty="0"/>
              <a:t>Attack Simulators</a:t>
            </a:r>
          </a:p>
          <a:p>
            <a:r>
              <a:rPr lang="en-GB" dirty="0"/>
              <a:t>Fake phishing emails</a:t>
            </a:r>
          </a:p>
          <a:p>
            <a:r>
              <a:rPr lang="en-GB" dirty="0"/>
              <a:t>Vishing calls</a:t>
            </a:r>
          </a:p>
          <a:p>
            <a:r>
              <a:rPr lang="en-GB" dirty="0"/>
              <a:t>USB drop tests</a:t>
            </a:r>
          </a:p>
          <a:p>
            <a:r>
              <a:rPr lang="en-GB" dirty="0"/>
              <a:t>Social engineering scenarios</a:t>
            </a:r>
          </a:p>
          <a:p>
            <a:pPr marL="0" indent="0">
              <a:buNone/>
            </a:pPr>
            <a:endParaRPr lang="en-GB" dirty="0"/>
          </a:p>
        </p:txBody>
      </p:sp>
      <p:sp>
        <p:nvSpPr>
          <p:cNvPr id="4" name="Content Placeholder 2">
            <a:extLst>
              <a:ext uri="{FF2B5EF4-FFF2-40B4-BE49-F238E27FC236}">
                <a16:creationId xmlns:a16="http://schemas.microsoft.com/office/drawing/2014/main" id="{33578BA1-CC94-333D-4C54-31004AA92936}"/>
              </a:ext>
            </a:extLst>
          </p:cNvPr>
          <p:cNvSpPr txBox="1">
            <a:spLocks/>
          </p:cNvSpPr>
          <p:nvPr/>
        </p:nvSpPr>
        <p:spPr>
          <a:xfrm>
            <a:off x="6287218" y="1825625"/>
            <a:ext cx="52578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a:t>Monthly training</a:t>
            </a:r>
          </a:p>
          <a:p>
            <a:r>
              <a:rPr lang="en-GB" sz="1800" dirty="0"/>
              <a:t>Short videos or quizzes on phishing, passwords and cloud safety</a:t>
            </a:r>
          </a:p>
          <a:p>
            <a:pPr marL="0" indent="0">
              <a:buFont typeface="Arial" panose="020B0604020202020204" pitchFamily="34" charset="0"/>
              <a:buNone/>
            </a:pPr>
            <a:endParaRPr lang="en-GB" sz="1800" dirty="0"/>
          </a:p>
          <a:p>
            <a:pPr marL="0" indent="0">
              <a:buFont typeface="Arial" panose="020B0604020202020204" pitchFamily="34" charset="0"/>
              <a:buNone/>
            </a:pPr>
            <a:r>
              <a:rPr lang="en-GB" sz="1800" dirty="0"/>
              <a:t>Annual certification</a:t>
            </a:r>
          </a:p>
          <a:p>
            <a:r>
              <a:rPr lang="en-GB" sz="1800" dirty="0"/>
              <a:t>Make sure everyone understands cyber security basics</a:t>
            </a:r>
          </a:p>
          <a:p>
            <a:r>
              <a:rPr lang="en-GB" sz="1800" dirty="0"/>
              <a:t>Use games such as leaderboards, competitions and rewards</a:t>
            </a:r>
          </a:p>
        </p:txBody>
      </p:sp>
    </p:spTree>
    <p:extLst>
      <p:ext uri="{BB962C8B-B14F-4D97-AF65-F5344CB8AC3E}">
        <p14:creationId xmlns:p14="http://schemas.microsoft.com/office/powerpoint/2010/main" val="2907018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FC015-9A22-0CFB-F522-72D948AE595F}"/>
              </a:ext>
            </a:extLst>
          </p:cNvPr>
          <p:cNvSpPr>
            <a:spLocks noGrp="1"/>
          </p:cNvSpPr>
          <p:nvPr>
            <p:ph type="title"/>
          </p:nvPr>
        </p:nvSpPr>
        <p:spPr/>
        <p:txBody>
          <a:bodyPr/>
          <a:lstStyle/>
          <a:p>
            <a:r>
              <a:rPr lang="en-GB" dirty="0"/>
              <a:t>Zero Trust Diagram</a:t>
            </a:r>
          </a:p>
        </p:txBody>
      </p:sp>
      <p:pic>
        <p:nvPicPr>
          <p:cNvPr id="4" name="Picture 3" descr="The image illustrates a zero trust enforcement framework, depicting the process of verifying user identities, device postures, and context-aware decisions to allow or deny access to various resources such as cloud services, databases, and applications, while continuously monitoring and managing threat intelligence.&#10;&#10;AI-generated content may be incorrect.">
            <a:extLst>
              <a:ext uri="{FF2B5EF4-FFF2-40B4-BE49-F238E27FC236}">
                <a16:creationId xmlns:a16="http://schemas.microsoft.com/office/drawing/2014/main" id="{4F1604DB-A798-2909-6BF9-F153FFC8C533}"/>
              </a:ext>
            </a:extLst>
          </p:cNvPr>
          <p:cNvPicPr>
            <a:picLocks noChangeAspect="1"/>
          </p:cNvPicPr>
          <p:nvPr/>
        </p:nvPicPr>
        <p:blipFill>
          <a:blip r:embed="rId2"/>
          <a:stretch>
            <a:fillRect/>
          </a:stretch>
        </p:blipFill>
        <p:spPr>
          <a:xfrm>
            <a:off x="838200" y="2350219"/>
            <a:ext cx="10980056" cy="3412226"/>
          </a:xfrm>
          <a:prstGeom prst="rect">
            <a:avLst/>
          </a:prstGeom>
        </p:spPr>
      </p:pic>
    </p:spTree>
    <p:extLst>
      <p:ext uri="{BB962C8B-B14F-4D97-AF65-F5344CB8AC3E}">
        <p14:creationId xmlns:p14="http://schemas.microsoft.com/office/powerpoint/2010/main" val="744015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6A42E-7791-5877-9DD8-2CF6ECC75858}"/>
              </a:ext>
            </a:extLst>
          </p:cNvPr>
          <p:cNvSpPr>
            <a:spLocks noGrp="1"/>
          </p:cNvSpPr>
          <p:nvPr>
            <p:ph type="title"/>
          </p:nvPr>
        </p:nvSpPr>
        <p:spPr/>
        <p:txBody>
          <a:bodyPr/>
          <a:lstStyle/>
          <a:p>
            <a:r>
              <a:rPr lang="en-GB" dirty="0"/>
              <a:t>SIEN Process Flow Diagram</a:t>
            </a:r>
          </a:p>
        </p:txBody>
      </p:sp>
      <p:pic>
        <p:nvPicPr>
          <p:cNvPr id="4" name="Picture 3" descr="The image depicts a comprehensive data processing and security workflow, starting from data collection, through normalization, storage, correlation, alerting, response, and reporting, to various tools and services like servers, cloud services, and security tools.&#10;&#10;AI-generated content may be incorrect.">
            <a:extLst>
              <a:ext uri="{FF2B5EF4-FFF2-40B4-BE49-F238E27FC236}">
                <a16:creationId xmlns:a16="http://schemas.microsoft.com/office/drawing/2014/main" id="{441893C8-58D8-0B54-78B6-D64A4E1EF47A}"/>
              </a:ext>
            </a:extLst>
          </p:cNvPr>
          <p:cNvPicPr>
            <a:picLocks noChangeAspect="1"/>
          </p:cNvPicPr>
          <p:nvPr/>
        </p:nvPicPr>
        <p:blipFill>
          <a:blip r:embed="rId2"/>
          <a:stretch>
            <a:fillRect/>
          </a:stretch>
        </p:blipFill>
        <p:spPr>
          <a:xfrm>
            <a:off x="344269" y="1690688"/>
            <a:ext cx="11503462" cy="2831896"/>
          </a:xfrm>
          <a:prstGeom prst="rect">
            <a:avLst/>
          </a:prstGeom>
        </p:spPr>
      </p:pic>
    </p:spTree>
    <p:extLst>
      <p:ext uri="{BB962C8B-B14F-4D97-AF65-F5344CB8AC3E}">
        <p14:creationId xmlns:p14="http://schemas.microsoft.com/office/powerpoint/2010/main" val="1934818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07999-6DCD-5805-C2C4-04B289828732}"/>
              </a:ext>
            </a:extLst>
          </p:cNvPr>
          <p:cNvSpPr>
            <a:spLocks noGrp="1"/>
          </p:cNvSpPr>
          <p:nvPr>
            <p:ph type="title"/>
          </p:nvPr>
        </p:nvSpPr>
        <p:spPr>
          <a:xfrm>
            <a:off x="258792" y="365125"/>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B27586C8-7DAA-9B38-8E08-A20098AD92B2}"/>
              </a:ext>
            </a:extLst>
          </p:cNvPr>
          <p:cNvSpPr>
            <a:spLocks noGrp="1"/>
          </p:cNvSpPr>
          <p:nvPr>
            <p:ph idx="1"/>
          </p:nvPr>
        </p:nvSpPr>
        <p:spPr>
          <a:xfrm>
            <a:off x="258792" y="1825625"/>
            <a:ext cx="11749178" cy="4667250"/>
          </a:xfrm>
        </p:spPr>
        <p:txBody>
          <a:bodyPr>
            <a:normAutofit/>
          </a:bodyPr>
          <a:lstStyle/>
          <a:p>
            <a:r>
              <a:rPr lang="en-GB" dirty="0"/>
              <a:t>Cybersecurity and Infrastructure Security Agency (2023). </a:t>
            </a:r>
            <a:r>
              <a:rPr lang="en-GB" i="1" dirty="0"/>
              <a:t>Known Exploited Vulnerabilities </a:t>
            </a:r>
            <a:r>
              <a:rPr lang="en-GB" i="1" dirty="0" err="1"/>
              <a:t>Catalog</a:t>
            </a:r>
            <a:r>
              <a:rPr lang="en-GB" i="1" dirty="0"/>
              <a:t> | CISA</a:t>
            </a:r>
            <a:r>
              <a:rPr lang="en-GB" dirty="0"/>
              <a:t>. [online] www.cisa.gov. Available at: https://www.cisa.gov/known-exploited-vulnerabilities-catalog. </a:t>
            </a:r>
          </a:p>
          <a:p>
            <a:r>
              <a:rPr lang="en-GB" dirty="0"/>
              <a:t>Computer Security Division, Information Technology Laboratory, National Institute of Standards and Technology, U.S. Department of Commerce (2019). </a:t>
            </a:r>
            <a:r>
              <a:rPr lang="en-GB" i="1" dirty="0"/>
              <a:t>Publications | CSRC</a:t>
            </a:r>
            <a:r>
              <a:rPr lang="en-GB" dirty="0"/>
              <a:t>. [online] Nist.gov. Available at: https://csrc.nist.gov/publications.</a:t>
            </a:r>
          </a:p>
          <a:p>
            <a:r>
              <a:rPr lang="en-GB" dirty="0"/>
              <a:t>NIST (2025). </a:t>
            </a:r>
            <a:r>
              <a:rPr lang="en-GB" i="1" dirty="0"/>
              <a:t>Cybersecurity Framework</a:t>
            </a:r>
            <a:r>
              <a:rPr lang="en-GB" dirty="0"/>
              <a:t>. [online] National Institute of Standards and Technology. Available at: https://www.nist.gov/cyberframework.</a:t>
            </a:r>
          </a:p>
          <a:p>
            <a:r>
              <a:rPr lang="en-GB" dirty="0"/>
              <a:t>International Organization for Standardization (2022). </a:t>
            </a:r>
            <a:r>
              <a:rPr lang="en-GB" i="1" dirty="0"/>
              <a:t>ISO/IEC 27001 standard – information security management systems</a:t>
            </a:r>
            <a:r>
              <a:rPr lang="en-GB" dirty="0"/>
              <a:t>. [online] ISO. Available at: https://www.iso.org/standard/27001.</a:t>
            </a:r>
          </a:p>
          <a:p>
            <a:r>
              <a:rPr lang="en-GB" dirty="0"/>
              <a:t>Google (n.d.). </a:t>
            </a:r>
            <a:r>
              <a:rPr lang="en-GB" i="1" dirty="0"/>
              <a:t>Privacy and security &amp; Cloud compliance</a:t>
            </a:r>
            <a:r>
              <a:rPr lang="en-GB" dirty="0"/>
              <a:t>. [online] Google Cloud. Available at: https://cloud.google.com/security.</a:t>
            </a:r>
          </a:p>
          <a:p>
            <a:pPr marL="0" indent="0">
              <a:buNone/>
            </a:pPr>
            <a:endParaRPr lang="en-GB" dirty="0"/>
          </a:p>
        </p:txBody>
      </p:sp>
    </p:spTree>
    <p:extLst>
      <p:ext uri="{BB962C8B-B14F-4D97-AF65-F5344CB8AC3E}">
        <p14:creationId xmlns:p14="http://schemas.microsoft.com/office/powerpoint/2010/main" val="418203683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TotalTime>
  <Words>572</Words>
  <Application>Microsoft Office PowerPoint</Application>
  <PresentationFormat>Widescreen</PresentationFormat>
  <Paragraphs>81</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Trebuchet MS</vt:lpstr>
      <vt:lpstr>Wingdings 3</vt:lpstr>
      <vt:lpstr>Facet</vt:lpstr>
      <vt:lpstr>Network and Cyber Security Essentials</vt:lpstr>
      <vt:lpstr>Identification of Modern Threats</vt:lpstr>
      <vt:lpstr>Modern Security Policies</vt:lpstr>
      <vt:lpstr>Technical Mitigation Measures</vt:lpstr>
      <vt:lpstr>Proactive Monitoring and Incident Response</vt:lpstr>
      <vt:lpstr>Continuous Training and Awareness</vt:lpstr>
      <vt:lpstr>Zero Trust Diagram</vt:lpstr>
      <vt:lpstr>SIEN Process Flow Diagram</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Aidan Griffiths</dc:creator>
  <cp:lastModifiedBy>Aidan Griffiths</cp:lastModifiedBy>
  <cp:revision>1</cp:revision>
  <dcterms:created xsi:type="dcterms:W3CDTF">2026-05-15T13:16:11Z</dcterms:created>
  <dcterms:modified xsi:type="dcterms:W3CDTF">2026-05-15T13:21:34Z</dcterms:modified>
</cp:coreProperties>
</file>